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77" r:id="rId7"/>
    <p:sldId id="261" r:id="rId8"/>
    <p:sldId id="262" r:id="rId9"/>
    <p:sldId id="263" r:id="rId10"/>
    <p:sldId id="264" r:id="rId11"/>
    <p:sldId id="265" r:id="rId12"/>
    <p:sldId id="267" r:id="rId13"/>
    <p:sldId id="269" r:id="rId14"/>
    <p:sldId id="268" r:id="rId15"/>
    <p:sldId id="278" r:id="rId16"/>
    <p:sldId id="279" r:id="rId17"/>
    <p:sldId id="270" r:id="rId18"/>
    <p:sldId id="271" r:id="rId19"/>
    <p:sldId id="272" r:id="rId20"/>
    <p:sldId id="273" r:id="rId21"/>
    <p:sldId id="280" r:id="rId22"/>
    <p:sldId id="281" r:id="rId23"/>
    <p:sldId id="282" r:id="rId24"/>
    <p:sldId id="283" r:id="rId25"/>
    <p:sldId id="284" r:id="rId26"/>
    <p:sldId id="275" r:id="rId27"/>
    <p:sldId id="274" r:id="rId28"/>
    <p:sldId id="27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103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D93DDA-1358-48E6-B796-22F497812653}"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62473CC-349B-4D7F-93C3-42C16B1FB455}" type="slidenum">
              <a:rPr lang="en-IN" smtClean="0"/>
              <a:t>‹#›</a:t>
            </a:fld>
            <a:endParaRPr lang="en-IN"/>
          </a:p>
        </p:txBody>
      </p:sp>
    </p:spTree>
    <p:extLst>
      <p:ext uri="{BB962C8B-B14F-4D97-AF65-F5344CB8AC3E}">
        <p14:creationId xmlns:p14="http://schemas.microsoft.com/office/powerpoint/2010/main" val="3866143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D93DDA-1358-48E6-B796-22F497812653}"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473CC-349B-4D7F-93C3-42C16B1FB455}" type="slidenum">
              <a:rPr lang="en-IN" smtClean="0"/>
              <a:t>‹#›</a:t>
            </a:fld>
            <a:endParaRPr lang="en-IN"/>
          </a:p>
        </p:txBody>
      </p:sp>
    </p:spTree>
    <p:extLst>
      <p:ext uri="{BB962C8B-B14F-4D97-AF65-F5344CB8AC3E}">
        <p14:creationId xmlns:p14="http://schemas.microsoft.com/office/powerpoint/2010/main" val="1076335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D93DDA-1358-48E6-B796-22F497812653}"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473CC-349B-4D7F-93C3-42C16B1FB455}" type="slidenum">
              <a:rPr lang="en-IN" smtClean="0"/>
              <a:t>‹#›</a:t>
            </a:fld>
            <a:endParaRPr lang="en-IN"/>
          </a:p>
        </p:txBody>
      </p:sp>
    </p:spTree>
    <p:extLst>
      <p:ext uri="{BB962C8B-B14F-4D97-AF65-F5344CB8AC3E}">
        <p14:creationId xmlns:p14="http://schemas.microsoft.com/office/powerpoint/2010/main" val="198826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D93DDA-1358-48E6-B796-22F497812653}"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473CC-349B-4D7F-93C3-42C16B1FB455}" type="slidenum">
              <a:rPr lang="en-IN" smtClean="0"/>
              <a:t>‹#›</a:t>
            </a:fld>
            <a:endParaRPr lang="en-IN"/>
          </a:p>
        </p:txBody>
      </p:sp>
    </p:spTree>
    <p:extLst>
      <p:ext uri="{BB962C8B-B14F-4D97-AF65-F5344CB8AC3E}">
        <p14:creationId xmlns:p14="http://schemas.microsoft.com/office/powerpoint/2010/main" val="269355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2D93DDA-1358-48E6-B796-22F497812653}" type="datetimeFigureOut">
              <a:rPr lang="en-IN" smtClean="0"/>
              <a:t>21-04-2024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62473CC-349B-4D7F-93C3-42C16B1FB455}" type="slidenum">
              <a:rPr lang="en-IN" smtClean="0"/>
              <a:t>‹#›</a:t>
            </a:fld>
            <a:endParaRPr lang="en-IN"/>
          </a:p>
        </p:txBody>
      </p:sp>
    </p:spTree>
    <p:extLst>
      <p:ext uri="{BB962C8B-B14F-4D97-AF65-F5344CB8AC3E}">
        <p14:creationId xmlns:p14="http://schemas.microsoft.com/office/powerpoint/2010/main" val="2470893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D93DDA-1358-48E6-B796-22F497812653}"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473CC-349B-4D7F-93C3-42C16B1FB455}" type="slidenum">
              <a:rPr lang="en-IN" smtClean="0"/>
              <a:t>‹#›</a:t>
            </a:fld>
            <a:endParaRPr lang="en-IN"/>
          </a:p>
        </p:txBody>
      </p:sp>
    </p:spTree>
    <p:extLst>
      <p:ext uri="{BB962C8B-B14F-4D97-AF65-F5344CB8AC3E}">
        <p14:creationId xmlns:p14="http://schemas.microsoft.com/office/powerpoint/2010/main" val="261580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D93DDA-1358-48E6-B796-22F497812653}" type="datetimeFigureOut">
              <a:rPr lang="en-IN" smtClean="0"/>
              <a:t>21-04-2024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2473CC-349B-4D7F-93C3-42C16B1FB455}" type="slidenum">
              <a:rPr lang="en-IN" smtClean="0"/>
              <a:t>‹#›</a:t>
            </a:fld>
            <a:endParaRPr lang="en-IN"/>
          </a:p>
        </p:txBody>
      </p:sp>
    </p:spTree>
    <p:extLst>
      <p:ext uri="{BB962C8B-B14F-4D97-AF65-F5344CB8AC3E}">
        <p14:creationId xmlns:p14="http://schemas.microsoft.com/office/powerpoint/2010/main" val="2258629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D93DDA-1358-48E6-B796-22F497812653}"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2473CC-349B-4D7F-93C3-42C16B1FB455}" type="slidenum">
              <a:rPr lang="en-IN" smtClean="0"/>
              <a:t>‹#›</a:t>
            </a:fld>
            <a:endParaRPr lang="en-IN"/>
          </a:p>
        </p:txBody>
      </p:sp>
    </p:spTree>
    <p:extLst>
      <p:ext uri="{BB962C8B-B14F-4D97-AF65-F5344CB8AC3E}">
        <p14:creationId xmlns:p14="http://schemas.microsoft.com/office/powerpoint/2010/main" val="278686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D93DDA-1358-48E6-B796-22F497812653}" type="datetimeFigureOut">
              <a:rPr lang="en-IN" smtClean="0"/>
              <a:t>21-04-2024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2473CC-349B-4D7F-93C3-42C16B1FB455}" type="slidenum">
              <a:rPr lang="en-IN" smtClean="0"/>
              <a:t>‹#›</a:t>
            </a:fld>
            <a:endParaRPr lang="en-IN"/>
          </a:p>
        </p:txBody>
      </p:sp>
    </p:spTree>
    <p:extLst>
      <p:ext uri="{BB962C8B-B14F-4D97-AF65-F5344CB8AC3E}">
        <p14:creationId xmlns:p14="http://schemas.microsoft.com/office/powerpoint/2010/main" val="217897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D93DDA-1358-48E6-B796-22F497812653}"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62473CC-349B-4D7F-93C3-42C16B1FB455}" type="slidenum">
              <a:rPr lang="en-IN" smtClean="0"/>
              <a:t>‹#›</a:t>
            </a:fld>
            <a:endParaRPr lang="en-IN"/>
          </a:p>
        </p:txBody>
      </p:sp>
    </p:spTree>
    <p:extLst>
      <p:ext uri="{BB962C8B-B14F-4D97-AF65-F5344CB8AC3E}">
        <p14:creationId xmlns:p14="http://schemas.microsoft.com/office/powerpoint/2010/main" val="2558066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D93DDA-1358-48E6-B796-22F497812653}" type="datetimeFigureOut">
              <a:rPr lang="en-IN" smtClean="0"/>
              <a:t>21-04-2024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62473CC-349B-4D7F-93C3-42C16B1FB455}" type="slidenum">
              <a:rPr lang="en-IN" smtClean="0"/>
              <a:t>‹#›</a:t>
            </a:fld>
            <a:endParaRPr lang="en-IN"/>
          </a:p>
        </p:txBody>
      </p:sp>
    </p:spTree>
    <p:extLst>
      <p:ext uri="{BB962C8B-B14F-4D97-AF65-F5344CB8AC3E}">
        <p14:creationId xmlns:p14="http://schemas.microsoft.com/office/powerpoint/2010/main" val="3039508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2D93DDA-1358-48E6-B796-22F497812653}" type="datetimeFigureOut">
              <a:rPr lang="en-IN" smtClean="0"/>
              <a:t>21-04-2024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62473CC-349B-4D7F-93C3-42C16B1FB455}" type="slidenum">
              <a:rPr lang="en-IN" smtClean="0"/>
              <a:t>‹#›</a:t>
            </a:fld>
            <a:endParaRPr lang="en-IN"/>
          </a:p>
        </p:txBody>
      </p:sp>
    </p:spTree>
    <p:extLst>
      <p:ext uri="{BB962C8B-B14F-4D97-AF65-F5344CB8AC3E}">
        <p14:creationId xmlns:p14="http://schemas.microsoft.com/office/powerpoint/2010/main" val="288778856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F094C-056C-8134-4A4F-037DC03F020C}"/>
              </a:ext>
            </a:extLst>
          </p:cNvPr>
          <p:cNvSpPr>
            <a:spLocks noGrp="1"/>
          </p:cNvSpPr>
          <p:nvPr>
            <p:ph type="ctrTitle"/>
          </p:nvPr>
        </p:nvSpPr>
        <p:spPr/>
        <p:txBody>
          <a:bodyPr/>
          <a:lstStyle/>
          <a:p>
            <a:r>
              <a:rPr lang="en-IN" sz="4800" dirty="0"/>
              <a:t>PARKINSON DETECTION USING VOICE DATA</a:t>
            </a:r>
          </a:p>
        </p:txBody>
      </p:sp>
    </p:spTree>
    <p:extLst>
      <p:ext uri="{BB962C8B-B14F-4D97-AF65-F5344CB8AC3E}">
        <p14:creationId xmlns:p14="http://schemas.microsoft.com/office/powerpoint/2010/main" val="436140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6BC8-F048-6E03-2F2C-81260FE7B4F0}"/>
              </a:ext>
            </a:extLst>
          </p:cNvPr>
          <p:cNvSpPr>
            <a:spLocks noGrp="1"/>
          </p:cNvSpPr>
          <p:nvPr>
            <p:ph type="title"/>
          </p:nvPr>
        </p:nvSpPr>
        <p:spPr>
          <a:xfrm>
            <a:off x="1069848" y="685800"/>
            <a:ext cx="10058400" cy="669798"/>
          </a:xfrm>
        </p:spPr>
        <p:txBody>
          <a:bodyPr>
            <a:normAutofit/>
          </a:bodyPr>
          <a:lstStyle/>
          <a:p>
            <a:pPr algn="ctr"/>
            <a:r>
              <a:rPr lang="en-IN" sz="4000" dirty="0">
                <a:latin typeface="Times New Roman" panose="02020603050405020304" pitchFamily="18" charset="0"/>
                <a:cs typeface="Times New Roman" panose="02020603050405020304" pitchFamily="18" charset="0"/>
              </a:rPr>
              <a:t>EXPLORATORY DATA ANALYSIS</a:t>
            </a:r>
          </a:p>
        </p:txBody>
      </p:sp>
      <p:sp>
        <p:nvSpPr>
          <p:cNvPr id="3" name="Content Placeholder 2">
            <a:extLst>
              <a:ext uri="{FF2B5EF4-FFF2-40B4-BE49-F238E27FC236}">
                <a16:creationId xmlns:a16="http://schemas.microsoft.com/office/drawing/2014/main" id="{ABF492C7-EDA2-24C8-CF3E-8D4735972F39}"/>
              </a:ext>
            </a:extLst>
          </p:cNvPr>
          <p:cNvSpPr>
            <a:spLocks noGrp="1"/>
          </p:cNvSpPr>
          <p:nvPr>
            <p:ph idx="1"/>
          </p:nvPr>
        </p:nvSpPr>
        <p:spPr>
          <a:xfrm>
            <a:off x="1069848" y="1680210"/>
            <a:ext cx="10058400" cy="4491990"/>
          </a:xfrm>
        </p:spPr>
        <p:txBody>
          <a:bodyPr>
            <a:normAutofit/>
          </a:bodyPr>
          <a:lstStyle/>
          <a:p>
            <a:pPr marL="0" indent="0" algn="just">
              <a:lnSpc>
                <a:spcPct val="150000"/>
              </a:lnSpc>
              <a:buNone/>
            </a:pPr>
            <a:r>
              <a:rPr lang="en-US" sz="2400" dirty="0">
                <a:solidFill>
                  <a:schemeClr val="tx1"/>
                </a:solidFill>
                <a:latin typeface="Times New Roman" pitchFamily="18" charset="0"/>
                <a:cs typeface="Times New Roman" pitchFamily="18" charset="0"/>
              </a:rPr>
              <a:t>                          Exploratory Data Analysis (EDA) is the process of examining and analyzing datasets to review their main characteristics, usually with visual methods. It is used to discover patterns, relationships, anomalies and other insights that might be hidden in the data. EDA is an important step in the data analysis process because it helps to better understanding of the data, identify potential problems or errors and generate hypotheses.</a:t>
            </a:r>
            <a:endParaRPr lang="en-IN" sz="2400" dirty="0"/>
          </a:p>
        </p:txBody>
      </p:sp>
    </p:spTree>
    <p:extLst>
      <p:ext uri="{BB962C8B-B14F-4D97-AF65-F5344CB8AC3E}">
        <p14:creationId xmlns:p14="http://schemas.microsoft.com/office/powerpoint/2010/main" val="2739601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F95AA0-75F1-7204-912C-FA6EC23AB2AF}"/>
              </a:ext>
            </a:extLst>
          </p:cNvPr>
          <p:cNvSpPr>
            <a:spLocks noGrp="1"/>
          </p:cNvSpPr>
          <p:nvPr>
            <p:ph idx="1"/>
          </p:nvPr>
        </p:nvSpPr>
        <p:spPr>
          <a:xfrm>
            <a:off x="1069848" y="765810"/>
            <a:ext cx="10058400" cy="5406390"/>
          </a:xfrm>
        </p:spPr>
        <p:txBody>
          <a:bodyPr>
            <a:normAutofit lnSpcReduction="10000"/>
          </a:bodyPr>
          <a:lstStyle/>
          <a:p>
            <a:pPr marL="0" indent="0" algn="just">
              <a:lnSpc>
                <a:spcPct val="150000"/>
              </a:lnSpc>
              <a:buNone/>
            </a:pPr>
            <a:r>
              <a:rPr lang="en-US" sz="2400" dirty="0">
                <a:solidFill>
                  <a:schemeClr val="tx1"/>
                </a:solidFill>
                <a:latin typeface="Times New Roman" pitchFamily="18" charset="0"/>
                <a:cs typeface="Times New Roman" pitchFamily="18" charset="0"/>
              </a:rPr>
              <a:t>                              In EDA, the initial step involves a comprehensive understanding of the problem at hand and the establishment of clear goals. Data collection is then performed by gathering relevant information considering features such as </a:t>
            </a:r>
            <a:r>
              <a:rPr lang="en-IN" sz="2400" b="0" dirty="0" err="1">
                <a:effectLst/>
                <a:latin typeface="Times New Roman" panose="02020603050405020304" pitchFamily="18" charset="0"/>
                <a:cs typeface="Times New Roman" panose="02020603050405020304" pitchFamily="18" charset="0"/>
              </a:rPr>
              <a:t>MDVP:Fo</a:t>
            </a:r>
            <a:r>
              <a:rPr lang="en-IN" sz="2400" b="0" dirty="0">
                <a:effectLst/>
                <a:latin typeface="Times New Roman" panose="02020603050405020304" pitchFamily="18" charset="0"/>
                <a:cs typeface="Times New Roman" panose="02020603050405020304" pitchFamily="18" charset="0"/>
              </a:rPr>
              <a:t>(Hz), MDVP:Fhi(Hz), MDVP:Jitter(%), MDVP:Shimmer, NHR, HNR, RPDE, DFA, PPE</a:t>
            </a:r>
            <a:r>
              <a:rPr lang="en-US" sz="2400" dirty="0">
                <a:solidFill>
                  <a:schemeClr val="tx1"/>
                </a:solidFill>
                <a:latin typeface="Times New Roman" pitchFamily="18" charset="0"/>
                <a:cs typeface="Times New Roman" pitchFamily="18" charset="0"/>
              </a:rPr>
              <a:t>. Subsequent data cleaning ensures the quality of the dataset by addressing missing values, duplicates, and outliers. visualizations using tools like matplotlib or seaborn. Feature engineering is applied to create new variables that may enhance prediction accuracy, and correlation analysis helps identify relationships between features and the target variable (Status). </a:t>
            </a:r>
            <a:endParaRPr lang="en-IN" sz="2400" dirty="0">
              <a:solidFill>
                <a:schemeClr val="tx1"/>
              </a:solidFill>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3610007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534BD-1C61-228E-FED7-00618910DC3C}"/>
              </a:ext>
            </a:extLst>
          </p:cNvPr>
          <p:cNvSpPr>
            <a:spLocks noGrp="1"/>
          </p:cNvSpPr>
          <p:nvPr>
            <p:ph type="title"/>
          </p:nvPr>
        </p:nvSpPr>
        <p:spPr>
          <a:xfrm>
            <a:off x="1069847" y="352045"/>
            <a:ext cx="10058400" cy="624078"/>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DATA VISUALIZATIONS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0F3A5A-3605-8AB1-C4AA-88D13FB84542}"/>
              </a:ext>
            </a:extLst>
          </p:cNvPr>
          <p:cNvSpPr>
            <a:spLocks noGrp="1"/>
          </p:cNvSpPr>
          <p:nvPr>
            <p:ph idx="1"/>
          </p:nvPr>
        </p:nvSpPr>
        <p:spPr>
          <a:xfrm>
            <a:off x="914400" y="1131570"/>
            <a:ext cx="10213847" cy="4766309"/>
          </a:xfrm>
        </p:spPr>
        <p:txBody>
          <a:bodyPr>
            <a:normAutofit/>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Correlation of all data in the dataset</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9D28BB1-6F3D-A5C0-E968-1C42177DB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07059"/>
            <a:ext cx="10213847" cy="4766309"/>
          </a:xfrm>
          <a:prstGeom prst="rect">
            <a:avLst/>
          </a:prstGeom>
        </p:spPr>
      </p:pic>
    </p:spTree>
    <p:extLst>
      <p:ext uri="{BB962C8B-B14F-4D97-AF65-F5344CB8AC3E}">
        <p14:creationId xmlns:p14="http://schemas.microsoft.com/office/powerpoint/2010/main" val="3226641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946512-705D-88B5-8689-A64F95ADCAFF}"/>
              </a:ext>
            </a:extLst>
          </p:cNvPr>
          <p:cNvSpPr>
            <a:spLocks noGrp="1"/>
          </p:cNvSpPr>
          <p:nvPr>
            <p:ph idx="1"/>
          </p:nvPr>
        </p:nvSpPr>
        <p:spPr>
          <a:xfrm>
            <a:off x="1069848" y="777240"/>
            <a:ext cx="10058400" cy="5394960"/>
          </a:xfrm>
        </p:spPr>
        <p:txBody>
          <a:bodyPr/>
          <a:lstStyle/>
          <a:p>
            <a:pPr>
              <a:buFont typeface="Wingdings" panose="05000000000000000000" pitchFamily="2" charset="2"/>
              <a:buChar char="q"/>
            </a:pPr>
            <a:r>
              <a:rPr lang="en-US" dirty="0"/>
              <a:t> Pie chart for counting value (0 – Healthy people, 1 – Affected people)</a:t>
            </a:r>
          </a:p>
          <a:p>
            <a:pPr marL="0" indent="0">
              <a:buNone/>
            </a:pPr>
            <a:endParaRPr lang="en-IN" dirty="0"/>
          </a:p>
        </p:txBody>
      </p:sp>
      <p:pic>
        <p:nvPicPr>
          <p:cNvPr id="5" name="Picture 4">
            <a:extLst>
              <a:ext uri="{FF2B5EF4-FFF2-40B4-BE49-F238E27FC236}">
                <a16:creationId xmlns:a16="http://schemas.microsoft.com/office/drawing/2014/main" id="{8A99DEF5-BC0E-B34E-3580-6F401BDB1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490" y="1485900"/>
            <a:ext cx="6492240" cy="4274824"/>
          </a:xfrm>
          <a:prstGeom prst="rect">
            <a:avLst/>
          </a:prstGeom>
        </p:spPr>
      </p:pic>
    </p:spTree>
    <p:extLst>
      <p:ext uri="{BB962C8B-B14F-4D97-AF65-F5344CB8AC3E}">
        <p14:creationId xmlns:p14="http://schemas.microsoft.com/office/powerpoint/2010/main" val="4288627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A2B6F-EE27-8AA7-8A64-AF50D9FC1881}"/>
              </a:ext>
            </a:extLst>
          </p:cNvPr>
          <p:cNvSpPr>
            <a:spLocks noGrp="1"/>
          </p:cNvSpPr>
          <p:nvPr>
            <p:ph idx="1"/>
          </p:nvPr>
        </p:nvSpPr>
        <p:spPr>
          <a:xfrm>
            <a:off x="1069848" y="640080"/>
            <a:ext cx="10058400" cy="5532120"/>
          </a:xfrm>
        </p:spPr>
        <p:txBody>
          <a:bodyPr/>
          <a:lstStyle/>
          <a:p>
            <a:pPr>
              <a:buFont typeface="Wingdings" panose="05000000000000000000" pitchFamily="2" charset="2"/>
              <a:buChar char="q"/>
            </a:pPr>
            <a:r>
              <a:rPr lang="en-US" dirty="0"/>
              <a:t> Histogram for important feature in dataset</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9E740975-0C50-A916-C738-8422864BA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075" y="1100066"/>
            <a:ext cx="9904305" cy="5072134"/>
          </a:xfrm>
          <a:prstGeom prst="rect">
            <a:avLst/>
          </a:prstGeom>
        </p:spPr>
      </p:pic>
    </p:spTree>
    <p:extLst>
      <p:ext uri="{BB962C8B-B14F-4D97-AF65-F5344CB8AC3E}">
        <p14:creationId xmlns:p14="http://schemas.microsoft.com/office/powerpoint/2010/main" val="309162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05C29-9CD6-B6E9-9B76-335205B685CC}"/>
              </a:ext>
            </a:extLst>
          </p:cNvPr>
          <p:cNvSpPr>
            <a:spLocks noGrp="1"/>
          </p:cNvSpPr>
          <p:nvPr>
            <p:ph idx="1"/>
          </p:nvPr>
        </p:nvSpPr>
        <p:spPr>
          <a:xfrm>
            <a:off x="1069848" y="904009"/>
            <a:ext cx="10058400" cy="5268191"/>
          </a:xfrm>
        </p:spPr>
        <p:txBody>
          <a:bodyPr/>
          <a:lstStyle/>
          <a:p>
            <a:r>
              <a:rPr lang="en-US" dirty="0"/>
              <a:t>Boxplot for detecting outliers</a:t>
            </a:r>
          </a:p>
          <a:p>
            <a:pPr marL="0" indent="0">
              <a:buNone/>
            </a:pPr>
            <a:endParaRPr lang="en-IN" dirty="0"/>
          </a:p>
        </p:txBody>
      </p:sp>
      <p:pic>
        <p:nvPicPr>
          <p:cNvPr id="5" name="Picture 4">
            <a:extLst>
              <a:ext uri="{FF2B5EF4-FFF2-40B4-BE49-F238E27FC236}">
                <a16:creationId xmlns:a16="http://schemas.microsoft.com/office/drawing/2014/main" id="{D87B7ED7-04E7-5599-56E1-A048C7407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249" y="1340428"/>
            <a:ext cx="7119996" cy="4488872"/>
          </a:xfrm>
          <a:prstGeom prst="rect">
            <a:avLst/>
          </a:prstGeom>
        </p:spPr>
      </p:pic>
    </p:spTree>
    <p:extLst>
      <p:ext uri="{BB962C8B-B14F-4D97-AF65-F5344CB8AC3E}">
        <p14:creationId xmlns:p14="http://schemas.microsoft.com/office/powerpoint/2010/main" val="1262572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F60FB2-F0E5-A30D-4DB8-2CCCE0EC7AB4}"/>
              </a:ext>
            </a:extLst>
          </p:cNvPr>
          <p:cNvSpPr>
            <a:spLocks noGrp="1"/>
          </p:cNvSpPr>
          <p:nvPr>
            <p:ph idx="1"/>
          </p:nvPr>
        </p:nvSpPr>
        <p:spPr>
          <a:xfrm>
            <a:off x="1069848" y="1080655"/>
            <a:ext cx="10058400" cy="5091545"/>
          </a:xfrm>
        </p:spPr>
        <p:txBody>
          <a:bodyPr/>
          <a:lstStyle/>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60A180F6-B3E2-5977-0069-76FC4C0F0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892" y="1080655"/>
            <a:ext cx="9039622" cy="4696690"/>
          </a:xfrm>
          <a:prstGeom prst="rect">
            <a:avLst/>
          </a:prstGeom>
        </p:spPr>
      </p:pic>
    </p:spTree>
    <p:extLst>
      <p:ext uri="{BB962C8B-B14F-4D97-AF65-F5344CB8AC3E}">
        <p14:creationId xmlns:p14="http://schemas.microsoft.com/office/powerpoint/2010/main" val="3880539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86D76-D107-C810-4510-953C43F787C9}"/>
              </a:ext>
            </a:extLst>
          </p:cNvPr>
          <p:cNvSpPr>
            <a:spLocks noGrp="1"/>
          </p:cNvSpPr>
          <p:nvPr>
            <p:ph type="title"/>
          </p:nvPr>
        </p:nvSpPr>
        <p:spPr>
          <a:xfrm>
            <a:off x="1069848" y="484632"/>
            <a:ext cx="10058400" cy="772668"/>
          </a:xfrm>
        </p:spPr>
        <p:txBody>
          <a:bodyPr>
            <a:normAutofit/>
          </a:bodyPr>
          <a:lstStyle/>
          <a:p>
            <a:pPr algn="ctr"/>
            <a:r>
              <a:rPr lang="en-US" sz="4000" dirty="0">
                <a:latin typeface="Times New Roman" panose="02020603050405020304" pitchFamily="18" charset="0"/>
                <a:cs typeface="Times New Roman" panose="02020603050405020304" pitchFamily="18" charset="0"/>
              </a:rPr>
              <a:t>MACHINE LEARNING MODELS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7C24B7-A36B-3A92-B7A1-63E5223D2E0E}"/>
              </a:ext>
            </a:extLst>
          </p:cNvPr>
          <p:cNvSpPr>
            <a:spLocks noGrp="1"/>
          </p:cNvSpPr>
          <p:nvPr>
            <p:ph idx="1"/>
          </p:nvPr>
        </p:nvSpPr>
        <p:spPr>
          <a:xfrm>
            <a:off x="1069848" y="1668780"/>
            <a:ext cx="10058400" cy="4503420"/>
          </a:xfrm>
        </p:spPr>
        <p:txBody>
          <a:bodyPr>
            <a:normAutofit/>
          </a:bodyPr>
          <a:lstStyle/>
          <a:p>
            <a:r>
              <a:rPr lang="en-US" sz="2400" b="1" dirty="0">
                <a:latin typeface="Times New Roman" panose="02020603050405020304" pitchFamily="18" charset="0"/>
                <a:cs typeface="Times New Roman" panose="02020603050405020304" pitchFamily="18" charset="0"/>
              </a:rPr>
              <a:t>RANDOM FOREST CLASSIFIER</a:t>
            </a:r>
          </a:p>
          <a:p>
            <a:pPr marL="0" indent="0" algn="just">
              <a:lnSpc>
                <a:spcPct val="150000"/>
              </a:lnSpc>
              <a:buNone/>
            </a:pPr>
            <a:r>
              <a:rPr lang="en-US" sz="2400" b="1" dirty="0">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By analyzing these dataset, the Random Forest Classifier can effectively identify patterns associated with Parkinson's and provide valuable insights for diagnosis. This model demonstrates promising results, achieving </a:t>
            </a:r>
            <a:r>
              <a:rPr lang="en-US" sz="2400" b="1" i="0" dirty="0">
                <a:solidFill>
                  <a:srgbClr val="0D0D0D"/>
                </a:solidFill>
                <a:effectLst/>
                <a:latin typeface="Times New Roman" panose="02020603050405020304" pitchFamily="18" charset="0"/>
                <a:cs typeface="Times New Roman" panose="02020603050405020304" pitchFamily="18" charset="0"/>
              </a:rPr>
              <a:t>93.22%</a:t>
            </a: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accuracy</a:t>
            </a:r>
            <a:r>
              <a:rPr lang="en-US" sz="2400" b="0" i="0" dirty="0">
                <a:solidFill>
                  <a:srgbClr val="0D0D0D"/>
                </a:solidFill>
                <a:effectLst/>
                <a:latin typeface="Times New Roman" panose="02020603050405020304" pitchFamily="18" charset="0"/>
                <a:cs typeface="Times New Roman" panose="02020603050405020304" pitchFamily="18" charset="0"/>
              </a:rPr>
              <a:t> on a held-out test set. With its ability to handle complex data and provide interpretable results, the Random Forest Classifier serves as a valuable tool in the early detection and management of Parkinson's disease.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729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BB23D1-03E6-E1C6-8600-35EA46021AAF}"/>
              </a:ext>
            </a:extLst>
          </p:cNvPr>
          <p:cNvSpPr>
            <a:spLocks noGrp="1"/>
          </p:cNvSpPr>
          <p:nvPr>
            <p:ph idx="1"/>
          </p:nvPr>
        </p:nvSpPr>
        <p:spPr>
          <a:xfrm>
            <a:off x="1069848" y="1051560"/>
            <a:ext cx="10058400" cy="5120640"/>
          </a:xfrm>
        </p:spPr>
        <p:txBody>
          <a:bodyPr/>
          <a:lstStyle/>
          <a:p>
            <a:r>
              <a:rPr lang="en-US" sz="2400" b="1" dirty="0">
                <a:latin typeface="Times New Roman" panose="02020603050405020304" pitchFamily="18" charset="0"/>
                <a:cs typeface="Times New Roman" panose="02020603050405020304" pitchFamily="18" charset="0"/>
              </a:rPr>
              <a:t>DECISION TREE CLASSIFIER</a:t>
            </a:r>
          </a:p>
          <a:p>
            <a:pPr marL="0" indent="0" algn="just">
              <a:lnSpc>
                <a:spcPct val="150000"/>
              </a:lnSpc>
              <a:buNone/>
            </a:pPr>
            <a:r>
              <a:rPr lang="en-US" dirty="0"/>
              <a:t>                      </a:t>
            </a:r>
            <a:r>
              <a:rPr lang="en-US" sz="2400" b="0" i="0" dirty="0">
                <a:solidFill>
                  <a:srgbClr val="0D0D0D"/>
                </a:solidFill>
                <a:effectLst/>
                <a:latin typeface="Times New Roman" panose="02020603050405020304" pitchFamily="18" charset="0"/>
                <a:cs typeface="Times New Roman" panose="02020603050405020304" pitchFamily="18" charset="0"/>
              </a:rPr>
              <a:t>This classifier works by recursively partitioning the feature space, creating decision nodes based on feature thresholds to separate the data into homogenous subsets. These decision rules provide insight into the factors contributing to Parkinson's disease progression, aiding in diagnosis and treatment planning. </a:t>
            </a:r>
            <a:r>
              <a:rPr lang="en-US" sz="2400" dirty="0">
                <a:solidFill>
                  <a:srgbClr val="0D0D0D"/>
                </a:solidFill>
                <a:latin typeface="Times New Roman" panose="02020603050405020304" pitchFamily="18" charset="0"/>
                <a:cs typeface="Times New Roman" panose="02020603050405020304" pitchFamily="18" charset="0"/>
              </a:rPr>
              <a:t>This </a:t>
            </a:r>
            <a:r>
              <a:rPr lang="en-US" sz="2400" b="0" i="0" dirty="0">
                <a:solidFill>
                  <a:srgbClr val="0D0D0D"/>
                </a:solidFill>
                <a:effectLst/>
                <a:latin typeface="Times New Roman" panose="02020603050405020304" pitchFamily="18" charset="0"/>
                <a:cs typeface="Times New Roman" panose="02020603050405020304" pitchFamily="18" charset="0"/>
              </a:rPr>
              <a:t>model achieved </a:t>
            </a:r>
            <a:r>
              <a:rPr lang="en-US" sz="2400" b="1" i="0" dirty="0">
                <a:solidFill>
                  <a:srgbClr val="0D0D0D"/>
                </a:solidFill>
                <a:effectLst/>
                <a:latin typeface="Times New Roman" panose="02020603050405020304" pitchFamily="18" charset="0"/>
                <a:cs typeface="Times New Roman" panose="02020603050405020304" pitchFamily="18" charset="0"/>
              </a:rPr>
              <a:t>92.31% accuracy </a:t>
            </a:r>
            <a:r>
              <a:rPr lang="en-US" sz="2400" b="0" i="0" dirty="0">
                <a:solidFill>
                  <a:srgbClr val="0D0D0D"/>
                </a:solidFill>
                <a:effectLst/>
                <a:latin typeface="Times New Roman" panose="02020603050405020304" pitchFamily="18" charset="0"/>
                <a:cs typeface="Times New Roman" panose="02020603050405020304" pitchFamily="18" charset="0"/>
              </a:rPr>
              <a:t>on a held-out test set, demonstrating its potential as a valuable tool in the early detection and management of Parkinson's disease.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1762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D94A5B-D6FD-6199-2F01-08C303CD7129}"/>
              </a:ext>
            </a:extLst>
          </p:cNvPr>
          <p:cNvSpPr>
            <a:spLocks noGrp="1"/>
          </p:cNvSpPr>
          <p:nvPr>
            <p:ph idx="1"/>
          </p:nvPr>
        </p:nvSpPr>
        <p:spPr>
          <a:xfrm>
            <a:off x="1069848" y="1062990"/>
            <a:ext cx="10058400" cy="4777740"/>
          </a:xfrm>
        </p:spPr>
        <p:txBody>
          <a:bodyPr>
            <a:normAutofit/>
          </a:bodyPr>
          <a:lstStyle/>
          <a:p>
            <a:r>
              <a:rPr lang="en-US" sz="2400" b="1" dirty="0">
                <a:latin typeface="Times New Roman" panose="02020603050405020304" pitchFamily="18" charset="0"/>
                <a:cs typeface="Times New Roman" panose="02020603050405020304" pitchFamily="18" charset="0"/>
              </a:rPr>
              <a:t>LOGISTIC REGRESSION</a:t>
            </a:r>
          </a:p>
          <a:p>
            <a:pPr marL="0" indent="0" algn="just">
              <a:lnSpc>
                <a:spcPct val="150000"/>
              </a:lnSpc>
              <a:buNone/>
            </a:pPr>
            <a:r>
              <a:rPr lang="en-US" sz="2400" b="1" dirty="0">
                <a:latin typeface="Times New Roman" panose="02020603050405020304" pitchFamily="18" charset="0"/>
                <a:cs typeface="Times New Roman" panose="02020603050405020304" pitchFamily="18" charset="0"/>
              </a:rPr>
              <a:t>               </a:t>
            </a:r>
            <a:r>
              <a:rPr lang="en-US" sz="2400" dirty="0">
                <a:solidFill>
                  <a:srgbClr val="0D0D0D"/>
                </a:solidFill>
                <a:latin typeface="Times New Roman" panose="02020603050405020304" pitchFamily="18" charset="0"/>
                <a:cs typeface="Times New Roman" panose="02020603050405020304" pitchFamily="18" charset="0"/>
              </a:rPr>
              <a:t>T</a:t>
            </a:r>
            <a:r>
              <a:rPr lang="en-US" sz="2400" b="0" i="0" dirty="0">
                <a:solidFill>
                  <a:srgbClr val="0D0D0D"/>
                </a:solidFill>
                <a:effectLst/>
                <a:latin typeface="Times New Roman" panose="02020603050405020304" pitchFamily="18" charset="0"/>
                <a:cs typeface="Times New Roman" panose="02020603050405020304" pitchFamily="18" charset="0"/>
              </a:rPr>
              <a:t>he </a:t>
            </a:r>
            <a:r>
              <a:rPr lang="en-US" sz="2400" dirty="0">
                <a:solidFill>
                  <a:srgbClr val="0D0D0D"/>
                </a:solidFill>
                <a:latin typeface="Times New Roman" panose="02020603050405020304" pitchFamily="18" charset="0"/>
                <a:cs typeface="Times New Roman" panose="02020603050405020304" pitchFamily="18" charset="0"/>
              </a:rPr>
              <a:t>Logistic Regression</a:t>
            </a:r>
            <a:r>
              <a:rPr lang="en-US" sz="2400" b="0" i="0" dirty="0">
                <a:solidFill>
                  <a:srgbClr val="0D0D0D"/>
                </a:solidFill>
                <a:effectLst/>
                <a:latin typeface="Times New Roman" panose="02020603050405020304" pitchFamily="18" charset="0"/>
                <a:cs typeface="Times New Roman" panose="02020603050405020304" pitchFamily="18" charset="0"/>
              </a:rPr>
              <a:t> algorithm demonstrated promising results, achieving </a:t>
            </a:r>
            <a:r>
              <a:rPr lang="en-US" sz="2800" b="1" dirty="0">
                <a:solidFill>
                  <a:srgbClr val="0D0D0D"/>
                </a:solidFill>
                <a:latin typeface="Times New Roman" panose="02020603050405020304" pitchFamily="18" charset="0"/>
                <a:cs typeface="Times New Roman" panose="02020603050405020304" pitchFamily="18" charset="0"/>
              </a:rPr>
              <a:t>89.74</a:t>
            </a:r>
            <a:r>
              <a:rPr lang="en-US" sz="2800" b="1" i="0" dirty="0">
                <a:solidFill>
                  <a:srgbClr val="0D0D0D"/>
                </a:solidFill>
                <a:effectLst/>
                <a:latin typeface="Times New Roman" panose="02020603050405020304" pitchFamily="18" charset="0"/>
                <a:cs typeface="Times New Roman" panose="02020603050405020304" pitchFamily="18" charset="0"/>
              </a:rPr>
              <a:t>% accuracy </a:t>
            </a:r>
            <a:r>
              <a:rPr lang="en-US" sz="2400" b="0" i="0" dirty="0">
                <a:solidFill>
                  <a:srgbClr val="0D0D0D"/>
                </a:solidFill>
                <a:effectLst/>
                <a:latin typeface="Times New Roman" panose="02020603050405020304" pitchFamily="18" charset="0"/>
                <a:cs typeface="Times New Roman" panose="02020603050405020304" pitchFamily="18" charset="0"/>
              </a:rPr>
              <a:t>on a held-out test set. Its simplicity and effectiveness make a valuable tool in the early detection and monitoring of Parkinson's disease, offering insights that can inform clinical decision-making and improve patient outcomes.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7294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5488-4539-300E-D131-78EDBAF862E9}"/>
              </a:ext>
            </a:extLst>
          </p:cNvPr>
          <p:cNvSpPr>
            <a:spLocks noGrp="1"/>
          </p:cNvSpPr>
          <p:nvPr>
            <p:ph type="title"/>
          </p:nvPr>
        </p:nvSpPr>
        <p:spPr>
          <a:xfrm>
            <a:off x="1069848" y="484632"/>
            <a:ext cx="10058400" cy="726948"/>
          </a:xfrm>
        </p:spPr>
        <p:txBody>
          <a:bodyPr>
            <a:normAutofit/>
          </a:bodyPr>
          <a:lstStyle/>
          <a:p>
            <a:pPr algn="ctr"/>
            <a:r>
              <a:rPr lang="en-IN" sz="3600" dirty="0"/>
              <a:t>INTRODUCTION</a:t>
            </a:r>
          </a:p>
        </p:txBody>
      </p:sp>
      <p:sp>
        <p:nvSpPr>
          <p:cNvPr id="3" name="Content Placeholder 2">
            <a:extLst>
              <a:ext uri="{FF2B5EF4-FFF2-40B4-BE49-F238E27FC236}">
                <a16:creationId xmlns:a16="http://schemas.microsoft.com/office/drawing/2014/main" id="{5B5AC12A-281E-2518-1F87-040D06A355E8}"/>
              </a:ext>
            </a:extLst>
          </p:cNvPr>
          <p:cNvSpPr>
            <a:spLocks noGrp="1"/>
          </p:cNvSpPr>
          <p:nvPr>
            <p:ph idx="1"/>
          </p:nvPr>
        </p:nvSpPr>
        <p:spPr>
          <a:xfrm>
            <a:off x="1069848" y="1211580"/>
            <a:ext cx="10058400" cy="5269230"/>
          </a:xfrm>
        </p:spPr>
        <p:txBody>
          <a:bodyPr>
            <a:normAutofit/>
          </a:bodyPr>
          <a:lstStyle/>
          <a:p>
            <a:pPr marL="0" indent="0" algn="just">
              <a:lnSpc>
                <a:spcPct val="150000"/>
              </a:lnSpc>
              <a:buNone/>
            </a:pPr>
            <a:r>
              <a:rPr lang="en-US" b="0" i="0" dirty="0">
                <a:solidFill>
                  <a:srgbClr val="0D0D0D"/>
                </a:solidFill>
                <a:effectLst/>
                <a:latin typeface="Söhne"/>
              </a:rPr>
              <a:t>               </a:t>
            </a:r>
            <a:r>
              <a:rPr lang="en-US" sz="2400" b="0" i="0" dirty="0">
                <a:solidFill>
                  <a:srgbClr val="0D0D0D"/>
                </a:solidFill>
                <a:effectLst/>
                <a:latin typeface="Times New Roman" panose="02020603050405020304" pitchFamily="18" charset="0"/>
                <a:cs typeface="Times New Roman" panose="02020603050405020304" pitchFamily="18" charset="0"/>
              </a:rPr>
              <a:t>Parkinson's disease is a neurodegenerative disorder that affects movement, often resulting in symptoms such as tremors, stiffness, and difficulty with balance and coordination. Early detection of Parkinson's disease is crucial for timely intervention and management of symptoms. Voice data analysis has emerged as a promising approach for non-invasive and cost-effective early detection of Parkinson's disease. Voice data analysis offers a promising avenue for early detection and monitoring of Parkinson's disease, providing a non-invasive and accessible approach to assessing individuals' health status based on their speech characteristics.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0540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37134-774E-14EC-CD6A-7290B56FFC1D}"/>
              </a:ext>
            </a:extLst>
          </p:cNvPr>
          <p:cNvSpPr>
            <a:spLocks noGrp="1"/>
          </p:cNvSpPr>
          <p:nvPr>
            <p:ph type="title"/>
          </p:nvPr>
        </p:nvSpPr>
        <p:spPr>
          <a:xfrm>
            <a:off x="1069848" y="484632"/>
            <a:ext cx="10058400" cy="589788"/>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MODEL PREDICTION ACCURACY</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1652CB-A4D7-3103-2CC4-3FCA7349749C}"/>
              </a:ext>
            </a:extLst>
          </p:cNvPr>
          <p:cNvSpPr>
            <a:spLocks noGrp="1"/>
          </p:cNvSpPr>
          <p:nvPr>
            <p:ph idx="1"/>
          </p:nvPr>
        </p:nvSpPr>
        <p:spPr>
          <a:xfrm>
            <a:off x="1069848" y="1223010"/>
            <a:ext cx="10058400" cy="4949190"/>
          </a:xfrm>
        </p:spPr>
        <p:txBody>
          <a:bodyPr>
            <a:normAutofit/>
          </a:bodyPr>
          <a:lstStyle/>
          <a:p>
            <a:r>
              <a:rPr lang="en-US" sz="2400" b="1" dirty="0">
                <a:latin typeface="Times New Roman" panose="02020603050405020304" pitchFamily="18" charset="0"/>
                <a:cs typeface="Times New Roman" panose="02020603050405020304" pitchFamily="18" charset="0"/>
              </a:rPr>
              <a:t>BEST ACCURACY – K- NEAREST NEIGHBOR</a:t>
            </a:r>
          </a:p>
          <a:p>
            <a:pPr marL="0" indent="0">
              <a:buNone/>
            </a:pPr>
            <a:endParaRPr lang="en-IN" sz="24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A142077D-0860-0FB1-00BB-2F6863CEA7E7}"/>
              </a:ext>
            </a:extLst>
          </p:cNvPr>
          <p:cNvGraphicFramePr>
            <a:graphicFrameLocks noGrp="1"/>
          </p:cNvGraphicFramePr>
          <p:nvPr>
            <p:extLst>
              <p:ext uri="{D42A27DB-BD31-4B8C-83A1-F6EECF244321}">
                <p14:modId xmlns:p14="http://schemas.microsoft.com/office/powerpoint/2010/main" val="3416572246"/>
              </p:ext>
            </p:extLst>
          </p:nvPr>
        </p:nvGraphicFramePr>
        <p:xfrm>
          <a:off x="902970" y="1737360"/>
          <a:ext cx="10378439" cy="4241768"/>
        </p:xfrm>
        <a:graphic>
          <a:graphicData uri="http://schemas.openxmlformats.org/drawingml/2006/table">
            <a:tbl>
              <a:tblPr firstRow="1" bandRow="1">
                <a:tableStyleId>{5C22544A-7EE6-4342-B048-85BDC9FD1C3A}</a:tableStyleId>
              </a:tblPr>
              <a:tblGrid>
                <a:gridCol w="1286999">
                  <a:extLst>
                    <a:ext uri="{9D8B030D-6E8A-4147-A177-3AD203B41FA5}">
                      <a16:colId xmlns:a16="http://schemas.microsoft.com/office/drawing/2014/main" val="215947477"/>
                    </a:ext>
                  </a:extLst>
                </a:gridCol>
                <a:gridCol w="1751164">
                  <a:extLst>
                    <a:ext uri="{9D8B030D-6E8A-4147-A177-3AD203B41FA5}">
                      <a16:colId xmlns:a16="http://schemas.microsoft.com/office/drawing/2014/main" val="3988355490"/>
                    </a:ext>
                  </a:extLst>
                </a:gridCol>
                <a:gridCol w="1213797">
                  <a:extLst>
                    <a:ext uri="{9D8B030D-6E8A-4147-A177-3AD203B41FA5}">
                      <a16:colId xmlns:a16="http://schemas.microsoft.com/office/drawing/2014/main" val="1889565432"/>
                    </a:ext>
                  </a:extLst>
                </a:gridCol>
                <a:gridCol w="1668780">
                  <a:extLst>
                    <a:ext uri="{9D8B030D-6E8A-4147-A177-3AD203B41FA5}">
                      <a16:colId xmlns:a16="http://schemas.microsoft.com/office/drawing/2014/main" val="22644285"/>
                    </a:ext>
                  </a:extLst>
                </a:gridCol>
                <a:gridCol w="1314450">
                  <a:extLst>
                    <a:ext uri="{9D8B030D-6E8A-4147-A177-3AD203B41FA5}">
                      <a16:colId xmlns:a16="http://schemas.microsoft.com/office/drawing/2014/main" val="109914858"/>
                    </a:ext>
                  </a:extLst>
                </a:gridCol>
                <a:gridCol w="1609244">
                  <a:extLst>
                    <a:ext uri="{9D8B030D-6E8A-4147-A177-3AD203B41FA5}">
                      <a16:colId xmlns:a16="http://schemas.microsoft.com/office/drawing/2014/main" val="2971028339"/>
                    </a:ext>
                  </a:extLst>
                </a:gridCol>
                <a:gridCol w="1534005">
                  <a:extLst>
                    <a:ext uri="{9D8B030D-6E8A-4147-A177-3AD203B41FA5}">
                      <a16:colId xmlns:a16="http://schemas.microsoft.com/office/drawing/2014/main" val="3279091016"/>
                    </a:ext>
                  </a:extLst>
                </a:gridCol>
              </a:tblGrid>
              <a:tr h="934789">
                <a:tc>
                  <a:txBody>
                    <a:bodyPr/>
                    <a:lstStyle/>
                    <a:p>
                      <a:r>
                        <a:rPr lang="en-US" sz="2000" dirty="0">
                          <a:solidFill>
                            <a:schemeClr val="tx1"/>
                          </a:solidFill>
                          <a:latin typeface="Times New Roman" panose="02020603050405020304" pitchFamily="18" charset="0"/>
                          <a:cs typeface="Times New Roman" panose="02020603050405020304" pitchFamily="18" charset="0"/>
                        </a:rPr>
                        <a:t>MODEL</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ACCURACY</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STATUS</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PRECISION</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RECALL</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F1 SCORE</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SUPPORT</a:t>
                      </a:r>
                      <a:endParaRPr lang="en-IN"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2966564"/>
                  </a:ext>
                </a:extLst>
              </a:tr>
              <a:tr h="549876">
                <a:tc rowSpan="2">
                  <a:txBody>
                    <a:bodyPr/>
                    <a:lstStyle/>
                    <a:p>
                      <a:r>
                        <a:rPr lang="en-US" dirty="0"/>
                        <a:t>Random Forest Classifier</a:t>
                      </a:r>
                      <a:endParaRPr lang="en-IN" dirty="0"/>
                    </a:p>
                  </a:txBody>
                  <a:tcPr/>
                </a:tc>
                <a:tc rowSpan="2">
                  <a:txBody>
                    <a:bodyPr/>
                    <a:lstStyle/>
                    <a:p>
                      <a:pPr algn="ctr"/>
                      <a:r>
                        <a:rPr lang="en-US" dirty="0"/>
                        <a:t>93.22%</a:t>
                      </a:r>
                      <a:endParaRPr lang="en-IN" dirty="0"/>
                    </a:p>
                  </a:txBody>
                  <a:tcPr/>
                </a:tc>
                <a:tc>
                  <a:txBody>
                    <a:bodyPr/>
                    <a:lstStyle/>
                    <a:p>
                      <a:pPr algn="ctr"/>
                      <a:r>
                        <a:rPr lang="en-US" dirty="0"/>
                        <a:t>0</a:t>
                      </a:r>
                      <a:endParaRPr lang="en-IN" dirty="0"/>
                    </a:p>
                  </a:txBody>
                  <a:tcPr/>
                </a:tc>
                <a:tc>
                  <a:txBody>
                    <a:bodyPr/>
                    <a:lstStyle/>
                    <a:p>
                      <a:pPr algn="ctr"/>
                      <a:r>
                        <a:rPr lang="en-US"/>
                        <a:t>0.92</a:t>
                      </a:r>
                      <a:endParaRPr lang="en-IN" dirty="0"/>
                    </a:p>
                  </a:txBody>
                  <a:tcPr/>
                </a:tc>
                <a:tc>
                  <a:txBody>
                    <a:bodyPr/>
                    <a:lstStyle/>
                    <a:p>
                      <a:pPr algn="ctr"/>
                      <a:r>
                        <a:rPr lang="en-US" dirty="0"/>
                        <a:t>0.80</a:t>
                      </a:r>
                      <a:endParaRPr lang="en-IN" dirty="0"/>
                    </a:p>
                  </a:txBody>
                  <a:tcPr/>
                </a:tc>
                <a:tc>
                  <a:txBody>
                    <a:bodyPr/>
                    <a:lstStyle/>
                    <a:p>
                      <a:pPr algn="ctr"/>
                      <a:r>
                        <a:rPr lang="en-US" dirty="0"/>
                        <a:t>0.86</a:t>
                      </a:r>
                      <a:endParaRPr lang="en-IN" dirty="0"/>
                    </a:p>
                  </a:txBody>
                  <a:tcPr/>
                </a:tc>
                <a:tc>
                  <a:txBody>
                    <a:bodyPr/>
                    <a:lstStyle/>
                    <a:p>
                      <a:pPr algn="ctr"/>
                      <a:r>
                        <a:rPr lang="en-US"/>
                        <a:t>15</a:t>
                      </a:r>
                      <a:endParaRPr lang="en-IN"/>
                    </a:p>
                  </a:txBody>
                  <a:tcPr/>
                </a:tc>
                <a:extLst>
                  <a:ext uri="{0D108BD9-81ED-4DB2-BD59-A6C34878D82A}">
                    <a16:rowId xmlns:a16="http://schemas.microsoft.com/office/drawing/2014/main" val="1996052258"/>
                  </a:ext>
                </a:extLst>
              </a:tr>
              <a:tr h="549876">
                <a:tc vMerge="1">
                  <a:txBody>
                    <a:bodyPr/>
                    <a:lstStyle/>
                    <a:p>
                      <a:endParaRPr lang="en-IN"/>
                    </a:p>
                  </a:txBody>
                  <a:tcPr/>
                </a:tc>
                <a:tc vMerge="1">
                  <a:txBody>
                    <a:bodyPr/>
                    <a:lstStyle/>
                    <a:p>
                      <a:endParaRPr lang="en-IN"/>
                    </a:p>
                  </a:txBody>
                  <a:tcPr/>
                </a:tc>
                <a:tc>
                  <a:txBody>
                    <a:bodyPr/>
                    <a:lstStyle/>
                    <a:p>
                      <a:pPr algn="ctr"/>
                      <a:r>
                        <a:rPr lang="en-US" dirty="0"/>
                        <a:t>1</a:t>
                      </a:r>
                      <a:endParaRPr lang="en-IN" dirty="0"/>
                    </a:p>
                  </a:txBody>
                  <a:tcPr/>
                </a:tc>
                <a:tc>
                  <a:txBody>
                    <a:bodyPr/>
                    <a:lstStyle/>
                    <a:p>
                      <a:pPr algn="ctr"/>
                      <a:r>
                        <a:rPr lang="en-US" dirty="0"/>
                        <a:t>0.93</a:t>
                      </a:r>
                      <a:endParaRPr lang="en-IN" dirty="0"/>
                    </a:p>
                  </a:txBody>
                  <a:tcPr/>
                </a:tc>
                <a:tc>
                  <a:txBody>
                    <a:bodyPr/>
                    <a:lstStyle/>
                    <a:p>
                      <a:pPr algn="ctr"/>
                      <a:r>
                        <a:rPr lang="en-US" dirty="0"/>
                        <a:t>0.98</a:t>
                      </a:r>
                      <a:endParaRPr lang="en-IN" dirty="0"/>
                    </a:p>
                  </a:txBody>
                  <a:tcPr/>
                </a:tc>
                <a:tc>
                  <a:txBody>
                    <a:bodyPr/>
                    <a:lstStyle/>
                    <a:p>
                      <a:pPr algn="ctr"/>
                      <a:r>
                        <a:rPr lang="en-US" dirty="0"/>
                        <a:t>0.96</a:t>
                      </a:r>
                      <a:endParaRPr lang="en-IN" dirty="0"/>
                    </a:p>
                  </a:txBody>
                  <a:tcPr/>
                </a:tc>
                <a:tc>
                  <a:txBody>
                    <a:bodyPr/>
                    <a:lstStyle/>
                    <a:p>
                      <a:pPr algn="ctr"/>
                      <a:r>
                        <a:rPr lang="en-US" dirty="0"/>
                        <a:t>44</a:t>
                      </a:r>
                      <a:endParaRPr lang="en-IN" dirty="0"/>
                    </a:p>
                  </a:txBody>
                  <a:tcPr/>
                </a:tc>
                <a:extLst>
                  <a:ext uri="{0D108BD9-81ED-4DB2-BD59-A6C34878D82A}">
                    <a16:rowId xmlns:a16="http://schemas.microsoft.com/office/drawing/2014/main" val="3120791984"/>
                  </a:ext>
                </a:extLst>
              </a:tr>
              <a:tr h="549876">
                <a:tc rowSpan="2">
                  <a:txBody>
                    <a:bodyPr/>
                    <a:lstStyle/>
                    <a:p>
                      <a:r>
                        <a:rPr lang="en-US" dirty="0"/>
                        <a:t>Decision </a:t>
                      </a:r>
                    </a:p>
                    <a:p>
                      <a:r>
                        <a:rPr lang="en-US" dirty="0"/>
                        <a:t>Tree Classifier</a:t>
                      </a:r>
                      <a:endParaRPr lang="en-IN" dirty="0"/>
                    </a:p>
                  </a:txBody>
                  <a:tcPr/>
                </a:tc>
                <a:tc rowSpan="2">
                  <a:txBody>
                    <a:bodyPr/>
                    <a:lstStyle/>
                    <a:p>
                      <a:pPr algn="ctr"/>
                      <a:r>
                        <a:rPr lang="en-US" dirty="0"/>
                        <a:t>92.31%</a:t>
                      </a:r>
                      <a:endParaRPr lang="en-IN" dirty="0"/>
                    </a:p>
                  </a:txBody>
                  <a:tcPr/>
                </a:tc>
                <a:tc>
                  <a:txBody>
                    <a:bodyPr/>
                    <a:lstStyle/>
                    <a:p>
                      <a:pPr algn="ctr"/>
                      <a:r>
                        <a:rPr lang="en-US" dirty="0"/>
                        <a:t>0</a:t>
                      </a:r>
                      <a:endParaRPr lang="en-IN" dirty="0"/>
                    </a:p>
                  </a:txBody>
                  <a:tcPr/>
                </a:tc>
                <a:tc>
                  <a:txBody>
                    <a:bodyPr/>
                    <a:lstStyle/>
                    <a:p>
                      <a:pPr algn="ctr"/>
                      <a:r>
                        <a:rPr lang="en-US" dirty="0"/>
                        <a:t>0.83</a:t>
                      </a:r>
                      <a:endParaRPr lang="en-IN" dirty="0"/>
                    </a:p>
                  </a:txBody>
                  <a:tcPr/>
                </a:tc>
                <a:tc>
                  <a:txBody>
                    <a:bodyPr/>
                    <a:lstStyle/>
                    <a:p>
                      <a:pPr algn="ctr"/>
                      <a:r>
                        <a:rPr lang="en-US" dirty="0"/>
                        <a:t>0.71</a:t>
                      </a:r>
                      <a:endParaRPr lang="en-IN" dirty="0"/>
                    </a:p>
                  </a:txBody>
                  <a:tcPr/>
                </a:tc>
                <a:tc>
                  <a:txBody>
                    <a:bodyPr/>
                    <a:lstStyle/>
                    <a:p>
                      <a:pPr algn="ctr"/>
                      <a:r>
                        <a:rPr lang="en-US" dirty="0"/>
                        <a:t>0.77</a:t>
                      </a:r>
                      <a:endParaRPr lang="en-IN" dirty="0"/>
                    </a:p>
                  </a:txBody>
                  <a:tcPr/>
                </a:tc>
                <a:tc>
                  <a:txBody>
                    <a:bodyPr/>
                    <a:lstStyle/>
                    <a:p>
                      <a:pPr algn="ctr"/>
                      <a:r>
                        <a:rPr lang="en-US" dirty="0"/>
                        <a:t>7</a:t>
                      </a:r>
                      <a:endParaRPr lang="en-IN" dirty="0"/>
                    </a:p>
                  </a:txBody>
                  <a:tcPr/>
                </a:tc>
                <a:extLst>
                  <a:ext uri="{0D108BD9-81ED-4DB2-BD59-A6C34878D82A}">
                    <a16:rowId xmlns:a16="http://schemas.microsoft.com/office/drawing/2014/main" val="177573984"/>
                  </a:ext>
                </a:extLst>
              </a:tr>
              <a:tr h="549876">
                <a:tc vMerge="1">
                  <a:txBody>
                    <a:bodyPr/>
                    <a:lstStyle/>
                    <a:p>
                      <a:endParaRPr lang="en-IN"/>
                    </a:p>
                  </a:txBody>
                  <a:tcPr/>
                </a:tc>
                <a:tc vMerge="1">
                  <a:txBody>
                    <a:bodyPr/>
                    <a:lstStyle/>
                    <a:p>
                      <a:endParaRPr lang="en-IN"/>
                    </a:p>
                  </a:txBody>
                  <a:tcPr/>
                </a:tc>
                <a:tc>
                  <a:txBody>
                    <a:bodyPr/>
                    <a:lstStyle/>
                    <a:p>
                      <a:pPr algn="ctr"/>
                      <a:r>
                        <a:rPr lang="en-US" dirty="0"/>
                        <a:t>1</a:t>
                      </a:r>
                      <a:endParaRPr lang="en-IN" dirty="0"/>
                    </a:p>
                  </a:txBody>
                  <a:tcPr/>
                </a:tc>
                <a:tc>
                  <a:txBody>
                    <a:bodyPr/>
                    <a:lstStyle/>
                    <a:p>
                      <a:pPr algn="ctr"/>
                      <a:r>
                        <a:rPr lang="en-US" dirty="0"/>
                        <a:t>0.94</a:t>
                      </a:r>
                      <a:endParaRPr lang="en-IN" dirty="0"/>
                    </a:p>
                  </a:txBody>
                  <a:tcPr/>
                </a:tc>
                <a:tc>
                  <a:txBody>
                    <a:bodyPr/>
                    <a:lstStyle/>
                    <a:p>
                      <a:pPr algn="ctr"/>
                      <a:r>
                        <a:rPr lang="en-US" dirty="0"/>
                        <a:t>0.97</a:t>
                      </a:r>
                      <a:endParaRPr lang="en-IN" dirty="0"/>
                    </a:p>
                  </a:txBody>
                  <a:tcPr/>
                </a:tc>
                <a:tc>
                  <a:txBody>
                    <a:bodyPr/>
                    <a:lstStyle/>
                    <a:p>
                      <a:pPr algn="ctr"/>
                      <a:r>
                        <a:rPr lang="en-US" dirty="0"/>
                        <a:t>0.95</a:t>
                      </a:r>
                      <a:endParaRPr lang="en-IN" dirty="0"/>
                    </a:p>
                  </a:txBody>
                  <a:tcPr/>
                </a:tc>
                <a:tc>
                  <a:txBody>
                    <a:bodyPr/>
                    <a:lstStyle/>
                    <a:p>
                      <a:pPr algn="ctr"/>
                      <a:r>
                        <a:rPr lang="en-US" dirty="0"/>
                        <a:t>32</a:t>
                      </a:r>
                      <a:endParaRPr lang="en-IN" dirty="0"/>
                    </a:p>
                  </a:txBody>
                  <a:tcPr/>
                </a:tc>
                <a:extLst>
                  <a:ext uri="{0D108BD9-81ED-4DB2-BD59-A6C34878D82A}">
                    <a16:rowId xmlns:a16="http://schemas.microsoft.com/office/drawing/2014/main" val="406354692"/>
                  </a:ext>
                </a:extLst>
              </a:tr>
              <a:tr h="467395">
                <a:tc rowSpan="2">
                  <a:txBody>
                    <a:bodyPr/>
                    <a:lstStyle/>
                    <a:p>
                      <a:r>
                        <a:rPr lang="en-US" dirty="0"/>
                        <a:t>K- Nearest Neighbor</a:t>
                      </a:r>
                      <a:endParaRPr lang="en-IN" dirty="0"/>
                    </a:p>
                  </a:txBody>
                  <a:tcPr/>
                </a:tc>
                <a:tc rowSpan="2">
                  <a:txBody>
                    <a:bodyPr/>
                    <a:lstStyle/>
                    <a:p>
                      <a:pPr algn="ctr"/>
                      <a:r>
                        <a:rPr lang="en-US" dirty="0"/>
                        <a:t>94.87%</a:t>
                      </a:r>
                      <a:endParaRPr lang="en-IN" dirty="0"/>
                    </a:p>
                  </a:txBody>
                  <a:tcPr/>
                </a:tc>
                <a:tc>
                  <a:txBody>
                    <a:bodyPr/>
                    <a:lstStyle/>
                    <a:p>
                      <a:pPr algn="ctr"/>
                      <a:r>
                        <a:rPr lang="en-US" dirty="0"/>
                        <a:t>0</a:t>
                      </a:r>
                    </a:p>
                    <a:p>
                      <a:pPr algn="ctr"/>
                      <a:endParaRPr lang="en-IN" dirty="0"/>
                    </a:p>
                  </a:txBody>
                  <a:tcPr/>
                </a:tc>
                <a:tc>
                  <a:txBody>
                    <a:bodyPr/>
                    <a:lstStyle/>
                    <a:p>
                      <a:pPr algn="ctr"/>
                      <a:r>
                        <a:rPr lang="en-US" dirty="0"/>
                        <a:t>1.00</a:t>
                      </a:r>
                      <a:endParaRPr lang="en-IN" dirty="0"/>
                    </a:p>
                  </a:txBody>
                  <a:tcPr/>
                </a:tc>
                <a:tc>
                  <a:txBody>
                    <a:bodyPr/>
                    <a:lstStyle/>
                    <a:p>
                      <a:pPr algn="ctr"/>
                      <a:r>
                        <a:rPr lang="en-US" dirty="0"/>
                        <a:t>0.71</a:t>
                      </a:r>
                      <a:endParaRPr lang="en-IN" dirty="0"/>
                    </a:p>
                  </a:txBody>
                  <a:tcPr/>
                </a:tc>
                <a:tc>
                  <a:txBody>
                    <a:bodyPr/>
                    <a:lstStyle/>
                    <a:p>
                      <a:pPr algn="ctr"/>
                      <a:r>
                        <a:rPr lang="en-US" dirty="0"/>
                        <a:t>0.83</a:t>
                      </a:r>
                      <a:endParaRPr lang="en-IN" dirty="0"/>
                    </a:p>
                  </a:txBody>
                  <a:tcPr/>
                </a:tc>
                <a:tc>
                  <a:txBody>
                    <a:bodyPr/>
                    <a:lstStyle/>
                    <a:p>
                      <a:pPr algn="ctr"/>
                      <a:r>
                        <a:rPr lang="en-US" dirty="0"/>
                        <a:t>7</a:t>
                      </a:r>
                      <a:endParaRPr lang="en-IN" dirty="0"/>
                    </a:p>
                  </a:txBody>
                  <a:tcPr/>
                </a:tc>
                <a:extLst>
                  <a:ext uri="{0D108BD9-81ED-4DB2-BD59-A6C34878D82A}">
                    <a16:rowId xmlns:a16="http://schemas.microsoft.com/office/drawing/2014/main" val="352099179"/>
                  </a:ext>
                </a:extLst>
              </a:tr>
              <a:tr h="467395">
                <a:tc vMerge="1">
                  <a:txBody>
                    <a:bodyPr/>
                    <a:lstStyle/>
                    <a:p>
                      <a:endParaRPr lang="en-IN"/>
                    </a:p>
                  </a:txBody>
                  <a:tcPr/>
                </a:tc>
                <a:tc vMerge="1">
                  <a:txBody>
                    <a:bodyPr/>
                    <a:lstStyle/>
                    <a:p>
                      <a:endParaRPr lang="en-IN"/>
                    </a:p>
                  </a:txBody>
                  <a:tcPr/>
                </a:tc>
                <a:tc>
                  <a:txBody>
                    <a:bodyPr/>
                    <a:lstStyle/>
                    <a:p>
                      <a:pPr algn="ctr"/>
                      <a:r>
                        <a:rPr lang="en-US" dirty="0"/>
                        <a:t>1</a:t>
                      </a:r>
                      <a:endParaRPr lang="en-IN" dirty="0"/>
                    </a:p>
                  </a:txBody>
                  <a:tcPr/>
                </a:tc>
                <a:tc>
                  <a:txBody>
                    <a:bodyPr/>
                    <a:lstStyle/>
                    <a:p>
                      <a:pPr algn="ctr"/>
                      <a:r>
                        <a:rPr lang="en-US" dirty="0"/>
                        <a:t>0.94</a:t>
                      </a:r>
                      <a:endParaRPr lang="en-IN" dirty="0"/>
                    </a:p>
                  </a:txBody>
                  <a:tcPr/>
                </a:tc>
                <a:tc>
                  <a:txBody>
                    <a:bodyPr/>
                    <a:lstStyle/>
                    <a:p>
                      <a:pPr algn="ctr"/>
                      <a:r>
                        <a:rPr lang="en-US" dirty="0"/>
                        <a:t>1.00</a:t>
                      </a:r>
                      <a:endParaRPr lang="en-IN" dirty="0"/>
                    </a:p>
                  </a:txBody>
                  <a:tcPr/>
                </a:tc>
                <a:tc>
                  <a:txBody>
                    <a:bodyPr/>
                    <a:lstStyle/>
                    <a:p>
                      <a:pPr algn="ctr"/>
                      <a:r>
                        <a:rPr lang="en-US" dirty="0"/>
                        <a:t>0.97</a:t>
                      </a:r>
                      <a:endParaRPr lang="en-IN" dirty="0"/>
                    </a:p>
                  </a:txBody>
                  <a:tcPr/>
                </a:tc>
                <a:tc>
                  <a:txBody>
                    <a:bodyPr/>
                    <a:lstStyle/>
                    <a:p>
                      <a:pPr algn="ctr"/>
                      <a:r>
                        <a:rPr lang="en-US" dirty="0"/>
                        <a:t>32</a:t>
                      </a:r>
                      <a:endParaRPr lang="en-IN" dirty="0"/>
                    </a:p>
                  </a:txBody>
                  <a:tcPr/>
                </a:tc>
                <a:extLst>
                  <a:ext uri="{0D108BD9-81ED-4DB2-BD59-A6C34878D82A}">
                    <a16:rowId xmlns:a16="http://schemas.microsoft.com/office/drawing/2014/main" val="629272951"/>
                  </a:ext>
                </a:extLst>
              </a:tr>
            </a:tbl>
          </a:graphicData>
        </a:graphic>
      </p:graphicFrame>
    </p:spTree>
    <p:extLst>
      <p:ext uri="{BB962C8B-B14F-4D97-AF65-F5344CB8AC3E}">
        <p14:creationId xmlns:p14="http://schemas.microsoft.com/office/powerpoint/2010/main" val="3063406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FFC04-4D96-C1D8-066E-00D3F2FE6791}"/>
              </a:ext>
            </a:extLst>
          </p:cNvPr>
          <p:cNvSpPr>
            <a:spLocks noGrp="1"/>
          </p:cNvSpPr>
          <p:nvPr>
            <p:ph type="title"/>
          </p:nvPr>
        </p:nvSpPr>
        <p:spPr>
          <a:xfrm>
            <a:off x="1069848" y="353292"/>
            <a:ext cx="10058400" cy="980486"/>
          </a:xfrm>
        </p:spPr>
        <p:txBody>
          <a:bodyPr>
            <a:normAutofit/>
          </a:bodyPr>
          <a:lstStyle/>
          <a:p>
            <a:pPr algn="ctr"/>
            <a:r>
              <a:rPr lang="en-US" sz="4000" dirty="0">
                <a:latin typeface="Times New Roman" panose="02020603050405020304" pitchFamily="18" charset="0"/>
                <a:cs typeface="Times New Roman" panose="02020603050405020304" pitchFamily="18" charset="0"/>
              </a:rPr>
              <a:t>USER INTERFACE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671CB0-2754-2FC9-475B-18FBA8E69E03}"/>
              </a:ext>
            </a:extLst>
          </p:cNvPr>
          <p:cNvSpPr>
            <a:spLocks noGrp="1"/>
          </p:cNvSpPr>
          <p:nvPr>
            <p:ph idx="1"/>
          </p:nvPr>
        </p:nvSpPr>
        <p:spPr>
          <a:xfrm>
            <a:off x="1069848" y="1184565"/>
            <a:ext cx="10058400" cy="5527962"/>
          </a:xfrm>
        </p:spPr>
        <p:txBody>
          <a:bodyPr>
            <a:normAutofit lnSpcReduction="10000"/>
          </a:bodyPr>
          <a:lstStyle/>
          <a:p>
            <a:pPr marL="0" indent="0" algn="just">
              <a:lnSpc>
                <a:spcPct val="150000"/>
              </a:lnSpc>
              <a:buNone/>
            </a:pPr>
            <a:r>
              <a:rPr lang="en-US" sz="1800" b="1"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Gradio interface offers a simple yet effective tool for predicting Parkinson's disease using audio data analysis. Leveraging machine learning techniques and the Random Forest model which is saved as pickle file, the system takes an audio file as input, extracts relevant features using the </a:t>
            </a:r>
            <a:r>
              <a:rPr lang="en-US" sz="2400" dirty="0" err="1">
                <a:effectLst/>
                <a:latin typeface="Times New Roman" panose="02020603050405020304" pitchFamily="18" charset="0"/>
                <a:ea typeface="Times New Roman" panose="02020603050405020304" pitchFamily="18" charset="0"/>
              </a:rPr>
              <a:t>librosa</a:t>
            </a:r>
            <a:r>
              <a:rPr lang="en-US" sz="2400" dirty="0">
                <a:effectLst/>
                <a:latin typeface="Times New Roman" panose="02020603050405020304" pitchFamily="18" charset="0"/>
                <a:ea typeface="Times New Roman" panose="02020603050405020304" pitchFamily="18" charset="0"/>
              </a:rPr>
              <a:t> library, and makes predictions based on the learned patterns.</a:t>
            </a:r>
          </a:p>
          <a:p>
            <a:pPr marL="0" indent="0" algn="just">
              <a:lnSpc>
                <a:spcPct val="160000"/>
              </a:lnSpc>
              <a:buNone/>
            </a:pPr>
            <a:r>
              <a:rPr lang="en-US" sz="24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Once the file is uploaded, the system processes it, extracts Mel-frequency cepstral coefficients (MFCCs), computes their mean, and feeds them into the trained Random Forest model. The predicted result, indicating the likelihood of Parkinson's disease presence, is displayed as 0 for healthy people and 1 for affected people.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929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B483-0EDF-077A-CB5B-836D6D3DFE22}"/>
              </a:ext>
            </a:extLst>
          </p:cNvPr>
          <p:cNvSpPr>
            <a:spLocks noGrp="1"/>
          </p:cNvSpPr>
          <p:nvPr>
            <p:ph type="title"/>
          </p:nvPr>
        </p:nvSpPr>
        <p:spPr>
          <a:xfrm>
            <a:off x="1066800" y="328769"/>
            <a:ext cx="10058400" cy="886968"/>
          </a:xfrm>
        </p:spPr>
        <p:txBody>
          <a:bodyPr>
            <a:normAutofit/>
          </a:bodyPr>
          <a:lstStyle/>
          <a:p>
            <a:pPr algn="ctr"/>
            <a:r>
              <a:rPr lang="en-US" sz="4000" dirty="0">
                <a:latin typeface="Times New Roman" panose="02020603050405020304" pitchFamily="18" charset="0"/>
                <a:cs typeface="Times New Roman" panose="02020603050405020304" pitchFamily="18" charset="0"/>
              </a:rPr>
              <a:t>SCREENSHOT</a:t>
            </a:r>
            <a:endParaRPr lang="en-IN" sz="4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A60B36CD-FB77-E30D-AE73-8993BD0EDBB8}"/>
              </a:ext>
            </a:extLst>
          </p:cNvPr>
          <p:cNvPicPr>
            <a:picLocks noGrp="1" noChangeAspect="1"/>
          </p:cNvPicPr>
          <p:nvPr>
            <p:ph idx="1"/>
          </p:nvPr>
        </p:nvPicPr>
        <p:blipFill>
          <a:blip r:embed="rId2"/>
          <a:stretch>
            <a:fillRect/>
          </a:stretch>
        </p:blipFill>
        <p:spPr>
          <a:xfrm>
            <a:off x="1683038" y="1351370"/>
            <a:ext cx="8507113" cy="4155259"/>
          </a:xfrm>
          <a:prstGeom prst="rect">
            <a:avLst/>
          </a:prstGeom>
        </p:spPr>
      </p:pic>
    </p:spTree>
    <p:extLst>
      <p:ext uri="{BB962C8B-B14F-4D97-AF65-F5344CB8AC3E}">
        <p14:creationId xmlns:p14="http://schemas.microsoft.com/office/powerpoint/2010/main" val="3446831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D655226-B900-9C7A-8107-751319007E88}"/>
              </a:ext>
            </a:extLst>
          </p:cNvPr>
          <p:cNvPicPr>
            <a:picLocks noGrp="1" noChangeAspect="1"/>
          </p:cNvPicPr>
          <p:nvPr>
            <p:ph idx="1"/>
          </p:nvPr>
        </p:nvPicPr>
        <p:blipFill>
          <a:blip r:embed="rId2"/>
          <a:stretch>
            <a:fillRect/>
          </a:stretch>
        </p:blipFill>
        <p:spPr>
          <a:xfrm>
            <a:off x="1760342" y="1080944"/>
            <a:ext cx="8276461" cy="4415848"/>
          </a:xfrm>
          <a:prstGeom prst="rect">
            <a:avLst/>
          </a:prstGeom>
        </p:spPr>
      </p:pic>
    </p:spTree>
    <p:extLst>
      <p:ext uri="{BB962C8B-B14F-4D97-AF65-F5344CB8AC3E}">
        <p14:creationId xmlns:p14="http://schemas.microsoft.com/office/powerpoint/2010/main" val="3712909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3A98E0-6A50-77EA-22E7-ADD8B557611E}"/>
              </a:ext>
            </a:extLst>
          </p:cNvPr>
          <p:cNvPicPr>
            <a:picLocks noGrp="1" noChangeAspect="1"/>
          </p:cNvPicPr>
          <p:nvPr>
            <p:ph idx="1"/>
          </p:nvPr>
        </p:nvPicPr>
        <p:blipFill>
          <a:blip r:embed="rId2"/>
          <a:stretch>
            <a:fillRect/>
          </a:stretch>
        </p:blipFill>
        <p:spPr>
          <a:xfrm>
            <a:off x="1747181" y="810059"/>
            <a:ext cx="8706074" cy="4801032"/>
          </a:xfrm>
          <a:prstGeom prst="rect">
            <a:avLst/>
          </a:prstGeom>
        </p:spPr>
      </p:pic>
    </p:spTree>
    <p:extLst>
      <p:ext uri="{BB962C8B-B14F-4D97-AF65-F5344CB8AC3E}">
        <p14:creationId xmlns:p14="http://schemas.microsoft.com/office/powerpoint/2010/main" val="3474168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2BFA0EC-A61B-7345-804F-61E1AF6F58BE}"/>
              </a:ext>
            </a:extLst>
          </p:cNvPr>
          <p:cNvPicPr>
            <a:picLocks noGrp="1" noChangeAspect="1"/>
          </p:cNvPicPr>
          <p:nvPr>
            <p:ph idx="1"/>
          </p:nvPr>
        </p:nvPicPr>
        <p:blipFill>
          <a:blip r:embed="rId2"/>
          <a:stretch>
            <a:fillRect/>
          </a:stretch>
        </p:blipFill>
        <p:spPr>
          <a:xfrm>
            <a:off x="1069975" y="1205188"/>
            <a:ext cx="9341716" cy="4499421"/>
          </a:xfrm>
          <a:prstGeom prst="rect">
            <a:avLst/>
          </a:prstGeom>
        </p:spPr>
      </p:pic>
    </p:spTree>
    <p:extLst>
      <p:ext uri="{BB962C8B-B14F-4D97-AF65-F5344CB8AC3E}">
        <p14:creationId xmlns:p14="http://schemas.microsoft.com/office/powerpoint/2010/main" val="914327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6DCE-53FB-8A3F-8074-90E8DA6D0638}"/>
              </a:ext>
            </a:extLst>
          </p:cNvPr>
          <p:cNvSpPr>
            <a:spLocks noGrp="1"/>
          </p:cNvSpPr>
          <p:nvPr>
            <p:ph type="title"/>
          </p:nvPr>
        </p:nvSpPr>
        <p:spPr>
          <a:xfrm>
            <a:off x="1069848" y="816102"/>
            <a:ext cx="10058400" cy="704088"/>
          </a:xfrm>
        </p:spPr>
        <p:txBody>
          <a:bodyPr>
            <a:normAutofit/>
          </a:bodyPr>
          <a:lstStyle/>
          <a:p>
            <a:pPr algn="ctr"/>
            <a:r>
              <a:rPr lang="en-US" sz="4000" dirty="0">
                <a:latin typeface="Times New Roman" panose="02020603050405020304" pitchFamily="18" charset="0"/>
                <a:cs typeface="Times New Roman" panose="02020603050405020304" pitchFamily="18" charset="0"/>
              </a:rPr>
              <a:t>FUTURE SCOPE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8F8793-E9E1-0345-E163-04D1D0AC0D6C}"/>
              </a:ext>
            </a:extLst>
          </p:cNvPr>
          <p:cNvSpPr>
            <a:spLocks noGrp="1"/>
          </p:cNvSpPr>
          <p:nvPr>
            <p:ph idx="1"/>
          </p:nvPr>
        </p:nvSpPr>
        <p:spPr>
          <a:xfrm>
            <a:off x="1069848" y="1520190"/>
            <a:ext cx="10222992" cy="4652010"/>
          </a:xfrm>
        </p:spPr>
        <p:txBody>
          <a:bodyPr>
            <a:normAutofit lnSpcReduction="10000"/>
          </a:bodyPr>
          <a:lstStyle/>
          <a:p>
            <a:pPr marL="0" indent="0" algn="just">
              <a:lnSpc>
                <a:spcPct val="150000"/>
              </a:lnSpc>
              <a:buNone/>
            </a:pPr>
            <a:r>
              <a:rPr lang="en-US" dirty="0"/>
              <a:t>         </a:t>
            </a:r>
            <a:br>
              <a:rPr lang="en-US" dirty="0"/>
            </a:br>
            <a:r>
              <a:rPr lang="en-US" sz="2400" dirty="0">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In the future, the scope for Parkinson's disease detection using voice data is poised for significant advancements. By integrating cutting-edge techniques such as Natural Language Processing (NLP) and voice analysis, researchers can delve deeper into the subtleties of speech patterns and vocal characteristics associated with Parkinson's disease progression. Advanced NLP algorithms could be harnessed to analyze nuances in speech, including changes in vocal pitch, tone, and articulation, offering insights into the onset and progression of the disease.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2448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0101-2440-6206-62A3-5CD8F56B2068}"/>
              </a:ext>
            </a:extLst>
          </p:cNvPr>
          <p:cNvSpPr>
            <a:spLocks noGrp="1"/>
          </p:cNvSpPr>
          <p:nvPr>
            <p:ph type="title"/>
          </p:nvPr>
        </p:nvSpPr>
        <p:spPr>
          <a:xfrm>
            <a:off x="1069848" y="484632"/>
            <a:ext cx="10058400" cy="692658"/>
          </a:xfrm>
        </p:spPr>
        <p:txBody>
          <a:bodyPr>
            <a:normAutofit/>
          </a:bodyPr>
          <a:lstStyle/>
          <a:p>
            <a:pPr algn="ctr"/>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E85D0A-A35A-D40E-F435-4867ABA49B91}"/>
              </a:ext>
            </a:extLst>
          </p:cNvPr>
          <p:cNvSpPr>
            <a:spLocks noGrp="1"/>
          </p:cNvSpPr>
          <p:nvPr>
            <p:ph idx="1"/>
          </p:nvPr>
        </p:nvSpPr>
        <p:spPr>
          <a:xfrm>
            <a:off x="1069848" y="1177290"/>
            <a:ext cx="10177272" cy="5196078"/>
          </a:xfrm>
        </p:spPr>
        <p:txBody>
          <a:bodyPr/>
          <a:lstStyle/>
          <a:p>
            <a:pPr marL="0" indent="0" algn="just">
              <a:lnSpc>
                <a:spcPct val="150000"/>
              </a:lnSpc>
              <a:buNone/>
            </a:pPr>
            <a:r>
              <a:rPr lang="en-US" dirty="0"/>
              <a:t>                      </a:t>
            </a:r>
            <a:r>
              <a:rPr lang="en-US" sz="2400" b="0" i="0" dirty="0">
                <a:solidFill>
                  <a:srgbClr val="0D0D0D"/>
                </a:solidFill>
                <a:effectLst/>
                <a:latin typeface="Times New Roman" panose="02020603050405020304" pitchFamily="18" charset="0"/>
                <a:cs typeface="Times New Roman" panose="02020603050405020304" pitchFamily="18" charset="0"/>
              </a:rPr>
              <a:t>In conclusion, the application of machine learning techniques for Parkinson's disease detection using voice data holds tremendous promise for early diagnosis and personalized treatment. By harnessing advanced algorithms and signal processing methods, researchers can extract valuable insights from speech patterns and vocal characteristics associated with Parkinson's progression. Through ongoing research and innovation, the intersection of machine learning and voice analysis offers a transformative approach to Parkinson's detection, ultimately improving patient outcomes and enhancing the quality of life for individuals living with the disease.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0677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EB52-9C12-9BD7-68A0-B77B30DC459D}"/>
              </a:ext>
            </a:extLst>
          </p:cNvPr>
          <p:cNvSpPr>
            <a:spLocks noGrp="1"/>
          </p:cNvSpPr>
          <p:nvPr>
            <p:ph type="title"/>
          </p:nvPr>
        </p:nvSpPr>
        <p:spPr>
          <a:xfrm>
            <a:off x="1252728" y="2473452"/>
            <a:ext cx="10058400" cy="1609344"/>
          </a:xfrm>
        </p:spPr>
        <p:txBody>
          <a:bodyPr>
            <a:normAutofit/>
          </a:bodyPr>
          <a:lstStyle/>
          <a:p>
            <a:pPr algn="ctr"/>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6961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8C436-56DF-309D-EA8C-C13FB78E4041}"/>
              </a:ext>
            </a:extLst>
          </p:cNvPr>
          <p:cNvSpPr>
            <a:spLocks noGrp="1"/>
          </p:cNvSpPr>
          <p:nvPr>
            <p:ph idx="1"/>
          </p:nvPr>
        </p:nvSpPr>
        <p:spPr>
          <a:xfrm>
            <a:off x="1069848" y="1314450"/>
            <a:ext cx="10051542" cy="4857750"/>
          </a:xfrm>
        </p:spPr>
        <p:txBody>
          <a:bodyPr/>
          <a:lstStyle/>
          <a:p>
            <a:pPr marL="0" indent="0" algn="just">
              <a:lnSpc>
                <a:spcPct val="150000"/>
              </a:lnSpc>
              <a:buNone/>
            </a:pPr>
            <a:r>
              <a:rPr lang="en-IN" sz="2400" dirty="0">
                <a:latin typeface="Times New Roman" panose="02020603050405020304" pitchFamily="18" charset="0"/>
                <a:cs typeface="Times New Roman" panose="02020603050405020304" pitchFamily="18" charset="0"/>
              </a:rPr>
              <a:t>                         The dataset contains the features like </a:t>
            </a:r>
            <a:r>
              <a:rPr lang="en-IN" sz="2400" b="0" dirty="0" err="1">
                <a:effectLst/>
                <a:latin typeface="Times New Roman" panose="02020603050405020304" pitchFamily="18" charset="0"/>
                <a:cs typeface="Times New Roman" panose="02020603050405020304" pitchFamily="18" charset="0"/>
              </a:rPr>
              <a:t>MDVP:Fo</a:t>
            </a:r>
            <a:r>
              <a:rPr lang="en-IN" sz="2400" b="0" dirty="0">
                <a:effectLst/>
                <a:latin typeface="Times New Roman" panose="02020603050405020304" pitchFamily="18" charset="0"/>
                <a:cs typeface="Times New Roman" panose="02020603050405020304" pitchFamily="18" charset="0"/>
              </a:rPr>
              <a:t>(Hz), MDVP:Fhi(Hz), MDVP:Jitter(%), MDVP:Shimmer, NHR, HNR, RPDE, DFA, PPE and so on </a:t>
            </a:r>
            <a:r>
              <a:rPr lang="en-US" sz="2400" dirty="0">
                <a:solidFill>
                  <a:schemeClr val="tx1"/>
                </a:solidFill>
                <a:latin typeface="Times New Roman" pitchFamily="18" charset="0"/>
                <a:cs typeface="Times New Roman" pitchFamily="18" charset="0"/>
              </a:rPr>
              <a:t>to predict if the person has Parkinson</a:t>
            </a:r>
            <a:r>
              <a:rPr lang="en-US" sz="2400" dirty="0">
                <a:latin typeface="Times New Roman" pitchFamily="18" charset="0"/>
                <a:cs typeface="Times New Roman" pitchFamily="18" charset="0"/>
              </a:rPr>
              <a:t>’s are not.</a:t>
            </a:r>
            <a:endParaRPr lang="en-IN" sz="2400" b="0" dirty="0">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solidFill>
                  <a:schemeClr val="tx1"/>
                </a:solidFill>
                <a:latin typeface="Times New Roman" pitchFamily="18" charset="0"/>
                <a:cs typeface="Times New Roman" pitchFamily="18" charset="0"/>
              </a:rPr>
              <a:t>                         The three algorithms are used to predict the accuracy of the prediction and to find the best one which gives the best accuracy. The three algorithms are Decision Tree Classifier, Random Forest Classifier and Logistic Regression. </a:t>
            </a:r>
            <a:r>
              <a:rPr lang="en-US" sz="2400" dirty="0">
                <a:latin typeface="Times New Roman" pitchFamily="18" charset="0"/>
                <a:cs typeface="Times New Roman" pitchFamily="18" charset="0"/>
              </a:rPr>
              <a:t>And create the user interface to give the voice recordings of healthy and affected people to predict if the person affected(1) or not(0).</a:t>
            </a:r>
            <a:endParaRPr lang="en-IN" sz="2400" dirty="0"/>
          </a:p>
        </p:txBody>
      </p:sp>
    </p:spTree>
    <p:extLst>
      <p:ext uri="{BB962C8B-B14F-4D97-AF65-F5344CB8AC3E}">
        <p14:creationId xmlns:p14="http://schemas.microsoft.com/office/powerpoint/2010/main" val="2037877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8DF8-2D16-B397-2740-97D74D4F058F}"/>
              </a:ext>
            </a:extLst>
          </p:cNvPr>
          <p:cNvSpPr>
            <a:spLocks noGrp="1"/>
          </p:cNvSpPr>
          <p:nvPr>
            <p:ph type="title"/>
          </p:nvPr>
        </p:nvSpPr>
        <p:spPr>
          <a:xfrm>
            <a:off x="1069848" y="484632"/>
            <a:ext cx="10058400" cy="704088"/>
          </a:xfrm>
        </p:spPr>
        <p:txBody>
          <a:bodyPr>
            <a:normAutofit/>
          </a:bodyPr>
          <a:lstStyle/>
          <a:p>
            <a:pPr algn="ctr"/>
            <a:r>
              <a:rPr lang="en-IN" sz="4000" dirty="0">
                <a:latin typeface="Times New Roman" panose="02020603050405020304" pitchFamily="18" charset="0"/>
                <a:cs typeface="Times New Roman" panose="02020603050405020304" pitchFamily="18" charset="0"/>
              </a:rPr>
              <a:t>SOFTWARE REQUIREMENT</a:t>
            </a:r>
          </a:p>
        </p:txBody>
      </p:sp>
      <p:sp>
        <p:nvSpPr>
          <p:cNvPr id="3" name="Content Placeholder 2">
            <a:extLst>
              <a:ext uri="{FF2B5EF4-FFF2-40B4-BE49-F238E27FC236}">
                <a16:creationId xmlns:a16="http://schemas.microsoft.com/office/drawing/2014/main" id="{4791F7B6-452F-14C2-182D-6B3729501EE9}"/>
              </a:ext>
            </a:extLst>
          </p:cNvPr>
          <p:cNvSpPr>
            <a:spLocks noGrp="1"/>
          </p:cNvSpPr>
          <p:nvPr>
            <p:ph idx="1"/>
          </p:nvPr>
        </p:nvSpPr>
        <p:spPr>
          <a:xfrm>
            <a:off x="966978" y="1405890"/>
            <a:ext cx="10058400" cy="4766310"/>
          </a:xfrm>
        </p:spPr>
        <p:txBody>
          <a:bodyPr/>
          <a:lstStyle/>
          <a:p>
            <a:pPr marL="0" indent="0" algn="just">
              <a:lnSpc>
                <a:spcPct val="150000"/>
              </a:lnSpc>
              <a:buNone/>
            </a:pPr>
            <a:r>
              <a:rPr lang="en-US" b="1" dirty="0">
                <a:solidFill>
                  <a:schemeClr val="tx1"/>
                </a:solidFill>
                <a:latin typeface="Times New Roman" panose="02020603050405020304" pitchFamily="18" charset="0"/>
                <a:cs typeface="Times New Roman" pitchFamily="18" charset="0"/>
              </a:rPr>
              <a:t>PROGRAMMING LANGUAGE</a:t>
            </a:r>
            <a:endParaRPr lang="en-IN" b="1" dirty="0">
              <a:solidFill>
                <a:schemeClr val="tx1"/>
              </a:solidFill>
              <a:latin typeface="Times New Roman" panose="02020603050405020304" pitchFamily="18" charset="0"/>
              <a:cs typeface="Times New Roman" pitchFamily="18" charset="0"/>
            </a:endParaRPr>
          </a:p>
          <a:p>
            <a:pPr marL="0" indent="0" algn="just">
              <a:lnSpc>
                <a:spcPct val="150000"/>
              </a:lnSpc>
              <a:buNone/>
            </a:pPr>
            <a:r>
              <a:rPr lang="en-US" sz="2400" dirty="0">
                <a:latin typeface="Times New Roman" panose="02020603050405020304" pitchFamily="18" charset="0"/>
                <a:cs typeface="Times New Roman" pitchFamily="18" charset="0"/>
              </a:rPr>
              <a:t> </a:t>
            </a:r>
            <a:r>
              <a:rPr lang="en-IN" sz="2400" dirty="0">
                <a:latin typeface="Times New Roman" panose="02020603050405020304" pitchFamily="18" charset="0"/>
                <a:cs typeface="Times New Roman" pitchFamily="18" charset="0"/>
              </a:rPr>
              <a:t>                    </a:t>
            </a:r>
            <a:r>
              <a:rPr lang="en-US" sz="2400" dirty="0">
                <a:solidFill>
                  <a:schemeClr val="tx1"/>
                </a:solidFill>
                <a:latin typeface="Times New Roman" panose="02020603050405020304" pitchFamily="18" charset="0"/>
                <a:cs typeface="Times New Roman" pitchFamily="18" charset="0"/>
              </a:rPr>
              <a:t>Python: Widely used for data analysis, Python has a rich ecosystem of libraries and tools that are well-suited for tasks such as data cleaning, exploration, and visualization</a:t>
            </a:r>
            <a:r>
              <a:rPr lang="en-US" sz="2400" dirty="0">
                <a:latin typeface="Times New Roman" panose="02020603050405020304" pitchFamily="18" charset="0"/>
                <a:cs typeface="Times New Roman" pitchFamily="18" charset="0"/>
              </a:rPr>
              <a:t>.</a:t>
            </a:r>
          </a:p>
          <a:p>
            <a:pPr marL="0" indent="0" algn="just">
              <a:lnSpc>
                <a:spcPct val="150000"/>
              </a:lnSpc>
              <a:buNone/>
            </a:pPr>
            <a:r>
              <a:rPr lang="en-US" sz="2400" b="1" dirty="0">
                <a:latin typeface="Times New Roman" panose="02020603050405020304" pitchFamily="18" charset="0"/>
                <a:cs typeface="Times New Roman" pitchFamily="18" charset="0"/>
              </a:rPr>
              <a:t> </a:t>
            </a:r>
            <a:r>
              <a:rPr lang="en-US" b="1" dirty="0">
                <a:solidFill>
                  <a:schemeClr val="tx1"/>
                </a:solidFill>
                <a:latin typeface="Times New Roman" panose="02020603050405020304" pitchFamily="18" charset="0"/>
                <a:cs typeface="Times New Roman" pitchFamily="18" charset="0"/>
              </a:rPr>
              <a:t>DATA ANALYSIS AND VISUALIZATION</a:t>
            </a:r>
          </a:p>
          <a:p>
            <a:pPr marL="0" lvl="2" indent="0" algn="just">
              <a:lnSpc>
                <a:spcPct val="150000"/>
              </a:lnSpc>
              <a:buNone/>
            </a:pPr>
            <a:r>
              <a:rPr lang="en-US" sz="2400" dirty="0">
                <a:latin typeface="Times New Roman" panose="02020603050405020304" pitchFamily="18" charset="0"/>
                <a:cs typeface="Times New Roman" panose="02020603050405020304" pitchFamily="18" charset="0"/>
              </a:rPr>
              <a:t>                      Google Colab</a:t>
            </a:r>
            <a:r>
              <a:rPr lang="en-US" sz="2400" dirty="0">
                <a:solidFill>
                  <a:schemeClr val="tx1"/>
                </a:solidFill>
                <a:latin typeface="Times New Roman" panose="02020603050405020304" pitchFamily="18" charset="0"/>
                <a:cs typeface="Times New Roman" pitchFamily="18" charset="0"/>
              </a:rPr>
              <a:t>: Interactive notebooks facilitate exploratory data analysis and visualization and suitable for creating user interface.</a:t>
            </a:r>
            <a:endParaRPr lang="en-IN" sz="2400" dirty="0">
              <a:latin typeface="Times New Roman" panose="02020603050405020304"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296789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8CC284-CE50-7458-0076-A3AC5AC5E84D}"/>
              </a:ext>
            </a:extLst>
          </p:cNvPr>
          <p:cNvSpPr>
            <a:spLocks noGrp="1"/>
          </p:cNvSpPr>
          <p:nvPr>
            <p:ph idx="1"/>
          </p:nvPr>
        </p:nvSpPr>
        <p:spPr>
          <a:xfrm>
            <a:off x="1069848" y="731520"/>
            <a:ext cx="10325862" cy="5314950"/>
          </a:xfrm>
        </p:spPr>
        <p:txBody>
          <a:bodyPr>
            <a:normAutofit lnSpcReduction="10000"/>
          </a:bodyPr>
          <a:lstStyle/>
          <a:p>
            <a:pPr marL="0" lvl="2" indent="0" algn="just">
              <a:lnSpc>
                <a:spcPct val="150000"/>
              </a:lnSpc>
              <a:buNone/>
            </a:pPr>
            <a:r>
              <a:rPr lang="en-US" sz="2400" dirty="0">
                <a:solidFill>
                  <a:schemeClr val="tx1"/>
                </a:solidFill>
                <a:latin typeface="Times New Roman" pitchFamily="18" charset="0"/>
                <a:cs typeface="Times New Roman" pitchFamily="18" charset="0"/>
              </a:rPr>
              <a:t>                           Pandas: A powerful data manipulation library for cleaning and processing structured data.</a:t>
            </a:r>
          </a:p>
          <a:p>
            <a:pPr marL="0" lvl="2" indent="0" algn="just">
              <a:lnSpc>
                <a:spcPct val="150000"/>
              </a:lnSpc>
              <a:buNone/>
            </a:pPr>
            <a:r>
              <a:rPr lang="en-US" sz="2400" dirty="0">
                <a:solidFill>
                  <a:schemeClr val="tx1"/>
                </a:solidFill>
                <a:latin typeface="Times New Roman" pitchFamily="18" charset="0"/>
                <a:cs typeface="Times New Roman" pitchFamily="18" charset="0"/>
              </a:rPr>
              <a:t>                         Matplotlib and Seaborn: Libraries for creating static, interactive, and aesthetically pleasing visualizations.</a:t>
            </a:r>
            <a:endParaRPr lang="en-IN" sz="2400" dirty="0">
              <a:solidFill>
                <a:schemeClr val="tx1"/>
              </a:solidFill>
              <a:latin typeface="Times New Roman" panose="02020603050405020304" pitchFamily="18" charset="0"/>
              <a:cs typeface="Times New Roman" pitchFamily="18" charset="0"/>
            </a:endParaRPr>
          </a:p>
          <a:p>
            <a:pPr marL="0" lvl="2"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US" b="1" dirty="0">
                <a:solidFill>
                  <a:schemeClr val="tx1"/>
                </a:solidFill>
                <a:latin typeface="Times New Roman" panose="02020603050405020304" pitchFamily="18" charset="0"/>
                <a:cs typeface="Times New Roman" pitchFamily="18" charset="0"/>
              </a:rPr>
              <a:t>STATISTICAL ANALYSIS</a:t>
            </a:r>
          </a:p>
          <a:p>
            <a:pPr marL="0" lvl="2" indent="0" algn="just">
              <a:lnSpc>
                <a:spcPct val="150000"/>
              </a:lnSpc>
              <a:buNone/>
            </a:pPr>
            <a:r>
              <a:rPr lang="en-US" sz="2400" dirty="0">
                <a:solidFill>
                  <a:schemeClr val="tx1"/>
                </a:solidFill>
                <a:latin typeface="Times New Roman" pitchFamily="18" charset="0"/>
                <a:cs typeface="Times New Roman" pitchFamily="18" charset="0"/>
              </a:rPr>
              <a:t>                            NumPy: Fundamental package for scientific computing with support for large, multi- dimensional arrays and matrices.</a:t>
            </a:r>
          </a:p>
          <a:p>
            <a:pPr marL="0" lvl="2" indent="0" algn="just">
              <a:lnSpc>
                <a:spcPct val="150000"/>
              </a:lnSpc>
              <a:buNone/>
            </a:pPr>
            <a:r>
              <a:rPr lang="en-US" sz="2400" dirty="0">
                <a:solidFill>
                  <a:schemeClr val="tx1"/>
                </a:solidFill>
                <a:latin typeface="Times New Roman" pitchFamily="18" charset="0"/>
                <a:cs typeface="Times New Roman" pitchFamily="18" charset="0"/>
              </a:rPr>
              <a:t>                            SciPy: A library for scientific and technical computing that builds on NumPy and provides additional functionality.</a:t>
            </a:r>
            <a:endParaRPr lang="en-IN" sz="2400" dirty="0">
              <a:solidFill>
                <a:schemeClr val="tx1"/>
              </a:solidFill>
              <a:latin typeface="Times New Roman" panose="02020603050405020304" pitchFamily="18" charset="0"/>
              <a:cs typeface="Times New Roman" pitchFamily="18" charset="0"/>
            </a:endParaRPr>
          </a:p>
          <a:p>
            <a:pPr marL="0" lvl="2" indent="0">
              <a:buNone/>
            </a:pPr>
            <a:endParaRPr lang="en-IN" sz="1400" dirty="0"/>
          </a:p>
          <a:p>
            <a:endParaRPr lang="en-IN" dirty="0"/>
          </a:p>
        </p:txBody>
      </p:sp>
    </p:spTree>
    <p:extLst>
      <p:ext uri="{BB962C8B-B14F-4D97-AF65-F5344CB8AC3E}">
        <p14:creationId xmlns:p14="http://schemas.microsoft.com/office/powerpoint/2010/main" val="1838389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27CFEB-655B-33A5-3123-C35F694734D9}"/>
              </a:ext>
            </a:extLst>
          </p:cNvPr>
          <p:cNvSpPr>
            <a:spLocks noGrp="1"/>
          </p:cNvSpPr>
          <p:nvPr>
            <p:ph idx="1"/>
          </p:nvPr>
        </p:nvSpPr>
        <p:spPr>
          <a:xfrm>
            <a:off x="1069848" y="720090"/>
            <a:ext cx="10058400" cy="5452110"/>
          </a:xfrm>
        </p:spPr>
        <p:txBody>
          <a:bodyPr>
            <a:normAutofit fontScale="92500" lnSpcReduction="10000"/>
          </a:bodyPr>
          <a:lstStyle/>
          <a:p>
            <a:pPr algn="just">
              <a:lnSpc>
                <a:spcPct val="150000"/>
              </a:lnSpc>
              <a:spcAft>
                <a:spcPts val="800"/>
              </a:spcAft>
            </a:pPr>
            <a:r>
              <a:rPr lang="en-IN" sz="22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LIBRARIES</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600" kern="10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Gradio</a:t>
            </a:r>
            <a:r>
              <a:rPr lang="en-IN" sz="26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Python library that allows you to quickly create customizable UI components around your machine learning models.</a:t>
            </a:r>
            <a:endParaRPr lang="en-IN" sz="2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600" kern="10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Sounddevice</a:t>
            </a:r>
            <a:r>
              <a:rPr lang="en-IN" sz="26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Python library used for real-time audio input and output.  </a:t>
            </a:r>
            <a:endParaRPr lang="en-IN" sz="2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600" kern="100" dirty="0" err="1">
                <a:effectLst/>
                <a:latin typeface="Times New Roman" panose="02020603050405020304" pitchFamily="18" charset="0"/>
                <a:ea typeface="Calibri" panose="020F0502020204030204" pitchFamily="34" charset="0"/>
                <a:cs typeface="Times New Roman" panose="02020603050405020304" pitchFamily="18" charset="0"/>
              </a:rPr>
              <a:t>Librosa</a:t>
            </a: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6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It provides functions for loading audio files, extracting various features from audio signals.</a:t>
            </a:r>
            <a:endParaRPr lang="en-IN" sz="2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600" kern="100" dirty="0" err="1">
                <a:effectLst/>
                <a:latin typeface="Times New Roman" panose="02020603050405020304" pitchFamily="18" charset="0"/>
                <a:ea typeface="Calibri" panose="020F0502020204030204" pitchFamily="34" charset="0"/>
                <a:cs typeface="Times New Roman" panose="02020603050405020304" pitchFamily="18" charset="0"/>
              </a:rPr>
              <a:t>Cloudpickle</a:t>
            </a: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6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It extends Python's built-in pickle module to support serialization of a wider range of Python objects, including functions, classes, and instances.</a:t>
            </a:r>
            <a:endParaRPr lang="en-IN" sz="26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70195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79F0C-4140-BF0F-E562-3CE836DBD573}"/>
              </a:ext>
            </a:extLst>
          </p:cNvPr>
          <p:cNvSpPr>
            <a:spLocks noGrp="1"/>
          </p:cNvSpPr>
          <p:nvPr>
            <p:ph type="title"/>
          </p:nvPr>
        </p:nvSpPr>
        <p:spPr>
          <a:xfrm>
            <a:off x="1069848" y="484632"/>
            <a:ext cx="10058400" cy="658368"/>
          </a:xfrm>
        </p:spPr>
        <p:txBody>
          <a:bodyPr>
            <a:normAutofit/>
          </a:bodyPr>
          <a:lstStyle/>
          <a:p>
            <a:pPr algn="ctr"/>
            <a:r>
              <a:rPr lang="en-IN" sz="4000" dirty="0">
                <a:latin typeface="Times New Roman" panose="02020603050405020304" pitchFamily="18" charset="0"/>
                <a:cs typeface="Times New Roman" panose="02020603050405020304" pitchFamily="18" charset="0"/>
              </a:rPr>
              <a:t>DATA EXPLORATION</a:t>
            </a:r>
          </a:p>
        </p:txBody>
      </p:sp>
      <p:sp>
        <p:nvSpPr>
          <p:cNvPr id="3" name="Content Placeholder 2">
            <a:extLst>
              <a:ext uri="{FF2B5EF4-FFF2-40B4-BE49-F238E27FC236}">
                <a16:creationId xmlns:a16="http://schemas.microsoft.com/office/drawing/2014/main" id="{6976FB98-050B-D116-5A8D-057731A56A7B}"/>
              </a:ext>
            </a:extLst>
          </p:cNvPr>
          <p:cNvSpPr>
            <a:spLocks noGrp="1"/>
          </p:cNvSpPr>
          <p:nvPr>
            <p:ph idx="1"/>
          </p:nvPr>
        </p:nvSpPr>
        <p:spPr>
          <a:xfrm>
            <a:off x="1069848" y="1371600"/>
            <a:ext cx="10058400" cy="4800600"/>
          </a:xfrm>
        </p:spPr>
        <p:txBody>
          <a:bodyPr/>
          <a:lstStyle/>
          <a:p>
            <a:pPr algn="just">
              <a:buFont typeface="Wingdings" pitchFamily="2" charset="2"/>
              <a:buChar char="Ø"/>
            </a:pPr>
            <a:r>
              <a:rPr lang="en-US" b="1" dirty="0">
                <a:solidFill>
                  <a:schemeClr val="tx1"/>
                </a:solidFill>
                <a:latin typeface="Times New Roman" panose="02020603050405020304" pitchFamily="18" charset="0"/>
                <a:cs typeface="Times New Roman" pitchFamily="18" charset="0"/>
              </a:rPr>
              <a:t>DATA COLLECTION</a:t>
            </a:r>
            <a:endParaRPr lang="en-IN" b="1" dirty="0">
              <a:solidFill>
                <a:schemeClr val="tx1"/>
              </a:solidFill>
              <a:latin typeface="Times New Roman" panose="02020603050405020304" pitchFamily="18" charset="0"/>
              <a:cs typeface="Times New Roman" pitchFamily="18" charset="0"/>
            </a:endParaRPr>
          </a:p>
          <a:p>
            <a:pPr marL="0" indent="0" algn="just">
              <a:lnSpc>
                <a:spcPct val="150000"/>
              </a:lnSpc>
              <a:buNone/>
            </a:pPr>
            <a:r>
              <a:rPr lang="en-US" sz="2400" dirty="0">
                <a:solidFill>
                  <a:schemeClr val="tx1"/>
                </a:solidFill>
                <a:latin typeface="Times New Roman" panose="02020603050405020304" pitchFamily="18" charset="0"/>
                <a:cs typeface="Times New Roman" pitchFamily="18" charset="0"/>
              </a:rPr>
              <a:t>                     The dataset of 195 records are used for the analysis. The data included </a:t>
            </a:r>
            <a:r>
              <a:rPr lang="en-IN" sz="2400" b="0" dirty="0">
                <a:effectLst/>
                <a:latin typeface="Times New Roman" panose="02020603050405020304" pitchFamily="18" charset="0"/>
                <a:cs typeface="Times New Roman" panose="02020603050405020304" pitchFamily="18" charset="0"/>
              </a:rPr>
              <a:t>MDVP:Fo(Hz), MDVP:Fhi(Hz), MDVP:Jitter(%), MDVP:Shimmer, NHR, HNR, RPDE,DFA", PPE</a:t>
            </a:r>
            <a:r>
              <a:rPr lang="en-US" sz="2400" dirty="0">
                <a:solidFill>
                  <a:schemeClr val="tx1"/>
                </a:solidFill>
                <a:latin typeface="Times New Roman" panose="02020603050405020304" pitchFamily="18" charset="0"/>
                <a:cs typeface="Times New Roman" pitchFamily="18" charset="0"/>
              </a:rPr>
              <a:t> and so on.</a:t>
            </a:r>
            <a:endParaRPr lang="en-IN" sz="2400" dirty="0">
              <a:solidFill>
                <a:schemeClr val="tx1"/>
              </a:solidFill>
              <a:latin typeface="Times New Roman" panose="02020603050405020304" pitchFamily="18" charset="0"/>
              <a:cs typeface="Times New Roman" pitchFamily="18" charset="0"/>
            </a:endParaRPr>
          </a:p>
          <a:p>
            <a:pPr>
              <a:buFont typeface="Wingdings" pitchFamily="2" charset="2"/>
              <a:buChar char="Ø"/>
            </a:pPr>
            <a:r>
              <a:rPr lang="en-US" b="1" dirty="0">
                <a:solidFill>
                  <a:schemeClr val="tx1"/>
                </a:solidFill>
                <a:latin typeface="Times New Roman" panose="02020603050405020304" pitchFamily="18" charset="0"/>
                <a:cs typeface="Times New Roman" pitchFamily="18" charset="0"/>
              </a:rPr>
              <a:t>DATA PREPROCESSING</a:t>
            </a:r>
            <a:endParaRPr lang="en-IN" b="1" dirty="0">
              <a:solidFill>
                <a:schemeClr val="tx1"/>
              </a:solidFill>
              <a:latin typeface="Times New Roman" panose="02020603050405020304" pitchFamily="18" charset="0"/>
              <a:cs typeface="Times New Roman"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itchFamily="18" charset="0"/>
              </a:rPr>
              <a:t>Before training the three selected model, ensure that preprocessed the data in a suitable format for analysis. We performed the following steps:</a:t>
            </a:r>
            <a:endParaRPr lang="en-IN" sz="2400" dirty="0">
              <a:solidFill>
                <a:schemeClr val="tx1"/>
              </a:solidFill>
              <a:latin typeface="Times New Roman" panose="02020603050405020304" pitchFamily="18" charset="0"/>
              <a:cs typeface="Times New Roman" pitchFamily="18" charset="0"/>
            </a:endParaRPr>
          </a:p>
          <a:p>
            <a:endParaRPr lang="en-IN" dirty="0"/>
          </a:p>
        </p:txBody>
      </p:sp>
    </p:spTree>
    <p:extLst>
      <p:ext uri="{BB962C8B-B14F-4D97-AF65-F5344CB8AC3E}">
        <p14:creationId xmlns:p14="http://schemas.microsoft.com/office/powerpoint/2010/main" val="2364655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FEB4C6-3D13-6935-049F-5DFE97A00E5A}"/>
              </a:ext>
            </a:extLst>
          </p:cNvPr>
          <p:cNvSpPr>
            <a:spLocks noGrp="1"/>
          </p:cNvSpPr>
          <p:nvPr>
            <p:ph idx="1"/>
          </p:nvPr>
        </p:nvSpPr>
        <p:spPr>
          <a:xfrm>
            <a:off x="1069848" y="1085850"/>
            <a:ext cx="9651492" cy="5086350"/>
          </a:xfrm>
        </p:spPr>
        <p:txBody>
          <a:bodyPr>
            <a:normAutofit/>
          </a:bodyPr>
          <a:lstStyle/>
          <a:p>
            <a:pPr marL="0" indent="0" algn="just">
              <a:lnSpc>
                <a:spcPct val="150000"/>
              </a:lnSpc>
              <a:buNone/>
            </a:pPr>
            <a:r>
              <a:rPr lang="en-US" sz="2400" dirty="0">
                <a:solidFill>
                  <a:schemeClr val="tx1"/>
                </a:solidFill>
                <a:latin typeface="Times New Roman" pitchFamily="18" charset="0"/>
                <a:cs typeface="Times New Roman" pitchFamily="18" charset="0"/>
              </a:rPr>
              <a:t>1. Data Cleaning: We removed records with missing or invalid data.</a:t>
            </a:r>
            <a:endParaRPr lang="en-IN" sz="2400" dirty="0">
              <a:solidFill>
                <a:schemeClr val="tx1"/>
              </a:solidFill>
              <a:latin typeface="Times New Roman" pitchFamily="18" charset="0"/>
              <a:cs typeface="Times New Roman" pitchFamily="18" charset="0"/>
            </a:endParaRPr>
          </a:p>
          <a:p>
            <a:pPr marL="0" indent="0" algn="just">
              <a:lnSpc>
                <a:spcPct val="150000"/>
              </a:lnSpc>
              <a:buNone/>
            </a:pPr>
            <a:r>
              <a:rPr lang="en-US" sz="2400" dirty="0">
                <a:solidFill>
                  <a:schemeClr val="tx1"/>
                </a:solidFill>
                <a:latin typeface="Times New Roman" pitchFamily="18" charset="0"/>
                <a:cs typeface="Times New Roman" pitchFamily="18" charset="0"/>
              </a:rPr>
              <a:t>2. Data Transformation: We transformed categorical variables into numerical values.</a:t>
            </a:r>
            <a:endParaRPr lang="en-IN" sz="2400" dirty="0">
              <a:solidFill>
                <a:schemeClr val="tx1"/>
              </a:solidFill>
              <a:latin typeface="Times New Roman" pitchFamily="18" charset="0"/>
              <a:cs typeface="Times New Roman" pitchFamily="18" charset="0"/>
            </a:endParaRPr>
          </a:p>
          <a:p>
            <a:pPr marL="0" indent="0" algn="just">
              <a:lnSpc>
                <a:spcPct val="150000"/>
              </a:lnSpc>
              <a:buNone/>
            </a:pPr>
            <a:r>
              <a:rPr lang="en-US" sz="2400" dirty="0">
                <a:solidFill>
                  <a:schemeClr val="tx1"/>
                </a:solidFill>
                <a:latin typeface="Times New Roman" pitchFamily="18" charset="0"/>
                <a:cs typeface="Times New Roman" pitchFamily="18" charset="0"/>
              </a:rPr>
              <a:t>3. Feature Scaling: We standardized the numerical features to have a mean of zero and a standard deviation of one.</a:t>
            </a:r>
            <a:endParaRPr lang="en-IN" sz="2400" dirty="0">
              <a:solidFill>
                <a:schemeClr val="tx1"/>
              </a:solidFill>
              <a:latin typeface="Times New Roman" pitchFamily="18" charset="0"/>
              <a:cs typeface="Times New Roman" pitchFamily="18" charset="0"/>
            </a:endParaRPr>
          </a:p>
          <a:p>
            <a:pPr marL="0" indent="0" algn="just">
              <a:lnSpc>
                <a:spcPct val="150000"/>
              </a:lnSpc>
              <a:buNone/>
            </a:pPr>
            <a:r>
              <a:rPr lang="en-US" sz="2400" dirty="0">
                <a:solidFill>
                  <a:schemeClr val="tx1"/>
                </a:solidFill>
                <a:latin typeface="Times New Roman" pitchFamily="18" charset="0"/>
                <a:cs typeface="Times New Roman" pitchFamily="18" charset="0"/>
              </a:rPr>
              <a:t>4. Feature Selection: We used feature selection techniques such as correlation analysis to identify the most relevant features for predicting the disease.</a:t>
            </a:r>
            <a:endParaRPr lang="en-IN" sz="2400" dirty="0">
              <a:solidFill>
                <a:schemeClr val="tx1"/>
              </a:solidFill>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2666818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B205D-236B-BECD-9BAB-0084F36A1425}"/>
              </a:ext>
            </a:extLst>
          </p:cNvPr>
          <p:cNvSpPr>
            <a:spLocks noGrp="1"/>
          </p:cNvSpPr>
          <p:nvPr>
            <p:ph idx="1"/>
          </p:nvPr>
        </p:nvSpPr>
        <p:spPr>
          <a:xfrm>
            <a:off x="1069848" y="925830"/>
            <a:ext cx="10058400" cy="5246370"/>
          </a:xfrm>
        </p:spPr>
        <p:txBody>
          <a:bodyPr>
            <a:normAutofit fontScale="92500" lnSpcReduction="10000"/>
          </a:bodyPr>
          <a:lstStyle/>
          <a:p>
            <a:pPr algn="just">
              <a:lnSpc>
                <a:spcPct val="150000"/>
              </a:lnSpc>
              <a:buFont typeface="Wingdings" pitchFamily="2" charset="2"/>
              <a:buChar char="Ø"/>
            </a:pPr>
            <a:r>
              <a:rPr lang="en-US" sz="2200" b="1" dirty="0">
                <a:solidFill>
                  <a:schemeClr val="tx1"/>
                </a:solidFill>
                <a:latin typeface="Times New Roman" pitchFamily="18" charset="0"/>
                <a:cs typeface="Times New Roman" pitchFamily="18" charset="0"/>
              </a:rPr>
              <a:t>MODEL TRAINING AND EVALUATION</a:t>
            </a:r>
            <a:endParaRPr lang="en-IN" sz="2200" b="1" dirty="0">
              <a:solidFill>
                <a:schemeClr val="tx1"/>
              </a:solidFill>
              <a:latin typeface="Times New Roman" pitchFamily="18" charset="0"/>
              <a:cs typeface="Times New Roman" pitchFamily="18" charset="0"/>
            </a:endParaRPr>
          </a:p>
          <a:p>
            <a:pPr marL="0" indent="0" algn="just">
              <a:lnSpc>
                <a:spcPct val="150000"/>
              </a:lnSpc>
              <a:buNone/>
            </a:pPr>
            <a:r>
              <a:rPr lang="en-US" sz="2600" dirty="0">
                <a:solidFill>
                  <a:schemeClr val="tx1"/>
                </a:solidFill>
                <a:latin typeface="Times New Roman" pitchFamily="18" charset="0"/>
                <a:cs typeface="Times New Roman" pitchFamily="18" charset="0"/>
              </a:rPr>
              <a:t>                          The scikit-learn, a popular machine learning library in Python, to train a model on the preprocessed data. It splits the data into training and testing sets, with 70% of the data used for training and 30% for testing. We used Precision, Recall and F1 Score as the evaluation metric to measure the accuracy of the model. </a:t>
            </a:r>
            <a:endParaRPr lang="en-IN" sz="2600" dirty="0">
              <a:solidFill>
                <a:schemeClr val="tx1"/>
              </a:solidFill>
              <a:latin typeface="Times New Roman" pitchFamily="18" charset="0"/>
              <a:cs typeface="Times New Roman" pitchFamily="18" charset="0"/>
            </a:endParaRPr>
          </a:p>
          <a:p>
            <a:pPr algn="just">
              <a:lnSpc>
                <a:spcPct val="160000"/>
              </a:lnSpc>
              <a:buFont typeface="Wingdings" pitchFamily="2" charset="2"/>
              <a:buChar char="Ø"/>
            </a:pPr>
            <a:r>
              <a:rPr lang="en-US" sz="2200" b="1" dirty="0">
                <a:solidFill>
                  <a:schemeClr val="tx1"/>
                </a:solidFill>
                <a:latin typeface="Times New Roman" pitchFamily="18" charset="0"/>
                <a:cs typeface="Times New Roman" pitchFamily="18" charset="0"/>
              </a:rPr>
              <a:t>PREDICTION</a:t>
            </a:r>
            <a:endParaRPr lang="en-IN" sz="2200" b="1" dirty="0">
              <a:solidFill>
                <a:schemeClr val="tx1"/>
              </a:solidFill>
              <a:latin typeface="Times New Roman" pitchFamily="18" charset="0"/>
              <a:cs typeface="Times New Roman" pitchFamily="18" charset="0"/>
            </a:endParaRPr>
          </a:p>
          <a:p>
            <a:pPr marL="0" indent="0" algn="just">
              <a:lnSpc>
                <a:spcPct val="160000"/>
              </a:lnSpc>
              <a:buNone/>
            </a:pPr>
            <a:r>
              <a:rPr lang="en-US" sz="2600" dirty="0">
                <a:solidFill>
                  <a:schemeClr val="tx1"/>
                </a:solidFill>
                <a:latin typeface="Times New Roman" pitchFamily="18" charset="0"/>
                <a:cs typeface="Times New Roman" pitchFamily="18" charset="0"/>
              </a:rPr>
              <a:t>                          Once the model was trained and evaluated, It compares the three model and identify the model which gives the best accuracy of results. </a:t>
            </a:r>
            <a:endParaRPr lang="en-IN" sz="2600" dirty="0">
              <a:solidFill>
                <a:schemeClr val="tx1"/>
              </a:solidFill>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5696309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166</TotalTime>
  <Words>1502</Words>
  <Application>Microsoft Office PowerPoint</Application>
  <PresentationFormat>Widescreen</PresentationFormat>
  <Paragraphs>104</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Georgia</vt:lpstr>
      <vt:lpstr>Söhne</vt:lpstr>
      <vt:lpstr>Times New Roman</vt:lpstr>
      <vt:lpstr>Trebuchet MS</vt:lpstr>
      <vt:lpstr>Wingdings</vt:lpstr>
      <vt:lpstr>Wood Type</vt:lpstr>
      <vt:lpstr>PARKINSON DETECTION USING VOICE DATA</vt:lpstr>
      <vt:lpstr>INTRODUCTION</vt:lpstr>
      <vt:lpstr>PowerPoint Presentation</vt:lpstr>
      <vt:lpstr>SOFTWARE REQUIREMENT</vt:lpstr>
      <vt:lpstr>PowerPoint Presentation</vt:lpstr>
      <vt:lpstr>PowerPoint Presentation</vt:lpstr>
      <vt:lpstr>DATA EXPLORATION</vt:lpstr>
      <vt:lpstr>PowerPoint Presentation</vt:lpstr>
      <vt:lpstr>PowerPoint Presentation</vt:lpstr>
      <vt:lpstr>EXPLORATORY DATA ANALYSIS</vt:lpstr>
      <vt:lpstr>PowerPoint Presentation</vt:lpstr>
      <vt:lpstr>DATA VISUALIZATIONS</vt:lpstr>
      <vt:lpstr>PowerPoint Presentation</vt:lpstr>
      <vt:lpstr>PowerPoint Presentation</vt:lpstr>
      <vt:lpstr>PowerPoint Presentation</vt:lpstr>
      <vt:lpstr>PowerPoint Presentation</vt:lpstr>
      <vt:lpstr>MACHINE LEARNING MODELS</vt:lpstr>
      <vt:lpstr>PowerPoint Presentation</vt:lpstr>
      <vt:lpstr>PowerPoint Presentation</vt:lpstr>
      <vt:lpstr>MODEL PREDICTION ACCURACY</vt:lpstr>
      <vt:lpstr>USER INTERFACE</vt:lpstr>
      <vt:lpstr>SCREENSHOT</vt:lpstr>
      <vt:lpstr>PowerPoint Presentation</vt:lpstr>
      <vt:lpstr>PowerPoint Presentation</vt:lpstr>
      <vt:lpstr>PowerPoint Presentation</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 DETECTION USING VOICE DATA</dc:title>
  <dc:creator>Josephine Jebasta</dc:creator>
  <cp:lastModifiedBy>Josephine Jebasta</cp:lastModifiedBy>
  <cp:revision>28</cp:revision>
  <dcterms:created xsi:type="dcterms:W3CDTF">2024-03-17T10:25:49Z</dcterms:created>
  <dcterms:modified xsi:type="dcterms:W3CDTF">2024-04-21T11:09:08Z</dcterms:modified>
</cp:coreProperties>
</file>