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la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ción fáctica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fáctica</a:t>
            </a:r>
          </a:p>
        </p:txBody>
      </p:sp>
      <p:sp>
        <p:nvSpPr>
          <p:cNvPr id="10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1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el título"/>
          <p:cNvSpPr txBox="1"/>
          <p:nvPr>
            <p:ph type="title"/>
          </p:nvPr>
        </p:nvSpPr>
        <p:spPr>
          <a:xfrm>
            <a:off x="831199" y="1186733"/>
            <a:ext cx="22721602" cy="1527201"/>
          </a:xfrm>
          <a:prstGeom prst="rect">
            <a:avLst/>
          </a:prstGeom>
        </p:spPr>
        <p:txBody>
          <a:bodyPr lIns="243799" tIns="243799" rIns="243799" bIns="243799"/>
          <a:lstStyle>
            <a:lvl1pPr defTabSz="2438400">
              <a:lnSpc>
                <a:spcPct val="100000"/>
              </a:lnSpc>
              <a:defRPr b="0" spc="0" sz="7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Texto del título</a:t>
            </a:r>
          </a:p>
        </p:txBody>
      </p:sp>
      <p:sp>
        <p:nvSpPr>
          <p:cNvPr id="150" name="Nivel de texto 1…"/>
          <p:cNvSpPr txBox="1"/>
          <p:nvPr>
            <p:ph type="body" idx="1"/>
          </p:nvPr>
        </p:nvSpPr>
        <p:spPr>
          <a:xfrm>
            <a:off x="831199" y="3073266"/>
            <a:ext cx="22721602" cy="9110401"/>
          </a:xfrm>
          <a:prstGeom prst="rect">
            <a:avLst/>
          </a:prstGeom>
        </p:spPr>
        <p:txBody>
          <a:bodyPr lIns="243799" tIns="243799" rIns="243799" bIns="243799"/>
          <a:lstStyle>
            <a:lvl1pPr marL="1028700" indent="-914400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6854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1426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■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5998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●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57071" indent="-1088571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4800"/>
              <a:buFont typeface="Arial"/>
              <a:buChar char="○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1" name="Número de diapositiva"/>
          <p:cNvSpPr txBox="1"/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la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la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7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80" name="Subtítulo de la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topcoder.com" TargetMode="External"/><Relationship Id="rId3" Type="http://schemas.openxmlformats.org/officeDocument/2006/relationships/hyperlink" Target="https://www.hackerrank.com" TargetMode="External"/><Relationship Id="rId4" Type="http://schemas.openxmlformats.org/officeDocument/2006/relationships/hyperlink" Target="https://www.codechef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leetcode.com" TargetMode="External"/><Relationship Id="rId3" Type="http://schemas.openxmlformats.org/officeDocument/2006/relationships/hyperlink" Target="https://www.algoexpert.io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www.kaggle.com" TargetMode="External"/><Relationship Id="rId3" Type="http://schemas.openxmlformats.org/officeDocument/2006/relationships/hyperlink" Target="https://www.drivendata.org" TargetMode="External"/><Relationship Id="rId4" Type="http://schemas.openxmlformats.org/officeDocument/2006/relationships/hyperlink" Target="https://signate.jp" TargetMode="External"/><Relationship Id="rId5" Type="http://schemas.openxmlformats.org/officeDocument/2006/relationships/hyperlink" Target="https://zindi.africa" TargetMode="External"/><Relationship Id="rId6" Type="http://schemas.openxmlformats.org/officeDocument/2006/relationships/hyperlink" Target="https://datahack.analyticsvidhya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utor y fecha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Unit 2. Software Engine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2. Software Engineering</a:t>
            </a:r>
          </a:p>
        </p:txBody>
      </p:sp>
      <p:sp>
        <p:nvSpPr>
          <p:cNvPr id="162" name="Problem Solving Competi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Solving Competition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What is covered now?</a:t>
            </a:r>
          </a:p>
        </p:txBody>
      </p:sp>
      <p:sp>
        <p:nvSpPr>
          <p:cNvPr id="167" name="Unit 2. Software Engineering"/>
          <p:cNvSpPr/>
          <p:nvPr/>
        </p:nvSpPr>
        <p:spPr>
          <a:xfrm>
            <a:off x="2531122" y="4223695"/>
            <a:ext cx="8850733" cy="1840088"/>
          </a:xfrm>
          <a:prstGeom prst="rect">
            <a:avLst/>
          </a:prstGeom>
          <a:solidFill>
            <a:srgbClr val="2C4DB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Unit 2. Software Engineering</a:t>
            </a:r>
          </a:p>
        </p:txBody>
      </p:sp>
      <p:sp>
        <p:nvSpPr>
          <p:cNvPr id="168" name="Improve your program for your readers (interviewers)…"/>
          <p:cNvSpPr/>
          <p:nvPr/>
        </p:nvSpPr>
        <p:spPr>
          <a:xfrm>
            <a:off x="11388173" y="4216503"/>
            <a:ext cx="10464705" cy="1840088"/>
          </a:xfrm>
          <a:prstGeom prst="rect">
            <a:avLst/>
          </a:prstGeom>
          <a:solidFill>
            <a:srgbClr val="178638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your program for your readers (interviewers)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Improve the code for yourself</a:t>
            </a:r>
          </a:p>
        </p:txBody>
      </p:sp>
      <p:sp>
        <p:nvSpPr>
          <p:cNvPr id="169" name="2.1 Algorithms &amp; Data Structures"/>
          <p:cNvSpPr/>
          <p:nvPr/>
        </p:nvSpPr>
        <p:spPr>
          <a:xfrm>
            <a:off x="2531122" y="6039556"/>
            <a:ext cx="8850733" cy="1840088"/>
          </a:xfrm>
          <a:prstGeom prst="rect">
            <a:avLst/>
          </a:prstGeom>
          <a:solidFill>
            <a:srgbClr val="1A389C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2.1 Algorithms &amp; Data Structures</a:t>
            </a:r>
          </a:p>
        </p:txBody>
      </p:sp>
      <p:sp>
        <p:nvSpPr>
          <p:cNvPr id="170" name="Make your program run faster and efficiently…"/>
          <p:cNvSpPr/>
          <p:nvPr/>
        </p:nvSpPr>
        <p:spPr>
          <a:xfrm>
            <a:off x="11388173" y="6039556"/>
            <a:ext cx="10464705" cy="1840088"/>
          </a:xfrm>
          <a:prstGeom prst="rect">
            <a:avLst/>
          </a:prstGeom>
          <a:solidFill>
            <a:srgbClr val="12753D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Make your program run </a:t>
            </a:r>
            <a:r>
              <a:rPr u="sng"/>
              <a:t>faster</a:t>
            </a:r>
            <a:r>
              <a:t> and </a:t>
            </a:r>
            <a:r>
              <a:rPr u="sng"/>
              <a:t>efficiently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Big O, Binary Trees, Sorting and Searching, Stacks and queues</a:t>
            </a:r>
          </a:p>
        </p:txBody>
      </p:sp>
      <p:sp>
        <p:nvSpPr>
          <p:cNvPr id="171" name="2.2 Problem Solving Competition"/>
          <p:cNvSpPr/>
          <p:nvPr/>
        </p:nvSpPr>
        <p:spPr>
          <a:xfrm>
            <a:off x="2531122" y="7868245"/>
            <a:ext cx="8850733" cy="1840088"/>
          </a:xfrm>
          <a:prstGeom prst="rect">
            <a:avLst/>
          </a:prstGeom>
          <a:solidFill>
            <a:srgbClr val="142D77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 Problem Solving Competition</a:t>
            </a:r>
          </a:p>
        </p:txBody>
      </p:sp>
      <p:sp>
        <p:nvSpPr>
          <p:cNvPr id="172" name="2.3 Software Design and Testing"/>
          <p:cNvSpPr/>
          <p:nvPr/>
        </p:nvSpPr>
        <p:spPr>
          <a:xfrm>
            <a:off x="2531122" y="9696933"/>
            <a:ext cx="8850733" cy="1840088"/>
          </a:xfrm>
          <a:prstGeom prst="rect">
            <a:avLst/>
          </a:prstGeom>
          <a:solidFill>
            <a:srgbClr val="0D2055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2.3 Software Design and Testing</a:t>
            </a:r>
          </a:p>
        </p:txBody>
      </p:sp>
      <p:sp>
        <p:nvSpPr>
          <p:cNvPr id="173" name="Apply your skills online!…"/>
          <p:cNvSpPr/>
          <p:nvPr/>
        </p:nvSpPr>
        <p:spPr>
          <a:xfrm>
            <a:off x="11388173" y="7868245"/>
            <a:ext cx="10464705" cy="1840088"/>
          </a:xfrm>
          <a:prstGeom prst="rect">
            <a:avLst/>
          </a:prstGeom>
          <a:solidFill>
            <a:srgbClr val="0F663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your skills online!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Kaggle, HackerRank, LeetCode</a:t>
            </a:r>
          </a:p>
        </p:txBody>
      </p:sp>
      <p:sp>
        <p:nvSpPr>
          <p:cNvPr id="174" name="Make your program Scalable and Robust…"/>
          <p:cNvSpPr/>
          <p:nvPr/>
        </p:nvSpPr>
        <p:spPr>
          <a:xfrm>
            <a:off x="11388173" y="9696933"/>
            <a:ext cx="10464705" cy="1840088"/>
          </a:xfrm>
          <a:prstGeom prst="rect">
            <a:avLst/>
          </a:prstGeom>
          <a:solidFill>
            <a:srgbClr val="0C5328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Make your program </a:t>
            </a:r>
            <a:r>
              <a:rPr u="sng"/>
              <a:t>Scalable</a:t>
            </a:r>
            <a:r>
              <a:t> and </a:t>
            </a:r>
            <a:r>
              <a:rPr u="sng"/>
              <a:t>Robust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Advanced OOP, Documentation, Testing, Project Structure, System Design, UML diagrams</a:t>
            </a:r>
          </a:p>
        </p:txBody>
      </p:sp>
      <p:sp>
        <p:nvSpPr>
          <p:cNvPr id="175" name="Rectángulo"/>
          <p:cNvSpPr/>
          <p:nvPr/>
        </p:nvSpPr>
        <p:spPr>
          <a:xfrm>
            <a:off x="2515008" y="7838807"/>
            <a:ext cx="19353985" cy="1898964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3"/>
      <p:bldP build="whole" bldLvl="1" animBg="1" rev="0" advAuto="0" spid="169" grpId="2"/>
      <p:bldP build="whole" bldLvl="1" animBg="1" rev="0" advAuto="0" spid="174" grpId="5"/>
      <p:bldP build="whole" bldLvl="1" animBg="1" rev="0" advAuto="0" spid="172" grpId="6"/>
      <p:bldP build="whole" bldLvl="1" animBg="1" rev="0" advAuto="0" spid="173" grpId="4"/>
      <p:bldP build="whole" bldLvl="1" animBg="1" rev="0" advAuto="0" spid="1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Algo and Data Structures</a:t>
            </a:r>
          </a:p>
        </p:txBody>
      </p:sp>
      <p:sp>
        <p:nvSpPr>
          <p:cNvPr id="180" name="Find a Faster and Efficient algorithm…"/>
          <p:cNvSpPr txBox="1"/>
          <p:nvPr>
            <p:ph type="body" sz="quarter" idx="1"/>
          </p:nvPr>
        </p:nvSpPr>
        <p:spPr>
          <a:xfrm>
            <a:off x="5414123" y="7125726"/>
            <a:ext cx="13701087" cy="471531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Find a Faster and Efficient algorithm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You can </a:t>
            </a:r>
            <a:r>
              <a:rPr b="1"/>
              <a:t>improve</a:t>
            </a:r>
            <a:r>
              <a:t> your skills online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You can </a:t>
            </a:r>
            <a:r>
              <a:rPr b="1"/>
              <a:t>prepare</a:t>
            </a:r>
            <a:r>
              <a:t> for job interviews online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You can </a:t>
            </a:r>
            <a:r>
              <a:rPr b="1"/>
              <a:t>showcase</a:t>
            </a:r>
            <a:r>
              <a:t> your skills online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See other people’s approach</a:t>
            </a:r>
          </a:p>
        </p:txBody>
      </p:sp>
      <p:sp>
        <p:nvSpPr>
          <p:cNvPr id="181" name="2.2 Problem Solving Competition"/>
          <p:cNvSpPr/>
          <p:nvPr/>
        </p:nvSpPr>
        <p:spPr>
          <a:xfrm>
            <a:off x="2531122" y="4063896"/>
            <a:ext cx="8850733" cy="1840088"/>
          </a:xfrm>
          <a:prstGeom prst="rect">
            <a:avLst/>
          </a:prstGeom>
          <a:solidFill>
            <a:srgbClr val="142D77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2.2 Problem Solving Competition</a:t>
            </a:r>
          </a:p>
        </p:txBody>
      </p:sp>
      <p:sp>
        <p:nvSpPr>
          <p:cNvPr id="182" name="Apply your skills online!…"/>
          <p:cNvSpPr/>
          <p:nvPr/>
        </p:nvSpPr>
        <p:spPr>
          <a:xfrm>
            <a:off x="11388173" y="4063896"/>
            <a:ext cx="10464705" cy="1840088"/>
          </a:xfrm>
          <a:prstGeom prst="rect">
            <a:avLst/>
          </a:prstGeom>
          <a:solidFill>
            <a:srgbClr val="0F6630"/>
          </a:solidFill>
          <a:ln w="635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Apply your skills online!</a:t>
            </a:r>
          </a:p>
          <a:p>
            <a:pPr defTabSz="825500">
              <a:defRPr i="1" sz="2600">
                <a:solidFill>
                  <a:srgbClr val="FFFFFF"/>
                </a:solidFill>
              </a:defRPr>
            </a:pPr>
            <a:r>
              <a:t>Kaggle, HackerRank, LeetCode</a:t>
            </a:r>
          </a:p>
        </p:txBody>
      </p:sp>
      <p:sp>
        <p:nvSpPr>
          <p:cNvPr id="183" name="Rectángulo"/>
          <p:cNvSpPr/>
          <p:nvPr/>
        </p:nvSpPr>
        <p:spPr>
          <a:xfrm>
            <a:off x="2515008" y="4034458"/>
            <a:ext cx="19353985" cy="1898964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2"/>
      <p:bldP build="whole" bldLvl="1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Why would I want to do this?</a:t>
            </a:r>
          </a:p>
        </p:txBody>
      </p:sp>
      <p:sp>
        <p:nvSpPr>
          <p:cNvPr id="188" name="Think Optimal: When solving real life problems, you need the optimal solution. This solution is not trivial…"/>
          <p:cNvSpPr txBox="1"/>
          <p:nvPr>
            <p:ph type="body" idx="1"/>
          </p:nvPr>
        </p:nvSpPr>
        <p:spPr>
          <a:xfrm>
            <a:off x="1681664" y="4776812"/>
            <a:ext cx="20600023" cy="675425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Think Optimal</a:t>
            </a:r>
            <a:r>
              <a:t>: When solving real life problems, you need the optimal solution. This solution is not trivial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Improve your skillset: </a:t>
            </a:r>
            <a:r>
              <a:t>Online competition measures the runtime of your code. You will constantly tweak your code to fulfill speed requirements, until it becomes something natural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Get confidence: </a:t>
            </a:r>
            <a:r>
              <a:rPr b="0"/>
              <a:t>You will start getting familiar with algorithms and data structures, and when to use each one of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2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Types of competition</a:t>
            </a:r>
          </a:p>
        </p:txBody>
      </p:sp>
      <p:sp>
        <p:nvSpPr>
          <p:cNvPr id="193" name="Algorithmic Challenges: Test the speed and efficiency of your code using real life problems. Logical thinking…"/>
          <p:cNvSpPr txBox="1"/>
          <p:nvPr>
            <p:ph type="body" idx="1"/>
          </p:nvPr>
        </p:nvSpPr>
        <p:spPr>
          <a:xfrm>
            <a:off x="2311932" y="4385102"/>
            <a:ext cx="19113523" cy="776845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Algorithmic Challenges: </a:t>
            </a:r>
            <a:r>
              <a:t>Test the speed and efficiency of your code using real life problems. Logical thinking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Job Interview Challenges: </a:t>
            </a:r>
            <a:r>
              <a:t>Focused on typical challenges you can find during an interview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Machine Learning / Data Science Challenges: </a:t>
            </a:r>
            <a:r>
              <a:t>Apply your knowledge for creating models that can be used by companies. You can even win prizes!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Other Skill: </a:t>
            </a:r>
            <a:r>
              <a:t>Not challenges, but good resources for improving other skills, such as git, or reading a 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6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Algorithmic Challenges</a:t>
            </a:r>
          </a:p>
        </p:txBody>
      </p:sp>
      <p:sp>
        <p:nvSpPr>
          <p:cNvPr id="198" name="TopCoder: It has 4 blocks Design, Development, Data Science, and Competitive Programming. The leaderboard is crowded with some of the best programmers out there! https://www.topcoder.com…"/>
          <p:cNvSpPr txBox="1"/>
          <p:nvPr>
            <p:ph type="body" sz="half" idx="1"/>
          </p:nvPr>
        </p:nvSpPr>
        <p:spPr>
          <a:xfrm>
            <a:off x="2476292" y="4776812"/>
            <a:ext cx="19873786" cy="645855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TopCoder</a:t>
            </a:r>
            <a:r>
              <a:t>: </a:t>
            </a:r>
            <a:r>
              <a:rPr sz="3600"/>
              <a:t>It has 4 blocks </a:t>
            </a:r>
            <a:r>
              <a:rPr b="1" sz="3600"/>
              <a:t>Design, Development, Data Science, and </a:t>
            </a:r>
            <a:r>
              <a:rPr b="1" sz="3600">
                <a:uFill>
                  <a:solidFill>
                    <a:srgbClr val="308D46"/>
                  </a:solidFill>
                </a:uFill>
              </a:rPr>
              <a:t>Competitive Programming</a:t>
            </a:r>
            <a:r>
              <a:rPr sz="3600">
                <a:uFill>
                  <a:solidFill>
                    <a:srgbClr val="308D46"/>
                  </a:solidFill>
                </a:uFill>
              </a:rPr>
              <a:t>. The leaderboard is crowded with some of the best programmers out there!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https://www.topcoder.com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HackerRank: </a:t>
            </a:r>
            <a:r>
              <a:rPr b="0" sz="3600"/>
              <a:t>It has all sort of challenges, and you can filter them by given specifications and difficult. </a:t>
            </a:r>
            <a:r>
              <a:rPr b="0"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https://www.hackerrank.com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CodeChef:</a:t>
            </a:r>
            <a:r>
              <a:t> </a:t>
            </a:r>
            <a:r>
              <a:rPr sz="3600"/>
              <a:t>It has contests that offer money prizes!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4" invalidUrl="" action="" tgtFrame="" tooltip="" history="1" highlightClick="0" endSnd="0"/>
              </a:rPr>
              <a:t>https://www.codechef.com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Project Euler:</a:t>
            </a:r>
            <a:r>
              <a:t> </a:t>
            </a:r>
            <a:r>
              <a:rPr sz="3600"/>
              <a:t>A series of challenging mathematical/computer programming problems that will require more than just mathematical insights to solve.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Job Interview Challenges</a:t>
            </a:r>
          </a:p>
        </p:txBody>
      </p:sp>
      <p:sp>
        <p:nvSpPr>
          <p:cNvPr id="203" name="LeetCode: It has a great collection of challenges, and they offer weekly challenges. Apart from these challenges, it has various additional features such as job interview preparation. https://leetcode.com…"/>
          <p:cNvSpPr txBox="1"/>
          <p:nvPr>
            <p:ph type="body" sz="half" idx="1"/>
          </p:nvPr>
        </p:nvSpPr>
        <p:spPr>
          <a:xfrm>
            <a:off x="3434363" y="5428312"/>
            <a:ext cx="16783010" cy="5927196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LeetCode: </a:t>
            </a:r>
            <a:r>
              <a:rPr sz="3600"/>
              <a:t>It has a great collection of challenges, and they offer weekly challenges. Apart from these challenges, it has various additional features such as job interview preparation.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https://leetcode.com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b="1"/>
              <a:t>AlgoExpert:</a:t>
            </a:r>
            <a:r>
              <a:t> </a:t>
            </a:r>
            <a:r>
              <a:rPr sz="3600"/>
              <a:t>A good collection of interview challenges. It’s expensive! </a:t>
            </a:r>
            <a:r>
              <a:rPr sz="3600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https://www.algoexpert.io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6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Machine Learning Challenges</a:t>
            </a:r>
          </a:p>
        </p:txBody>
      </p:sp>
      <p:sp>
        <p:nvSpPr>
          <p:cNvPr id="208" name="Kaggle: The most popular Data Science competition platform. It tests your skills at building a model, cleaning your data, creating new features… Companies around the world post problems to be solved by the competitors, and they will give a prize to the w"/>
          <p:cNvSpPr txBox="1"/>
          <p:nvPr>
            <p:ph type="body" sz="half" idx="1"/>
          </p:nvPr>
        </p:nvSpPr>
        <p:spPr>
          <a:xfrm>
            <a:off x="2884324" y="4776813"/>
            <a:ext cx="19001421" cy="6808894"/>
          </a:xfrm>
          <a:prstGeom prst="rect">
            <a:avLst/>
          </a:prstGeom>
        </p:spPr>
        <p:txBody>
          <a:bodyPr/>
          <a:lstStyle/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Kaggle: </a:t>
            </a:r>
            <a:r>
              <a:rPr b="0" sz="3564"/>
              <a:t>The most popular Data Science competition platform. It tests your skills at building a model, cleaning your data, creating new features… Companies around the world post problems to be solved by the competitors, and they will give a prize to the winner(s). Problem is that, if you are not a US citizen, you are not eligible to win prizes (you can still enter the competition). </a:t>
            </a:r>
            <a:r>
              <a:rPr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2" invalidUrl="" action="" tgtFrame="" tooltip="" history="1" highlightClick="0" endSnd="0"/>
              </a:rPr>
              <a:t>https://www.kaggle.com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DrivenData: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3" invalidUrl="" action="" tgtFrame="" tooltip="" history="1" highlightClick="0" endSnd="0"/>
              </a:rPr>
              <a:t>https://www.drivendata.org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Signate: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4" invalidUrl="" action="" tgtFrame="" tooltip="" history="1" highlightClick="0" endSnd="0"/>
              </a:rPr>
              <a:t>https://signate.jp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Zindi: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5" invalidUrl="" action="" tgtFrame="" tooltip="" history="1" highlightClick="0" endSnd="0"/>
              </a:rPr>
              <a:t>https://zindi.africa</a:t>
            </a:r>
          </a:p>
          <a:p>
            <a:pPr marL="1018413" indent="-905255" defTabSz="2414016">
              <a:buSzPts val="4700"/>
              <a:defRPr b="1" sz="4752">
                <a:solidFill>
                  <a:srgbClr val="000000"/>
                </a:solidFill>
              </a:defRPr>
            </a:pPr>
            <a:r>
              <a:t>Analytics Vidhya: </a:t>
            </a:r>
            <a:r>
              <a:rPr b="0" sz="3564" u="sng">
                <a:solidFill>
                  <a:schemeClr val="accent1">
                    <a:hueOff val="114395"/>
                    <a:lumOff val="-24975"/>
                  </a:schemeClr>
                </a:solidFill>
                <a:hlinkClick r:id="rId6" invalidUrl="" action="" tgtFrame="" tooltip="" history="1" highlightClick="0" endSnd="0"/>
              </a:rPr>
              <a:t>https://datahack.analyticsvidhya.com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DDA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66;p14"/>
          <p:cNvSpPr/>
          <p:nvPr/>
        </p:nvSpPr>
        <p:spPr>
          <a:xfrm>
            <a:off x="-189734" y="-1"/>
            <a:ext cx="24908800" cy="3644001"/>
          </a:xfrm>
          <a:prstGeom prst="rect">
            <a:avLst/>
          </a:prstGeom>
          <a:solidFill>
            <a:srgbClr val="264190"/>
          </a:solidFill>
          <a:ln w="76200">
            <a:solidFill>
              <a:srgbClr val="000000"/>
            </a:solidFill>
          </a:ln>
        </p:spPr>
        <p:txBody>
          <a:bodyPr lIns="0" tIns="0" rIns="0" bIns="0" anchor="ctr"/>
          <a:lstStyle/>
          <a:p>
            <a:pPr algn="l" defTabSz="2438400">
              <a:defRPr sz="3600">
                <a:solidFill>
                  <a:srgbClr val="F5B67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Google Shape;67;p14"/>
          <p:cNvSpPr/>
          <p:nvPr/>
        </p:nvSpPr>
        <p:spPr>
          <a:xfrm>
            <a:off x="-379401" y="3528600"/>
            <a:ext cx="24966402" cy="1"/>
          </a:xfrm>
          <a:prstGeom prst="line">
            <a:avLst/>
          </a:prstGeom>
          <a:ln w="7620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2" name="2. Google Shape;68;p14"/>
          <p:cNvSpPr txBox="1"/>
          <p:nvPr>
            <p:ph type="title"/>
          </p:nvPr>
        </p:nvSpPr>
        <p:spPr>
          <a:xfrm>
            <a:off x="903866" y="589508"/>
            <a:ext cx="22721602" cy="2464984"/>
          </a:xfrm>
          <a:prstGeom prst="rect">
            <a:avLst/>
          </a:prstGeom>
        </p:spPr>
        <p:txBody>
          <a:bodyPr anchor="ctr"/>
          <a:lstStyle>
            <a:lvl1pPr>
              <a:defRPr b="1" sz="12000">
                <a:solidFill>
                  <a:srgbClr val="FFFFFF"/>
                </a:solidFill>
              </a:defRPr>
            </a:lvl1pPr>
          </a:lstStyle>
          <a:p>
            <a:pPr/>
            <a:r>
              <a:t>Be careful!</a:t>
            </a:r>
          </a:p>
        </p:txBody>
      </p:sp>
      <p:sp>
        <p:nvSpPr>
          <p:cNvPr id="213" name="Online competition improves your skills, but it doesn’t give you the necessary theory that companies are looking.…"/>
          <p:cNvSpPr txBox="1"/>
          <p:nvPr>
            <p:ph type="body" sz="half" idx="1"/>
          </p:nvPr>
        </p:nvSpPr>
        <p:spPr>
          <a:xfrm>
            <a:off x="2763956" y="5037953"/>
            <a:ext cx="19001421" cy="610652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Online competition improves your skills, but it doesn’t give you the necessary theory that companies are looking.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Job interview challenges only cover one part of the process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Recruiters will ask you the underlying reasons of your answers</a:t>
            </a:r>
          </a:p>
          <a:p>
            <a:pPr>
              <a:defRPr b="1">
                <a:solidFill>
                  <a:srgbClr val="000000"/>
                </a:solidFill>
              </a:defRPr>
            </a:pPr>
            <a:r>
              <a:t>Thus, take these competition website as a complement of your skillset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