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7" r:id="rId4"/>
    <p:sldId id="259" r:id="rId5"/>
    <p:sldId id="270" r:id="rId6"/>
    <p:sldId id="333" r:id="rId7"/>
    <p:sldId id="334" r:id="rId8"/>
    <p:sldId id="329" r:id="rId9"/>
    <p:sldId id="330" r:id="rId10"/>
    <p:sldId id="331" r:id="rId11"/>
    <p:sldId id="304" r:id="rId12"/>
    <p:sldId id="311" r:id="rId13"/>
    <p:sldId id="312" r:id="rId14"/>
    <p:sldId id="324" r:id="rId15"/>
    <p:sldId id="310" r:id="rId16"/>
    <p:sldId id="326" r:id="rId17"/>
    <p:sldId id="332" r:id="rId18"/>
    <p:sldId id="266" r:id="rId1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DD3"/>
    <a:srgbClr val="6FA7D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9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494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4" cy="513508"/>
          </a:xfrm>
          <a:prstGeom prst="rect">
            <a:avLst/>
          </a:prstGeom>
        </p:spPr>
        <p:txBody>
          <a:bodyPr vert="horz" lIns="99028" tIns="49514" rIns="99028" bIns="49514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4" cy="513508"/>
          </a:xfrm>
          <a:prstGeom prst="rect">
            <a:avLst/>
          </a:prstGeom>
        </p:spPr>
        <p:txBody>
          <a:bodyPr vert="horz" lIns="99028" tIns="49514" rIns="99028" bIns="49514"/>
          <a:lstStyle>
            <a:lvl1pPr algn="r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6364" cy="513507"/>
          </a:xfrm>
          <a:prstGeom prst="rect">
            <a:avLst/>
          </a:prstGeom>
        </p:spPr>
        <p:txBody>
          <a:bodyPr vert="horz" lIns="99028" tIns="49514" rIns="99028" bIns="49514" anchor="b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4" cy="513507"/>
          </a:xfrm>
          <a:prstGeom prst="rect">
            <a:avLst/>
          </a:prstGeom>
        </p:spPr>
        <p:txBody>
          <a:bodyPr vert="horz" lIns="99028" tIns="49514" rIns="99028" bIns="49514" anchor="b"/>
          <a:lstStyle>
            <a:lvl1pPr algn="r">
              <a:defRPr sz="1300"/>
            </a:lvl1pPr>
          </a:lstStyle>
          <a:p>
            <a:pPr lvl="0">
              <a:defRPr/>
            </a:pPr>
            <a:fld id="{20B65DD2-AFBE-48E0-AEB0-34D6F5ECADA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4" cy="513508"/>
          </a:xfrm>
          <a:prstGeom prst="rect">
            <a:avLst/>
          </a:prstGeom>
        </p:spPr>
        <p:txBody>
          <a:bodyPr vert="horz" lIns="99028" tIns="49514" rIns="99028" bIns="49514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4" cy="513508"/>
          </a:xfrm>
          <a:prstGeom prst="rect">
            <a:avLst/>
          </a:prstGeom>
        </p:spPr>
        <p:txBody>
          <a:bodyPr vert="horz" lIns="99028" tIns="49514" rIns="99028" bIns="49514"/>
          <a:lstStyle>
            <a:lvl1pPr algn="r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28" tIns="49514" rIns="99028" bIns="49514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8"/>
          </a:xfrm>
          <a:prstGeom prst="rect">
            <a:avLst/>
          </a:prstGeom>
        </p:spPr>
        <p:txBody>
          <a:bodyPr vert="horz" lIns="99028" tIns="49514" rIns="99028" bIns="49514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4" cy="513507"/>
          </a:xfrm>
          <a:prstGeom prst="rect">
            <a:avLst/>
          </a:prstGeom>
        </p:spPr>
        <p:txBody>
          <a:bodyPr vert="horz" lIns="99028" tIns="49514" rIns="99028" bIns="49514" anchor="b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4" cy="513507"/>
          </a:xfrm>
          <a:prstGeom prst="rect">
            <a:avLst/>
          </a:prstGeom>
        </p:spPr>
        <p:txBody>
          <a:bodyPr vert="horz" lIns="99028" tIns="49514" rIns="99028" bIns="49514" anchor="b"/>
          <a:lstStyle>
            <a:lvl1pPr algn="r">
              <a:defRPr sz="1300"/>
            </a:lvl1pPr>
          </a:lstStyle>
          <a:p>
            <a:pPr lvl="0">
              <a:defRPr/>
            </a:pPr>
            <a:fld id="{63F6C383-1D6C-43A6-AF24-E84556D77A6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3F6C383-1D6C-43A6-AF24-E84556D77A6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09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3F6C383-1D6C-43A6-AF24-E84556D77A6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3F6C383-1D6C-43A6-AF24-E84556D77A6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3F6C383-1D6C-43A6-AF24-E84556D77A6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3F6C383-1D6C-43A6-AF24-E84556D77A6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3F6C383-1D6C-43A6-AF24-E84556D77A6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3F6C383-1D6C-43A6-AF24-E84556D77A6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3F6C383-1D6C-43A6-AF24-E84556D77A62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24329"/>
            <a:ext cx="9144000" cy="55258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824329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rgbClr val="5397CA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2423036" y="5930789"/>
            <a:ext cx="4297928" cy="523875"/>
            <a:chOff x="2656374" y="5922972"/>
            <a:chExt cx="4297928" cy="523875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56374" y="5922972"/>
              <a:ext cx="2143125" cy="5238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907850" y="5922972"/>
              <a:ext cx="2046452" cy="485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536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824329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rgbClr val="5397CA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492" y="152793"/>
            <a:ext cx="2143125" cy="523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824329"/>
            <a:ext cx="9144000" cy="552580"/>
          </a:xfrm>
          <a:prstGeom prst="rect">
            <a:avLst/>
          </a:prstGeom>
        </p:spPr>
      </p:pic>
      <p:sp>
        <p:nvSpPr>
          <p:cNvPr id="9" name="직각 삼각형 8"/>
          <p:cNvSpPr/>
          <p:nvPr userDrawn="1"/>
        </p:nvSpPr>
        <p:spPr>
          <a:xfrm>
            <a:off x="0" y="6166339"/>
            <a:ext cx="804985" cy="691662"/>
          </a:xfrm>
          <a:prstGeom prst="rtTriangle">
            <a:avLst/>
          </a:prstGeom>
          <a:solidFill>
            <a:srgbClr val="016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6230" y="6512170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8B345F28-81F3-4DC4-838B-9CF710F835C4}" type="slidenum">
              <a:rPr lang="ko-KR" altLang="en-US" sz="1400" b="1" smtClean="0">
                <a:solidFill>
                  <a:schemeClr val="bg1"/>
                </a:solidFill>
              </a:rPr>
              <a:pPr algn="l"/>
              <a:t>‹#›</a:t>
            </a:fld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3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0342-32CA-403B-825E-9A10596FC310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5F28-81F3-4DC4-838B-9CF710F835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3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park@kau.ac.k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jlee@kau.ac.k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4329"/>
            <a:ext cx="9144000" cy="552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116" y="1940117"/>
            <a:ext cx="76097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b="1" dirty="0">
                <a:latin typeface="+mn-ea"/>
              </a:rPr>
              <a:t>제</a:t>
            </a:r>
            <a:r>
              <a:rPr lang="en-US" altLang="ko-KR" sz="4500" b="1" dirty="0">
                <a:latin typeface="+mn-ea"/>
              </a:rPr>
              <a:t>21</a:t>
            </a:r>
            <a:r>
              <a:rPr lang="ko-KR" altLang="en-US" sz="4500" b="1" dirty="0">
                <a:latin typeface="+mn-ea"/>
              </a:rPr>
              <a:t>회 로봇항공기 경연대회</a:t>
            </a:r>
            <a:br>
              <a:rPr lang="en-US" altLang="ko-KR" sz="4500" b="1" dirty="0">
                <a:latin typeface="+mn-ea"/>
              </a:rPr>
            </a:br>
            <a:endParaRPr lang="en-US" altLang="ko-KR" sz="4500" b="1" dirty="0">
              <a:latin typeface="+mn-ea"/>
            </a:endParaRPr>
          </a:p>
          <a:p>
            <a:pPr algn="ctr"/>
            <a:r>
              <a:rPr lang="ko-KR" altLang="en-US" sz="3000" b="1" dirty="0">
                <a:latin typeface="+mn-ea"/>
              </a:rPr>
              <a:t>초급임무 및 </a:t>
            </a:r>
            <a:r>
              <a:rPr lang="ko-KR" altLang="en-US" sz="3000" b="1" dirty="0" err="1">
                <a:latin typeface="+mn-ea"/>
              </a:rPr>
              <a:t>정규임무</a:t>
            </a:r>
            <a:r>
              <a:rPr lang="ko-KR" altLang="en-US" sz="3000" b="1" dirty="0">
                <a:latin typeface="+mn-ea"/>
              </a:rPr>
              <a:t> 설명</a:t>
            </a:r>
          </a:p>
        </p:txBody>
      </p:sp>
    </p:spTree>
    <p:extLst>
      <p:ext uri="{BB962C8B-B14F-4D97-AF65-F5344CB8AC3E}">
        <p14:creationId xmlns:p14="http://schemas.microsoft.com/office/powerpoint/2010/main" val="183355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476" y="166497"/>
            <a:ext cx="62504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>
                <a:latin typeface="+mn-ea"/>
              </a:rPr>
              <a:t>수직이착륙</a:t>
            </a:r>
            <a:r>
              <a:rPr lang="ko-KR" altLang="en-US" sz="3000" b="1" dirty="0">
                <a:latin typeface="+mn-ea"/>
              </a:rPr>
              <a:t> 고정익 비행임무 </a:t>
            </a:r>
            <a:r>
              <a:rPr lang="en-US" altLang="ko-KR" sz="3000" b="1" dirty="0">
                <a:latin typeface="+mn-ea"/>
              </a:rPr>
              <a:t>(</a:t>
            </a:r>
            <a:r>
              <a:rPr lang="ko-KR" altLang="en-US" sz="3000" b="1" dirty="0">
                <a:latin typeface="+mn-ea"/>
              </a:rPr>
              <a:t>초급</a:t>
            </a:r>
            <a:r>
              <a:rPr lang="en-US" altLang="ko-KR" sz="3000" b="1" dirty="0">
                <a:latin typeface="+mn-ea"/>
              </a:rPr>
              <a:t>)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475" y="1471645"/>
            <a:ext cx="904152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0070C0"/>
                </a:solidFill>
                <a:latin typeface="+mn-ea"/>
              </a:rPr>
              <a:t>초급부문</a:t>
            </a:r>
            <a:endParaRPr lang="en-US" altLang="ko-KR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476" y="91595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좌표 안내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7A24B2-5044-48A6-9F66-8B13FDF4B07A}"/>
              </a:ext>
            </a:extLst>
          </p:cNvPr>
          <p:cNvGraphicFramePr>
            <a:graphicFrameLocks noGrp="1"/>
          </p:cNvGraphicFramePr>
          <p:nvPr/>
        </p:nvGraphicFramePr>
        <p:xfrm>
          <a:off x="1369586" y="2036435"/>
          <a:ext cx="6587813" cy="360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72">
                  <a:extLst>
                    <a:ext uri="{9D8B030D-6E8A-4147-A177-3AD203B41FA5}">
                      <a16:colId xmlns:a16="http://schemas.microsoft.com/office/drawing/2014/main" val="4103860949"/>
                    </a:ext>
                  </a:extLst>
                </a:gridCol>
                <a:gridCol w="1795693">
                  <a:extLst>
                    <a:ext uri="{9D8B030D-6E8A-4147-A177-3AD203B41FA5}">
                      <a16:colId xmlns:a16="http://schemas.microsoft.com/office/drawing/2014/main" val="1596342111"/>
                    </a:ext>
                  </a:extLst>
                </a:gridCol>
                <a:gridCol w="1874524">
                  <a:extLst>
                    <a:ext uri="{9D8B030D-6E8A-4147-A177-3AD203B41FA5}">
                      <a16:colId xmlns:a16="http://schemas.microsoft.com/office/drawing/2014/main" val="1208594027"/>
                    </a:ext>
                  </a:extLst>
                </a:gridCol>
                <a:gridCol w="1874524">
                  <a:extLst>
                    <a:ext uri="{9D8B030D-6E8A-4147-A177-3AD203B41FA5}">
                      <a16:colId xmlns:a16="http://schemas.microsoft.com/office/drawing/2014/main" val="1061017989"/>
                    </a:ext>
                  </a:extLst>
                </a:gridCol>
              </a:tblGrid>
              <a:tr h="450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위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경도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 고도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8168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BASE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7263104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WPT#1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50m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1786323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WPT#2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50m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9579939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WPT#3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50m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801555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WPT#4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0829729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WPT#5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4312216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WPT#6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TBD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50m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7484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0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103" y="1940117"/>
            <a:ext cx="6373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latin typeface="+mn-ea"/>
              </a:rPr>
              <a:t>정규 임무</a:t>
            </a:r>
            <a:endParaRPr lang="en-US" altLang="ko-KR" sz="4800" b="1" dirty="0">
              <a:latin typeface="+mn-ea"/>
            </a:endParaRPr>
          </a:p>
          <a:p>
            <a:pPr algn="ctr"/>
            <a:endParaRPr lang="en-US" altLang="ko-KR" sz="4800" b="1" dirty="0">
              <a:latin typeface="+mn-ea"/>
            </a:endParaRPr>
          </a:p>
          <a:p>
            <a:pPr algn="ctr"/>
            <a:r>
              <a:rPr lang="ko-KR" altLang="en-US" sz="4800" b="1" dirty="0">
                <a:latin typeface="+mn-ea"/>
              </a:rPr>
              <a:t>도심</a:t>
            </a:r>
            <a:r>
              <a:rPr lang="en-US" altLang="ko-KR" sz="4800" b="1" dirty="0">
                <a:latin typeface="+mn-ea"/>
              </a:rPr>
              <a:t> </a:t>
            </a:r>
            <a:r>
              <a:rPr lang="ko-KR" altLang="en-US" sz="4800" b="1" dirty="0">
                <a:latin typeface="+mn-ea"/>
              </a:rPr>
              <a:t>베란다 택배 임무</a:t>
            </a:r>
            <a:endParaRPr lang="en-US" altLang="ko-KR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81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476" y="166497"/>
            <a:ext cx="50962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+mn-ea"/>
              </a:rPr>
              <a:t>도심 베란다 택배 임무</a:t>
            </a:r>
            <a:r>
              <a:rPr lang="en-US" altLang="ko-KR" sz="3000" b="1" dirty="0">
                <a:latin typeface="+mn-ea"/>
              </a:rPr>
              <a:t>(</a:t>
            </a:r>
            <a:r>
              <a:rPr lang="ko-KR" altLang="en-US" sz="3000" b="1" dirty="0">
                <a:latin typeface="+mn-ea"/>
              </a:rPr>
              <a:t>정규</a:t>
            </a:r>
            <a:r>
              <a:rPr lang="en-US" altLang="ko-KR" sz="3000" b="1" dirty="0">
                <a:latin typeface="+mn-ea"/>
              </a:rPr>
              <a:t>)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76" y="915953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임무 시나리오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srgbClr val="FFC000"/>
                </a:solidFill>
                <a:latin typeface="+mn-ea"/>
              </a:rPr>
              <a:t>팀당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25</a:t>
            </a:r>
            <a:r>
              <a:rPr lang="ko-KR" altLang="en-US" b="1" dirty="0">
                <a:solidFill>
                  <a:srgbClr val="FFC000"/>
                </a:solidFill>
                <a:latin typeface="+mn-ea"/>
              </a:rPr>
              <a:t>분 이내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23655" y="1435685"/>
            <a:ext cx="8325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Mission </a:t>
            </a:r>
          </a:p>
          <a:p>
            <a:r>
              <a:rPr lang="en-US" altLang="ko-KR" sz="1200" b="1" dirty="0">
                <a:latin typeface="+mn-ea"/>
              </a:rPr>
              <a:t>   </a:t>
            </a:r>
            <a:r>
              <a:rPr lang="ko-KR" altLang="en-US" sz="1200" b="1" dirty="0">
                <a:latin typeface="+mn-ea"/>
              </a:rPr>
              <a:t>①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>
                <a:latin typeface="+mn-ea"/>
              </a:rPr>
              <a:t>배달 차량 화물칸에서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택배 화물을 탑재한 상태로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자동 이륙 </a:t>
            </a:r>
            <a:endParaRPr lang="en-US" altLang="ko-KR" sz="1200" b="1" dirty="0">
              <a:solidFill>
                <a:srgbClr val="00B050"/>
              </a:solidFill>
              <a:latin typeface="+mn-ea"/>
            </a:endParaRPr>
          </a:p>
          <a:p>
            <a:pPr marL="457200" indent="-457200"/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   </a:t>
            </a:r>
            <a:r>
              <a:rPr lang="ko-KR" altLang="en-US" sz="1200" b="1" dirty="0">
                <a:latin typeface="+mn-ea"/>
              </a:rPr>
              <a:t>②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 err="1">
                <a:latin typeface="+mn-ea"/>
              </a:rPr>
              <a:t>임무구역</a:t>
            </a:r>
            <a:r>
              <a:rPr lang="en-US" altLang="ko-KR" sz="1200" b="1" dirty="0">
                <a:latin typeface="+mn-ea"/>
              </a:rPr>
              <a:t>(200m x 100m)</a:t>
            </a:r>
            <a:r>
              <a:rPr lang="ko-KR" altLang="en-US" sz="1200" b="1" dirty="0">
                <a:latin typeface="+mn-ea"/>
              </a:rPr>
              <a:t>내에서 </a:t>
            </a:r>
            <a:r>
              <a:rPr lang="ko-KR" altLang="en-US" sz="1200" b="1" dirty="0" err="1">
                <a:solidFill>
                  <a:srgbClr val="00B050"/>
                </a:solidFill>
                <a:latin typeface="+mn-ea"/>
              </a:rPr>
              <a:t>지면고도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15m</a:t>
            </a:r>
            <a:r>
              <a:rPr lang="ko-KR" altLang="en-US" sz="1200" b="1" dirty="0">
                <a:latin typeface="+mn-ea"/>
              </a:rPr>
              <a:t>를 유지하며 </a:t>
            </a:r>
            <a:r>
              <a:rPr lang="ko-KR" altLang="en-US" sz="1200" b="1" dirty="0" err="1">
                <a:solidFill>
                  <a:srgbClr val="00B0F0"/>
                </a:solidFill>
                <a:latin typeface="+mn-ea"/>
              </a:rPr>
              <a:t>경로점</a:t>
            </a:r>
            <a:r>
              <a:rPr lang="en-US" altLang="ko-KR" sz="1200" b="1" dirty="0">
                <a:solidFill>
                  <a:srgbClr val="00B0F0"/>
                </a:solidFill>
                <a:latin typeface="+mn-ea"/>
              </a:rPr>
              <a:t>(WPT#1)</a:t>
            </a:r>
            <a:r>
              <a:rPr lang="ko-KR" altLang="en-US" sz="1200" b="1" dirty="0">
                <a:latin typeface="+mn-ea"/>
              </a:rPr>
              <a:t>을 통과한 후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도심 장애물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 err="1">
                <a:latin typeface="+mn-ea"/>
              </a:rPr>
              <a:t>사다리차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을 자동으로 인식하고 장애물 사이에 위치한 </a:t>
            </a:r>
            <a:r>
              <a:rPr lang="ko-KR" altLang="en-US" sz="1200" b="1" dirty="0" err="1">
                <a:solidFill>
                  <a:srgbClr val="00B0F0"/>
                </a:solidFill>
                <a:latin typeface="+mn-ea"/>
              </a:rPr>
              <a:t>경로점</a:t>
            </a:r>
            <a:r>
              <a:rPr lang="en-US" altLang="ko-KR" sz="1200" b="1" dirty="0">
                <a:solidFill>
                  <a:srgbClr val="00B0F0"/>
                </a:solidFill>
                <a:latin typeface="+mn-ea"/>
              </a:rPr>
              <a:t>(WPT#2)</a:t>
            </a:r>
            <a:r>
              <a:rPr lang="ko-KR" altLang="en-US" sz="1200" b="1" dirty="0">
                <a:latin typeface="+mn-ea"/>
              </a:rPr>
              <a:t>을 통과하여 베란다로 이동</a:t>
            </a:r>
            <a:endParaRPr lang="en-US" altLang="ko-KR" sz="1200" b="1" dirty="0">
              <a:solidFill>
                <a:srgbClr val="00B050"/>
              </a:solidFill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   ③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 err="1">
                <a:solidFill>
                  <a:srgbClr val="00B0F0"/>
                </a:solidFill>
                <a:latin typeface="+mn-ea"/>
              </a:rPr>
              <a:t>배송지</a:t>
            </a:r>
            <a:r>
              <a:rPr lang="ko-KR" altLang="en-US" sz="12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srgbClr val="00B0F0"/>
                </a:solidFill>
                <a:latin typeface="+mn-ea"/>
              </a:rPr>
              <a:t>경로점</a:t>
            </a:r>
            <a:r>
              <a:rPr lang="en-US" altLang="ko-KR" sz="1200" b="1" dirty="0">
                <a:solidFill>
                  <a:srgbClr val="00B0F0"/>
                </a:solidFill>
                <a:latin typeface="+mn-ea"/>
              </a:rPr>
              <a:t>(WPT#3)</a:t>
            </a:r>
            <a:r>
              <a:rPr lang="ko-KR" altLang="en-US" sz="1200" b="1" dirty="0">
                <a:latin typeface="+mn-ea"/>
              </a:rPr>
              <a:t>에 도착하여 베란다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자동인식 </a:t>
            </a:r>
            <a:r>
              <a:rPr lang="ko-KR" altLang="en-US" sz="1200" b="1" dirty="0">
                <a:latin typeface="+mn-ea"/>
              </a:rPr>
              <a:t>후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층 베란다 내부 바닥</a:t>
            </a:r>
            <a:r>
              <a:rPr lang="ko-KR" altLang="en-US" sz="1200" b="1" dirty="0">
                <a:latin typeface="+mn-ea"/>
              </a:rPr>
              <a:t>에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 화물 내려놓기</a:t>
            </a:r>
            <a:endParaRPr lang="en-US" altLang="ko-KR" sz="1200" b="1" dirty="0">
              <a:latin typeface="+mn-ea"/>
            </a:endParaRPr>
          </a:p>
          <a:p>
            <a:pPr marL="457200" indent="-457200"/>
            <a:r>
              <a:rPr lang="ko-KR" altLang="en-US" sz="1200" b="1" dirty="0">
                <a:latin typeface="+mn-ea"/>
              </a:rPr>
              <a:t>   ④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 err="1">
                <a:solidFill>
                  <a:srgbClr val="00B050"/>
                </a:solidFill>
                <a:latin typeface="+mn-ea"/>
              </a:rPr>
              <a:t>지면고도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15m</a:t>
            </a:r>
            <a:r>
              <a:rPr lang="ko-KR" altLang="en-US" sz="1200" b="1" dirty="0">
                <a:latin typeface="+mn-ea"/>
              </a:rPr>
              <a:t>를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유지하며 </a:t>
            </a:r>
            <a:r>
              <a:rPr lang="ko-KR" altLang="en-US" sz="1200" b="1" dirty="0" err="1">
                <a:solidFill>
                  <a:srgbClr val="00B0F0"/>
                </a:solidFill>
                <a:latin typeface="+mn-ea"/>
              </a:rPr>
              <a:t>경로점</a:t>
            </a:r>
            <a:r>
              <a:rPr lang="en-US" altLang="ko-KR" sz="1200" b="1" dirty="0">
                <a:solidFill>
                  <a:srgbClr val="00B0F0"/>
                </a:solidFill>
                <a:latin typeface="+mn-ea"/>
              </a:rPr>
              <a:t>(WPT#3)</a:t>
            </a:r>
            <a:r>
              <a:rPr lang="ko-KR" altLang="en-US" sz="1200" b="1" dirty="0">
                <a:latin typeface="+mn-ea"/>
              </a:rPr>
              <a:t>과 장애물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 err="1">
                <a:latin typeface="+mn-ea"/>
              </a:rPr>
              <a:t>사다리차</a:t>
            </a:r>
            <a:r>
              <a:rPr lang="en-US" altLang="ko-KR" sz="1200" b="1" dirty="0">
                <a:latin typeface="+mn-ea"/>
              </a:rPr>
              <a:t>) </a:t>
            </a:r>
            <a:r>
              <a:rPr lang="ko-KR" altLang="en-US" sz="1200" b="1" dirty="0">
                <a:latin typeface="+mn-ea"/>
              </a:rPr>
              <a:t>사이에 위치한 </a:t>
            </a:r>
            <a:r>
              <a:rPr lang="ko-KR" altLang="en-US" sz="1200" b="1" dirty="0" err="1">
                <a:solidFill>
                  <a:srgbClr val="00B0F0"/>
                </a:solidFill>
                <a:latin typeface="+mn-ea"/>
              </a:rPr>
              <a:t>경로점</a:t>
            </a:r>
            <a:r>
              <a:rPr lang="en-US" altLang="ko-KR" sz="1200" b="1" dirty="0">
                <a:solidFill>
                  <a:srgbClr val="00B0F0"/>
                </a:solidFill>
                <a:latin typeface="+mn-ea"/>
              </a:rPr>
              <a:t>(WPT#2), </a:t>
            </a:r>
            <a:r>
              <a:rPr lang="ko-KR" altLang="en-US" sz="1200" b="1" dirty="0" err="1">
                <a:solidFill>
                  <a:srgbClr val="00B0F0"/>
                </a:solidFill>
                <a:latin typeface="+mn-ea"/>
              </a:rPr>
              <a:t>경로점</a:t>
            </a:r>
            <a:r>
              <a:rPr lang="en-US" altLang="ko-KR" sz="1200" b="1" dirty="0">
                <a:solidFill>
                  <a:srgbClr val="00B0F0"/>
                </a:solidFill>
                <a:latin typeface="+mn-ea"/>
              </a:rPr>
              <a:t>(WPT#1)</a:t>
            </a:r>
            <a:r>
              <a:rPr lang="ko-KR" altLang="en-US" sz="1200" b="1" dirty="0">
                <a:latin typeface="+mn-ea"/>
              </a:rPr>
              <a:t>을 순차적으로 통과하여 이륙지점으로 복귀</a:t>
            </a:r>
            <a:endParaRPr lang="en-US" altLang="ko-KR" sz="1200" b="1" dirty="0">
              <a:latin typeface="+mn-ea"/>
            </a:endParaRPr>
          </a:p>
          <a:p>
            <a:pPr marL="457200" indent="-457200"/>
            <a:r>
              <a:rPr lang="en-US" altLang="ko-KR" sz="1200" b="1" dirty="0">
                <a:latin typeface="+mn-ea"/>
              </a:rPr>
              <a:t>   </a:t>
            </a:r>
            <a:r>
              <a:rPr lang="ko-KR" altLang="en-US" sz="1200" b="1" dirty="0">
                <a:latin typeface="+mn-ea"/>
              </a:rPr>
              <a:t>⑤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>
                <a:latin typeface="+mn-ea"/>
              </a:rPr>
              <a:t>이륙 지점으로 복귀하여 배달 차량 화물칸에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자동 착륙</a:t>
            </a:r>
            <a:endParaRPr lang="en-US" altLang="ko-KR" sz="1200" b="1" dirty="0">
              <a:solidFill>
                <a:srgbClr val="00B050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25" y="3144097"/>
            <a:ext cx="6746981" cy="35755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11891E-ED1C-EF14-F6E0-5B8EB32A9EDB}"/>
              </a:ext>
            </a:extLst>
          </p:cNvPr>
          <p:cNvSpPr/>
          <p:nvPr/>
        </p:nvSpPr>
        <p:spPr>
          <a:xfrm rot="437957">
            <a:off x="3147972" y="5891679"/>
            <a:ext cx="2476985" cy="240710"/>
          </a:xfrm>
          <a:prstGeom prst="rect">
            <a:avLst/>
          </a:prstGeom>
          <a:solidFill>
            <a:srgbClr val="D7DDD3"/>
          </a:solidFill>
          <a:ln>
            <a:solidFill>
              <a:srgbClr val="D7DD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2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476" y="166497"/>
            <a:ext cx="50962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+mn-ea"/>
              </a:rPr>
              <a:t>도심 베란다 택배 임무</a:t>
            </a:r>
            <a:r>
              <a:rPr lang="en-US" altLang="ko-KR" sz="3000" b="1" dirty="0">
                <a:latin typeface="+mn-ea"/>
              </a:rPr>
              <a:t>(</a:t>
            </a:r>
            <a:r>
              <a:rPr lang="ko-KR" altLang="en-US" sz="3000" b="1" dirty="0">
                <a:latin typeface="+mn-ea"/>
              </a:rPr>
              <a:t>정규</a:t>
            </a:r>
            <a:r>
              <a:rPr lang="en-US" altLang="ko-KR" sz="3000" b="1" dirty="0">
                <a:latin typeface="+mn-ea"/>
              </a:rPr>
              <a:t>)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76" y="91595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상세 임무설명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12737" y="1429861"/>
            <a:ext cx="5453115" cy="524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3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① 배달 차량 화물칸에서 자동 이륙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solidFill>
                  <a:srgbClr val="0033CC"/>
                </a:solidFill>
                <a:latin typeface="+mn-ea"/>
              </a:rPr>
              <a:t>배달 차량의 화물칸 위에서 택배 화물을 탑재한 상태로 이륙</a:t>
            </a:r>
            <a:endParaRPr lang="en-US" altLang="ko-KR" sz="1200" b="1" dirty="0">
              <a:solidFill>
                <a:srgbClr val="0033CC"/>
              </a:solidFill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latin typeface="+mn-ea"/>
              </a:rPr>
              <a:t>자동 이륙은 </a:t>
            </a:r>
            <a:r>
              <a:rPr lang="en-US" altLang="ko-KR" sz="1200" b="1" dirty="0">
                <a:latin typeface="+mn-ea"/>
              </a:rPr>
              <a:t>GCS</a:t>
            </a:r>
            <a:r>
              <a:rPr lang="ko-KR" altLang="en-US" sz="1200" b="1" dirty="0">
                <a:latin typeface="+mn-ea"/>
              </a:rPr>
              <a:t> 상에서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자동 이륙 제어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(C2)</a:t>
            </a:r>
            <a:r>
              <a:rPr lang="ko-KR" altLang="en-US" sz="1200" b="1" dirty="0">
                <a:latin typeface="+mn-ea"/>
              </a:rPr>
              <a:t>를 통해 실시</a:t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33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② 도심 장애물 회피 및 </a:t>
            </a:r>
            <a:r>
              <a:rPr lang="ko-KR" altLang="en-US" sz="1200" b="1" dirty="0" err="1">
                <a:latin typeface="+mn-ea"/>
              </a:rPr>
              <a:t>경로점</a:t>
            </a:r>
            <a:r>
              <a:rPr lang="ko-KR" altLang="en-US" sz="1200" b="1" dirty="0">
                <a:latin typeface="+mn-ea"/>
              </a:rPr>
              <a:t> 통과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 err="1">
                <a:latin typeface="+mn-ea"/>
              </a:rPr>
              <a:t>임무구역</a:t>
            </a:r>
            <a:r>
              <a:rPr lang="en-US" altLang="ko-KR" sz="1200" b="1" dirty="0">
                <a:latin typeface="+mn-ea"/>
              </a:rPr>
              <a:t>(200m x 100m)</a:t>
            </a:r>
            <a:r>
              <a:rPr lang="ko-KR" altLang="en-US" sz="1200" b="1" dirty="0">
                <a:latin typeface="+mn-ea"/>
              </a:rPr>
              <a:t>내에 위치한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지면 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15m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고도</a:t>
            </a:r>
            <a:r>
              <a:rPr lang="ko-KR" altLang="en-US" sz="1200" b="1" dirty="0">
                <a:latin typeface="+mn-ea"/>
              </a:rPr>
              <a:t>의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 err="1">
                <a:solidFill>
                  <a:srgbClr val="0033CC"/>
                </a:solidFill>
                <a:latin typeface="+mn-ea"/>
              </a:rPr>
              <a:t>경로점</a:t>
            </a:r>
            <a:r>
              <a:rPr lang="en-US" altLang="ko-KR" sz="1200" b="1" dirty="0">
                <a:solidFill>
                  <a:srgbClr val="0033CC"/>
                </a:solidFill>
                <a:latin typeface="+mn-ea"/>
              </a:rPr>
              <a:t>(WPT#1)</a:t>
            </a:r>
            <a:r>
              <a:rPr lang="ko-KR" altLang="en-US" sz="1200" b="1" dirty="0">
                <a:solidFill>
                  <a:srgbClr val="0033CC"/>
                </a:solidFill>
                <a:latin typeface="+mn-ea"/>
              </a:rPr>
              <a:t>를 통과</a:t>
            </a:r>
            <a:r>
              <a:rPr lang="ko-KR" altLang="en-US" sz="1200" b="1" dirty="0">
                <a:latin typeface="+mn-ea"/>
              </a:rPr>
              <a:t>한 후 </a:t>
            </a:r>
            <a:r>
              <a:rPr lang="ko-KR" altLang="en-US" sz="1200" b="1" dirty="0" err="1">
                <a:solidFill>
                  <a:srgbClr val="0033CC"/>
                </a:solidFill>
                <a:latin typeface="+mn-ea"/>
              </a:rPr>
              <a:t>배송지</a:t>
            </a:r>
            <a:r>
              <a:rPr lang="ko-KR" altLang="en-US" sz="12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srgbClr val="0033CC"/>
                </a:solidFill>
                <a:latin typeface="+mn-ea"/>
              </a:rPr>
              <a:t>경로점</a:t>
            </a:r>
            <a:r>
              <a:rPr lang="en-US" altLang="ko-KR" sz="1200" b="1" dirty="0">
                <a:solidFill>
                  <a:srgbClr val="0033CC"/>
                </a:solidFill>
                <a:latin typeface="+mn-ea"/>
              </a:rPr>
              <a:t>(WPT#2)</a:t>
            </a:r>
            <a:r>
              <a:rPr lang="ko-KR" altLang="en-US" sz="1200" b="1" dirty="0">
                <a:latin typeface="+mn-ea"/>
              </a:rPr>
              <a:t>으로 이동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 err="1">
                <a:latin typeface="+mn-ea"/>
              </a:rPr>
              <a:t>경로점</a:t>
            </a:r>
            <a:r>
              <a:rPr lang="en-US" altLang="ko-KR" sz="1200" b="1" dirty="0">
                <a:latin typeface="+mn-ea"/>
              </a:rPr>
              <a:t>(WPT#2)</a:t>
            </a:r>
            <a:r>
              <a:rPr lang="ko-KR" altLang="en-US" sz="1200" b="1" dirty="0">
                <a:latin typeface="+mn-ea"/>
              </a:rPr>
              <a:t> 주위에는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위치가 알려지지 않은 도심 장애물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(</a:t>
            </a:r>
            <a:r>
              <a:rPr lang="ko-KR" altLang="en-US" sz="1200" b="1" dirty="0" err="1">
                <a:solidFill>
                  <a:srgbClr val="00B050"/>
                </a:solidFill>
                <a:latin typeface="+mn-ea"/>
              </a:rPr>
              <a:t>사다리차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)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이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양쪽으로 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7m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간격으로 위치</a:t>
            </a:r>
            <a:endParaRPr lang="en-US" altLang="ko-KR" sz="1200" b="1" dirty="0">
              <a:solidFill>
                <a:srgbClr val="00B050"/>
              </a:solidFill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latin typeface="+mn-ea"/>
              </a:rPr>
              <a:t>도심 장애물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 err="1">
                <a:latin typeface="+mn-ea"/>
              </a:rPr>
              <a:t>사다리차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을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자동으로 인식한 후 자동 회피를 수행</a:t>
            </a:r>
            <a:r>
              <a:rPr lang="ko-KR" altLang="en-US" sz="1200" b="1" dirty="0">
                <a:latin typeface="+mn-ea"/>
              </a:rPr>
              <a:t>하면서 장애물 사이의 </a:t>
            </a:r>
            <a:r>
              <a:rPr lang="ko-KR" altLang="en-US" sz="1200" b="1" dirty="0" err="1">
                <a:latin typeface="+mn-ea"/>
              </a:rPr>
              <a:t>경로점</a:t>
            </a:r>
            <a:r>
              <a:rPr lang="ko-KR" altLang="en-US" sz="1200" b="1" dirty="0">
                <a:latin typeface="+mn-ea"/>
              </a:rPr>
              <a:t> 통과 수행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latin typeface="+mn-ea"/>
              </a:rPr>
              <a:t>도심 장애물 탐지 센서의 제한은 없으나 반드시 인식 및 회피 알고리즘이 적용되는 것을 </a:t>
            </a:r>
            <a:r>
              <a:rPr lang="en-US" altLang="ko-KR" sz="1200" b="1" dirty="0">
                <a:solidFill>
                  <a:srgbClr val="0033CC"/>
                </a:solidFill>
                <a:latin typeface="+mn-ea"/>
              </a:rPr>
              <a:t>GCS</a:t>
            </a:r>
            <a:r>
              <a:rPr lang="ko-KR" altLang="en-US" sz="1200" b="1" dirty="0">
                <a:solidFill>
                  <a:srgbClr val="0033CC"/>
                </a:solidFill>
                <a:latin typeface="+mn-ea"/>
              </a:rPr>
              <a:t>에서 확인할 수 있어야 함</a:t>
            </a:r>
            <a:endParaRPr lang="en-US" altLang="ko-KR" sz="1200" b="1" dirty="0">
              <a:solidFill>
                <a:srgbClr val="0033CC"/>
              </a:solidFill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latin typeface="+mn-ea"/>
              </a:rPr>
              <a:t>전방 카메라 영상은 평가가 가능하도록 </a:t>
            </a:r>
            <a:r>
              <a:rPr lang="ko-KR" altLang="en-US" sz="1200" b="1" dirty="0" err="1">
                <a:solidFill>
                  <a:srgbClr val="00B050"/>
                </a:solidFill>
                <a:latin typeface="+mn-ea"/>
              </a:rPr>
              <a:t>지상센터로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 실시간 전송</a:t>
            </a:r>
            <a:endParaRPr lang="en-US" altLang="ko-KR" sz="1200" b="1" dirty="0">
              <a:solidFill>
                <a:srgbClr val="00B050"/>
              </a:solidFill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33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③ 베란다 택배 배송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베란다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(2m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x 1.5m)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에서 반경 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10m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이내</a:t>
            </a:r>
            <a:r>
              <a:rPr lang="ko-KR" altLang="en-US" sz="1200" b="1" dirty="0">
                <a:latin typeface="+mn-ea"/>
              </a:rPr>
              <a:t>에 있는 </a:t>
            </a:r>
            <a:r>
              <a:rPr lang="ko-KR" altLang="en-US" sz="1200" b="1" dirty="0" err="1">
                <a:solidFill>
                  <a:srgbClr val="00B050"/>
                </a:solidFill>
                <a:latin typeface="+mn-ea"/>
              </a:rPr>
              <a:t>배송지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srgbClr val="00B050"/>
                </a:solidFill>
                <a:latin typeface="+mn-ea"/>
              </a:rPr>
              <a:t>경로점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(WPT#3)</a:t>
            </a:r>
            <a:r>
              <a:rPr lang="ko-KR" altLang="en-US" sz="1200" b="1" dirty="0">
                <a:latin typeface="+mn-ea"/>
              </a:rPr>
              <a:t>에 도착 후 베란다 참조 </a:t>
            </a:r>
            <a:r>
              <a:rPr lang="ko-KR" altLang="en-US" sz="1200" b="1" dirty="0" err="1">
                <a:latin typeface="+mn-ea"/>
              </a:rPr>
              <a:t>마커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등을 활용해 </a:t>
            </a:r>
            <a:r>
              <a:rPr lang="ko-KR" altLang="en-US" sz="1200" b="1" dirty="0">
                <a:solidFill>
                  <a:srgbClr val="0033CC"/>
                </a:solidFill>
                <a:latin typeface="+mn-ea"/>
              </a:rPr>
              <a:t>베란다 </a:t>
            </a:r>
            <a:r>
              <a:rPr lang="en-US" altLang="ko-KR" sz="1200" b="1" dirty="0">
                <a:solidFill>
                  <a:srgbClr val="0033CC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rgbClr val="0033CC"/>
                </a:solidFill>
                <a:latin typeface="+mn-ea"/>
              </a:rPr>
              <a:t>층 인식</a:t>
            </a:r>
            <a:endParaRPr lang="en-US" altLang="ko-KR" sz="1200" b="1" dirty="0">
              <a:solidFill>
                <a:srgbClr val="0033CC"/>
              </a:solidFill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층 베란다에 설치된 난간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높이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50cm)</a:t>
            </a:r>
            <a:r>
              <a:rPr lang="ko-KR" altLang="en-US" sz="1200" b="1" dirty="0">
                <a:latin typeface="+mn-ea"/>
              </a:rPr>
              <a:t>을 피해서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내부 바닥</a:t>
            </a:r>
            <a:r>
              <a:rPr lang="ko-KR" altLang="en-US" sz="1200" b="1" dirty="0">
                <a:latin typeface="+mn-ea"/>
              </a:rPr>
              <a:t>에 화물을 내려 놓으면 배송 완료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latin typeface="+mn-ea"/>
              </a:rPr>
              <a:t>전방 카메라 영상은 평가가 가능하도록 </a:t>
            </a:r>
            <a:r>
              <a:rPr lang="ko-KR" altLang="en-US" sz="1200" b="1" dirty="0" err="1">
                <a:solidFill>
                  <a:srgbClr val="00B050"/>
                </a:solidFill>
                <a:latin typeface="+mn-ea"/>
              </a:rPr>
              <a:t>지상센터로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 실시간 전송</a:t>
            </a:r>
            <a:endParaRPr lang="en-US" altLang="ko-KR" sz="12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046116" y="2222621"/>
            <a:ext cx="25811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※ C2 : Command and Control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754583" y="2526262"/>
            <a:ext cx="5078040" cy="32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3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476" y="166497"/>
            <a:ext cx="50962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+mn-ea"/>
              </a:rPr>
              <a:t>도심 베란다 택배 임무</a:t>
            </a:r>
            <a:r>
              <a:rPr lang="en-US" altLang="ko-KR" sz="3000" b="1" dirty="0">
                <a:latin typeface="+mn-ea"/>
              </a:rPr>
              <a:t>(</a:t>
            </a:r>
            <a:r>
              <a:rPr lang="ko-KR" altLang="en-US" sz="3000" b="1" dirty="0">
                <a:latin typeface="+mn-ea"/>
              </a:rPr>
              <a:t>정규</a:t>
            </a:r>
            <a:r>
              <a:rPr lang="en-US" altLang="ko-KR" sz="3000" b="1" dirty="0">
                <a:latin typeface="+mn-ea"/>
              </a:rPr>
              <a:t>)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76" y="91595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상세 임무설명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12737" y="1429861"/>
            <a:ext cx="5284911" cy="3530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3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④ 도심 장애물 회피 및 </a:t>
            </a:r>
            <a:r>
              <a:rPr lang="ko-KR" altLang="en-US" sz="1200" b="1" dirty="0" err="1">
                <a:latin typeface="+mn-ea"/>
              </a:rPr>
              <a:t>경로점</a:t>
            </a:r>
            <a:r>
              <a:rPr lang="ko-KR" altLang="en-US" sz="1200" b="1" dirty="0">
                <a:latin typeface="+mn-ea"/>
              </a:rPr>
              <a:t> 통과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latin typeface="+mn-ea"/>
              </a:rPr>
              <a:t>② 단계에서 수행한 </a:t>
            </a:r>
            <a:r>
              <a:rPr lang="ko-KR" altLang="en-US" sz="1200" b="1" dirty="0" err="1">
                <a:solidFill>
                  <a:srgbClr val="0033CC"/>
                </a:solidFill>
                <a:latin typeface="+mn-ea"/>
              </a:rPr>
              <a:t>경로점</a:t>
            </a:r>
            <a:r>
              <a:rPr lang="en-US" altLang="ko-KR" sz="12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0033CC"/>
                </a:solidFill>
                <a:latin typeface="+mn-ea"/>
              </a:rPr>
              <a:t>통과 임무</a:t>
            </a:r>
            <a:r>
              <a:rPr lang="ko-KR" altLang="en-US" sz="1200" b="1" dirty="0">
                <a:latin typeface="+mn-ea"/>
              </a:rPr>
              <a:t>를 </a:t>
            </a:r>
            <a:r>
              <a:rPr lang="ko-KR" altLang="en-US" sz="1200" b="1" dirty="0" err="1">
                <a:solidFill>
                  <a:srgbClr val="00B050"/>
                </a:solidFill>
                <a:latin typeface="+mn-ea"/>
              </a:rPr>
              <a:t>지면고도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15m</a:t>
            </a:r>
            <a:r>
              <a:rPr lang="ko-KR" altLang="en-US" sz="1200" b="1" dirty="0">
                <a:latin typeface="+mn-ea"/>
              </a:rPr>
              <a:t>를 유지하면서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역순으로 수행하며 이륙지점으로 복귀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 err="1">
                <a:solidFill>
                  <a:srgbClr val="0033CC"/>
                </a:solidFill>
                <a:latin typeface="+mn-ea"/>
              </a:rPr>
              <a:t>경로점</a:t>
            </a:r>
            <a:r>
              <a:rPr lang="en-US" altLang="ko-KR" sz="1200" b="1" dirty="0">
                <a:solidFill>
                  <a:srgbClr val="0033CC"/>
                </a:solidFill>
                <a:latin typeface="+mn-ea"/>
              </a:rPr>
              <a:t>(WPT#2)</a:t>
            </a:r>
            <a:r>
              <a:rPr lang="ko-KR" altLang="en-US" sz="12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주위의 도심 장애물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 err="1">
                <a:latin typeface="+mn-ea"/>
              </a:rPr>
              <a:t>사다리차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을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자동으로 인식한 후 자동 회피를 수행</a:t>
            </a:r>
            <a:r>
              <a:rPr lang="ko-KR" altLang="en-US" sz="1200" b="1" dirty="0">
                <a:latin typeface="+mn-ea"/>
              </a:rPr>
              <a:t>하면서 장애물 사이의 </a:t>
            </a:r>
            <a:r>
              <a:rPr lang="ko-KR" altLang="en-US" sz="1200" b="1" dirty="0" err="1">
                <a:latin typeface="+mn-ea"/>
              </a:rPr>
              <a:t>경로점</a:t>
            </a:r>
            <a:r>
              <a:rPr lang="ko-KR" altLang="en-US" sz="1200" b="1" dirty="0">
                <a:latin typeface="+mn-ea"/>
              </a:rPr>
              <a:t> 통과 수행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latin typeface="+mn-ea"/>
              </a:rPr>
              <a:t>도심 장애물 탐지 센서의 제한은 없으나 반드시 인식 및 회피 알고리즘이 적용되는 것을 </a:t>
            </a:r>
            <a:r>
              <a:rPr lang="en-US" altLang="ko-KR" sz="1200" b="1" dirty="0">
                <a:solidFill>
                  <a:srgbClr val="0033CC"/>
                </a:solidFill>
                <a:latin typeface="+mn-ea"/>
              </a:rPr>
              <a:t>GCS</a:t>
            </a:r>
            <a:r>
              <a:rPr lang="ko-KR" altLang="en-US" sz="1200" b="1" dirty="0">
                <a:solidFill>
                  <a:srgbClr val="0033CC"/>
                </a:solidFill>
                <a:latin typeface="+mn-ea"/>
              </a:rPr>
              <a:t>에서 확인할 수 있어야 함</a:t>
            </a:r>
            <a:endParaRPr lang="en-US" altLang="ko-KR" sz="1200" b="1" dirty="0">
              <a:solidFill>
                <a:srgbClr val="0033CC"/>
              </a:solidFill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latin typeface="+mn-ea"/>
              </a:rPr>
              <a:t>전방 카메라 영상은 평가가 가능하도록 </a:t>
            </a:r>
            <a:r>
              <a:rPr lang="ko-KR" altLang="en-US" sz="1200" b="1" dirty="0" err="1">
                <a:solidFill>
                  <a:srgbClr val="00B050"/>
                </a:solidFill>
                <a:latin typeface="+mn-ea"/>
              </a:rPr>
              <a:t>지상센터로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 실시간 전송</a:t>
            </a:r>
            <a:endParaRPr lang="en-US" altLang="ko-KR" sz="1200" b="1" dirty="0">
              <a:solidFill>
                <a:srgbClr val="00B050"/>
              </a:solidFill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33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⑤ 배달 차량 화물칸으로 자동 착륙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latin typeface="+mn-ea"/>
              </a:rPr>
              <a:t>임무 완료 후 </a:t>
            </a:r>
            <a:r>
              <a:rPr lang="ko-KR" altLang="en-US" sz="1200" b="1" dirty="0">
                <a:solidFill>
                  <a:srgbClr val="0033CC"/>
                </a:solidFill>
                <a:latin typeface="+mn-ea"/>
              </a:rPr>
              <a:t>출발 지점</a:t>
            </a:r>
            <a:r>
              <a:rPr lang="en-US" altLang="ko-KR" sz="1200" b="1" dirty="0">
                <a:solidFill>
                  <a:srgbClr val="0033CC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33CC"/>
                </a:solidFill>
                <a:latin typeface="+mn-ea"/>
              </a:rPr>
              <a:t>배달 차량 화물칸</a:t>
            </a:r>
            <a:r>
              <a:rPr lang="en-US" altLang="ko-KR" sz="1200" b="1" dirty="0">
                <a:solidFill>
                  <a:srgbClr val="0033CC"/>
                </a:solidFill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으로 귀환 후         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자동 착륙 </a:t>
            </a:r>
            <a:r>
              <a:rPr lang="ko-KR" altLang="en-US" sz="1200" b="1" dirty="0">
                <a:latin typeface="+mn-ea"/>
              </a:rPr>
              <a:t>실시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en-US" altLang="ko-KR" sz="1200" b="1" dirty="0">
                <a:latin typeface="+mn-ea"/>
              </a:rPr>
              <a:t>GCS</a:t>
            </a:r>
            <a:r>
              <a:rPr lang="ko-KR" altLang="en-US" sz="1200" b="1" dirty="0">
                <a:latin typeface="+mn-ea"/>
              </a:rPr>
              <a:t> 상에서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자동 착륙 제어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(C2)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가능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latin typeface="+mn-ea"/>
              </a:rPr>
              <a:t>이륙 지점으로부터 벗어난 정도에 따라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정량적 평가</a:t>
            </a:r>
            <a:endParaRPr lang="en-US" altLang="ko-KR" sz="12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02105" y="4925620"/>
            <a:ext cx="25811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※ C2 : Command and Control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6546" y="5460774"/>
            <a:ext cx="444110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33CC"/>
                </a:solidFill>
                <a:latin typeface="맑은 고딕" panose="020B0503020000020004" pitchFamily="50" charset="-127"/>
              </a:rPr>
              <a:t>화물은 피자 박스 형태로 </a:t>
            </a:r>
            <a:r>
              <a:rPr lang="en-US" altLang="ko-KR" sz="1200" b="1" dirty="0">
                <a:solidFill>
                  <a:srgbClr val="0033CC"/>
                </a:solidFill>
                <a:latin typeface="맑은 고딕" panose="020B0503020000020004" pitchFamily="50" charset="-127"/>
              </a:rPr>
              <a:t>35cm x 35cm x 5cm</a:t>
            </a:r>
            <a:r>
              <a:rPr lang="ko-KR" altLang="en-US" sz="1200" b="1" dirty="0">
                <a:solidFill>
                  <a:srgbClr val="0033CC"/>
                </a:solidFill>
                <a:latin typeface="맑은 고딕" panose="020B0503020000020004" pitchFamily="50" charset="-127"/>
              </a:rPr>
              <a:t>의 상자이며</a:t>
            </a:r>
            <a:r>
              <a:rPr lang="en-US" altLang="ko-KR" sz="1200" b="1" dirty="0">
                <a:solidFill>
                  <a:srgbClr val="0033CC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0033CC"/>
                </a:solidFill>
                <a:latin typeface="맑은 고딕" panose="020B0503020000020004" pitchFamily="50" charset="-127"/>
              </a:rPr>
              <a:t>무게는 </a:t>
            </a:r>
            <a:r>
              <a:rPr lang="en-US" altLang="ko-KR" sz="1200" b="1" dirty="0">
                <a:solidFill>
                  <a:srgbClr val="0033CC"/>
                </a:solidFill>
                <a:latin typeface="맑은 고딕" panose="020B0503020000020004" pitchFamily="50" charset="-127"/>
              </a:rPr>
              <a:t>500g </a:t>
            </a:r>
            <a:r>
              <a:rPr lang="ko-KR" altLang="en-US" sz="1200" b="1" dirty="0">
                <a:solidFill>
                  <a:srgbClr val="0033CC"/>
                </a:solidFill>
                <a:latin typeface="맑은 고딕" panose="020B0503020000020004" pitchFamily="50" charset="-127"/>
              </a:rPr>
              <a:t>이내 </a:t>
            </a:r>
            <a:r>
              <a:rPr lang="en-US" altLang="ko-KR" sz="1200" b="1" dirty="0">
                <a:solidFill>
                  <a:srgbClr val="0033CC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rgbClr val="0033CC"/>
                </a:solidFill>
                <a:latin typeface="맑은 고딕" panose="020B0503020000020004" pitchFamily="50" charset="-127"/>
              </a:rPr>
              <a:t>대회 당일 </a:t>
            </a:r>
            <a:r>
              <a:rPr lang="ko-KR" altLang="en-US" sz="1200" b="1" dirty="0" err="1">
                <a:solidFill>
                  <a:srgbClr val="0033CC"/>
                </a:solidFill>
                <a:latin typeface="맑은 고딕" panose="020B0503020000020004" pitchFamily="50" charset="-127"/>
              </a:rPr>
              <a:t>피자박스</a:t>
            </a:r>
            <a:r>
              <a:rPr lang="ko-KR" altLang="en-US" sz="1200" b="1" dirty="0">
                <a:solidFill>
                  <a:srgbClr val="0033CC"/>
                </a:solidFill>
                <a:latin typeface="맑은 고딕" panose="020B0503020000020004" pitchFamily="50" charset="-127"/>
              </a:rPr>
              <a:t> 배포</a:t>
            </a:r>
            <a:r>
              <a:rPr lang="en-US" altLang="ko-KR" sz="1200" b="1" dirty="0">
                <a:solidFill>
                  <a:srgbClr val="0033CC"/>
                </a:solidFill>
                <a:latin typeface="맑은 고딕" panose="020B0503020000020004" pitchFamily="50" charset="-127"/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33CC"/>
                </a:solidFill>
                <a:latin typeface="맑은 고딕" panose="020B0503020000020004" pitchFamily="50" charset="-127"/>
              </a:rPr>
              <a:t>화물은 기체에 미리 탑재된 상태에서 이륙</a:t>
            </a:r>
            <a:endParaRPr lang="en-US" altLang="ko-KR" sz="1200" b="1" dirty="0">
              <a:solidFill>
                <a:srgbClr val="0033CC"/>
              </a:solidFill>
              <a:latin typeface="맑은 고딕" panose="020B0503020000020004" pitchFamily="50" charset="-127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33CC"/>
                </a:solidFill>
                <a:latin typeface="맑은 고딕" panose="020B0503020000020004" pitchFamily="50" charset="-127"/>
              </a:rPr>
              <a:t>화물의 투하 및 배송 방법은 자유롭게 선택 가능</a:t>
            </a:r>
            <a:endParaRPr lang="en-US" altLang="ko-KR" sz="1200" b="1" dirty="0">
              <a:solidFill>
                <a:srgbClr val="0033CC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754583" y="2526262"/>
            <a:ext cx="5078040" cy="32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21653"/>
              </p:ext>
            </p:extLst>
          </p:nvPr>
        </p:nvGraphicFramePr>
        <p:xfrm>
          <a:off x="413952" y="1521232"/>
          <a:ext cx="8507627" cy="4692663"/>
        </p:xfrm>
        <a:graphic>
          <a:graphicData uri="http://schemas.openxmlformats.org/drawingml/2006/table">
            <a:tbl>
              <a:tblPr firstRow="1" lastRow="1" bandRow="1">
                <a:tableStyleId>{7E9639D4-E3E2-4D34-9284-5A2195B3D0D7}</a:tableStyleId>
              </a:tblPr>
              <a:tblGrid>
                <a:gridCol w="562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173">
                  <a:extLst>
                    <a:ext uri="{9D8B030D-6E8A-4147-A177-3AD203B41FA5}">
                      <a16:colId xmlns:a16="http://schemas.microsoft.com/office/drawing/2014/main" val="3049664626"/>
                    </a:ext>
                  </a:extLst>
                </a:gridCol>
                <a:gridCol w="74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3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배점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평가기준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채점기준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48">
                <a:tc rowSpan="4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자동 이착륙</a:t>
                      </a:r>
                    </a:p>
                  </a:txBody>
                  <a:tcPr marL="52149" marR="52149" marT="26075" marB="260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이륙 안정성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정성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평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가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047243"/>
                  </a:ext>
                </a:extLst>
              </a:tr>
              <a:tr h="23204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착륙 정확도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이륙지점으로부터 감점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10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/m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감점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배송차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화물칸 착륙 안정성 및 성공 여부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정성 평가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207771"/>
                  </a:ext>
                </a:extLst>
              </a:tr>
              <a:tr h="23204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90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0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경로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통과</a:t>
                      </a:r>
                    </a:p>
                  </a:txBody>
                  <a:tcPr marL="52149" marR="52149" marT="26075" marB="260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경로점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통과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90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경로점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통과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정확도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경로점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통과 당 최대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점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경로점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배점기준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참고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고도유지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비행 중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지면고도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15m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와의 오차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RMSE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- RMSE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x 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233666"/>
                  </a:ext>
                </a:extLst>
              </a:tr>
              <a:tr h="2560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소 계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120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829207"/>
                  </a:ext>
                </a:extLst>
              </a:tr>
              <a:tr h="26505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장애물 인식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및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회피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성능</a:t>
                      </a:r>
                    </a:p>
                  </a:txBody>
                  <a:tcPr marL="52149" marR="52149" marT="26075" marB="260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장애물 인식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통과 고도 근방 장애물 인식 정확도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GCS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를 통해 확인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), 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624524"/>
                  </a:ext>
                </a:extLst>
              </a:tr>
              <a:tr h="265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장애물 회피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통과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장애물 회피 및 통과 안정성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정성 평가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522"/>
                  </a:ext>
                </a:extLst>
              </a:tr>
              <a:tr h="2650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소 계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110 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836440"/>
                  </a:ext>
                </a:extLst>
              </a:tr>
              <a:tr h="2694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배송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정확도 및 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신속성</a:t>
                      </a:r>
                    </a:p>
                  </a:txBody>
                  <a:tcPr marL="52149" marR="52149" marT="26075" marB="260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배송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안정성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베란다 인식 및 배송 안정성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정성 평가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4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영상 성능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  <a:ea typeface="+mn-ea"/>
                        </a:rPr>
                        <a:t>배송 상황 실시간 전송 영상 품질</a:t>
                      </a:r>
                      <a:r>
                        <a:rPr lang="en-US" altLang="ko-KR" sz="1000" spc="-1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spc="-100" baseline="0" dirty="0">
                          <a:latin typeface="+mn-ea"/>
                          <a:ea typeface="+mn-ea"/>
                        </a:rPr>
                        <a:t>선명도</a:t>
                      </a:r>
                      <a:r>
                        <a:rPr lang="en-US" altLang="ko-KR" sz="1000" spc="-1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100" baseline="0" dirty="0">
                          <a:latin typeface="+mn-ea"/>
                          <a:ea typeface="+mn-ea"/>
                        </a:rPr>
                        <a:t>흔들림 등</a:t>
                      </a:r>
                      <a:r>
                        <a:rPr lang="en-US" altLang="ko-KR" sz="1000" spc="-1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spc="-100" baseline="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latin typeface="+mn-ea"/>
                          <a:ea typeface="+mn-ea"/>
                        </a:rPr>
                        <a:t>정성평가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(RF,</a:t>
                      </a:r>
                      <a:r>
                        <a:rPr lang="en-US" altLang="ko-KR" sz="10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>
                          <a:latin typeface="+mn-ea"/>
                          <a:ea typeface="+mn-ea"/>
                        </a:rPr>
                        <a:t>상용망 </a:t>
                      </a:r>
                      <a:r>
                        <a:rPr lang="ko-KR" altLang="en-US" sz="1000">
                          <a:latin typeface="+mn-ea"/>
                          <a:ea typeface="+mn-ea"/>
                        </a:rPr>
                        <a:t>등으로</a:t>
                      </a:r>
                      <a:r>
                        <a:rPr lang="ko-KR" altLang="en-US" sz="1000" baseline="0">
                          <a:latin typeface="+mn-ea"/>
                          <a:ea typeface="+mn-ea"/>
                        </a:rPr>
                        <a:t> 전송 되는</a:t>
                      </a:r>
                      <a:r>
                        <a:rPr lang="ko-KR" altLang="en-US" sz="1000">
                          <a:latin typeface="+mn-ea"/>
                          <a:ea typeface="+mn-ea"/>
                        </a:rPr>
                        <a:t> 영상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3841"/>
                  </a:ext>
                </a:extLst>
              </a:tr>
              <a:tr h="2694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배송 시간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배송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신속성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  <a:ea typeface="+mn-ea"/>
                        </a:rPr>
                        <a:t>배송 성공 시간이 최소인 팀을 만점으로 하여 감점 </a:t>
                      </a:r>
                      <a:r>
                        <a:rPr lang="en-US" altLang="ko-KR" sz="1000" spc="-100" baseline="0" dirty="0">
                          <a:latin typeface="+mn-ea"/>
                          <a:ea typeface="+mn-ea"/>
                        </a:rPr>
                        <a:t>: 0.1</a:t>
                      </a:r>
                      <a:r>
                        <a:rPr lang="ko-KR" altLang="en-US" sz="1000" spc="-100" baseline="0" dirty="0">
                          <a:latin typeface="+mn-ea"/>
                          <a:ea typeface="+mn-ea"/>
                        </a:rPr>
                        <a:t>점</a:t>
                      </a:r>
                      <a:r>
                        <a:rPr lang="en-US" altLang="ko-KR" sz="1000" spc="-100" baseline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spc="-100" baseline="0" dirty="0">
                          <a:latin typeface="+mn-ea"/>
                          <a:ea typeface="+mn-ea"/>
                        </a:rPr>
                        <a:t>초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94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배송 결과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베란다 배송 성공 여부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지정된 층의 베란다에 배송 성공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시 점수 부여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6298"/>
                  </a:ext>
                </a:extLst>
              </a:tr>
              <a:tr h="2694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소 계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180 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60898"/>
                  </a:ext>
                </a:extLst>
              </a:tr>
              <a:tr h="35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200" baseline="0" dirty="0">
                          <a:latin typeface="+mn-ea"/>
                          <a:ea typeface="+mn-ea"/>
                        </a:rPr>
                        <a:t>소프트웨어</a:t>
                      </a:r>
                      <a:endParaRPr lang="en-US" altLang="ko-KR" sz="900" b="1" spc="-200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개발도</a:t>
                      </a:r>
                    </a:p>
                  </a:txBody>
                  <a:tcPr marL="52149" marR="52149" marT="26075" marB="260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HW/SW</a:t>
                      </a:r>
                    </a:p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개발도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(+50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점</a:t>
                      </a:r>
                      <a:r>
                        <a:rPr lang="en-US" altLang="ko-KR" sz="10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하드웨어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소프트웨어 자체 개발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정성 평가</a:t>
                      </a: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255820"/>
                  </a:ext>
                </a:extLst>
              </a:tr>
              <a:tr h="2365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총점</a:t>
                      </a:r>
                    </a:p>
                  </a:txBody>
                  <a:tcPr marL="52149" marR="52149" marT="26075" marB="260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500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el-GR" altLang="ko-KR" sz="1000" dirty="0">
                          <a:latin typeface="+mn-ea"/>
                          <a:ea typeface="+mn-ea"/>
                        </a:rPr>
                        <a:t>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2149" marR="52149" marT="26075" marB="26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476" y="91595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점수배점 및 채점기준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476" y="166497"/>
            <a:ext cx="50962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+mn-ea"/>
              </a:rPr>
              <a:t>도심 베란다 택배 임무</a:t>
            </a:r>
            <a:r>
              <a:rPr lang="en-US" altLang="ko-KR" sz="3000" b="1" dirty="0">
                <a:latin typeface="+mn-ea"/>
              </a:rPr>
              <a:t>(</a:t>
            </a:r>
            <a:r>
              <a:rPr lang="ko-KR" altLang="en-US" sz="3000" b="1" dirty="0">
                <a:latin typeface="+mn-ea"/>
              </a:rPr>
              <a:t>정규</a:t>
            </a:r>
            <a:r>
              <a:rPr lang="en-US" altLang="ko-KR" sz="3000" b="1" dirty="0">
                <a:latin typeface="+mn-ea"/>
              </a:rPr>
              <a:t>)</a:t>
            </a:r>
            <a:endParaRPr lang="ko-KR" altLang="en-US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3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476" y="166497"/>
            <a:ext cx="50962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+mn-ea"/>
              </a:rPr>
              <a:t>도심 베란다 택배 임무</a:t>
            </a:r>
            <a:r>
              <a:rPr lang="en-US" altLang="ko-KR" sz="3000" b="1" dirty="0">
                <a:latin typeface="+mn-ea"/>
              </a:rPr>
              <a:t>(</a:t>
            </a:r>
            <a:r>
              <a:rPr lang="ko-KR" altLang="en-US" sz="3000" b="1" dirty="0">
                <a:latin typeface="+mn-ea"/>
              </a:rPr>
              <a:t>정규</a:t>
            </a:r>
            <a:r>
              <a:rPr lang="en-US" altLang="ko-KR" sz="3000" b="1" dirty="0">
                <a:latin typeface="+mn-ea"/>
              </a:rPr>
              <a:t>)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76" y="915953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경로점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배점기준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및 좌표 안내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9313" y="1592966"/>
            <a:ext cx="9018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경로점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배점기준</a:t>
            </a:r>
            <a:endParaRPr lang="en-US" altLang="ko-K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좌표안내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29" name="_x139307232" descr="EMB0000a24060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60" y="1784553"/>
            <a:ext cx="1907502" cy="179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95567"/>
              </p:ext>
            </p:extLst>
          </p:nvPr>
        </p:nvGraphicFramePr>
        <p:xfrm>
          <a:off x="1021978" y="2023695"/>
          <a:ext cx="4942594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91015">
                  <a:extLst>
                    <a:ext uri="{9D8B030D-6E8A-4147-A177-3AD203B41FA5}">
                      <a16:colId xmlns:a16="http://schemas.microsoft.com/office/drawing/2014/main" val="91518819"/>
                    </a:ext>
                  </a:extLst>
                </a:gridCol>
                <a:gridCol w="1117193">
                  <a:extLst>
                    <a:ext uri="{9D8B030D-6E8A-4147-A177-3AD203B41FA5}">
                      <a16:colId xmlns:a16="http://schemas.microsoft.com/office/drawing/2014/main" val="2476025638"/>
                    </a:ext>
                  </a:extLst>
                </a:gridCol>
                <a:gridCol w="1117193">
                  <a:extLst>
                    <a:ext uri="{9D8B030D-6E8A-4147-A177-3AD203B41FA5}">
                      <a16:colId xmlns:a16="http://schemas.microsoft.com/office/drawing/2014/main" val="2136849888"/>
                    </a:ext>
                  </a:extLst>
                </a:gridCol>
                <a:gridCol w="1117193">
                  <a:extLst>
                    <a:ext uri="{9D8B030D-6E8A-4147-A177-3AD203B41FA5}">
                      <a16:colId xmlns:a16="http://schemas.microsoft.com/office/drawing/2014/main" val="4028351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/>
                        <a:t>성능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/>
                        <a:t>상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/>
                        <a:t>중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/>
                        <a:t>하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58124"/>
                  </a:ext>
                </a:extLst>
              </a:tr>
              <a:tr h="123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err="1"/>
                        <a:t>수평오차</a:t>
                      </a:r>
                      <a:r>
                        <a:rPr lang="ko-KR" altLang="en-US" sz="1200" kern="1200" dirty="0"/>
                        <a:t> </a:t>
                      </a:r>
                      <a:r>
                        <a:rPr lang="en-US" altLang="ko-KR" sz="1200" kern="1200" dirty="0"/>
                        <a:t>(R)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/>
                        <a:t>&lt; 1m</a:t>
                      </a:r>
                      <a:endParaRPr lang="ko-KR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/>
                        <a:t>&lt; 2m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noProof="0" dirty="0"/>
                        <a:t>&lt; 3m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6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err="1"/>
                        <a:t>수직오차</a:t>
                      </a:r>
                      <a:r>
                        <a:rPr lang="ko-KR" altLang="en-US" sz="1200" kern="1200" dirty="0"/>
                        <a:t> </a:t>
                      </a:r>
                      <a:r>
                        <a:rPr lang="en-US" altLang="ko-KR" sz="1200" kern="1200" dirty="0"/>
                        <a:t>(H)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noProof="0" dirty="0"/>
                        <a:t>&lt; 2m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noProof="0" dirty="0"/>
                        <a:t>&lt; 4m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noProof="0" dirty="0"/>
                        <a:t>&lt; 6m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70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602519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effectLst/>
                        </a:rPr>
                        <a:t>수평</a:t>
                      </a:r>
                      <a:r>
                        <a:rPr lang="en-US" altLang="ko-KR" sz="1200" dirty="0">
                          <a:effectLst/>
                        </a:rPr>
                        <a:t>/</a:t>
                      </a:r>
                      <a:r>
                        <a:rPr lang="ko-KR" altLang="en-US" sz="1200" dirty="0">
                          <a:effectLst/>
                        </a:rPr>
                        <a:t>고도 기준을 동시에 만족할 경우에만 </a:t>
                      </a:r>
                      <a:r>
                        <a:rPr lang="ko-KR" altLang="en-US" sz="1200" dirty="0" err="1">
                          <a:effectLst/>
                        </a:rPr>
                        <a:t>해당점수</a:t>
                      </a:r>
                      <a:r>
                        <a:rPr lang="ko-KR" altLang="en-US" sz="1200" dirty="0">
                          <a:effectLst/>
                        </a:rPr>
                        <a:t> 부여</a:t>
                      </a:r>
                      <a:endParaRPr lang="en-US" altLang="ko-KR" sz="120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effectLst/>
                        </a:rPr>
                        <a:t>수평 또는 고도 한쪽 기준만 만족시킬 경우</a:t>
                      </a:r>
                      <a:r>
                        <a:rPr lang="en-US" altLang="ko-KR" sz="1200" dirty="0">
                          <a:effectLst/>
                        </a:rPr>
                        <a:t>, 50% </a:t>
                      </a:r>
                      <a:r>
                        <a:rPr lang="ko-KR" altLang="en-US" sz="1200" dirty="0" err="1">
                          <a:effectLst/>
                        </a:rPr>
                        <a:t>부분점수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33940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D7A24B2-5044-48A6-9F66-8B13FDF4B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62571"/>
              </p:ext>
            </p:extLst>
          </p:nvPr>
        </p:nvGraphicFramePr>
        <p:xfrm>
          <a:off x="917909" y="4488237"/>
          <a:ext cx="7327103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675">
                  <a:extLst>
                    <a:ext uri="{9D8B030D-6E8A-4147-A177-3AD203B41FA5}">
                      <a16:colId xmlns:a16="http://schemas.microsoft.com/office/drawing/2014/main" val="4103860949"/>
                    </a:ext>
                  </a:extLst>
                </a:gridCol>
                <a:gridCol w="2350214">
                  <a:extLst>
                    <a:ext uri="{9D8B030D-6E8A-4147-A177-3AD203B41FA5}">
                      <a16:colId xmlns:a16="http://schemas.microsoft.com/office/drawing/2014/main" val="1596342111"/>
                    </a:ext>
                  </a:extLst>
                </a:gridCol>
                <a:gridCol w="2350214">
                  <a:extLst>
                    <a:ext uri="{9D8B030D-6E8A-4147-A177-3AD203B41FA5}">
                      <a16:colId xmlns:a16="http://schemas.microsoft.com/office/drawing/2014/main" val="1208594027"/>
                    </a:ext>
                  </a:extLst>
                </a:gridCol>
              </a:tblGrid>
              <a:tr h="304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좌표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816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WPT#1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TBD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TBD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280561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WPT#2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TBD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TBD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735768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WPT#3</a:t>
                      </a:r>
                    </a:p>
                    <a:p>
                      <a:pPr algn="ctr" latinLnBrk="1"/>
                      <a:r>
                        <a:rPr lang="en-US" altLang="ko-KR" sz="1600" spc="-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spc="-100" dirty="0">
                          <a:latin typeface="+mn-ea"/>
                          <a:ea typeface="+mn-ea"/>
                        </a:rPr>
                        <a:t>베란다 반경 </a:t>
                      </a:r>
                      <a:r>
                        <a:rPr lang="en-US" altLang="ko-KR" sz="1600" spc="-100" dirty="0">
                          <a:latin typeface="+mn-ea"/>
                          <a:ea typeface="+mn-ea"/>
                        </a:rPr>
                        <a:t>10m</a:t>
                      </a:r>
                      <a:r>
                        <a:rPr lang="en-US" altLang="ko-KR" sz="1600" spc="-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spc="-100" baseline="0" dirty="0">
                          <a:latin typeface="+mn-ea"/>
                          <a:ea typeface="+mn-ea"/>
                        </a:rPr>
                        <a:t>이내 위치</a:t>
                      </a:r>
                      <a:r>
                        <a:rPr lang="en-US" altLang="ko-KR" sz="1600" spc="-1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spc="-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TBD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TBD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303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86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476" y="166497"/>
            <a:ext cx="509626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>
                <a:latin typeface="+mn-ea"/>
              </a:rPr>
              <a:t>도심 베란다 택배 임무</a:t>
            </a:r>
            <a:r>
              <a:rPr lang="en-US" altLang="ko-KR" sz="3000" b="1">
                <a:latin typeface="+mn-ea"/>
              </a:rPr>
              <a:t>(</a:t>
            </a:r>
            <a:r>
              <a:rPr lang="ko-KR" altLang="en-US" sz="3000" b="1">
                <a:latin typeface="+mn-ea"/>
              </a:rPr>
              <a:t>정규</a:t>
            </a:r>
            <a:r>
              <a:rPr lang="en-US" altLang="ko-KR" sz="3000" b="1">
                <a:latin typeface="+mn-ea"/>
              </a:rPr>
              <a:t>)</a:t>
            </a:r>
            <a:endParaRPr lang="ko-KR" altLang="en-US" sz="3000" b="1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75" y="915953"/>
            <a:ext cx="33634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착륙장 및 베란다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마커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정보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9862" y="1594284"/>
            <a:ext cx="4716687" cy="4397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1600" b="1" dirty="0"/>
              <a:t>착륙장 </a:t>
            </a:r>
            <a:r>
              <a:rPr lang="ko-KR" altLang="en-US" sz="1600" b="1" dirty="0" err="1"/>
              <a:t>마커</a:t>
            </a:r>
            <a:r>
              <a:rPr lang="ko-KR" altLang="en-US" sz="1600" b="1" dirty="0"/>
              <a:t> </a:t>
            </a: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각 팀은 이착륙 시점에 기존 </a:t>
            </a:r>
            <a:r>
              <a:rPr lang="ko-KR" altLang="en-US" sz="12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마커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위에 추가로 </a:t>
            </a:r>
            <a:r>
              <a:rPr lang="ko-KR" altLang="en-US" sz="12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마커를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설치할 수 있음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ko-KR" altLang="en-US" sz="1200" b="1" dirty="0">
                <a:latin typeface="맑은 고딕" panose="020B0503020000020004" pitchFamily="50" charset="-127"/>
              </a:rPr>
              <a:t>단</a:t>
            </a:r>
            <a:r>
              <a:rPr lang="en-US" altLang="ko-KR" sz="1200" b="1" dirty="0">
                <a:latin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</a:rPr>
              <a:t>기존 </a:t>
            </a:r>
            <a:r>
              <a:rPr lang="ko-KR" altLang="en-US" sz="1200" b="1" dirty="0" err="1">
                <a:latin typeface="맑은 고딕" panose="020B0503020000020004" pitchFamily="50" charset="-127"/>
              </a:rPr>
              <a:t>마커를</a:t>
            </a:r>
            <a:r>
              <a:rPr lang="ko-KR" altLang="en-US" sz="1200" b="1" dirty="0">
                <a:latin typeface="맑은 고딕" panose="020B0503020000020004" pitchFamily="50" charset="-127"/>
              </a:rPr>
              <a:t> 훼손하거나 다른 팀에 방해가 되어서는 안되고 그물이나 가이드 등 물리적인 장치는 불가</a:t>
            </a:r>
            <a:endParaRPr lang="en-US" altLang="ko-KR" sz="1600" b="1" dirty="0"/>
          </a:p>
          <a:p>
            <a:pPr marL="342900" indent="-342900">
              <a:buFont typeface="Arial"/>
              <a:buChar char="•"/>
              <a:defRPr/>
            </a:pPr>
            <a:endParaRPr lang="en-US" altLang="ko-KR" sz="1600" b="1" dirty="0"/>
          </a:p>
          <a:p>
            <a:pPr marL="342900" indent="-342900">
              <a:buFont typeface="Arial"/>
              <a:buChar char="•"/>
              <a:defRPr/>
            </a:pPr>
            <a:endParaRPr lang="en-US" altLang="ko-KR" sz="2400" b="1" dirty="0"/>
          </a:p>
          <a:p>
            <a:pPr marL="342900" indent="-342900">
              <a:buFont typeface="Arial"/>
              <a:buChar char="•"/>
              <a:defRPr/>
            </a:pPr>
            <a:endParaRPr lang="en-US" altLang="ko-KR" sz="1600" b="1" dirty="0"/>
          </a:p>
          <a:p>
            <a:pPr marL="342900" indent="-342900">
              <a:buFont typeface="Arial"/>
              <a:buChar char="•"/>
              <a:defRPr/>
            </a:pPr>
            <a:endParaRPr lang="en-US" altLang="ko-KR" sz="1600" b="1" dirty="0"/>
          </a:p>
          <a:p>
            <a:pPr marL="342900" indent="-342900">
              <a:buFont typeface="Arial"/>
              <a:buChar char="•"/>
              <a:defRPr/>
            </a:pPr>
            <a:endParaRPr lang="en-US" altLang="ko-KR" sz="1600" b="1" dirty="0"/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1600" b="1" dirty="0"/>
              <a:t>베란다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층 내부 벽면 </a:t>
            </a:r>
            <a:r>
              <a:rPr lang="ko-KR" altLang="en-US" sz="1600" b="1" dirty="0" err="1"/>
              <a:t>마커</a:t>
            </a:r>
            <a:endParaRPr lang="en-US" altLang="ko-KR" sz="1600" dirty="0"/>
          </a:p>
          <a:p>
            <a:pPr marL="628650" lvl="1" indent="-171450">
              <a:lnSpc>
                <a:spcPct val="133000"/>
              </a:lnSpc>
              <a:buFont typeface="Calibri" panose="020F0502020204030204" pitchFamily="34" charset="0"/>
              <a:buChar char="‐"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층 내부 벽면에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개 설치됨</a:t>
            </a:r>
            <a:endParaRPr lang="en-US" altLang="ko-KR" sz="1600" dirty="0"/>
          </a:p>
          <a:p>
            <a:pPr marL="342900" indent="-342900">
              <a:buFont typeface="Arial"/>
              <a:buChar char="•"/>
              <a:defRPr/>
            </a:pPr>
            <a:endParaRPr lang="en-US" altLang="ko-KR" sz="1600" dirty="0"/>
          </a:p>
          <a:p>
            <a:pPr marL="342900" indent="-342900">
              <a:buFont typeface="Arial"/>
              <a:buChar char="•"/>
              <a:defRPr/>
            </a:pPr>
            <a:endParaRPr lang="en-US" altLang="ko-KR" sz="1600" dirty="0"/>
          </a:p>
          <a:p>
            <a:pPr marL="342900" indent="-342900">
              <a:buFont typeface="Arial"/>
              <a:buChar char="•"/>
              <a:defRPr/>
            </a:pPr>
            <a:endParaRPr lang="en-US" altLang="ko-KR" sz="1600" dirty="0"/>
          </a:p>
          <a:p>
            <a:pPr marL="342900" indent="-342900">
              <a:buFont typeface="Arial"/>
              <a:buChar char="•"/>
              <a:defRPr/>
            </a:pPr>
            <a:endParaRPr lang="en-US" altLang="ko-KR" sz="1600" dirty="0"/>
          </a:p>
          <a:p>
            <a:pPr marL="342900" indent="-342900">
              <a:buFont typeface="Arial"/>
              <a:buChar char="•"/>
              <a:defRPr/>
            </a:pPr>
            <a:endParaRPr lang="en-US" altLang="ko-KR" sz="16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98743" y="4067535"/>
            <a:ext cx="2635322" cy="2214081"/>
            <a:chOff x="3354513" y="4362487"/>
            <a:chExt cx="2635322" cy="2214081"/>
          </a:xfrm>
        </p:grpSpPr>
        <p:sp>
          <p:nvSpPr>
            <p:cNvPr id="6" name="직사각형 5"/>
            <p:cNvSpPr/>
            <p:nvPr/>
          </p:nvSpPr>
          <p:spPr>
            <a:xfrm>
              <a:off x="3354513" y="4405516"/>
              <a:ext cx="2635322" cy="2128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덧셈 기호 2"/>
            <p:cNvSpPr/>
            <p:nvPr/>
          </p:nvSpPr>
          <p:spPr>
            <a:xfrm>
              <a:off x="3436707" y="4362487"/>
              <a:ext cx="2470934" cy="2214081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98743" y="1775986"/>
            <a:ext cx="2635322" cy="2102508"/>
            <a:chOff x="5198743" y="1858178"/>
            <a:chExt cx="2635322" cy="2166354"/>
          </a:xfrm>
        </p:grpSpPr>
        <p:sp>
          <p:nvSpPr>
            <p:cNvPr id="2" name="직사각형 1"/>
            <p:cNvSpPr/>
            <p:nvPr/>
          </p:nvSpPr>
          <p:spPr>
            <a:xfrm>
              <a:off x="5198743" y="1858178"/>
              <a:ext cx="2635322" cy="2166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68088" y="1883818"/>
              <a:ext cx="1342034" cy="2015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5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5609297" y="2027288"/>
              <a:ext cx="1814214" cy="18142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21775" y="620399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6020" y="146328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2m~2.3m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07010" y="2573069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2m~2.3m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34065" y="497418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3362" y="1499248"/>
            <a:ext cx="8587137" cy="2502268"/>
          </a:xfrm>
          <a:prstGeom prst="roundRect">
            <a:avLst>
              <a:gd name="adj" fmla="val 77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3362" y="4001516"/>
            <a:ext cx="8587137" cy="2527712"/>
          </a:xfrm>
          <a:prstGeom prst="roundRect">
            <a:avLst>
              <a:gd name="adj" fmla="val 77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4329"/>
            <a:ext cx="9144000" cy="552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0415" y="1441353"/>
            <a:ext cx="408316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latin typeface="+mn-ea"/>
              </a:rPr>
              <a:t>Q &amp; A</a:t>
            </a:r>
          </a:p>
          <a:p>
            <a:pPr algn="ctr"/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초급임무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관련 문의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한국항공대학교 교수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박상혁</a:t>
            </a:r>
            <a:b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3"/>
              </a:rPr>
              <a:t>park@kau.ac.kr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정규임무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관련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한서대학교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교수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이동진</a:t>
            </a:r>
            <a:b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4"/>
              </a:rPr>
              <a:t>djlee@hanseo.ac.kr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41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476" y="166497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+mn-ea"/>
              </a:rPr>
              <a:t>대회 임무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096" y="915953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로봇항공기 비행조종 모드의 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75" y="1471645"/>
            <a:ext cx="904152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수동비행</a:t>
            </a:r>
            <a:br>
              <a:rPr lang="en-US" altLang="ko-KR" dirty="0">
                <a:latin typeface="+mn-ea"/>
              </a:rPr>
            </a:b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지상에서 조종면을 직접 조종하는 일체의 비행방법</a:t>
            </a:r>
            <a:br>
              <a:rPr lang="en-US" altLang="ko-KR" sz="1600" dirty="0">
                <a:solidFill>
                  <a:srgbClr val="FF0000"/>
                </a:solidFill>
                <a:latin typeface="+mn-ea"/>
              </a:rPr>
            </a:b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기본적인 </a:t>
            </a:r>
            <a:r>
              <a:rPr lang="en-US" altLang="ko-KR" sz="1600" dirty="0">
                <a:latin typeface="+mn-ea"/>
              </a:rPr>
              <a:t>RC </a:t>
            </a:r>
            <a:r>
              <a:rPr lang="ko-KR" altLang="en-US" sz="1600" dirty="0">
                <a:latin typeface="+mn-ea"/>
              </a:rPr>
              <a:t>비행</a:t>
            </a:r>
            <a:br>
              <a:rPr lang="en-US" altLang="ko-KR" sz="1400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 marL="344488" indent="-344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원격조종 자동비행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원격 </a:t>
            </a:r>
            <a:r>
              <a:rPr lang="ko-KR" altLang="en-US" sz="1600" dirty="0" err="1">
                <a:latin typeface="+mn-ea"/>
              </a:rPr>
              <a:t>제어명령에</a:t>
            </a:r>
            <a:r>
              <a:rPr lang="ko-KR" altLang="en-US" sz="1600" dirty="0">
                <a:latin typeface="+mn-ea"/>
              </a:rPr>
              <a:t> 따라 비행체가 현재 정보를 판단하여 조종면을 구동하는 비행방법</a:t>
            </a:r>
            <a:br>
              <a:rPr lang="en-US" altLang="ko-KR" sz="1600" dirty="0">
                <a:solidFill>
                  <a:srgbClr val="FF0000"/>
                </a:solidFill>
                <a:latin typeface="+mn-ea"/>
              </a:rPr>
            </a:b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spc="-160" dirty="0">
                <a:latin typeface="+mn-ea"/>
              </a:rPr>
              <a:t>지상시스템을 이용하여 비행체의 자세를 실시간 제어가능</a:t>
            </a:r>
            <a:r>
              <a:rPr lang="en-US" altLang="ko-KR" sz="1600" spc="-160" dirty="0">
                <a:latin typeface="+mn-ea"/>
              </a:rPr>
              <a:t>, </a:t>
            </a:r>
            <a:r>
              <a:rPr lang="ko-KR" altLang="en-US" sz="1600" spc="-160" dirty="0">
                <a:latin typeface="+mn-ea"/>
              </a:rPr>
              <a:t>단 제어명령은 조종면을 직접 구동하지 않음</a:t>
            </a:r>
            <a:endParaRPr lang="en-US" altLang="ko-KR" sz="1400" spc="-16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프로그램 자동비행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비행체 스스로 위치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고도 등을 제어하는 비행방법</a:t>
            </a:r>
            <a:br>
              <a:rPr lang="en-US" altLang="ko-KR" sz="1600" dirty="0">
                <a:solidFill>
                  <a:srgbClr val="FF0000"/>
                </a:solidFill>
                <a:latin typeface="+mn-ea"/>
              </a:rPr>
            </a:b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조종기나 지상시스템의 특정 키를 누르게 되면 비행체가 스스로 임무를 수행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947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476" y="166497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+mn-ea"/>
              </a:rPr>
              <a:t>대회 임무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096" y="91595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임무 수행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75" y="1471645"/>
            <a:ext cx="904152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기본 조건</a:t>
            </a:r>
            <a:br>
              <a:rPr lang="en-US" altLang="ko-KR" dirty="0">
                <a:latin typeface="+mn-ea"/>
              </a:rPr>
            </a:b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수동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자동 전환이 원활한지 기술위원에게 보여야 함</a:t>
            </a:r>
            <a:br>
              <a:rPr lang="en-US" altLang="ko-KR" sz="1600" dirty="0">
                <a:solidFill>
                  <a:srgbClr val="FF0000"/>
                </a:solidFill>
                <a:latin typeface="+mn-ea"/>
              </a:rPr>
            </a:b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안정성이 결여되었다고 판단될 경우 기술위원회는 해당 팀의 참가자격을 박탈할 수 있음</a:t>
            </a:r>
            <a:br>
              <a:rPr lang="en-US" altLang="ko-KR" sz="1400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임무 수행 범위</a:t>
            </a:r>
            <a:br>
              <a:rPr lang="en-US" altLang="ko-KR" dirty="0">
                <a:latin typeface="+mn-ea"/>
              </a:rPr>
            </a:b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자동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수동 </a:t>
            </a:r>
            <a:r>
              <a:rPr lang="ko-KR" altLang="en-US" sz="1600" dirty="0" err="1">
                <a:latin typeface="+mn-ea"/>
              </a:rPr>
              <a:t>전환시</a:t>
            </a:r>
            <a:r>
              <a:rPr lang="ko-KR" altLang="en-US" sz="1600" dirty="0">
                <a:latin typeface="+mn-ea"/>
              </a:rPr>
              <a:t> 연속적으로 자동비행 하면서 수행한 임무만 인정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임무 수행 시간</a:t>
            </a:r>
            <a:br>
              <a:rPr lang="en-US" altLang="ko-KR" dirty="0">
                <a:latin typeface="+mn-ea"/>
              </a:rPr>
            </a:b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팀 당 준비 시간을 포함하여 </a:t>
            </a:r>
            <a:r>
              <a:rPr lang="ko-KR" altLang="en-US" sz="1600" dirty="0" err="1">
                <a:latin typeface="+mn-ea"/>
              </a:rPr>
              <a:t>임무시간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정규 </a:t>
            </a:r>
            <a:r>
              <a:rPr lang="en-US" altLang="ko-KR" sz="1600" dirty="0">
                <a:latin typeface="+mn-ea"/>
              </a:rPr>
              <a:t>25</a:t>
            </a:r>
            <a:r>
              <a:rPr lang="ko-KR" altLang="en-US" sz="1600" dirty="0">
                <a:latin typeface="+mn-ea"/>
              </a:rPr>
              <a:t>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초급 </a:t>
            </a:r>
            <a:r>
              <a:rPr lang="en-US" altLang="ko-KR" sz="1600" dirty="0">
                <a:latin typeface="+mn-ea"/>
              </a:rPr>
              <a:t>15</a:t>
            </a:r>
            <a:r>
              <a:rPr lang="ko-KR" altLang="en-US" sz="1600" dirty="0">
                <a:latin typeface="+mn-ea"/>
              </a:rPr>
              <a:t>분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내에서 임의의 회수 시도 가능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u="sng" dirty="0">
                <a:solidFill>
                  <a:srgbClr val="FF0000"/>
                </a:solidFill>
                <a:latin typeface="+mn-ea"/>
              </a:rPr>
              <a:t>※ 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</a:rPr>
              <a:t>초과시 </a:t>
            </a:r>
            <a:r>
              <a:rPr lang="en-US" altLang="ko-KR" sz="1600" u="sng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</a:rPr>
              <a:t>분당 </a:t>
            </a:r>
            <a:r>
              <a:rPr lang="en-US" altLang="ko-KR" sz="1600" u="sng" dirty="0">
                <a:solidFill>
                  <a:srgbClr val="FF0000"/>
                </a:solidFill>
                <a:latin typeface="+mn-ea"/>
              </a:rPr>
              <a:t>50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</a:rPr>
              <a:t>점 감점</a:t>
            </a:r>
            <a:r>
              <a:rPr lang="en-US" altLang="ko-KR" sz="1600" u="sng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600" u="sng" dirty="0" err="1">
                <a:solidFill>
                  <a:srgbClr val="FF0000"/>
                </a:solidFill>
                <a:latin typeface="+mn-ea"/>
              </a:rPr>
              <a:t>임무시간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u="sng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</a:rPr>
              <a:t>정규 </a:t>
            </a:r>
            <a:r>
              <a:rPr lang="en-US" altLang="ko-KR" sz="1600" u="sng" dirty="0">
                <a:solidFill>
                  <a:srgbClr val="FF0000"/>
                </a:solidFill>
                <a:latin typeface="+mn-ea"/>
              </a:rPr>
              <a:t>25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</a:rPr>
              <a:t>분</a:t>
            </a:r>
            <a:r>
              <a:rPr lang="en-US" altLang="ko-KR" sz="1600" u="sng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</a:rPr>
              <a:t>초급 </a:t>
            </a:r>
            <a:r>
              <a:rPr lang="en-US" altLang="ko-KR" sz="1600" u="sng" dirty="0">
                <a:solidFill>
                  <a:srgbClr val="FF0000"/>
                </a:solidFill>
                <a:latin typeface="+mn-ea"/>
              </a:rPr>
              <a:t>15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</a:rPr>
              <a:t>분</a:t>
            </a:r>
            <a:r>
              <a:rPr lang="en-US" altLang="ko-KR" sz="1600" u="sng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</a:rPr>
              <a:t>이후 이륙 불가</a:t>
            </a:r>
            <a:endParaRPr lang="en-US" altLang="ko-KR" sz="1600" u="sng" dirty="0">
              <a:solidFill>
                <a:srgbClr val="FF0000"/>
              </a:solidFill>
              <a:latin typeface="+mn-ea"/>
            </a:endParaRPr>
          </a:p>
          <a:p>
            <a:pPr marL="515938" indent="-515938">
              <a:lnSpc>
                <a:spcPct val="140000"/>
              </a:lnSpc>
            </a:pPr>
            <a:r>
              <a:rPr lang="en-US" altLang="ko-KR" sz="1600" dirty="0">
                <a:latin typeface="+mn-ea"/>
              </a:rPr>
              <a:t>     - </a:t>
            </a:r>
            <a:r>
              <a:rPr lang="ko-KR" altLang="en-US" sz="1600" dirty="0">
                <a:latin typeface="+mn-ea"/>
              </a:rPr>
              <a:t>초기 </a:t>
            </a:r>
            <a:r>
              <a:rPr lang="ko-KR" altLang="en-US" sz="1600" dirty="0" err="1">
                <a:latin typeface="+mn-ea"/>
              </a:rPr>
              <a:t>임무시작</a:t>
            </a:r>
            <a:r>
              <a:rPr lang="ko-KR" altLang="en-US" sz="1600" dirty="0">
                <a:latin typeface="+mn-ea"/>
              </a:rPr>
              <a:t> 후 </a:t>
            </a:r>
            <a:r>
              <a:rPr lang="en-US" altLang="ko-KR" sz="1600" dirty="0">
                <a:latin typeface="+mn-ea"/>
              </a:rPr>
              <a:t>10</a:t>
            </a:r>
            <a:r>
              <a:rPr lang="ko-KR" altLang="en-US" sz="1600" dirty="0">
                <a:latin typeface="+mn-ea"/>
              </a:rPr>
              <a:t>분 이내에 </a:t>
            </a:r>
            <a:r>
              <a:rPr lang="ko-KR" altLang="en-US" sz="1600" dirty="0" err="1">
                <a:latin typeface="+mn-ea"/>
              </a:rPr>
              <a:t>임무중단을</a:t>
            </a:r>
            <a:r>
              <a:rPr lang="ko-KR" altLang="en-US" sz="1600" dirty="0">
                <a:latin typeface="+mn-ea"/>
              </a:rPr>
              <a:t> 선언할 경우 </a:t>
            </a:r>
            <a:r>
              <a:rPr lang="ko-KR" altLang="en-US" sz="1600" dirty="0" err="1">
                <a:latin typeface="+mn-ea"/>
              </a:rPr>
              <a:t>전체팀</a:t>
            </a:r>
            <a:r>
              <a:rPr lang="ko-KR" altLang="en-US" sz="1600" dirty="0">
                <a:latin typeface="+mn-ea"/>
              </a:rPr>
              <a:t> 임무 종료 후 재시도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가능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      단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남은 </a:t>
            </a:r>
            <a:r>
              <a:rPr lang="ko-KR" altLang="en-US" sz="1600" dirty="0" err="1">
                <a:latin typeface="+mn-ea"/>
              </a:rPr>
              <a:t>임무시간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33CC"/>
                </a:solidFill>
                <a:latin typeface="+mn-ea"/>
              </a:rPr>
              <a:t>정규 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15</a:t>
            </a:r>
            <a:r>
              <a:rPr lang="ko-KR" altLang="en-US" sz="1600" dirty="0">
                <a:solidFill>
                  <a:srgbClr val="0033CC"/>
                </a:solidFill>
                <a:latin typeface="+mn-ea"/>
              </a:rPr>
              <a:t>분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33CC"/>
                </a:solidFill>
                <a:latin typeface="+mn-ea"/>
              </a:rPr>
              <a:t>초급 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5</a:t>
            </a:r>
            <a:r>
              <a:rPr lang="ko-KR" altLang="en-US" sz="1600" dirty="0">
                <a:solidFill>
                  <a:srgbClr val="0033CC"/>
                </a:solidFill>
                <a:latin typeface="+mn-ea"/>
              </a:rPr>
              <a:t>분</a:t>
            </a:r>
            <a:r>
              <a:rPr lang="en-US" altLang="ko-KR" sz="1600" dirty="0">
                <a:solidFill>
                  <a:srgbClr val="0033CC"/>
                </a:solidFill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내에서 임무 수행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75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476" y="166497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+mn-ea"/>
              </a:rPr>
              <a:t>대회 임무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75" y="1471645"/>
            <a:ext cx="9041523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임무 수행 후 비행궤적을 나타내는 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GPS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데이터 제출 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형식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1; XYZ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좌표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)</a:t>
            </a:r>
            <a:br>
              <a:rPr lang="en-US" altLang="ko-KR" dirty="0">
                <a:latin typeface="+mn-ea"/>
              </a:rPr>
            </a:b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비행종료 후 </a:t>
            </a:r>
            <a:r>
              <a:rPr lang="en-US" altLang="ko-KR" sz="1600" dirty="0">
                <a:latin typeface="+mn-ea"/>
              </a:rPr>
              <a:t>20</a:t>
            </a:r>
            <a:r>
              <a:rPr lang="ko-KR" altLang="en-US" sz="1600" dirty="0">
                <a:latin typeface="+mn-ea"/>
              </a:rPr>
              <a:t>분 이내에 심사위원에게 제출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600" dirty="0">
                <a:latin typeface="+mn-ea"/>
              </a:rPr>
              <a:t>     - GPS </a:t>
            </a:r>
            <a:r>
              <a:rPr lang="ko-KR" altLang="en-US" sz="1600" dirty="0">
                <a:latin typeface="+mn-ea"/>
              </a:rPr>
              <a:t>데이터 자료는 형식</a:t>
            </a:r>
            <a:r>
              <a:rPr lang="en-US" altLang="ko-KR" sz="1600" dirty="0">
                <a:latin typeface="+mn-ea"/>
              </a:rPr>
              <a:t>1(XYZ</a:t>
            </a:r>
            <a:r>
              <a:rPr lang="ko-KR" altLang="en-US" sz="1600" dirty="0">
                <a:latin typeface="+mn-ea"/>
              </a:rPr>
              <a:t>좌표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또는 형식</a:t>
            </a:r>
            <a:r>
              <a:rPr lang="en-US" altLang="ko-KR" sz="1600" dirty="0">
                <a:latin typeface="+mn-ea"/>
              </a:rPr>
              <a:t>2(LLA</a:t>
            </a:r>
            <a:r>
              <a:rPr lang="ko-KR" altLang="en-US" sz="1600" dirty="0">
                <a:latin typeface="+mn-ea"/>
              </a:rPr>
              <a:t>좌표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중의 한 가지로 제출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600" dirty="0">
                <a:latin typeface="+mn-ea"/>
              </a:rPr>
              <a:t>     - </a:t>
            </a:r>
            <a:r>
              <a:rPr lang="ko-KR" altLang="en-US" sz="1600" dirty="0">
                <a:latin typeface="+mn-ea"/>
              </a:rPr>
              <a:t>자동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수동 여부 및 임무 수행 단계 확인</a:t>
            </a:r>
            <a:r>
              <a:rPr lang="en-US" altLang="ko-KR" sz="1600" dirty="0">
                <a:latin typeface="+mn-ea"/>
              </a:rPr>
              <a:t>(Event stamping)</a:t>
            </a:r>
            <a:r>
              <a:rPr lang="ko-KR" altLang="en-US" sz="1600" dirty="0">
                <a:latin typeface="+mn-ea"/>
              </a:rPr>
              <a:t>이 가능해야 함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   - </a:t>
            </a:r>
            <a:r>
              <a:rPr lang="ko-KR" altLang="en-US" sz="1600" dirty="0">
                <a:latin typeface="+mn-ea"/>
              </a:rPr>
              <a:t>데이터는 </a:t>
            </a:r>
            <a:r>
              <a:rPr lang="en-US" altLang="ko-KR" sz="1600" dirty="0">
                <a:latin typeface="+mn-ea"/>
              </a:rPr>
              <a:t>1Hz </a:t>
            </a:r>
            <a:r>
              <a:rPr lang="ko-KR" altLang="en-US" sz="1600" dirty="0">
                <a:latin typeface="+mn-ea"/>
              </a:rPr>
              <a:t>이상의 샘플링 주기로 </a:t>
            </a:r>
            <a:r>
              <a:rPr lang="en-US" altLang="ko-KR" sz="1600" dirty="0">
                <a:latin typeface="+mn-ea"/>
              </a:rPr>
              <a:t>ASCII </a:t>
            </a:r>
            <a:r>
              <a:rPr lang="ko-KR" altLang="en-US" sz="1600" dirty="0">
                <a:latin typeface="+mn-ea"/>
              </a:rPr>
              <a:t>파일로 저장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600" dirty="0">
                <a:latin typeface="+mn-ea"/>
              </a:rPr>
              <a:t>     - </a:t>
            </a:r>
            <a:r>
              <a:rPr lang="ko-KR" altLang="en-US" sz="1600" dirty="0">
                <a:latin typeface="+mn-ea"/>
              </a:rPr>
              <a:t>같은 임무를 반복하여 비행했을 경우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각 임무 당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회의 비행 데이터 선택하여 제출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>
              <a:lnSpc>
                <a:spcPct val="140000"/>
              </a:lnSpc>
            </a:pPr>
            <a:br>
              <a:rPr lang="en-US" altLang="ko-KR" sz="1400" dirty="0">
                <a:latin typeface="+mn-ea"/>
              </a:rPr>
            </a:b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476" y="91595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비행데이터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제출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(1/2)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79987"/>
              </p:ext>
            </p:extLst>
          </p:nvPr>
        </p:nvGraphicFramePr>
        <p:xfrm>
          <a:off x="469948" y="3702904"/>
          <a:ext cx="8262571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9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자동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수동 </a:t>
                      </a:r>
                      <a:r>
                        <a:rPr lang="en-US" altLang="ko-KR" sz="1400" dirty="0"/>
                        <a:t>Flag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경로점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(Event)</a:t>
                      </a:r>
                      <a:r>
                        <a:rPr lang="en-US" altLang="ko-KR" sz="1400" baseline="0" dirty="0"/>
                        <a:t> Flag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GPS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시각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</a:t>
                      </a:r>
                      <a:r>
                        <a:rPr lang="ko-KR" altLang="en-US" sz="1400" dirty="0"/>
                        <a:t>혹은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경로점</a:t>
                      </a:r>
                      <a:r>
                        <a:rPr lang="ko-KR" altLang="en-US" sz="1400" dirty="0"/>
                        <a:t> 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이벤트 번호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(sec)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미터 </a:t>
                      </a:r>
                      <a:r>
                        <a:rPr lang="en-US" altLang="ko-KR" sz="1400" dirty="0"/>
                        <a:t>(m)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수동이면 </a:t>
                      </a:r>
                      <a:r>
                        <a:rPr lang="en-US" altLang="ko-KR" sz="1400" dirty="0"/>
                        <a:t>0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자동이면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경로점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를 향하고 있으면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GPS time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지구 중심 </a:t>
                      </a:r>
                      <a:r>
                        <a:rPr lang="en-US" altLang="ko-KR" sz="1400" dirty="0"/>
                        <a:t>XYZ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좌표 </a:t>
                      </a:r>
                      <a:r>
                        <a:rPr lang="en-US" altLang="ko-KR" sz="1400" baseline="0" dirty="0"/>
                        <a:t>(WGS-84), </a:t>
                      </a:r>
                    </a:p>
                    <a:p>
                      <a:pPr algn="ctr" latinLnBrk="1"/>
                      <a:r>
                        <a:rPr lang="ko-KR" altLang="en-US" sz="1400" baseline="0" dirty="0"/>
                        <a:t>해상도 </a:t>
                      </a:r>
                      <a:r>
                        <a:rPr lang="en-US" altLang="ko-KR" sz="1400" baseline="0" dirty="0"/>
                        <a:t>0.1m</a:t>
                      </a:r>
                      <a:r>
                        <a:rPr lang="ko-KR" altLang="en-US" sz="1400" baseline="0" dirty="0"/>
                        <a:t>로 표현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89545"/>
              </p:ext>
            </p:extLst>
          </p:nvPr>
        </p:nvGraphicFramePr>
        <p:xfrm>
          <a:off x="469948" y="5228338"/>
          <a:ext cx="826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2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27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자동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수동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경로점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GPS</a:t>
                      </a:r>
                      <a:r>
                        <a:rPr lang="en-US" altLang="ko-KR" sz="1300" baseline="0" dirty="0"/>
                        <a:t> Time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X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Z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8.6817e+004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-3.0478881e+006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4.0516322e+006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3.8573362e+006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8.6818e+004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-3.0478886e+006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4.0516333e+006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3.8573366e+006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2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476" y="166497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+mn-ea"/>
              </a:rPr>
              <a:t>대회 임무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75" y="1471645"/>
            <a:ext cx="9041523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임무 수행 후 비행궤적을 나타내는 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GPS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데이터 제출 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형식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2; LLA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좌표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고도는 </a:t>
            </a:r>
            <a:r>
              <a:rPr lang="en-US" altLang="ko-KR" dirty="0">
                <a:latin typeface="+mn-ea"/>
              </a:rPr>
              <a:t>MSL(Mean Sea Level)</a:t>
            </a:r>
            <a:r>
              <a:rPr lang="ko-KR" altLang="en-US" dirty="0">
                <a:latin typeface="+mn-ea"/>
              </a:rPr>
              <a:t> 기준으로 표시 </a:t>
            </a:r>
            <a:r>
              <a:rPr lang="en-US" altLang="ko-KR" dirty="0">
                <a:latin typeface="+mn-ea"/>
              </a:rPr>
              <a:t>(GPS </a:t>
            </a:r>
            <a:r>
              <a:rPr lang="ko-KR" altLang="en-US" dirty="0">
                <a:latin typeface="+mn-ea"/>
              </a:rPr>
              <a:t>데이터 또는 압력고도</a:t>
            </a:r>
            <a:r>
              <a:rPr lang="en-US" altLang="ko-KR" dirty="0">
                <a:latin typeface="+mn-ea"/>
              </a:rPr>
              <a:t>)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>
              <a:lnSpc>
                <a:spcPct val="140000"/>
              </a:lnSpc>
            </a:pPr>
            <a:br>
              <a:rPr lang="en-US" altLang="ko-KR" sz="1400" dirty="0">
                <a:latin typeface="+mn-ea"/>
              </a:rPr>
            </a:b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476" y="91595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비행데이터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제출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(2/2)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57833"/>
              </p:ext>
            </p:extLst>
          </p:nvPr>
        </p:nvGraphicFramePr>
        <p:xfrm>
          <a:off x="491950" y="4490191"/>
          <a:ext cx="82625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0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자동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수동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경로점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GPS</a:t>
                      </a:r>
                      <a:r>
                        <a:rPr lang="en-US" altLang="ko-KR" sz="1300" baseline="0" dirty="0"/>
                        <a:t> Time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Latitude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Longitude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Altitude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8.6817e+004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37.604256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126.860377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180.0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8.6818e+004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37.599905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126.856694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180.0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56976"/>
              </p:ext>
            </p:extLst>
          </p:nvPr>
        </p:nvGraphicFramePr>
        <p:xfrm>
          <a:off x="491950" y="2541780"/>
          <a:ext cx="8262571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자동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수동 </a:t>
                      </a:r>
                      <a:r>
                        <a:rPr lang="en-US" altLang="ko-KR" sz="1400" dirty="0"/>
                        <a:t>Flag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경로점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(Event)</a:t>
                      </a:r>
                      <a:r>
                        <a:rPr lang="en-US" altLang="ko-KR" sz="1400" baseline="0" dirty="0"/>
                        <a:t> Flag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GPS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시각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</a:t>
                      </a:r>
                      <a:r>
                        <a:rPr lang="ko-KR" altLang="en-US" sz="1400" dirty="0"/>
                        <a:t>혹은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경로점</a:t>
                      </a:r>
                      <a:r>
                        <a:rPr lang="ko-KR" altLang="en-US" sz="1400" dirty="0"/>
                        <a:t> 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이벤트 번호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(sec)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Degree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수동이면 </a:t>
                      </a:r>
                      <a:r>
                        <a:rPr lang="en-US" altLang="ko-KR" sz="1400" dirty="0"/>
                        <a:t>0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자동이면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경로점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를 향하고 있으면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GPS time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고도 </a:t>
                      </a:r>
                      <a:r>
                        <a:rPr lang="en-US" altLang="ko-KR" sz="1400" dirty="0"/>
                        <a:t>(WGS-84, Tokyo</a:t>
                      </a:r>
                      <a:r>
                        <a:rPr lang="ko-KR" altLang="en-US" sz="1400" dirty="0"/>
                        <a:t>기준</a:t>
                      </a:r>
                      <a:r>
                        <a:rPr lang="en-US" altLang="ko-KR" sz="1400" dirty="0"/>
                        <a:t>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각도는 소수 여섯 자리까지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고도는 </a:t>
                      </a:r>
                      <a:r>
                        <a:rPr lang="en-US" altLang="ko-KR" sz="1400" baseline="0" dirty="0"/>
                        <a:t>0.1m</a:t>
                      </a:r>
                      <a:r>
                        <a:rPr lang="ko-KR" altLang="en-US" sz="1400" baseline="0" dirty="0"/>
                        <a:t>까지 해상도 표현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87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978" y="1940117"/>
            <a:ext cx="8004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latin typeface="+mn-ea"/>
              </a:rPr>
              <a:t>초급 임무</a:t>
            </a:r>
            <a:endParaRPr lang="en-US" altLang="ko-KR" sz="4800" b="1" dirty="0">
              <a:latin typeface="+mn-ea"/>
            </a:endParaRPr>
          </a:p>
          <a:p>
            <a:pPr algn="ctr"/>
            <a:endParaRPr lang="en-US" altLang="ko-KR" sz="4800" b="1" dirty="0">
              <a:latin typeface="+mn-ea"/>
            </a:endParaRPr>
          </a:p>
          <a:p>
            <a:pPr algn="ctr"/>
            <a:r>
              <a:rPr lang="ko-KR" altLang="en-US" sz="4800" b="1" dirty="0" err="1">
                <a:latin typeface="+mn-ea"/>
              </a:rPr>
              <a:t>수직이착륙</a:t>
            </a:r>
            <a:r>
              <a:rPr lang="ko-KR" altLang="en-US" sz="4800" b="1" dirty="0">
                <a:latin typeface="+mn-ea"/>
              </a:rPr>
              <a:t> 고정익 비행임무</a:t>
            </a:r>
            <a:endParaRPr lang="en-US" altLang="ko-KR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603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476" y="166497"/>
            <a:ext cx="62504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>
                <a:latin typeface="+mn-ea"/>
              </a:rPr>
              <a:t>수직이착륙</a:t>
            </a:r>
            <a:r>
              <a:rPr lang="ko-KR" altLang="en-US" sz="3000" b="1" dirty="0">
                <a:latin typeface="+mn-ea"/>
              </a:rPr>
              <a:t> 고정익 비행임무 </a:t>
            </a:r>
            <a:r>
              <a:rPr lang="en-US" altLang="ko-KR" sz="3000" b="1" dirty="0">
                <a:latin typeface="+mn-ea"/>
              </a:rPr>
              <a:t>(</a:t>
            </a:r>
            <a:r>
              <a:rPr lang="ko-KR" altLang="en-US" sz="3000" b="1" dirty="0">
                <a:latin typeface="+mn-ea"/>
              </a:rPr>
              <a:t>초급</a:t>
            </a:r>
            <a:r>
              <a:rPr lang="en-US" altLang="ko-KR" sz="3000" b="1" dirty="0">
                <a:latin typeface="+mn-ea"/>
              </a:rPr>
              <a:t>)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76" y="915953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임무 시나리오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srgbClr val="FFC000"/>
                </a:solidFill>
                <a:latin typeface="+mn-ea"/>
              </a:rPr>
              <a:t>팀당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15</a:t>
            </a:r>
            <a:r>
              <a:rPr lang="ko-KR" altLang="en-US" b="1" dirty="0">
                <a:solidFill>
                  <a:srgbClr val="FFC000"/>
                </a:solidFill>
                <a:latin typeface="+mn-ea"/>
              </a:rPr>
              <a:t>분 이내</a:t>
            </a:r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A9302A87-1852-F317-48A4-D714462341E1}"/>
              </a:ext>
            </a:extLst>
          </p:cNvPr>
          <p:cNvSpPr/>
          <p:nvPr/>
        </p:nvSpPr>
        <p:spPr>
          <a:xfrm>
            <a:off x="527705" y="2512883"/>
            <a:ext cx="7559282" cy="1330943"/>
          </a:xfrm>
          <a:prstGeom prst="trapezoid">
            <a:avLst>
              <a:gd name="adj" fmla="val 38566"/>
            </a:avLst>
          </a:prstGeom>
          <a:solidFill>
            <a:srgbClr val="00B0F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B843402D-0CBC-0D28-10F6-A5FDF4C2A1A4}"/>
              </a:ext>
            </a:extLst>
          </p:cNvPr>
          <p:cNvSpPr/>
          <p:nvPr/>
        </p:nvSpPr>
        <p:spPr>
          <a:xfrm>
            <a:off x="-427838" y="3246111"/>
            <a:ext cx="9454392" cy="3020465"/>
          </a:xfrm>
          <a:prstGeom prst="trapezoid">
            <a:avLst>
              <a:gd name="adj" fmla="val 385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5E868302-3776-BB5F-25B8-11102F24E94D}"/>
              </a:ext>
            </a:extLst>
          </p:cNvPr>
          <p:cNvSpPr/>
          <p:nvPr/>
        </p:nvSpPr>
        <p:spPr>
          <a:xfrm>
            <a:off x="461394" y="3926249"/>
            <a:ext cx="7670582" cy="272587"/>
          </a:xfrm>
          <a:prstGeom prst="trapezoid">
            <a:avLst>
              <a:gd name="adj" fmla="val 13889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E4FC0-C606-4BB7-2E3C-0B1790130B48}"/>
              </a:ext>
            </a:extLst>
          </p:cNvPr>
          <p:cNvSpPr txBox="1"/>
          <p:nvPr/>
        </p:nvSpPr>
        <p:spPr>
          <a:xfrm>
            <a:off x="6300034" y="49451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①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87723F5-FE9F-C870-3675-AA4372879856}"/>
              </a:ext>
            </a:extLst>
          </p:cNvPr>
          <p:cNvGrpSpPr/>
          <p:nvPr/>
        </p:nvGrpSpPr>
        <p:grpSpPr>
          <a:xfrm>
            <a:off x="298197" y="2747660"/>
            <a:ext cx="695509" cy="1308418"/>
            <a:chOff x="-1018601" y="3001762"/>
            <a:chExt cx="695509" cy="1308418"/>
          </a:xfrm>
        </p:grpSpPr>
        <p:sp>
          <p:nvSpPr>
            <p:cNvPr id="32" name="원통형 31">
              <a:extLst>
                <a:ext uri="{FF2B5EF4-FFF2-40B4-BE49-F238E27FC236}">
                  <a16:creationId xmlns:a16="http://schemas.microsoft.com/office/drawing/2014/main" id="{E35CF7B4-5375-B104-E1ED-7A56579BE680}"/>
                </a:ext>
              </a:extLst>
            </p:cNvPr>
            <p:cNvSpPr/>
            <p:nvPr/>
          </p:nvSpPr>
          <p:spPr>
            <a:xfrm>
              <a:off x="-706847" y="3230180"/>
              <a:ext cx="36000" cy="108000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71895D0-D7AF-AC96-6DBC-7BA2BB519AB5}"/>
                </a:ext>
              </a:extLst>
            </p:cNvPr>
            <p:cNvGrpSpPr/>
            <p:nvPr/>
          </p:nvGrpSpPr>
          <p:grpSpPr>
            <a:xfrm>
              <a:off x="-1018601" y="3001762"/>
              <a:ext cx="695509" cy="338554"/>
              <a:chOff x="4597477" y="5258204"/>
              <a:chExt cx="695509" cy="338554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085A7046-5B2F-33EE-421F-5D124D44572F}"/>
                  </a:ext>
                </a:extLst>
              </p:cNvPr>
              <p:cNvSpPr/>
              <p:nvPr/>
            </p:nvSpPr>
            <p:spPr>
              <a:xfrm>
                <a:off x="4623524" y="5284662"/>
                <a:ext cx="612000" cy="288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B56F6C4-10E4-EEED-6A7C-58BF3725EB02}"/>
                  </a:ext>
                </a:extLst>
              </p:cNvPr>
              <p:cNvSpPr/>
              <p:nvPr/>
            </p:nvSpPr>
            <p:spPr>
              <a:xfrm>
                <a:off x="4597477" y="5258204"/>
                <a:ext cx="695509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45720" rIns="91440" bIns="45720">
                <a:spAutoFit/>
                <a:scene3d>
                  <a:camera prst="isometricBottomDown"/>
                  <a:lightRig rig="threePt" dir="t"/>
                </a:scene3d>
              </a:bodyPr>
              <a:lstStyle/>
              <a:p>
                <a:pPr algn="ctr"/>
                <a:r>
                  <a:rPr lang="en-US" altLang="ko-KR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WP3</a:t>
                </a:r>
                <a:endPara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CB9E7B-3B19-AD28-A118-ACF0084BD04A}"/>
              </a:ext>
            </a:extLst>
          </p:cNvPr>
          <p:cNvGrpSpPr/>
          <p:nvPr/>
        </p:nvGrpSpPr>
        <p:grpSpPr>
          <a:xfrm>
            <a:off x="5263320" y="4445282"/>
            <a:ext cx="695509" cy="1308418"/>
            <a:chOff x="-1018601" y="3001762"/>
            <a:chExt cx="695509" cy="1308418"/>
          </a:xfrm>
        </p:grpSpPr>
        <p:sp>
          <p:nvSpPr>
            <p:cNvPr id="35" name="원통형 34">
              <a:extLst>
                <a:ext uri="{FF2B5EF4-FFF2-40B4-BE49-F238E27FC236}">
                  <a16:creationId xmlns:a16="http://schemas.microsoft.com/office/drawing/2014/main" id="{E71EC745-B8B7-DE9E-BBDD-D051F01B5267}"/>
                </a:ext>
              </a:extLst>
            </p:cNvPr>
            <p:cNvSpPr/>
            <p:nvPr/>
          </p:nvSpPr>
          <p:spPr>
            <a:xfrm>
              <a:off x="-706847" y="3230180"/>
              <a:ext cx="36000" cy="108000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AD42984-DA20-D54A-90C3-9685AFFB08D1}"/>
                </a:ext>
              </a:extLst>
            </p:cNvPr>
            <p:cNvGrpSpPr/>
            <p:nvPr/>
          </p:nvGrpSpPr>
          <p:grpSpPr>
            <a:xfrm>
              <a:off x="-1018601" y="3001762"/>
              <a:ext cx="695509" cy="338554"/>
              <a:chOff x="4597477" y="5258204"/>
              <a:chExt cx="695509" cy="338554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6ECD640B-70A5-DD7F-7ACA-0A60C5D030AF}"/>
                  </a:ext>
                </a:extLst>
              </p:cNvPr>
              <p:cNvSpPr/>
              <p:nvPr/>
            </p:nvSpPr>
            <p:spPr>
              <a:xfrm>
                <a:off x="4623524" y="5284662"/>
                <a:ext cx="612000" cy="288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EF31A3B-EE7E-0736-E14A-62BA581970CD}"/>
                  </a:ext>
                </a:extLst>
              </p:cNvPr>
              <p:cNvSpPr/>
              <p:nvPr/>
            </p:nvSpPr>
            <p:spPr>
              <a:xfrm>
                <a:off x="4597477" y="5258204"/>
                <a:ext cx="695509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45720" rIns="91440" bIns="45720">
                <a:spAutoFit/>
                <a:scene3d>
                  <a:camera prst="isometricBottomDown"/>
                  <a:lightRig rig="threePt" dir="t"/>
                </a:scene3d>
              </a:bodyPr>
              <a:lstStyle/>
              <a:p>
                <a:pPr algn="ctr"/>
                <a:r>
                  <a:rPr lang="en-US" altLang="ko-KR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WP1</a:t>
                </a:r>
                <a:endPara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09D3527-6784-7DE0-F017-BF34B1B0F85D}"/>
              </a:ext>
            </a:extLst>
          </p:cNvPr>
          <p:cNvGrpSpPr/>
          <p:nvPr/>
        </p:nvGrpSpPr>
        <p:grpSpPr>
          <a:xfrm>
            <a:off x="4847584" y="1475998"/>
            <a:ext cx="695509" cy="1308418"/>
            <a:chOff x="-1018601" y="3001762"/>
            <a:chExt cx="695509" cy="1308418"/>
          </a:xfrm>
        </p:grpSpPr>
        <p:sp>
          <p:nvSpPr>
            <p:cNvPr id="40" name="원통형 39">
              <a:extLst>
                <a:ext uri="{FF2B5EF4-FFF2-40B4-BE49-F238E27FC236}">
                  <a16:creationId xmlns:a16="http://schemas.microsoft.com/office/drawing/2014/main" id="{BB314BA8-FE66-0AE4-CE1B-517519F2AF84}"/>
                </a:ext>
              </a:extLst>
            </p:cNvPr>
            <p:cNvSpPr/>
            <p:nvPr/>
          </p:nvSpPr>
          <p:spPr>
            <a:xfrm>
              <a:off x="-706847" y="3230180"/>
              <a:ext cx="36000" cy="108000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A89DBAA-25F6-819C-BD37-491E36E47849}"/>
                </a:ext>
              </a:extLst>
            </p:cNvPr>
            <p:cNvGrpSpPr/>
            <p:nvPr/>
          </p:nvGrpSpPr>
          <p:grpSpPr>
            <a:xfrm>
              <a:off x="-1018601" y="3001762"/>
              <a:ext cx="695509" cy="338554"/>
              <a:chOff x="4597477" y="5258204"/>
              <a:chExt cx="695509" cy="338554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E476E4A-9801-8650-11E9-4B31C3ABA8C1}"/>
                  </a:ext>
                </a:extLst>
              </p:cNvPr>
              <p:cNvSpPr/>
              <p:nvPr/>
            </p:nvSpPr>
            <p:spPr>
              <a:xfrm>
                <a:off x="4623524" y="5284662"/>
                <a:ext cx="612000" cy="288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4EF686D-0B01-641E-13CD-054CD24DD920}"/>
                  </a:ext>
                </a:extLst>
              </p:cNvPr>
              <p:cNvSpPr/>
              <p:nvPr/>
            </p:nvSpPr>
            <p:spPr>
              <a:xfrm>
                <a:off x="4597477" y="5258204"/>
                <a:ext cx="695509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45720" rIns="91440" bIns="45720">
                <a:spAutoFit/>
                <a:scene3d>
                  <a:camera prst="isometricBottomDown"/>
                  <a:lightRig rig="threePt" dir="t"/>
                </a:scene3d>
              </a:bodyPr>
              <a:lstStyle/>
              <a:p>
                <a:pPr algn="ctr"/>
                <a:r>
                  <a:rPr lang="en-US" altLang="ko-KR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WP2</a:t>
                </a:r>
                <a:endPara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722A139E-4AD8-6538-BB55-BF532425C5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12" y="4408288"/>
            <a:ext cx="972000" cy="626651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D2A1EF42-6DD5-A53E-65D1-2B8BBEEDBE51}"/>
              </a:ext>
            </a:extLst>
          </p:cNvPr>
          <p:cNvGrpSpPr/>
          <p:nvPr/>
        </p:nvGrpSpPr>
        <p:grpSpPr>
          <a:xfrm>
            <a:off x="7612895" y="3448365"/>
            <a:ext cx="695509" cy="588418"/>
            <a:chOff x="-1018601" y="3001762"/>
            <a:chExt cx="695509" cy="588418"/>
          </a:xfrm>
        </p:grpSpPr>
        <p:sp>
          <p:nvSpPr>
            <p:cNvPr id="46" name="원통형 45">
              <a:extLst>
                <a:ext uri="{FF2B5EF4-FFF2-40B4-BE49-F238E27FC236}">
                  <a16:creationId xmlns:a16="http://schemas.microsoft.com/office/drawing/2014/main" id="{A1A0EEE0-ED27-BE8A-FDA6-D60C605B6A0C}"/>
                </a:ext>
              </a:extLst>
            </p:cNvPr>
            <p:cNvSpPr/>
            <p:nvPr/>
          </p:nvSpPr>
          <p:spPr>
            <a:xfrm>
              <a:off x="-706847" y="3230180"/>
              <a:ext cx="36000" cy="36000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E1A6948-F353-856C-C923-653ABC7375A3}"/>
                </a:ext>
              </a:extLst>
            </p:cNvPr>
            <p:cNvGrpSpPr/>
            <p:nvPr/>
          </p:nvGrpSpPr>
          <p:grpSpPr>
            <a:xfrm>
              <a:off x="-1018601" y="3001762"/>
              <a:ext cx="695509" cy="338554"/>
              <a:chOff x="4597477" y="5258204"/>
              <a:chExt cx="695509" cy="338554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992F201-9D8F-E5F3-F59D-6D5740FFB385}"/>
                  </a:ext>
                </a:extLst>
              </p:cNvPr>
              <p:cNvSpPr/>
              <p:nvPr/>
            </p:nvSpPr>
            <p:spPr>
              <a:xfrm>
                <a:off x="4623524" y="5284662"/>
                <a:ext cx="612000" cy="288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9FEF9D0-EC8E-4583-ED69-2A9AC3FD5D0F}"/>
                  </a:ext>
                </a:extLst>
              </p:cNvPr>
              <p:cNvSpPr/>
              <p:nvPr/>
            </p:nvSpPr>
            <p:spPr>
              <a:xfrm>
                <a:off x="4597477" y="5258204"/>
                <a:ext cx="695509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45720" rIns="91440" bIns="45720">
                <a:spAutoFit/>
                <a:scene3d>
                  <a:camera prst="isometricBottomDown"/>
                  <a:lightRig rig="threePt" dir="t"/>
                </a:scene3d>
              </a:bodyPr>
              <a:lstStyle/>
              <a:p>
                <a:pPr algn="ctr"/>
                <a:r>
                  <a:rPr lang="en-US" altLang="ko-KR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WP5</a:t>
                </a:r>
                <a:endPara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8A0D39D4-5062-1A00-A9A9-906A8EB6E7DB}"/>
              </a:ext>
            </a:extLst>
          </p:cNvPr>
          <p:cNvSpPr/>
          <p:nvPr/>
        </p:nvSpPr>
        <p:spPr>
          <a:xfrm>
            <a:off x="973123" y="3062118"/>
            <a:ext cx="6610524" cy="614665"/>
          </a:xfrm>
          <a:custGeom>
            <a:avLst/>
            <a:gdLst>
              <a:gd name="connsiteX0" fmla="*/ 0 w 6610524"/>
              <a:gd name="connsiteY0" fmla="*/ 0 h 938802"/>
              <a:gd name="connsiteX1" fmla="*/ 2239860 w 6610524"/>
              <a:gd name="connsiteY1" fmla="*/ 822121 h 938802"/>
              <a:gd name="connsiteX2" fmla="*/ 6610524 w 6610524"/>
              <a:gd name="connsiteY2" fmla="*/ 914400 h 93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0524" h="938802">
                <a:moveTo>
                  <a:pt x="0" y="0"/>
                </a:moveTo>
                <a:cubicBezTo>
                  <a:pt x="569053" y="334860"/>
                  <a:pt x="1138106" y="669721"/>
                  <a:pt x="2239860" y="822121"/>
                </a:cubicBezTo>
                <a:cubicBezTo>
                  <a:pt x="3341614" y="974521"/>
                  <a:pt x="4976069" y="944460"/>
                  <a:pt x="6610524" y="91440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EBC53E-E052-D6CF-3E93-2FF2E990B6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7148" flipH="1">
            <a:off x="930054" y="2894044"/>
            <a:ext cx="1008000" cy="6498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0EC8FB-0D5F-CB0E-7F0D-BBD39BC45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78704" y="3318596"/>
            <a:ext cx="1008000" cy="649860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516E68-E1E7-217E-F08F-737DBA5B41ED}"/>
              </a:ext>
            </a:extLst>
          </p:cNvPr>
          <p:cNvGrpSpPr/>
          <p:nvPr/>
        </p:nvGrpSpPr>
        <p:grpSpPr>
          <a:xfrm>
            <a:off x="7612895" y="2610640"/>
            <a:ext cx="695509" cy="948418"/>
            <a:chOff x="-1018601" y="3001762"/>
            <a:chExt cx="695509" cy="948418"/>
          </a:xfrm>
        </p:grpSpPr>
        <p:sp>
          <p:nvSpPr>
            <p:cNvPr id="54" name="원통형 53">
              <a:extLst>
                <a:ext uri="{FF2B5EF4-FFF2-40B4-BE49-F238E27FC236}">
                  <a16:creationId xmlns:a16="http://schemas.microsoft.com/office/drawing/2014/main" id="{A128B265-C40F-C680-9669-5C91175E0D9C}"/>
                </a:ext>
              </a:extLst>
            </p:cNvPr>
            <p:cNvSpPr/>
            <p:nvPr/>
          </p:nvSpPr>
          <p:spPr>
            <a:xfrm>
              <a:off x="-706847" y="3230180"/>
              <a:ext cx="36000" cy="72000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0D6BD39-71E7-EFE3-3323-B88692CD5C63}"/>
                </a:ext>
              </a:extLst>
            </p:cNvPr>
            <p:cNvGrpSpPr/>
            <p:nvPr/>
          </p:nvGrpSpPr>
          <p:grpSpPr>
            <a:xfrm>
              <a:off x="-1018601" y="3001762"/>
              <a:ext cx="695509" cy="338554"/>
              <a:chOff x="4597477" y="5258204"/>
              <a:chExt cx="695509" cy="338554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842795BB-9652-C066-F7D1-730935EF7C00}"/>
                  </a:ext>
                </a:extLst>
              </p:cNvPr>
              <p:cNvSpPr/>
              <p:nvPr/>
            </p:nvSpPr>
            <p:spPr>
              <a:xfrm>
                <a:off x="4623524" y="5284662"/>
                <a:ext cx="612000" cy="288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85FA739-5ADE-9A5D-6E52-8CC98FF90D03}"/>
                  </a:ext>
                </a:extLst>
              </p:cNvPr>
              <p:cNvSpPr/>
              <p:nvPr/>
            </p:nvSpPr>
            <p:spPr>
              <a:xfrm>
                <a:off x="4597477" y="5258204"/>
                <a:ext cx="695509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45720" rIns="91440" bIns="45720">
                <a:spAutoFit/>
                <a:scene3d>
                  <a:camera prst="isometricBottomDown"/>
                  <a:lightRig rig="threePt" dir="t"/>
                </a:scene3d>
              </a:bodyPr>
              <a:lstStyle/>
              <a:p>
                <a:pPr algn="ctr"/>
                <a:r>
                  <a:rPr lang="en-US" altLang="ko-KR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WP6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8180AD6-9812-10CB-E63F-84EB410A5B4F}"/>
              </a:ext>
            </a:extLst>
          </p:cNvPr>
          <p:cNvSpPr txBox="1"/>
          <p:nvPr/>
        </p:nvSpPr>
        <p:spPr>
          <a:xfrm>
            <a:off x="3973341" y="3920747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>
                <a:solidFill>
                  <a:schemeClr val="accent4">
                    <a:lumMod val="50000"/>
                  </a:schemeClr>
                </a:solidFill>
              </a:rPr>
              <a:t>둑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1400" b="1" i="1" dirty="0">
                <a:solidFill>
                  <a:schemeClr val="accent4">
                    <a:lumMod val="50000"/>
                  </a:schemeClr>
                </a:solidFill>
              </a:rPr>
              <a:t>높이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</a:rPr>
              <a:t>~2.5m)</a:t>
            </a:r>
            <a:endParaRPr lang="ko-KR" altLang="en-US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6041D5-5343-B6FE-634A-BEA8A71BD70C}"/>
              </a:ext>
            </a:extLst>
          </p:cNvPr>
          <p:cNvGrpSpPr/>
          <p:nvPr/>
        </p:nvGrpSpPr>
        <p:grpSpPr>
          <a:xfrm>
            <a:off x="6443207" y="5174688"/>
            <a:ext cx="612000" cy="648000"/>
            <a:chOff x="5811339" y="5764668"/>
            <a:chExt cx="744487" cy="72260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AD653A7-BCC2-7753-7FC3-21FBC0A20299}"/>
                </a:ext>
              </a:extLst>
            </p:cNvPr>
            <p:cNvSpPr/>
            <p:nvPr/>
          </p:nvSpPr>
          <p:spPr>
            <a:xfrm>
              <a:off x="5811339" y="6076344"/>
              <a:ext cx="744487" cy="403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11BBD5C-C89B-E05D-BA0F-DCB674CEF79C}"/>
                </a:ext>
              </a:extLst>
            </p:cNvPr>
            <p:cNvSpPr/>
            <p:nvPr/>
          </p:nvSpPr>
          <p:spPr>
            <a:xfrm>
              <a:off x="6058413" y="5764668"/>
              <a:ext cx="262760" cy="72260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isometricBottomDown"/>
                <a:lightRig rig="threePt" dir="t"/>
              </a:scene3d>
            </a:bodyPr>
            <a:lstStyle/>
            <a:p>
              <a:pPr algn="ctr"/>
              <a:r>
                <a:rPr lang="en-US" altLang="ko-KR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H</a:t>
              </a: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E1CF8B-F9D1-BB57-3CC9-F5A2E1DBE559}"/>
              </a:ext>
            </a:extLst>
          </p:cNvPr>
          <p:cNvCxnSpPr/>
          <p:nvPr/>
        </p:nvCxnSpPr>
        <p:spPr>
          <a:xfrm flipV="1">
            <a:off x="6692570" y="4911374"/>
            <a:ext cx="8389" cy="690309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12D5A7-78C4-0C1F-D010-1A3751B373FC}"/>
              </a:ext>
            </a:extLst>
          </p:cNvPr>
          <p:cNvSpPr txBox="1"/>
          <p:nvPr/>
        </p:nvSpPr>
        <p:spPr>
          <a:xfrm>
            <a:off x="5847693" y="45205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②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12DD6C-544B-0F9F-2429-B120B2161A9B}"/>
              </a:ext>
            </a:extLst>
          </p:cNvPr>
          <p:cNvCxnSpPr>
            <a:cxnSpLocks/>
          </p:cNvCxnSpPr>
          <p:nvPr/>
        </p:nvCxnSpPr>
        <p:spPr>
          <a:xfrm flipH="1" flipV="1">
            <a:off x="5303288" y="1898836"/>
            <a:ext cx="259348" cy="2509452"/>
          </a:xfrm>
          <a:prstGeom prst="line">
            <a:avLst/>
          </a:prstGeom>
          <a:noFill/>
          <a:ln>
            <a:prstDash val="dash"/>
            <a:headEnd type="none" w="med" len="med"/>
            <a:tailEnd type="triangle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E35823-BE77-566C-32E4-B69D7923FB00}"/>
              </a:ext>
            </a:extLst>
          </p:cNvPr>
          <p:cNvSpPr txBox="1"/>
          <p:nvPr/>
        </p:nvSpPr>
        <p:spPr>
          <a:xfrm>
            <a:off x="5351658" y="2866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③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8A0E53-84B0-24A7-2B16-74D69DEEBE99}"/>
              </a:ext>
            </a:extLst>
          </p:cNvPr>
          <p:cNvSpPr txBox="1"/>
          <p:nvPr/>
        </p:nvSpPr>
        <p:spPr>
          <a:xfrm>
            <a:off x="4140007" y="15185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④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520A0-8633-C5C7-0016-B09C8516D69B}"/>
              </a:ext>
            </a:extLst>
          </p:cNvPr>
          <p:cNvSpPr txBox="1"/>
          <p:nvPr/>
        </p:nvSpPr>
        <p:spPr>
          <a:xfrm>
            <a:off x="2378395" y="1932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⑤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199D2D-6FC1-B82D-C1D7-66DE80E1C58E}"/>
              </a:ext>
            </a:extLst>
          </p:cNvPr>
          <p:cNvSpPr txBox="1"/>
          <p:nvPr/>
        </p:nvSpPr>
        <p:spPr>
          <a:xfrm>
            <a:off x="1191387" y="33363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⑥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2D0E59-0C3C-9392-D3AB-D35BB3C539AD}"/>
              </a:ext>
            </a:extLst>
          </p:cNvPr>
          <p:cNvSpPr txBox="1"/>
          <p:nvPr/>
        </p:nvSpPr>
        <p:spPr>
          <a:xfrm>
            <a:off x="6218398" y="323734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⑦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98CA25-15F3-AED3-EDAE-E1EAFF081858}"/>
              </a:ext>
            </a:extLst>
          </p:cNvPr>
          <p:cNvSpPr txBox="1"/>
          <p:nvPr/>
        </p:nvSpPr>
        <p:spPr>
          <a:xfrm>
            <a:off x="8709278" y="275457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⑧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CE9174-EC2E-B520-14FB-6C2886150DC5}"/>
              </a:ext>
            </a:extLst>
          </p:cNvPr>
          <p:cNvSpPr txBox="1"/>
          <p:nvPr/>
        </p:nvSpPr>
        <p:spPr>
          <a:xfrm>
            <a:off x="6862312" y="184889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⑨</a:t>
            </a:r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5124FD6-7A0A-CC0D-4289-69B0FC118238}"/>
              </a:ext>
            </a:extLst>
          </p:cNvPr>
          <p:cNvCxnSpPr>
            <a:cxnSpLocks/>
          </p:cNvCxnSpPr>
          <p:nvPr/>
        </p:nvCxnSpPr>
        <p:spPr>
          <a:xfrm flipH="1">
            <a:off x="993706" y="1790456"/>
            <a:ext cx="3754462" cy="1048602"/>
          </a:xfrm>
          <a:prstGeom prst="line">
            <a:avLst/>
          </a:prstGeom>
          <a:noFill/>
          <a:ln>
            <a:prstDash val="dash"/>
            <a:headEnd type="none" w="med" len="med"/>
            <a:tailEnd type="triangle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C0DE02-E838-CF63-1EAE-E3A5B2E2E1AE}"/>
              </a:ext>
            </a:extLst>
          </p:cNvPr>
          <p:cNvGrpSpPr/>
          <p:nvPr/>
        </p:nvGrpSpPr>
        <p:grpSpPr>
          <a:xfrm>
            <a:off x="1967302" y="2040253"/>
            <a:ext cx="1455467" cy="1434718"/>
            <a:chOff x="1784302" y="2878772"/>
            <a:chExt cx="1455467" cy="1434718"/>
          </a:xfrm>
        </p:grpSpPr>
        <p:pic>
          <p:nvPicPr>
            <p:cNvPr id="10" name="그림 9" descr="항공기이(가) 표시된 사진&#10;&#10;자동 생성된 설명">
              <a:extLst>
                <a:ext uri="{FF2B5EF4-FFF2-40B4-BE49-F238E27FC236}">
                  <a16:creationId xmlns:a16="http://schemas.microsoft.com/office/drawing/2014/main" id="{7CBBCD19-672A-FA4E-43DB-80E77ECB4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769" y="2878772"/>
              <a:ext cx="648000" cy="417766"/>
            </a:xfrm>
            <a:prstGeom prst="rect">
              <a:avLst/>
            </a:prstGeom>
          </p:spPr>
        </p:pic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F827ED6D-0B21-6415-5EDF-C6083E37F375}"/>
                </a:ext>
              </a:extLst>
            </p:cNvPr>
            <p:cNvSpPr/>
            <p:nvPr/>
          </p:nvSpPr>
          <p:spPr>
            <a:xfrm>
              <a:off x="2346139" y="3952043"/>
              <a:ext cx="295385" cy="231855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9A45BFF-0BD0-49A0-CB61-34168E8E9FEA}"/>
                </a:ext>
              </a:extLst>
            </p:cNvPr>
            <p:cNvGrpSpPr/>
            <p:nvPr/>
          </p:nvGrpSpPr>
          <p:grpSpPr>
            <a:xfrm>
              <a:off x="1784302" y="3214028"/>
              <a:ext cx="1325461" cy="1099462"/>
              <a:chOff x="1784302" y="3214028"/>
              <a:chExt cx="1325461" cy="1099462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CA7624CC-65CB-B4EB-2E7E-A84E60A93EA0}"/>
                  </a:ext>
                </a:extLst>
              </p:cNvPr>
              <p:cNvSpPr/>
              <p:nvPr/>
            </p:nvSpPr>
            <p:spPr>
              <a:xfrm>
                <a:off x="1784302" y="3901926"/>
                <a:ext cx="1325461" cy="411564"/>
              </a:xfrm>
              <a:prstGeom prst="ellipse">
                <a:avLst/>
              </a:prstGeom>
              <a:noFill/>
              <a:ln w="3175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58E166DF-8385-62F4-5B1A-81B0F1A8EAFA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 flipV="1">
                <a:off x="1784302" y="3214028"/>
                <a:ext cx="973123" cy="893680"/>
              </a:xfrm>
              <a:prstGeom prst="line">
                <a:avLst/>
              </a:prstGeom>
              <a:noFill/>
              <a:ln w="3175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A97D32AF-724D-813C-7BCA-1D4A65250432}"/>
                  </a:ext>
                </a:extLst>
              </p:cNvPr>
              <p:cNvCxnSpPr>
                <a:cxnSpLocks/>
                <a:stCxn id="63" idx="6"/>
              </p:cNvCxnSpPr>
              <p:nvPr/>
            </p:nvCxnSpPr>
            <p:spPr>
              <a:xfrm flipH="1" flipV="1">
                <a:off x="2757425" y="3214028"/>
                <a:ext cx="352338" cy="893680"/>
              </a:xfrm>
              <a:prstGeom prst="line">
                <a:avLst/>
              </a:prstGeom>
              <a:noFill/>
              <a:ln w="3175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2" name="원호 71">
            <a:extLst>
              <a:ext uri="{FF2B5EF4-FFF2-40B4-BE49-F238E27FC236}">
                <a16:creationId xmlns:a16="http://schemas.microsoft.com/office/drawing/2014/main" id="{C45E01CF-E5AA-7C2E-FBAF-D79BD5A76816}"/>
              </a:ext>
            </a:extLst>
          </p:cNvPr>
          <p:cNvSpPr/>
          <p:nvPr/>
        </p:nvSpPr>
        <p:spPr>
          <a:xfrm>
            <a:off x="6254376" y="2231174"/>
            <a:ext cx="2820548" cy="1435551"/>
          </a:xfrm>
          <a:prstGeom prst="arc">
            <a:avLst>
              <a:gd name="adj1" fmla="val 17266341"/>
              <a:gd name="adj2" fmla="val 329789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424925A-8531-E41C-38BB-CD0081D5E093}"/>
              </a:ext>
            </a:extLst>
          </p:cNvPr>
          <p:cNvCxnSpPr>
            <a:cxnSpLocks/>
          </p:cNvCxnSpPr>
          <p:nvPr/>
        </p:nvCxnSpPr>
        <p:spPr>
          <a:xfrm>
            <a:off x="6819092" y="4925756"/>
            <a:ext cx="8389" cy="690309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2DBA6A4-F004-5D33-9D46-5325E25445D2}"/>
              </a:ext>
            </a:extLst>
          </p:cNvPr>
          <p:cNvCxnSpPr>
            <a:cxnSpLocks/>
          </p:cNvCxnSpPr>
          <p:nvPr/>
        </p:nvCxnSpPr>
        <p:spPr>
          <a:xfrm flipH="1">
            <a:off x="6810765" y="2411221"/>
            <a:ext cx="137198" cy="2106507"/>
          </a:xfrm>
          <a:prstGeom prst="line">
            <a:avLst/>
          </a:prstGeom>
          <a:noFill/>
          <a:ln>
            <a:prstDash val="dash"/>
            <a:headEnd type="none" w="med" len="med"/>
            <a:tailEnd type="triangle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원호 87">
            <a:extLst>
              <a:ext uri="{FF2B5EF4-FFF2-40B4-BE49-F238E27FC236}">
                <a16:creationId xmlns:a16="http://schemas.microsoft.com/office/drawing/2014/main" id="{8B807042-46F6-7E89-ECAF-687B26CDD176}"/>
              </a:ext>
            </a:extLst>
          </p:cNvPr>
          <p:cNvSpPr/>
          <p:nvPr/>
        </p:nvSpPr>
        <p:spPr>
          <a:xfrm rot="352219">
            <a:off x="6992623" y="2231174"/>
            <a:ext cx="1668318" cy="578196"/>
          </a:xfrm>
          <a:prstGeom prst="arc">
            <a:avLst>
              <a:gd name="adj1" fmla="val 7344401"/>
              <a:gd name="adj2" fmla="val 16338187"/>
            </a:avLst>
          </a:prstGeom>
          <a:noFill/>
          <a:ln>
            <a:prstDash val="dash"/>
            <a:headEnd type="triangle" w="sm" len="lg"/>
            <a:tailEnd type="none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A45125-CCCB-2873-1D5E-DE11492640D7}"/>
              </a:ext>
            </a:extLst>
          </p:cNvPr>
          <p:cNvSpPr/>
          <p:nvPr/>
        </p:nvSpPr>
        <p:spPr>
          <a:xfrm>
            <a:off x="190210" y="4268461"/>
            <a:ext cx="54318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자동 수직 이륙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회전익 모드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경로점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 이동 및 정렬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호버링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유지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전진 비행 시작 및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경로점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번으로 이동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천이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④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경로점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 통과 후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경로점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번으로 이동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고정익 모드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⑤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경로점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2~3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 사이 목표물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촬영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⑥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경로점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 통과 후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번으로 하강 이동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⑦ :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경로점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번에서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번으로 저고도 비행 및 목표물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#2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촬영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⑧ :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경로점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 통과 후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원궤적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비행 및 고도 상승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⑨ :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경로점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통과후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감속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천이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⑩ :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착륙장 이동 및 자동 수직 착륙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회전익 모드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BA62E5-3A17-D054-4400-14BF5F9A85F0}"/>
              </a:ext>
            </a:extLst>
          </p:cNvPr>
          <p:cNvGrpSpPr/>
          <p:nvPr/>
        </p:nvGrpSpPr>
        <p:grpSpPr>
          <a:xfrm>
            <a:off x="3582876" y="3449604"/>
            <a:ext cx="695509" cy="588418"/>
            <a:chOff x="-1018601" y="3001762"/>
            <a:chExt cx="695509" cy="588418"/>
          </a:xfrm>
        </p:grpSpPr>
        <p:sp>
          <p:nvSpPr>
            <p:cNvPr id="19" name="원통형 18">
              <a:extLst>
                <a:ext uri="{FF2B5EF4-FFF2-40B4-BE49-F238E27FC236}">
                  <a16:creationId xmlns:a16="http://schemas.microsoft.com/office/drawing/2014/main" id="{2084E323-1218-6A3F-F410-8E8F493D1BD7}"/>
                </a:ext>
              </a:extLst>
            </p:cNvPr>
            <p:cNvSpPr/>
            <p:nvPr/>
          </p:nvSpPr>
          <p:spPr>
            <a:xfrm>
              <a:off x="-706847" y="3230180"/>
              <a:ext cx="36000" cy="36000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68212D1-FDF2-6690-623A-F4F74C9ECA4F}"/>
                </a:ext>
              </a:extLst>
            </p:cNvPr>
            <p:cNvGrpSpPr/>
            <p:nvPr/>
          </p:nvGrpSpPr>
          <p:grpSpPr>
            <a:xfrm>
              <a:off x="-1018601" y="3001762"/>
              <a:ext cx="695509" cy="338554"/>
              <a:chOff x="4597477" y="5258204"/>
              <a:chExt cx="695509" cy="338554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A8C8E73-4489-6D93-C0F0-FDFA1CDDE0A3}"/>
                  </a:ext>
                </a:extLst>
              </p:cNvPr>
              <p:cNvSpPr/>
              <p:nvPr/>
            </p:nvSpPr>
            <p:spPr>
              <a:xfrm>
                <a:off x="4623524" y="5284662"/>
                <a:ext cx="612000" cy="288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0C54692-04F5-5D04-68AD-F180627C8ED6}"/>
                  </a:ext>
                </a:extLst>
              </p:cNvPr>
              <p:cNvSpPr/>
              <p:nvPr/>
            </p:nvSpPr>
            <p:spPr>
              <a:xfrm>
                <a:off x="4597477" y="5258204"/>
                <a:ext cx="695509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45720" rIns="91440" bIns="45720">
                <a:spAutoFit/>
                <a:scene3d>
                  <a:camera prst="isometricBottomDown"/>
                  <a:lightRig rig="threePt" dir="t"/>
                </a:scene3d>
              </a:bodyPr>
              <a:lstStyle/>
              <a:p>
                <a:pPr algn="ctr"/>
                <a:r>
                  <a:rPr lang="en-US" altLang="ko-KR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WP4</a:t>
                </a:r>
                <a:endPara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E89ED03A-074F-AD3A-EC21-813452389103}"/>
              </a:ext>
            </a:extLst>
          </p:cNvPr>
          <p:cNvSpPr/>
          <p:nvPr/>
        </p:nvSpPr>
        <p:spPr>
          <a:xfrm>
            <a:off x="6296793" y="3846725"/>
            <a:ext cx="216000" cy="1440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7822D6E-A69F-E054-3F81-8F7E2D4DD1FD}"/>
              </a:ext>
            </a:extLst>
          </p:cNvPr>
          <p:cNvSpPr/>
          <p:nvPr/>
        </p:nvSpPr>
        <p:spPr>
          <a:xfrm>
            <a:off x="6036960" y="3763052"/>
            <a:ext cx="684000" cy="324000"/>
          </a:xfrm>
          <a:prstGeom prst="ellipse">
            <a:avLst/>
          </a:prstGeom>
          <a:noFill/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3B7B97D-D46E-574F-4B6A-DD5994A4B790}"/>
              </a:ext>
            </a:extLst>
          </p:cNvPr>
          <p:cNvCxnSpPr>
            <a:cxnSpLocks/>
            <a:stCxn id="24" idx="2"/>
          </p:cNvCxnSpPr>
          <p:nvPr/>
        </p:nvCxnSpPr>
        <p:spPr>
          <a:xfrm flipV="1">
            <a:off x="6036960" y="3676783"/>
            <a:ext cx="273553" cy="248269"/>
          </a:xfrm>
          <a:prstGeom prst="line">
            <a:avLst/>
          </a:prstGeom>
          <a:noFill/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495657D-53FC-3FC8-F0DA-FC27A3F0AD6A}"/>
              </a:ext>
            </a:extLst>
          </p:cNvPr>
          <p:cNvCxnSpPr>
            <a:cxnSpLocks/>
            <a:stCxn id="24" idx="7"/>
          </p:cNvCxnSpPr>
          <p:nvPr/>
        </p:nvCxnSpPr>
        <p:spPr>
          <a:xfrm flipH="1" flipV="1">
            <a:off x="6297103" y="3674085"/>
            <a:ext cx="323688" cy="136416"/>
          </a:xfrm>
          <a:prstGeom prst="line">
            <a:avLst/>
          </a:prstGeom>
          <a:noFill/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DFFB72F-FD47-9FEF-3522-44B1DC4D06DE}"/>
              </a:ext>
            </a:extLst>
          </p:cNvPr>
          <p:cNvSpPr txBox="1"/>
          <p:nvPr/>
        </p:nvSpPr>
        <p:spPr>
          <a:xfrm>
            <a:off x="6803009" y="499760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⑩</a:t>
            </a:r>
            <a:endParaRPr lang="ko-KR" altLang="en-US" dirty="0"/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B2A6D8EF-7D0F-648E-9D25-C67FE4C9AF8B}"/>
              </a:ext>
            </a:extLst>
          </p:cNvPr>
          <p:cNvSpPr/>
          <p:nvPr/>
        </p:nvSpPr>
        <p:spPr>
          <a:xfrm>
            <a:off x="6952678" y="2007032"/>
            <a:ext cx="2034168" cy="786535"/>
          </a:xfrm>
          <a:prstGeom prst="arc">
            <a:avLst>
              <a:gd name="adj1" fmla="val 10894426"/>
              <a:gd name="adj2" fmla="val 329789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2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A9769E-0D4E-330B-DE68-8F32F715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44" y="1477467"/>
            <a:ext cx="5237356" cy="2643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476" y="166497"/>
            <a:ext cx="62504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>
                <a:latin typeface="+mn-ea"/>
              </a:rPr>
              <a:t>수직이착륙</a:t>
            </a:r>
            <a:r>
              <a:rPr lang="ko-KR" altLang="en-US" sz="3000" b="1" dirty="0">
                <a:latin typeface="+mn-ea"/>
              </a:rPr>
              <a:t> 고정익 비행임무 </a:t>
            </a:r>
            <a:r>
              <a:rPr lang="en-US" altLang="ko-KR" sz="3000" b="1" dirty="0">
                <a:latin typeface="+mn-ea"/>
              </a:rPr>
              <a:t>(</a:t>
            </a:r>
            <a:r>
              <a:rPr lang="ko-KR" altLang="en-US" sz="3000" b="1" dirty="0">
                <a:latin typeface="+mn-ea"/>
              </a:rPr>
              <a:t>초급</a:t>
            </a:r>
            <a:r>
              <a:rPr lang="en-US" altLang="ko-KR" sz="3000" b="1" dirty="0">
                <a:latin typeface="+mn-ea"/>
              </a:rPr>
              <a:t>)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76" y="91595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상세 임무설명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6975" y="1645247"/>
            <a:ext cx="5534926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</a:rPr>
              <a:t>① 자동 수직 이륙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자동이륙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제어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(C2)</a:t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</a:t>
            </a:r>
          </a:p>
          <a:p>
            <a:r>
              <a:rPr lang="ko-KR" altLang="en-US" sz="1200" b="1" dirty="0">
                <a:latin typeface="+mn-ea"/>
              </a:rPr>
              <a:t>② </a:t>
            </a:r>
            <a:r>
              <a:rPr lang="ko-KR" altLang="en-US" sz="1200" b="1" dirty="0" err="1">
                <a:latin typeface="+mn-ea"/>
              </a:rPr>
              <a:t>경로점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번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이동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정렬 및 </a:t>
            </a:r>
            <a:r>
              <a:rPr lang="ko-KR" altLang="en-US" sz="1200" b="1" dirty="0" err="1">
                <a:latin typeface="+mn-ea"/>
              </a:rPr>
              <a:t>호버링</a:t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회전익 비행모드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고도 유지하며 자동비행 이동</a:t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경로점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도착 후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경로점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번을 향하도록 정렬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호버링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비행 유지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(10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 이내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</a:t>
            </a:r>
            <a:endParaRPr lang="en-US" altLang="ko-KR" sz="9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③ 전진 비행 시작 및 </a:t>
            </a:r>
            <a:r>
              <a:rPr lang="ko-KR" altLang="en-US" sz="1200" b="1" dirty="0" err="1">
                <a:latin typeface="+mn-ea"/>
              </a:rPr>
              <a:t>경로점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번으로 이동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천이</a:t>
            </a:r>
            <a:r>
              <a:rPr lang="en-US" altLang="ko-KR" sz="1200" b="1" dirty="0">
                <a:latin typeface="+mn-ea"/>
              </a:rPr>
              <a:t>)</a:t>
            </a:r>
            <a:br>
              <a:rPr lang="en-US" altLang="ko-KR" sz="1200" b="1" dirty="0">
                <a:solidFill>
                  <a:srgbClr val="0033CC"/>
                </a:solidFill>
                <a:latin typeface="+mn-ea"/>
              </a:rPr>
            </a:br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자동비행으로 회전익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-&gt;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고정익 비행모드로 천이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일정고도 유지하며 직선경로를 따라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경로점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번으로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이동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고도 침하 정도 및 경로 이탈에 따른 차등적 점수 부여</a:t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④ </a:t>
            </a:r>
            <a:r>
              <a:rPr lang="ko-KR" altLang="en-US" sz="1200" b="1" dirty="0" err="1">
                <a:latin typeface="+mn-ea"/>
              </a:rPr>
              <a:t>경로점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번 통과 후 </a:t>
            </a:r>
            <a:r>
              <a:rPr lang="ko-KR" altLang="en-US" sz="1200" b="1" dirty="0" err="1">
                <a:latin typeface="+mn-ea"/>
              </a:rPr>
              <a:t>경로점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3</a:t>
            </a:r>
            <a:r>
              <a:rPr lang="ko-KR" altLang="en-US" sz="1200" b="1" dirty="0">
                <a:latin typeface="+mn-ea"/>
              </a:rPr>
              <a:t>번으로 이동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고정익 모드</a:t>
            </a:r>
            <a:r>
              <a:rPr lang="en-US" altLang="ko-KR" sz="1200" b="1" dirty="0">
                <a:latin typeface="+mn-ea"/>
              </a:rPr>
              <a:t>)</a:t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고정익 비행모드로 선회하여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경로점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번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통과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일정고도 유지하며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경로점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번으로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이동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⑤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 err="1">
                <a:latin typeface="+mn-ea"/>
              </a:rPr>
              <a:t>경로점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2~3</a:t>
            </a:r>
            <a:r>
              <a:rPr lang="ko-KR" altLang="en-US" sz="1200" b="1" dirty="0">
                <a:latin typeface="+mn-ea"/>
              </a:rPr>
              <a:t>번 사이 목표물</a:t>
            </a:r>
            <a:r>
              <a:rPr lang="en-US" altLang="ko-KR" sz="1200" b="1" dirty="0">
                <a:latin typeface="+mn-ea"/>
              </a:rPr>
              <a:t>#1</a:t>
            </a:r>
            <a:r>
              <a:rPr lang="ko-KR" altLang="en-US" sz="1200" b="1" dirty="0">
                <a:latin typeface="+mn-ea"/>
              </a:rPr>
              <a:t> 촬영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목표물은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2,3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번 직선 경로상에 존재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⑥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 err="1">
                <a:latin typeface="+mn-ea"/>
              </a:rPr>
              <a:t>경로점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3</a:t>
            </a:r>
            <a:r>
              <a:rPr lang="ko-KR" altLang="en-US" sz="1200" b="1" dirty="0">
                <a:latin typeface="+mn-ea"/>
              </a:rPr>
              <a:t>번 통과 후 </a:t>
            </a:r>
            <a:r>
              <a:rPr lang="en-US" altLang="ko-KR" sz="1200" b="1" dirty="0">
                <a:latin typeface="+mn-ea"/>
              </a:rPr>
              <a:t>4</a:t>
            </a:r>
            <a:r>
              <a:rPr lang="ko-KR" altLang="en-US" sz="1200" b="1" dirty="0">
                <a:latin typeface="+mn-ea"/>
              </a:rPr>
              <a:t>번으로 하강 이동</a:t>
            </a:r>
            <a:endParaRPr lang="en-US" altLang="ko-KR" sz="1200" b="1" dirty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⑦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번에서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번으로 저고도 비행 및 목표물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촬영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목표물은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4,5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번 직선 경로상에 존재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7134" y="6534835"/>
            <a:ext cx="25811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※ C2 : Command and Control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C05DC6-59FF-5E27-7D6C-583152FAB9B7}"/>
              </a:ext>
            </a:extLst>
          </p:cNvPr>
          <p:cNvSpPr/>
          <p:nvPr/>
        </p:nvSpPr>
        <p:spPr>
          <a:xfrm>
            <a:off x="4446165" y="4401753"/>
            <a:ext cx="47975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</a:rPr>
              <a:t>⑧ </a:t>
            </a:r>
            <a:r>
              <a:rPr lang="ko-KR" altLang="en-US" sz="1200" b="1" dirty="0" err="1">
                <a:latin typeface="+mn-ea"/>
              </a:rPr>
              <a:t>경로점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5</a:t>
            </a:r>
            <a:r>
              <a:rPr lang="ko-KR" altLang="en-US" sz="1200" b="1" dirty="0">
                <a:latin typeface="+mn-ea"/>
              </a:rPr>
              <a:t>번 통과 후 </a:t>
            </a:r>
            <a:r>
              <a:rPr lang="ko-KR" altLang="en-US" sz="1200" b="1" dirty="0" err="1">
                <a:latin typeface="+mn-ea"/>
              </a:rPr>
              <a:t>원궤적</a:t>
            </a:r>
            <a:r>
              <a:rPr lang="ko-KR" altLang="en-US" sz="1200" b="1" dirty="0">
                <a:latin typeface="+mn-ea"/>
              </a:rPr>
              <a:t> 및 고도 상승 비행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 err="1">
                <a:latin typeface="+mn-ea"/>
              </a:rPr>
              <a:t>경로점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6</a:t>
            </a:r>
            <a:r>
              <a:rPr lang="ko-KR" altLang="en-US" sz="1200" b="1" dirty="0">
                <a:latin typeface="+mn-ea"/>
              </a:rPr>
              <a:t>번 이동</a:t>
            </a:r>
            <a:br>
              <a:rPr lang="en-US" altLang="ko-KR" sz="1200" b="1" dirty="0">
                <a:solidFill>
                  <a:srgbClr val="0033CC"/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경로점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번을 기점으로 하는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원형궤적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비행 시작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원의 반경은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75m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이며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궤적 이탈에 따른 차등적 점수 부여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1200" b="1" dirty="0">
              <a:solidFill>
                <a:srgbClr val="0033CC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원형 비행 과정동안 고도 상승 및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경로점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번으로 이동</a:t>
            </a:r>
            <a:endParaRPr lang="en-US" altLang="ko-KR" sz="1200" b="1" dirty="0">
              <a:solidFill>
                <a:srgbClr val="00B050"/>
              </a:solidFill>
              <a:latin typeface="+mn-ea"/>
            </a:endParaRPr>
          </a:p>
          <a:p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⑨</a:t>
            </a:r>
            <a:r>
              <a:rPr lang="ko-KR" altLang="en-US" sz="1200" b="1" dirty="0">
                <a:latin typeface="+mn-ea"/>
              </a:rPr>
              <a:t> 감속운행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천이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경로점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번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통과 후 고정익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-&gt;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회전익 비행모드로 천이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착륙 지점 상공 도달 시 정지 및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호버링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유지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(10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 이내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⑩ </a:t>
            </a:r>
            <a:r>
              <a:rPr lang="ko-KR" altLang="en-US" sz="1200" b="1" dirty="0">
                <a:latin typeface="+mn-ea"/>
              </a:rPr>
              <a:t>착륙장 이동 및 자동 수직 착륙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자동착륙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제어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(C2)</a:t>
            </a:r>
            <a:endParaRPr lang="en-US" altLang="ko-KR" sz="1200" b="1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789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/>
          <p:nvPr/>
        </p:nvSpPr>
        <p:spPr>
          <a:xfrm>
            <a:off x="109057" y="1479107"/>
            <a:ext cx="66273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채점 기준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총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700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1)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통과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(120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-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개당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2)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천이기능 및 고도유지 성능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(150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고정익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&lt;-&gt;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회전익 비행 모드 천이 기능 구현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(100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천이과정 중 고도 침하 정도에 따라 점수 차등 부여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3)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궤적추종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성능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(100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-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직선궤적에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대한 수평방향 최대 이탈 거리에 따라 점수 차등 부여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60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30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 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(WP1~2, WP3~4)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원형 궤적 정확도에 따른 점수 차등 부여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40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목표물 촬영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(100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lvl="0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실시간 스트리밍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GCS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캡처 본 제출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 내 목표물 위치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화질에 따라 점수 부여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- 2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(50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+ 50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lvl="0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5)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저공 비행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(80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lvl="0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고도 유지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(GPS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lvl="0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</a:t>
            </a:r>
          </a:p>
          <a:p>
            <a:pPr lvl="0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6)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임무수행시간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(100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 복귀까지 완료한 전체 팀의 임무완료시간 기준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최고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점부터 최하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점까지 차등 배점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7)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가산점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(50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하드웨어 및 소프트웨어를 자체적으로 개발한 팀은 최대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점의 가산점 부여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76" y="166497"/>
            <a:ext cx="62504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>
                <a:latin typeface="+mn-ea"/>
              </a:rPr>
              <a:t>수직이착륙</a:t>
            </a:r>
            <a:r>
              <a:rPr lang="ko-KR" altLang="en-US" sz="3000" b="1" dirty="0">
                <a:latin typeface="+mn-ea"/>
              </a:rPr>
              <a:t> 고정익 비행임무 </a:t>
            </a:r>
            <a:r>
              <a:rPr lang="en-US" altLang="ko-KR" sz="3000" b="1" dirty="0">
                <a:latin typeface="+mn-ea"/>
              </a:rPr>
              <a:t>(</a:t>
            </a:r>
            <a:r>
              <a:rPr lang="ko-KR" altLang="en-US" sz="3000" b="1" dirty="0">
                <a:latin typeface="+mn-ea"/>
              </a:rPr>
              <a:t>초급</a:t>
            </a:r>
            <a:r>
              <a:rPr lang="en-US" altLang="ko-KR" sz="3000" b="1" dirty="0">
                <a:latin typeface="+mn-ea"/>
              </a:rPr>
              <a:t>)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76" y="91595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● 점수배점 및 채점기준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847127" y="1578597"/>
          <a:ext cx="3212981" cy="1280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4255">
                  <a:extLst>
                    <a:ext uri="{9D8B030D-6E8A-4147-A177-3AD203B41FA5}">
                      <a16:colId xmlns:a16="http://schemas.microsoft.com/office/drawing/2014/main" val="91518819"/>
                    </a:ext>
                  </a:extLst>
                </a:gridCol>
                <a:gridCol w="726242">
                  <a:extLst>
                    <a:ext uri="{9D8B030D-6E8A-4147-A177-3AD203B41FA5}">
                      <a16:colId xmlns:a16="http://schemas.microsoft.com/office/drawing/2014/main" val="2476025638"/>
                    </a:ext>
                  </a:extLst>
                </a:gridCol>
                <a:gridCol w="726242">
                  <a:extLst>
                    <a:ext uri="{9D8B030D-6E8A-4147-A177-3AD203B41FA5}">
                      <a16:colId xmlns:a16="http://schemas.microsoft.com/office/drawing/2014/main" val="2136849888"/>
                    </a:ext>
                  </a:extLst>
                </a:gridCol>
                <a:gridCol w="726242">
                  <a:extLst>
                    <a:ext uri="{9D8B030D-6E8A-4147-A177-3AD203B41FA5}">
                      <a16:colId xmlns:a16="http://schemas.microsoft.com/office/drawing/2014/main" val="4028351857"/>
                    </a:ext>
                  </a:extLst>
                </a:gridCol>
              </a:tblGrid>
              <a:tr h="195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/>
                        <a:t>성능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/>
                        <a:t>상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/>
                        <a:t>중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/>
                        <a:t>하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58124"/>
                  </a:ext>
                </a:extLst>
              </a:tr>
              <a:tr h="195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 err="1"/>
                        <a:t>수평오차</a:t>
                      </a:r>
                      <a:r>
                        <a:rPr lang="ko-KR" altLang="en-US" sz="900" kern="1200" dirty="0"/>
                        <a:t> </a:t>
                      </a:r>
                      <a:r>
                        <a:rPr lang="en-US" altLang="ko-KR" sz="900" kern="1200" dirty="0"/>
                        <a:t>(R)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noProof="0" dirty="0"/>
                        <a:t>&lt; 2m</a:t>
                      </a:r>
                      <a:endParaRPr lang="ko-KR" altLang="en-US" sz="9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noProof="0" dirty="0"/>
                        <a:t>&lt; 4m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noProof="0" dirty="0"/>
                        <a:t>&lt; 6m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62795"/>
                  </a:ext>
                </a:extLst>
              </a:tr>
              <a:tr h="195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 err="1"/>
                        <a:t>수직오차</a:t>
                      </a:r>
                      <a:r>
                        <a:rPr lang="ko-KR" altLang="en-US" sz="900" kern="1200" dirty="0"/>
                        <a:t> </a:t>
                      </a:r>
                      <a:r>
                        <a:rPr lang="en-US" altLang="ko-KR" sz="900" kern="1200" dirty="0"/>
                        <a:t>(H)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noProof="0" dirty="0"/>
                        <a:t>&lt; 4m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noProof="0" dirty="0"/>
                        <a:t>&lt; 8m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noProof="0" dirty="0"/>
                        <a:t>&lt; 12m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70443"/>
                  </a:ext>
                </a:extLst>
              </a:tr>
              <a:tr h="195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6025191"/>
                  </a:ext>
                </a:extLst>
              </a:tr>
              <a:tr h="312387">
                <a:tc gridSpan="4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effectLst/>
                        </a:rPr>
                        <a:t>수평</a:t>
                      </a:r>
                      <a:r>
                        <a:rPr lang="en-US" altLang="ko-KR" sz="900" dirty="0">
                          <a:effectLst/>
                        </a:rPr>
                        <a:t>/</a:t>
                      </a:r>
                      <a:r>
                        <a:rPr lang="ko-KR" altLang="en-US" sz="900" dirty="0">
                          <a:effectLst/>
                        </a:rPr>
                        <a:t>고도 기준을 동시에 만족할 경우에만 </a:t>
                      </a:r>
                      <a:r>
                        <a:rPr lang="ko-KR" altLang="en-US" sz="900" dirty="0" err="1">
                          <a:effectLst/>
                        </a:rPr>
                        <a:t>해당점수</a:t>
                      </a:r>
                      <a:r>
                        <a:rPr lang="ko-KR" altLang="en-US" sz="900" dirty="0">
                          <a:effectLst/>
                        </a:rPr>
                        <a:t> 부여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effectLst/>
                        </a:rPr>
                        <a:t>수평 또는 고도 한쪽 기준만 만족시킬 경우</a:t>
                      </a:r>
                      <a:r>
                        <a:rPr lang="en-US" altLang="ko-KR" sz="900" dirty="0">
                          <a:effectLst/>
                        </a:rPr>
                        <a:t>, 50% </a:t>
                      </a:r>
                      <a:r>
                        <a:rPr lang="ko-KR" altLang="en-US" sz="900" dirty="0" err="1">
                          <a:effectLst/>
                        </a:rPr>
                        <a:t>부분점수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339408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509433A-E371-4B94-A56C-049986E52E01}"/>
              </a:ext>
            </a:extLst>
          </p:cNvPr>
          <p:cNvGraphicFramePr>
            <a:graphicFrameLocks noGrp="1"/>
          </p:cNvGraphicFramePr>
          <p:nvPr/>
        </p:nvGraphicFramePr>
        <p:xfrm>
          <a:off x="5847126" y="2968251"/>
          <a:ext cx="3212981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4255">
                  <a:extLst>
                    <a:ext uri="{9D8B030D-6E8A-4147-A177-3AD203B41FA5}">
                      <a16:colId xmlns:a16="http://schemas.microsoft.com/office/drawing/2014/main" val="91518819"/>
                    </a:ext>
                  </a:extLst>
                </a:gridCol>
                <a:gridCol w="726242">
                  <a:extLst>
                    <a:ext uri="{9D8B030D-6E8A-4147-A177-3AD203B41FA5}">
                      <a16:colId xmlns:a16="http://schemas.microsoft.com/office/drawing/2014/main" val="2476025638"/>
                    </a:ext>
                  </a:extLst>
                </a:gridCol>
                <a:gridCol w="726242">
                  <a:extLst>
                    <a:ext uri="{9D8B030D-6E8A-4147-A177-3AD203B41FA5}">
                      <a16:colId xmlns:a16="http://schemas.microsoft.com/office/drawing/2014/main" val="2136849888"/>
                    </a:ext>
                  </a:extLst>
                </a:gridCol>
                <a:gridCol w="726242">
                  <a:extLst>
                    <a:ext uri="{9D8B030D-6E8A-4147-A177-3AD203B41FA5}">
                      <a16:colId xmlns:a16="http://schemas.microsoft.com/office/drawing/2014/main" val="4028351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/>
                        <a:t>성능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/>
                        <a:t>상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/>
                        <a:t>중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/>
                        <a:t>하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58124"/>
                  </a:ext>
                </a:extLst>
              </a:tr>
              <a:tr h="186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 err="1"/>
                        <a:t>고도침하</a:t>
                      </a:r>
                      <a:r>
                        <a:rPr lang="ko-KR" altLang="en-US" sz="900" kern="1200" dirty="0"/>
                        <a:t> 정도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noProof="0" dirty="0"/>
                        <a:t>&lt; 2m</a:t>
                      </a:r>
                      <a:endParaRPr lang="ko-KR" altLang="en-US" sz="9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noProof="0" dirty="0"/>
                        <a:t>&lt; 4m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noProof="0" dirty="0"/>
                        <a:t>&lt; 6m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6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602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74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2314</Words>
  <Application>Microsoft Office PowerPoint</Application>
  <PresentationFormat>화면 슬라이드 쇼(4:3)</PresentationFormat>
  <Paragraphs>446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PNU FDL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DongIn Han</dc:creator>
  <cp:lastModifiedBy>나 나</cp:lastModifiedBy>
  <cp:revision>561</cp:revision>
  <dcterms:created xsi:type="dcterms:W3CDTF">2016-04-06T05:04:50Z</dcterms:created>
  <dcterms:modified xsi:type="dcterms:W3CDTF">2023-02-27T00:12:19Z</dcterms:modified>
  <cp:version/>
</cp:coreProperties>
</file>