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75" r:id="rId2"/>
    <p:sldId id="266" r:id="rId3"/>
    <p:sldId id="260" r:id="rId4"/>
    <p:sldId id="277" r:id="rId5"/>
    <p:sldId id="261" r:id="rId6"/>
    <p:sldId id="258" r:id="rId7"/>
    <p:sldId id="262" r:id="rId8"/>
    <p:sldId id="276" r:id="rId9"/>
    <p:sldId id="271" r:id="rId10"/>
    <p:sldId id="263" r:id="rId11"/>
    <p:sldId id="264" r:id="rId12"/>
    <p:sldId id="270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" userId="90adc1b76e54e9e6" providerId="LiveId" clId="{B9159D1E-579D-434E-A131-52BA91D1A286}"/>
    <pc:docChg chg="modSld">
      <pc:chgData name="Jennifer" userId="90adc1b76e54e9e6" providerId="LiveId" clId="{B9159D1E-579D-434E-A131-52BA91D1A286}" dt="2021-12-09T21:07:44.097" v="13" actId="20577"/>
      <pc:docMkLst>
        <pc:docMk/>
      </pc:docMkLst>
      <pc:sldChg chg="modAnim">
        <pc:chgData name="Jennifer" userId="90adc1b76e54e9e6" providerId="LiveId" clId="{B9159D1E-579D-434E-A131-52BA91D1A286}" dt="2021-12-06T22:42:44.394" v="11"/>
        <pc:sldMkLst>
          <pc:docMk/>
          <pc:sldMk cId="1009358948" sldId="260"/>
        </pc:sldMkLst>
      </pc:sldChg>
      <pc:sldChg chg="modSp mod">
        <pc:chgData name="Jennifer" userId="90adc1b76e54e9e6" providerId="LiveId" clId="{B9159D1E-579D-434E-A131-52BA91D1A286}" dt="2021-12-09T21:07:44.097" v="13" actId="20577"/>
        <pc:sldMkLst>
          <pc:docMk/>
          <pc:sldMk cId="1525298440" sldId="276"/>
        </pc:sldMkLst>
        <pc:spChg chg="mod">
          <ac:chgData name="Jennifer" userId="90adc1b76e54e9e6" providerId="LiveId" clId="{B9159D1E-579D-434E-A131-52BA91D1A286}" dt="2021-12-09T21:07:44.097" v="13" actId="20577"/>
          <ac:spMkLst>
            <pc:docMk/>
            <pc:sldMk cId="1525298440" sldId="276"/>
            <ac:spMk id="3" creationId="{760283A3-D31F-4C37-849E-8443409B6870}"/>
          </ac:spMkLst>
        </pc:spChg>
      </pc:sldChg>
    </pc:docChg>
  </pc:docChgLst>
  <pc:docChgLst>
    <pc:chgData name="Jennifer Eberling" userId="90adc1b76e54e9e6" providerId="LiveId" clId="{C1A174FA-9859-46C5-A3FF-0576CE49102E}"/>
    <pc:docChg chg="modSld">
      <pc:chgData name="Jennifer Eberling" userId="90adc1b76e54e9e6" providerId="LiveId" clId="{C1A174FA-9859-46C5-A3FF-0576CE49102E}" dt="2022-03-09T17:05:25.615" v="1" actId="20577"/>
      <pc:docMkLst>
        <pc:docMk/>
      </pc:docMkLst>
      <pc:sldChg chg="modSp mod">
        <pc:chgData name="Jennifer Eberling" userId="90adc1b76e54e9e6" providerId="LiveId" clId="{C1A174FA-9859-46C5-A3FF-0576CE49102E}" dt="2022-03-09T17:05:25.615" v="1" actId="20577"/>
        <pc:sldMkLst>
          <pc:docMk/>
          <pc:sldMk cId="2744562863" sldId="270"/>
        </pc:sldMkLst>
        <pc:spChg chg="mod">
          <ac:chgData name="Jennifer Eberling" userId="90adc1b76e54e9e6" providerId="LiveId" clId="{C1A174FA-9859-46C5-A3FF-0576CE49102E}" dt="2022-03-09T17:05:25.615" v="1" actId="20577"/>
          <ac:spMkLst>
            <pc:docMk/>
            <pc:sldMk cId="2744562863" sldId="270"/>
            <ac:spMk id="2" creationId="{EB7633C1-84C5-42D4-AA67-0DA0AC2BDA9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4758C-351E-4091-9950-EEB7379FAB1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AF9162-077B-44A9-AD5E-7AC4355CE4FA}">
      <dgm:prSet/>
      <dgm:spPr/>
      <dgm:t>
        <a:bodyPr/>
        <a:lstStyle/>
        <a:p>
          <a:r>
            <a:rPr lang="en-US" b="0" i="0"/>
            <a:t>Commute Distance</a:t>
          </a:r>
          <a:endParaRPr lang="en-US"/>
        </a:p>
      </dgm:t>
    </dgm:pt>
    <dgm:pt modelId="{991635E1-64D3-4DCF-8047-95789E0E570D}" type="parTrans" cxnId="{7C241D54-4244-4257-89D4-A015AF6E7746}">
      <dgm:prSet/>
      <dgm:spPr/>
      <dgm:t>
        <a:bodyPr/>
        <a:lstStyle/>
        <a:p>
          <a:endParaRPr lang="en-US"/>
        </a:p>
      </dgm:t>
    </dgm:pt>
    <dgm:pt modelId="{E455A65F-2D78-4455-9587-7F83B78338D0}" type="sibTrans" cxnId="{7C241D54-4244-4257-89D4-A015AF6E7746}">
      <dgm:prSet/>
      <dgm:spPr/>
      <dgm:t>
        <a:bodyPr/>
        <a:lstStyle/>
        <a:p>
          <a:endParaRPr lang="en-US"/>
        </a:p>
      </dgm:t>
    </dgm:pt>
    <dgm:pt modelId="{F124B4F1-1E89-4243-A40F-372DD8B6D035}">
      <dgm:prSet/>
      <dgm:spPr/>
      <dgm:t>
        <a:bodyPr/>
        <a:lstStyle/>
        <a:p>
          <a:r>
            <a:rPr lang="en-US" b="0" i="0"/>
            <a:t>Education</a:t>
          </a:r>
          <a:endParaRPr lang="en-US"/>
        </a:p>
      </dgm:t>
    </dgm:pt>
    <dgm:pt modelId="{3F894402-E769-43FA-B7BB-36F00F5A3516}" type="parTrans" cxnId="{3837F201-A5B0-4811-940B-AF0EB6C355B9}">
      <dgm:prSet/>
      <dgm:spPr/>
      <dgm:t>
        <a:bodyPr/>
        <a:lstStyle/>
        <a:p>
          <a:endParaRPr lang="en-US"/>
        </a:p>
      </dgm:t>
    </dgm:pt>
    <dgm:pt modelId="{88A2986B-54C9-48E4-AAC4-320255D5AD69}" type="sibTrans" cxnId="{3837F201-A5B0-4811-940B-AF0EB6C355B9}">
      <dgm:prSet/>
      <dgm:spPr/>
      <dgm:t>
        <a:bodyPr/>
        <a:lstStyle/>
        <a:p>
          <a:endParaRPr lang="en-US"/>
        </a:p>
      </dgm:t>
    </dgm:pt>
    <dgm:pt modelId="{804565AA-DF60-4A4B-8C60-9E76657822F1}">
      <dgm:prSet/>
      <dgm:spPr/>
      <dgm:t>
        <a:bodyPr/>
        <a:lstStyle/>
        <a:p>
          <a:r>
            <a:rPr lang="en-US" b="0" i="0"/>
            <a:t>Occupation</a:t>
          </a:r>
          <a:endParaRPr lang="en-US"/>
        </a:p>
      </dgm:t>
    </dgm:pt>
    <dgm:pt modelId="{ED6BE2EE-C4D9-4524-98E2-1F2DA62347AD}" type="parTrans" cxnId="{CE6C3E34-6B52-40C5-BCA4-FE77E64B21AD}">
      <dgm:prSet/>
      <dgm:spPr/>
      <dgm:t>
        <a:bodyPr/>
        <a:lstStyle/>
        <a:p>
          <a:endParaRPr lang="en-US"/>
        </a:p>
      </dgm:t>
    </dgm:pt>
    <dgm:pt modelId="{54FE78A8-62C0-451D-8615-434260C61352}" type="sibTrans" cxnId="{CE6C3E34-6B52-40C5-BCA4-FE77E64B21AD}">
      <dgm:prSet/>
      <dgm:spPr/>
      <dgm:t>
        <a:bodyPr/>
        <a:lstStyle/>
        <a:p>
          <a:endParaRPr lang="en-US"/>
        </a:p>
      </dgm:t>
    </dgm:pt>
    <dgm:pt modelId="{22904ADA-240B-487B-8360-2A27A88B8B62}">
      <dgm:prSet/>
      <dgm:spPr/>
      <dgm:t>
        <a:bodyPr/>
        <a:lstStyle/>
        <a:p>
          <a:r>
            <a:rPr lang="en-US" b="0" i="0"/>
            <a:t>Income</a:t>
          </a:r>
          <a:endParaRPr lang="en-US"/>
        </a:p>
      </dgm:t>
    </dgm:pt>
    <dgm:pt modelId="{02837EEC-2039-45DD-9044-902BCF66A8F8}" type="parTrans" cxnId="{609A80F8-AF4B-4871-BBA0-F0646F32DA5A}">
      <dgm:prSet/>
      <dgm:spPr/>
      <dgm:t>
        <a:bodyPr/>
        <a:lstStyle/>
        <a:p>
          <a:endParaRPr lang="en-US"/>
        </a:p>
      </dgm:t>
    </dgm:pt>
    <dgm:pt modelId="{7EE9C53A-836F-4105-9BA3-6B5B689EB1ED}" type="sibTrans" cxnId="{609A80F8-AF4B-4871-BBA0-F0646F32DA5A}">
      <dgm:prSet/>
      <dgm:spPr/>
      <dgm:t>
        <a:bodyPr/>
        <a:lstStyle/>
        <a:p>
          <a:endParaRPr lang="en-US"/>
        </a:p>
      </dgm:t>
    </dgm:pt>
    <dgm:pt modelId="{E54A613F-E006-4DD5-947C-C65C5AD6D540}">
      <dgm:prSet/>
      <dgm:spPr/>
      <dgm:t>
        <a:bodyPr/>
        <a:lstStyle/>
        <a:p>
          <a:r>
            <a:rPr lang="en-US" b="0" i="0"/>
            <a:t>Children</a:t>
          </a:r>
          <a:endParaRPr lang="en-US"/>
        </a:p>
      </dgm:t>
    </dgm:pt>
    <dgm:pt modelId="{63D0102E-9C09-40B2-A03C-2A88925D05D2}" type="parTrans" cxnId="{2177A0D5-E56E-4DB0-B3E1-D01316D07CAE}">
      <dgm:prSet/>
      <dgm:spPr/>
      <dgm:t>
        <a:bodyPr/>
        <a:lstStyle/>
        <a:p>
          <a:endParaRPr lang="en-US"/>
        </a:p>
      </dgm:t>
    </dgm:pt>
    <dgm:pt modelId="{D4364978-A0A0-4491-9C09-78E763DAE28A}" type="sibTrans" cxnId="{2177A0D5-E56E-4DB0-B3E1-D01316D07CAE}">
      <dgm:prSet/>
      <dgm:spPr/>
      <dgm:t>
        <a:bodyPr/>
        <a:lstStyle/>
        <a:p>
          <a:endParaRPr lang="en-US"/>
        </a:p>
      </dgm:t>
    </dgm:pt>
    <dgm:pt modelId="{B213B05A-79E0-4370-B97D-E8ECA1FC0FCE}">
      <dgm:prSet/>
      <dgm:spPr/>
      <dgm:t>
        <a:bodyPr/>
        <a:lstStyle/>
        <a:p>
          <a:r>
            <a:rPr lang="en-US" b="0" i="0"/>
            <a:t>Region</a:t>
          </a:r>
          <a:endParaRPr lang="en-US"/>
        </a:p>
      </dgm:t>
    </dgm:pt>
    <dgm:pt modelId="{892CDFEB-C394-4F56-9F41-4892940B8D8B}" type="parTrans" cxnId="{24EDD345-261F-41A6-A898-67B5E850AD46}">
      <dgm:prSet/>
      <dgm:spPr/>
      <dgm:t>
        <a:bodyPr/>
        <a:lstStyle/>
        <a:p>
          <a:endParaRPr lang="en-US"/>
        </a:p>
      </dgm:t>
    </dgm:pt>
    <dgm:pt modelId="{D42E809C-9960-4248-9337-0D78ED5F76A7}" type="sibTrans" cxnId="{24EDD345-261F-41A6-A898-67B5E850AD46}">
      <dgm:prSet/>
      <dgm:spPr/>
      <dgm:t>
        <a:bodyPr/>
        <a:lstStyle/>
        <a:p>
          <a:endParaRPr lang="en-US"/>
        </a:p>
      </dgm:t>
    </dgm:pt>
    <dgm:pt modelId="{1B31CF63-9651-4BC8-B5C9-DB7F8D768C60}">
      <dgm:prSet/>
      <dgm:spPr/>
      <dgm:t>
        <a:bodyPr/>
        <a:lstStyle/>
        <a:p>
          <a:r>
            <a:rPr lang="en-US" b="0" i="0"/>
            <a:t>Purchased Bike</a:t>
          </a:r>
          <a:endParaRPr lang="en-US"/>
        </a:p>
      </dgm:t>
    </dgm:pt>
    <dgm:pt modelId="{6481F655-2D7B-42E5-ABE0-487312453440}" type="parTrans" cxnId="{1E2D2381-15AF-4A1B-9284-871FC1173FEC}">
      <dgm:prSet/>
      <dgm:spPr/>
      <dgm:t>
        <a:bodyPr/>
        <a:lstStyle/>
        <a:p>
          <a:endParaRPr lang="en-US"/>
        </a:p>
      </dgm:t>
    </dgm:pt>
    <dgm:pt modelId="{C6949661-0F90-4590-A285-62126652C0C4}" type="sibTrans" cxnId="{1E2D2381-15AF-4A1B-9284-871FC1173FEC}">
      <dgm:prSet/>
      <dgm:spPr/>
      <dgm:t>
        <a:bodyPr/>
        <a:lstStyle/>
        <a:p>
          <a:endParaRPr lang="en-US"/>
        </a:p>
      </dgm:t>
    </dgm:pt>
    <dgm:pt modelId="{35C8A2F2-4029-492C-9700-0DF458C397FE}">
      <dgm:prSet/>
      <dgm:spPr/>
      <dgm:t>
        <a:bodyPr/>
        <a:lstStyle/>
        <a:p>
          <a:r>
            <a:rPr lang="en-US" b="0" i="0"/>
            <a:t>Homeowner</a:t>
          </a:r>
          <a:endParaRPr lang="en-US"/>
        </a:p>
      </dgm:t>
    </dgm:pt>
    <dgm:pt modelId="{F115DA79-3E1E-4954-9332-DEE0C828E51F}" type="parTrans" cxnId="{299B7801-96B0-4E36-A7CC-510F58E9CF2D}">
      <dgm:prSet/>
      <dgm:spPr/>
      <dgm:t>
        <a:bodyPr/>
        <a:lstStyle/>
        <a:p>
          <a:endParaRPr lang="en-US"/>
        </a:p>
      </dgm:t>
    </dgm:pt>
    <dgm:pt modelId="{12B918E1-5D0B-495E-BB14-DB45BFD5C174}" type="sibTrans" cxnId="{299B7801-96B0-4E36-A7CC-510F58E9CF2D}">
      <dgm:prSet/>
      <dgm:spPr/>
      <dgm:t>
        <a:bodyPr/>
        <a:lstStyle/>
        <a:p>
          <a:endParaRPr lang="en-US"/>
        </a:p>
      </dgm:t>
    </dgm:pt>
    <dgm:pt modelId="{FC2180E8-9DB2-4DE4-AA90-10D5C8664341}">
      <dgm:prSet/>
      <dgm:spPr/>
      <dgm:t>
        <a:bodyPr/>
        <a:lstStyle/>
        <a:p>
          <a:r>
            <a:rPr lang="en-US" b="0" i="0" dirty="0">
              <a:solidFill>
                <a:srgbClr val="C00000"/>
              </a:solidFill>
            </a:rPr>
            <a:t>Not included: Age and Gender</a:t>
          </a:r>
          <a:endParaRPr lang="en-US" dirty="0">
            <a:solidFill>
              <a:srgbClr val="C00000"/>
            </a:solidFill>
          </a:endParaRPr>
        </a:p>
      </dgm:t>
    </dgm:pt>
    <dgm:pt modelId="{08D3F6BE-5647-479E-BD39-0AE672D5313D}" type="parTrans" cxnId="{B3AA752F-265D-46EE-9BB0-9C550F6009B3}">
      <dgm:prSet/>
      <dgm:spPr/>
      <dgm:t>
        <a:bodyPr/>
        <a:lstStyle/>
        <a:p>
          <a:endParaRPr lang="en-US"/>
        </a:p>
      </dgm:t>
    </dgm:pt>
    <dgm:pt modelId="{861E2861-DB36-4B94-A280-A8AB5EA6E52C}" type="sibTrans" cxnId="{B3AA752F-265D-46EE-9BB0-9C550F6009B3}">
      <dgm:prSet/>
      <dgm:spPr/>
      <dgm:t>
        <a:bodyPr/>
        <a:lstStyle/>
        <a:p>
          <a:endParaRPr lang="en-US"/>
        </a:p>
      </dgm:t>
    </dgm:pt>
    <dgm:pt modelId="{71FCDC1F-EA09-4D8A-B933-A3F22285F1C6}" type="pres">
      <dgm:prSet presAssocID="{8A94758C-351E-4091-9950-EEB7379FAB19}" presName="diagram" presStyleCnt="0">
        <dgm:presLayoutVars>
          <dgm:dir/>
          <dgm:resizeHandles val="exact"/>
        </dgm:presLayoutVars>
      </dgm:prSet>
      <dgm:spPr/>
    </dgm:pt>
    <dgm:pt modelId="{45E2964C-F956-49D8-9F8D-541FF22CE278}" type="pres">
      <dgm:prSet presAssocID="{B4AF9162-077B-44A9-AD5E-7AC4355CE4FA}" presName="node" presStyleLbl="node1" presStyleIdx="0" presStyleCnt="9">
        <dgm:presLayoutVars>
          <dgm:bulletEnabled val="1"/>
        </dgm:presLayoutVars>
      </dgm:prSet>
      <dgm:spPr/>
    </dgm:pt>
    <dgm:pt modelId="{D21A5FDC-ED74-4346-A802-BCD17563DC15}" type="pres">
      <dgm:prSet presAssocID="{E455A65F-2D78-4455-9587-7F83B78338D0}" presName="sibTrans" presStyleCnt="0"/>
      <dgm:spPr/>
    </dgm:pt>
    <dgm:pt modelId="{FC1F3ABE-C44C-4B14-96EA-76C7A5F42C4E}" type="pres">
      <dgm:prSet presAssocID="{F124B4F1-1E89-4243-A40F-372DD8B6D035}" presName="node" presStyleLbl="node1" presStyleIdx="1" presStyleCnt="9">
        <dgm:presLayoutVars>
          <dgm:bulletEnabled val="1"/>
        </dgm:presLayoutVars>
      </dgm:prSet>
      <dgm:spPr/>
    </dgm:pt>
    <dgm:pt modelId="{0C54CBF7-ADC9-4813-B0F3-D90DB41A4B51}" type="pres">
      <dgm:prSet presAssocID="{88A2986B-54C9-48E4-AAC4-320255D5AD69}" presName="sibTrans" presStyleCnt="0"/>
      <dgm:spPr/>
    </dgm:pt>
    <dgm:pt modelId="{9444CDE0-804E-4057-BAB1-B8140D106460}" type="pres">
      <dgm:prSet presAssocID="{804565AA-DF60-4A4B-8C60-9E76657822F1}" presName="node" presStyleLbl="node1" presStyleIdx="2" presStyleCnt="9">
        <dgm:presLayoutVars>
          <dgm:bulletEnabled val="1"/>
        </dgm:presLayoutVars>
      </dgm:prSet>
      <dgm:spPr/>
    </dgm:pt>
    <dgm:pt modelId="{40B95959-E067-4783-9094-77CF84076CCD}" type="pres">
      <dgm:prSet presAssocID="{54FE78A8-62C0-451D-8615-434260C61352}" presName="sibTrans" presStyleCnt="0"/>
      <dgm:spPr/>
    </dgm:pt>
    <dgm:pt modelId="{7AE876E7-CD8D-4EC3-924E-1FF06C11B0E9}" type="pres">
      <dgm:prSet presAssocID="{22904ADA-240B-487B-8360-2A27A88B8B62}" presName="node" presStyleLbl="node1" presStyleIdx="3" presStyleCnt="9">
        <dgm:presLayoutVars>
          <dgm:bulletEnabled val="1"/>
        </dgm:presLayoutVars>
      </dgm:prSet>
      <dgm:spPr/>
    </dgm:pt>
    <dgm:pt modelId="{1628707D-3D12-4273-8438-832FB7767332}" type="pres">
      <dgm:prSet presAssocID="{7EE9C53A-836F-4105-9BA3-6B5B689EB1ED}" presName="sibTrans" presStyleCnt="0"/>
      <dgm:spPr/>
    </dgm:pt>
    <dgm:pt modelId="{EC3F58C0-782B-4DDC-AFB9-EDDC03AE7106}" type="pres">
      <dgm:prSet presAssocID="{E54A613F-E006-4DD5-947C-C65C5AD6D540}" presName="node" presStyleLbl="node1" presStyleIdx="4" presStyleCnt="9">
        <dgm:presLayoutVars>
          <dgm:bulletEnabled val="1"/>
        </dgm:presLayoutVars>
      </dgm:prSet>
      <dgm:spPr/>
    </dgm:pt>
    <dgm:pt modelId="{076AE568-9F2D-4CCE-8A24-7EFC3734819F}" type="pres">
      <dgm:prSet presAssocID="{D4364978-A0A0-4491-9C09-78E763DAE28A}" presName="sibTrans" presStyleCnt="0"/>
      <dgm:spPr/>
    </dgm:pt>
    <dgm:pt modelId="{E9660A62-83F8-442D-AC93-C9E23562ED23}" type="pres">
      <dgm:prSet presAssocID="{B213B05A-79E0-4370-B97D-E8ECA1FC0FCE}" presName="node" presStyleLbl="node1" presStyleIdx="5" presStyleCnt="9">
        <dgm:presLayoutVars>
          <dgm:bulletEnabled val="1"/>
        </dgm:presLayoutVars>
      </dgm:prSet>
      <dgm:spPr/>
    </dgm:pt>
    <dgm:pt modelId="{8063E708-7E9A-457E-BAB8-E64DEDC21859}" type="pres">
      <dgm:prSet presAssocID="{D42E809C-9960-4248-9337-0D78ED5F76A7}" presName="sibTrans" presStyleCnt="0"/>
      <dgm:spPr/>
    </dgm:pt>
    <dgm:pt modelId="{E000A858-CAE0-4260-9A7E-59097D6F972B}" type="pres">
      <dgm:prSet presAssocID="{1B31CF63-9651-4BC8-B5C9-DB7F8D768C60}" presName="node" presStyleLbl="node1" presStyleIdx="6" presStyleCnt="9">
        <dgm:presLayoutVars>
          <dgm:bulletEnabled val="1"/>
        </dgm:presLayoutVars>
      </dgm:prSet>
      <dgm:spPr/>
    </dgm:pt>
    <dgm:pt modelId="{351D19D7-88E2-4500-9250-A80DFC507CC9}" type="pres">
      <dgm:prSet presAssocID="{C6949661-0F90-4590-A285-62126652C0C4}" presName="sibTrans" presStyleCnt="0"/>
      <dgm:spPr/>
    </dgm:pt>
    <dgm:pt modelId="{5E9ECDB2-FE67-4F72-A095-2E81F1E927BD}" type="pres">
      <dgm:prSet presAssocID="{35C8A2F2-4029-492C-9700-0DF458C397FE}" presName="node" presStyleLbl="node1" presStyleIdx="7" presStyleCnt="9">
        <dgm:presLayoutVars>
          <dgm:bulletEnabled val="1"/>
        </dgm:presLayoutVars>
      </dgm:prSet>
      <dgm:spPr/>
    </dgm:pt>
    <dgm:pt modelId="{E0EB56BB-98A1-4A52-A956-0F0ED48605A8}" type="pres">
      <dgm:prSet presAssocID="{12B918E1-5D0B-495E-BB14-DB45BFD5C174}" presName="sibTrans" presStyleCnt="0"/>
      <dgm:spPr/>
    </dgm:pt>
    <dgm:pt modelId="{6ADE5B0D-6349-4BEE-94D8-61D55D53C5D2}" type="pres">
      <dgm:prSet presAssocID="{FC2180E8-9DB2-4DE4-AA90-10D5C8664341}" presName="node" presStyleLbl="node1" presStyleIdx="8" presStyleCnt="9">
        <dgm:presLayoutVars>
          <dgm:bulletEnabled val="1"/>
        </dgm:presLayoutVars>
      </dgm:prSet>
      <dgm:spPr/>
    </dgm:pt>
  </dgm:ptLst>
  <dgm:cxnLst>
    <dgm:cxn modelId="{299B7801-96B0-4E36-A7CC-510F58E9CF2D}" srcId="{8A94758C-351E-4091-9950-EEB7379FAB19}" destId="{35C8A2F2-4029-492C-9700-0DF458C397FE}" srcOrd="7" destOrd="0" parTransId="{F115DA79-3E1E-4954-9332-DEE0C828E51F}" sibTransId="{12B918E1-5D0B-495E-BB14-DB45BFD5C174}"/>
    <dgm:cxn modelId="{3837F201-A5B0-4811-940B-AF0EB6C355B9}" srcId="{8A94758C-351E-4091-9950-EEB7379FAB19}" destId="{F124B4F1-1E89-4243-A40F-372DD8B6D035}" srcOrd="1" destOrd="0" parTransId="{3F894402-E769-43FA-B7BB-36F00F5A3516}" sibTransId="{88A2986B-54C9-48E4-AAC4-320255D5AD69}"/>
    <dgm:cxn modelId="{0DFD560B-A65D-4749-9E93-8D84DB6141CE}" type="presOf" srcId="{B4AF9162-077B-44A9-AD5E-7AC4355CE4FA}" destId="{45E2964C-F956-49D8-9F8D-541FF22CE278}" srcOrd="0" destOrd="0" presId="urn:microsoft.com/office/officeart/2005/8/layout/default"/>
    <dgm:cxn modelId="{7FDBE41E-CA51-4DC2-881E-68BC6F7D0CE7}" type="presOf" srcId="{F124B4F1-1E89-4243-A40F-372DD8B6D035}" destId="{FC1F3ABE-C44C-4B14-96EA-76C7A5F42C4E}" srcOrd="0" destOrd="0" presId="urn:microsoft.com/office/officeart/2005/8/layout/default"/>
    <dgm:cxn modelId="{D233B227-2DFD-47E0-849E-CE75391377BF}" type="presOf" srcId="{804565AA-DF60-4A4B-8C60-9E76657822F1}" destId="{9444CDE0-804E-4057-BAB1-B8140D106460}" srcOrd="0" destOrd="0" presId="urn:microsoft.com/office/officeart/2005/8/layout/default"/>
    <dgm:cxn modelId="{B3AA752F-265D-46EE-9BB0-9C550F6009B3}" srcId="{8A94758C-351E-4091-9950-EEB7379FAB19}" destId="{FC2180E8-9DB2-4DE4-AA90-10D5C8664341}" srcOrd="8" destOrd="0" parTransId="{08D3F6BE-5647-479E-BD39-0AE672D5313D}" sibTransId="{861E2861-DB36-4B94-A280-A8AB5EA6E52C}"/>
    <dgm:cxn modelId="{CE6C3E34-6B52-40C5-BCA4-FE77E64B21AD}" srcId="{8A94758C-351E-4091-9950-EEB7379FAB19}" destId="{804565AA-DF60-4A4B-8C60-9E76657822F1}" srcOrd="2" destOrd="0" parTransId="{ED6BE2EE-C4D9-4524-98E2-1F2DA62347AD}" sibTransId="{54FE78A8-62C0-451D-8615-434260C61352}"/>
    <dgm:cxn modelId="{226BC334-FDCB-4338-B3E2-9EBC79E1B17E}" type="presOf" srcId="{1B31CF63-9651-4BC8-B5C9-DB7F8D768C60}" destId="{E000A858-CAE0-4260-9A7E-59097D6F972B}" srcOrd="0" destOrd="0" presId="urn:microsoft.com/office/officeart/2005/8/layout/default"/>
    <dgm:cxn modelId="{8DE10D41-72EB-4851-9E5D-868AAE104866}" type="presOf" srcId="{FC2180E8-9DB2-4DE4-AA90-10D5C8664341}" destId="{6ADE5B0D-6349-4BEE-94D8-61D55D53C5D2}" srcOrd="0" destOrd="0" presId="urn:microsoft.com/office/officeart/2005/8/layout/default"/>
    <dgm:cxn modelId="{24EDD345-261F-41A6-A898-67B5E850AD46}" srcId="{8A94758C-351E-4091-9950-EEB7379FAB19}" destId="{B213B05A-79E0-4370-B97D-E8ECA1FC0FCE}" srcOrd="5" destOrd="0" parTransId="{892CDFEB-C394-4F56-9F41-4892940B8D8B}" sibTransId="{D42E809C-9960-4248-9337-0D78ED5F76A7}"/>
    <dgm:cxn modelId="{5E556666-A5E7-49F0-873D-A9E344443B9B}" type="presOf" srcId="{22904ADA-240B-487B-8360-2A27A88B8B62}" destId="{7AE876E7-CD8D-4EC3-924E-1FF06C11B0E9}" srcOrd="0" destOrd="0" presId="urn:microsoft.com/office/officeart/2005/8/layout/default"/>
    <dgm:cxn modelId="{2E93E251-6928-4725-ABFF-70E96959CFFA}" type="presOf" srcId="{8A94758C-351E-4091-9950-EEB7379FAB19}" destId="{71FCDC1F-EA09-4D8A-B933-A3F22285F1C6}" srcOrd="0" destOrd="0" presId="urn:microsoft.com/office/officeart/2005/8/layout/default"/>
    <dgm:cxn modelId="{7C241D54-4244-4257-89D4-A015AF6E7746}" srcId="{8A94758C-351E-4091-9950-EEB7379FAB19}" destId="{B4AF9162-077B-44A9-AD5E-7AC4355CE4FA}" srcOrd="0" destOrd="0" parTransId="{991635E1-64D3-4DCF-8047-95789E0E570D}" sibTransId="{E455A65F-2D78-4455-9587-7F83B78338D0}"/>
    <dgm:cxn modelId="{1E2D2381-15AF-4A1B-9284-871FC1173FEC}" srcId="{8A94758C-351E-4091-9950-EEB7379FAB19}" destId="{1B31CF63-9651-4BC8-B5C9-DB7F8D768C60}" srcOrd="6" destOrd="0" parTransId="{6481F655-2D7B-42E5-ABE0-487312453440}" sibTransId="{C6949661-0F90-4590-A285-62126652C0C4}"/>
    <dgm:cxn modelId="{F89D12A4-9629-4B1B-8F77-50E0B085F078}" type="presOf" srcId="{E54A613F-E006-4DD5-947C-C65C5AD6D540}" destId="{EC3F58C0-782B-4DDC-AFB9-EDDC03AE7106}" srcOrd="0" destOrd="0" presId="urn:microsoft.com/office/officeart/2005/8/layout/default"/>
    <dgm:cxn modelId="{CB1D9FB6-CE83-4710-9CDD-87B6141D7FAE}" type="presOf" srcId="{35C8A2F2-4029-492C-9700-0DF458C397FE}" destId="{5E9ECDB2-FE67-4F72-A095-2E81F1E927BD}" srcOrd="0" destOrd="0" presId="urn:microsoft.com/office/officeart/2005/8/layout/default"/>
    <dgm:cxn modelId="{2177A0D5-E56E-4DB0-B3E1-D01316D07CAE}" srcId="{8A94758C-351E-4091-9950-EEB7379FAB19}" destId="{E54A613F-E006-4DD5-947C-C65C5AD6D540}" srcOrd="4" destOrd="0" parTransId="{63D0102E-9C09-40B2-A03C-2A88925D05D2}" sibTransId="{D4364978-A0A0-4491-9C09-78E763DAE28A}"/>
    <dgm:cxn modelId="{94D34EDB-40CA-4269-BE89-7D2B8D3CBB21}" type="presOf" srcId="{B213B05A-79E0-4370-B97D-E8ECA1FC0FCE}" destId="{E9660A62-83F8-442D-AC93-C9E23562ED23}" srcOrd="0" destOrd="0" presId="urn:microsoft.com/office/officeart/2005/8/layout/default"/>
    <dgm:cxn modelId="{609A80F8-AF4B-4871-BBA0-F0646F32DA5A}" srcId="{8A94758C-351E-4091-9950-EEB7379FAB19}" destId="{22904ADA-240B-487B-8360-2A27A88B8B62}" srcOrd="3" destOrd="0" parTransId="{02837EEC-2039-45DD-9044-902BCF66A8F8}" sibTransId="{7EE9C53A-836F-4105-9BA3-6B5B689EB1ED}"/>
    <dgm:cxn modelId="{55D51ABA-07F2-48FC-984E-23B3927F29F3}" type="presParOf" srcId="{71FCDC1F-EA09-4D8A-B933-A3F22285F1C6}" destId="{45E2964C-F956-49D8-9F8D-541FF22CE278}" srcOrd="0" destOrd="0" presId="urn:microsoft.com/office/officeart/2005/8/layout/default"/>
    <dgm:cxn modelId="{655C95CE-77EC-4EB7-8172-02EA04B581B2}" type="presParOf" srcId="{71FCDC1F-EA09-4D8A-B933-A3F22285F1C6}" destId="{D21A5FDC-ED74-4346-A802-BCD17563DC15}" srcOrd="1" destOrd="0" presId="urn:microsoft.com/office/officeart/2005/8/layout/default"/>
    <dgm:cxn modelId="{C2B2AC1D-F74B-40B7-8391-7F31571311F6}" type="presParOf" srcId="{71FCDC1F-EA09-4D8A-B933-A3F22285F1C6}" destId="{FC1F3ABE-C44C-4B14-96EA-76C7A5F42C4E}" srcOrd="2" destOrd="0" presId="urn:microsoft.com/office/officeart/2005/8/layout/default"/>
    <dgm:cxn modelId="{E425A2C0-BD6E-48C2-A542-D542C6D11558}" type="presParOf" srcId="{71FCDC1F-EA09-4D8A-B933-A3F22285F1C6}" destId="{0C54CBF7-ADC9-4813-B0F3-D90DB41A4B51}" srcOrd="3" destOrd="0" presId="urn:microsoft.com/office/officeart/2005/8/layout/default"/>
    <dgm:cxn modelId="{0DD7A0E9-0C01-40EE-863A-AB5099CA1EA2}" type="presParOf" srcId="{71FCDC1F-EA09-4D8A-B933-A3F22285F1C6}" destId="{9444CDE0-804E-4057-BAB1-B8140D106460}" srcOrd="4" destOrd="0" presId="urn:microsoft.com/office/officeart/2005/8/layout/default"/>
    <dgm:cxn modelId="{43577115-BA87-4275-B2AB-9223907B75A7}" type="presParOf" srcId="{71FCDC1F-EA09-4D8A-B933-A3F22285F1C6}" destId="{40B95959-E067-4783-9094-77CF84076CCD}" srcOrd="5" destOrd="0" presId="urn:microsoft.com/office/officeart/2005/8/layout/default"/>
    <dgm:cxn modelId="{FB68C58B-4970-4022-AD61-8343B607FFC9}" type="presParOf" srcId="{71FCDC1F-EA09-4D8A-B933-A3F22285F1C6}" destId="{7AE876E7-CD8D-4EC3-924E-1FF06C11B0E9}" srcOrd="6" destOrd="0" presId="urn:microsoft.com/office/officeart/2005/8/layout/default"/>
    <dgm:cxn modelId="{3F435AD1-D8C8-438B-A1D1-662E398470F7}" type="presParOf" srcId="{71FCDC1F-EA09-4D8A-B933-A3F22285F1C6}" destId="{1628707D-3D12-4273-8438-832FB7767332}" srcOrd="7" destOrd="0" presId="urn:microsoft.com/office/officeart/2005/8/layout/default"/>
    <dgm:cxn modelId="{00BB97EF-2F73-400C-A9D4-79433B04B2D0}" type="presParOf" srcId="{71FCDC1F-EA09-4D8A-B933-A3F22285F1C6}" destId="{EC3F58C0-782B-4DDC-AFB9-EDDC03AE7106}" srcOrd="8" destOrd="0" presId="urn:microsoft.com/office/officeart/2005/8/layout/default"/>
    <dgm:cxn modelId="{9D53E8D7-43B8-43E1-8A04-535BB0AF711D}" type="presParOf" srcId="{71FCDC1F-EA09-4D8A-B933-A3F22285F1C6}" destId="{076AE568-9F2D-4CCE-8A24-7EFC3734819F}" srcOrd="9" destOrd="0" presId="urn:microsoft.com/office/officeart/2005/8/layout/default"/>
    <dgm:cxn modelId="{7A97FFD3-7298-46C3-9ECE-19FA76E1EF51}" type="presParOf" srcId="{71FCDC1F-EA09-4D8A-B933-A3F22285F1C6}" destId="{E9660A62-83F8-442D-AC93-C9E23562ED23}" srcOrd="10" destOrd="0" presId="urn:microsoft.com/office/officeart/2005/8/layout/default"/>
    <dgm:cxn modelId="{E272EF60-C003-46DD-8493-9FE065B1BB5A}" type="presParOf" srcId="{71FCDC1F-EA09-4D8A-B933-A3F22285F1C6}" destId="{8063E708-7E9A-457E-BAB8-E64DEDC21859}" srcOrd="11" destOrd="0" presId="urn:microsoft.com/office/officeart/2005/8/layout/default"/>
    <dgm:cxn modelId="{EB6C16E6-5B16-4B16-A4CA-BD3610BF4700}" type="presParOf" srcId="{71FCDC1F-EA09-4D8A-B933-A3F22285F1C6}" destId="{E000A858-CAE0-4260-9A7E-59097D6F972B}" srcOrd="12" destOrd="0" presId="urn:microsoft.com/office/officeart/2005/8/layout/default"/>
    <dgm:cxn modelId="{9988C22D-F2F0-4271-ADA8-37A1DA7B3EA0}" type="presParOf" srcId="{71FCDC1F-EA09-4D8A-B933-A3F22285F1C6}" destId="{351D19D7-88E2-4500-9250-A80DFC507CC9}" srcOrd="13" destOrd="0" presId="urn:microsoft.com/office/officeart/2005/8/layout/default"/>
    <dgm:cxn modelId="{4BDB99F9-B97D-4FA9-8887-5B0D5E181789}" type="presParOf" srcId="{71FCDC1F-EA09-4D8A-B933-A3F22285F1C6}" destId="{5E9ECDB2-FE67-4F72-A095-2E81F1E927BD}" srcOrd="14" destOrd="0" presId="urn:microsoft.com/office/officeart/2005/8/layout/default"/>
    <dgm:cxn modelId="{F80B444E-FB59-455D-B60E-958C4B00A942}" type="presParOf" srcId="{71FCDC1F-EA09-4D8A-B933-A3F22285F1C6}" destId="{E0EB56BB-98A1-4A52-A956-0F0ED48605A8}" srcOrd="15" destOrd="0" presId="urn:microsoft.com/office/officeart/2005/8/layout/default"/>
    <dgm:cxn modelId="{E7ADC276-C558-4694-9F17-D15C5111ECD5}" type="presParOf" srcId="{71FCDC1F-EA09-4D8A-B933-A3F22285F1C6}" destId="{6ADE5B0D-6349-4BEE-94D8-61D55D53C5D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964C-F956-49D8-9F8D-541FF22CE278}">
      <dsp:nvSpPr>
        <dsp:cNvPr id="0" name=""/>
        <dsp:cNvSpPr/>
      </dsp:nvSpPr>
      <dsp:spPr>
        <a:xfrm>
          <a:off x="0" y="505688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Commute Distance</a:t>
          </a:r>
          <a:endParaRPr lang="en-US" sz="1800" kern="1200"/>
        </a:p>
      </dsp:txBody>
      <dsp:txXfrm>
        <a:off x="0" y="505688"/>
        <a:ext cx="1669980" cy="1001988"/>
      </dsp:txXfrm>
    </dsp:sp>
    <dsp:sp modelId="{FC1F3ABE-C44C-4B14-96EA-76C7A5F42C4E}">
      <dsp:nvSpPr>
        <dsp:cNvPr id="0" name=""/>
        <dsp:cNvSpPr/>
      </dsp:nvSpPr>
      <dsp:spPr>
        <a:xfrm>
          <a:off x="1836979" y="505688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Education</a:t>
          </a:r>
          <a:endParaRPr lang="en-US" sz="1800" kern="1200"/>
        </a:p>
      </dsp:txBody>
      <dsp:txXfrm>
        <a:off x="1836979" y="505688"/>
        <a:ext cx="1669980" cy="1001988"/>
      </dsp:txXfrm>
    </dsp:sp>
    <dsp:sp modelId="{9444CDE0-804E-4057-BAB1-B8140D106460}">
      <dsp:nvSpPr>
        <dsp:cNvPr id="0" name=""/>
        <dsp:cNvSpPr/>
      </dsp:nvSpPr>
      <dsp:spPr>
        <a:xfrm>
          <a:off x="3673958" y="505688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Occupation</a:t>
          </a:r>
          <a:endParaRPr lang="en-US" sz="1800" kern="1200"/>
        </a:p>
      </dsp:txBody>
      <dsp:txXfrm>
        <a:off x="3673958" y="505688"/>
        <a:ext cx="1669980" cy="1001988"/>
      </dsp:txXfrm>
    </dsp:sp>
    <dsp:sp modelId="{7AE876E7-CD8D-4EC3-924E-1FF06C11B0E9}">
      <dsp:nvSpPr>
        <dsp:cNvPr id="0" name=""/>
        <dsp:cNvSpPr/>
      </dsp:nvSpPr>
      <dsp:spPr>
        <a:xfrm>
          <a:off x="0" y="1674674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Income</a:t>
          </a:r>
          <a:endParaRPr lang="en-US" sz="1800" kern="1200"/>
        </a:p>
      </dsp:txBody>
      <dsp:txXfrm>
        <a:off x="0" y="1674674"/>
        <a:ext cx="1669980" cy="1001988"/>
      </dsp:txXfrm>
    </dsp:sp>
    <dsp:sp modelId="{EC3F58C0-782B-4DDC-AFB9-EDDC03AE7106}">
      <dsp:nvSpPr>
        <dsp:cNvPr id="0" name=""/>
        <dsp:cNvSpPr/>
      </dsp:nvSpPr>
      <dsp:spPr>
        <a:xfrm>
          <a:off x="1836979" y="1674674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Children</a:t>
          </a:r>
          <a:endParaRPr lang="en-US" sz="1800" kern="1200"/>
        </a:p>
      </dsp:txBody>
      <dsp:txXfrm>
        <a:off x="1836979" y="1674674"/>
        <a:ext cx="1669980" cy="1001988"/>
      </dsp:txXfrm>
    </dsp:sp>
    <dsp:sp modelId="{E9660A62-83F8-442D-AC93-C9E23562ED23}">
      <dsp:nvSpPr>
        <dsp:cNvPr id="0" name=""/>
        <dsp:cNvSpPr/>
      </dsp:nvSpPr>
      <dsp:spPr>
        <a:xfrm>
          <a:off x="3673958" y="1674674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Region</a:t>
          </a:r>
          <a:endParaRPr lang="en-US" sz="1800" kern="1200"/>
        </a:p>
      </dsp:txBody>
      <dsp:txXfrm>
        <a:off x="3673958" y="1674674"/>
        <a:ext cx="1669980" cy="1001988"/>
      </dsp:txXfrm>
    </dsp:sp>
    <dsp:sp modelId="{E000A858-CAE0-4260-9A7E-59097D6F972B}">
      <dsp:nvSpPr>
        <dsp:cNvPr id="0" name=""/>
        <dsp:cNvSpPr/>
      </dsp:nvSpPr>
      <dsp:spPr>
        <a:xfrm>
          <a:off x="0" y="2843661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Purchased Bike</a:t>
          </a:r>
          <a:endParaRPr lang="en-US" sz="1800" kern="1200"/>
        </a:p>
      </dsp:txBody>
      <dsp:txXfrm>
        <a:off x="0" y="2843661"/>
        <a:ext cx="1669980" cy="1001988"/>
      </dsp:txXfrm>
    </dsp:sp>
    <dsp:sp modelId="{5E9ECDB2-FE67-4F72-A095-2E81F1E927BD}">
      <dsp:nvSpPr>
        <dsp:cNvPr id="0" name=""/>
        <dsp:cNvSpPr/>
      </dsp:nvSpPr>
      <dsp:spPr>
        <a:xfrm>
          <a:off x="1836979" y="2843661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Homeowner</a:t>
          </a:r>
          <a:endParaRPr lang="en-US" sz="1800" kern="1200"/>
        </a:p>
      </dsp:txBody>
      <dsp:txXfrm>
        <a:off x="1836979" y="2843661"/>
        <a:ext cx="1669980" cy="1001988"/>
      </dsp:txXfrm>
    </dsp:sp>
    <dsp:sp modelId="{6ADE5B0D-6349-4BEE-94D8-61D55D53C5D2}">
      <dsp:nvSpPr>
        <dsp:cNvPr id="0" name=""/>
        <dsp:cNvSpPr/>
      </dsp:nvSpPr>
      <dsp:spPr>
        <a:xfrm>
          <a:off x="3673958" y="2843661"/>
          <a:ext cx="1669980" cy="1001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C00000"/>
              </a:solidFill>
            </a:rPr>
            <a:t>Not included: Age and Gender</a:t>
          </a:r>
          <a:endParaRPr lang="en-US" sz="1800" kern="1200" dirty="0">
            <a:solidFill>
              <a:srgbClr val="C00000"/>
            </a:solidFill>
          </a:endParaRPr>
        </a:p>
      </dsp:txBody>
      <dsp:txXfrm>
        <a:off x="3673958" y="2843661"/>
        <a:ext cx="1669980" cy="1001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608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3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82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1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9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C78ED2-881D-4574-8182-ADB8A2F737AC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92BB-340B-4F92-BF4A-036A83F8D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8823-4440-42C7-A032-0E7EEC51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Modeling Number of Cars with a Cumulative Logit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C58B8-AF7B-4EAA-9E8F-4EB65135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r>
              <a:rPr lang="en-US" sz="1800" dirty="0"/>
              <a:t>Jenny Eberling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E802BB5B-3B5C-4B40-AC0E-F0E0519D5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497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12C8-480C-4D54-8790-6ED78084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model look?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BE5A-1BD1-40BB-AABD-B533E071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Proportionate odds assumption? Too complex a model</a:t>
            </a:r>
          </a:p>
          <a:p>
            <a:pPr lvl="1"/>
            <a:r>
              <a:rPr lang="en-US" dirty="0"/>
              <a:t>Parallel = F gives an error</a:t>
            </a:r>
          </a:p>
          <a:p>
            <a:r>
              <a:rPr lang="en-US" dirty="0"/>
              <a:t>Standardized Residuals</a:t>
            </a:r>
          </a:p>
          <a:p>
            <a:pPr lvl="1"/>
            <a:r>
              <a:rPr lang="en-US" dirty="0"/>
              <a:t>69 were &lt;/&gt; 3</a:t>
            </a:r>
          </a:p>
          <a:p>
            <a:pPr lvl="1"/>
            <a:r>
              <a:rPr lang="en-US" dirty="0"/>
              <a:t>1268.557262 !</a:t>
            </a:r>
          </a:p>
          <a:p>
            <a:pPr lvl="1"/>
            <a:r>
              <a:rPr lang="en-US" dirty="0"/>
              <a:t>Man who commutes a long distance and has 3 kids but 0 Cars</a:t>
            </a:r>
          </a:p>
          <a:p>
            <a:pPr lvl="1"/>
            <a:r>
              <a:rPr lang="en-US" dirty="0"/>
              <a:t>All outliers have either 0 or 1 cars, but the huge outliers have 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3EDC-1CB4-4411-9FB9-B25F0296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Predicting for Myself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FF96-6983-4443-9C54-3D6F8A85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½ mile, Undergrad degree, Professional, Not a lot of $$, 0 kids, North America</a:t>
            </a:r>
          </a:p>
          <a:p>
            <a:r>
              <a:rPr lang="en-US">
                <a:solidFill>
                  <a:schemeClr val="bg1"/>
                </a:solidFill>
              </a:rPr>
              <a:t>P(Y = 0) = 0.5279957</a:t>
            </a:r>
          </a:p>
          <a:p>
            <a:r>
              <a:rPr lang="en-US">
                <a:solidFill>
                  <a:schemeClr val="bg1"/>
                </a:solidFill>
              </a:rPr>
              <a:t>P(Y = 1) = 0.3847396</a:t>
            </a:r>
          </a:p>
          <a:p>
            <a:r>
              <a:rPr lang="en-US">
                <a:solidFill>
                  <a:schemeClr val="bg1"/>
                </a:solidFill>
              </a:rPr>
              <a:t>P(Y = 2) = 0.0823671</a:t>
            </a:r>
          </a:p>
          <a:p>
            <a:r>
              <a:rPr lang="en-US">
                <a:solidFill>
                  <a:schemeClr val="bg1"/>
                </a:solidFill>
              </a:rPr>
              <a:t>P(Y = 3) = 0.0048976</a:t>
            </a:r>
          </a:p>
        </p:txBody>
      </p:sp>
      <p:pic>
        <p:nvPicPr>
          <p:cNvPr id="4" name="Picture 3" descr="A person riding a bicycle&#10;&#10;Description automatically generated with medium confidence">
            <a:extLst>
              <a:ext uri="{FF2B5EF4-FFF2-40B4-BE49-F238E27FC236}">
                <a16:creationId xmlns:a16="http://schemas.microsoft.com/office/drawing/2014/main" id="{CC47FB7C-670A-4616-8BC9-962D6611D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565385"/>
            <a:ext cx="5451627" cy="36278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40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633C1-84C5-42D4-AA67-0DA0AC2B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/>
              <a:t>Predicting </a:t>
            </a:r>
            <a:r>
              <a:rPr lang="en-US"/>
              <a:t>for Myself </a:t>
            </a:r>
            <a:r>
              <a:rPr lang="en-US" dirty="0"/>
              <a:t>in 10 years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E90F-604B-4B55-B5D6-89BF6F9B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2-5 miles, Graduate degree, Management, $120,000, 0 kids, Moved to New Zealand, Homeowner</a:t>
            </a:r>
          </a:p>
          <a:p>
            <a:r>
              <a:rPr lang="en-US">
                <a:solidFill>
                  <a:schemeClr val="bg1"/>
                </a:solidFill>
              </a:rPr>
              <a:t>P(Y = 0) = 0.02408233</a:t>
            </a:r>
          </a:p>
          <a:p>
            <a:r>
              <a:rPr lang="en-US">
                <a:solidFill>
                  <a:schemeClr val="bg1"/>
                </a:solidFill>
              </a:rPr>
              <a:t>P(Y = 1) = 0.1633929</a:t>
            </a:r>
          </a:p>
          <a:p>
            <a:r>
              <a:rPr lang="en-US">
                <a:solidFill>
                  <a:schemeClr val="bg1"/>
                </a:solidFill>
              </a:rPr>
              <a:t>P(Y = 2) = 0.6301142</a:t>
            </a:r>
          </a:p>
          <a:p>
            <a:r>
              <a:rPr lang="en-US">
                <a:solidFill>
                  <a:schemeClr val="bg1"/>
                </a:solidFill>
              </a:rPr>
              <a:t>P(Y = 3) = 0.1824106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61E92-02B1-4219-A5F3-A3309E06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062798"/>
            <a:ext cx="5451627" cy="263298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4456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D233-7ABA-446D-A420-76A11443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5824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Limitations</a:t>
            </a:r>
          </a:p>
          <a:p>
            <a:r>
              <a:rPr lang="en-US" dirty="0"/>
              <a:t>Too clean? </a:t>
            </a:r>
          </a:p>
          <a:p>
            <a:r>
              <a:rPr lang="en-US" dirty="0"/>
              <a:t>Unsourced</a:t>
            </a:r>
          </a:p>
          <a:p>
            <a:r>
              <a:rPr lang="en-US" dirty="0"/>
              <a:t>Age/Gender left out</a:t>
            </a:r>
          </a:p>
          <a:p>
            <a:r>
              <a:rPr lang="en-US" dirty="0"/>
              <a:t>Residuals </a:t>
            </a:r>
          </a:p>
          <a:p>
            <a:pPr lvl="1"/>
            <a:r>
              <a:rPr lang="en-US" dirty="0"/>
              <a:t>Car ownership</a:t>
            </a:r>
          </a:p>
          <a:p>
            <a:pPr lvl="1"/>
            <a:r>
              <a:rPr lang="en-US" dirty="0"/>
              <a:t>Is it one shop?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Future Explorations</a:t>
            </a:r>
          </a:p>
          <a:p>
            <a:r>
              <a:rPr lang="en-US" dirty="0"/>
              <a:t>More information about the type of bike bought</a:t>
            </a:r>
          </a:p>
          <a:p>
            <a:r>
              <a:rPr lang="en-US" dirty="0"/>
              <a:t>City vs Countryside </a:t>
            </a:r>
          </a:p>
          <a:p>
            <a:r>
              <a:rPr lang="en-US" dirty="0"/>
              <a:t>How do bike customers differ from general public?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92072-49EE-4821-A8C9-0A893269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13" y="466724"/>
            <a:ext cx="4531343" cy="30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9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73B-5B34-4F38-983F-DC2DE1CD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CA556-9B1D-42EA-ACDD-AA1C277A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2B0D-1297-4D52-B995-FF410252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5B61-CAE8-477B-A168-86747255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– bike shop</a:t>
            </a:r>
          </a:p>
          <a:p>
            <a:r>
              <a:rPr lang="en-US" dirty="0"/>
              <a:t>1000 complete data points</a:t>
            </a:r>
          </a:p>
          <a:p>
            <a:r>
              <a:rPr lang="en-US" dirty="0"/>
              <a:t>13 Variables</a:t>
            </a:r>
          </a:p>
          <a:p>
            <a:pPr lvl="1"/>
            <a:r>
              <a:rPr lang="en-US" dirty="0"/>
              <a:t>1 ID </a:t>
            </a:r>
          </a:p>
          <a:p>
            <a:pPr lvl="1"/>
            <a:r>
              <a:rPr lang="en-US" dirty="0"/>
              <a:t>1 to be predicted (number of cars)</a:t>
            </a:r>
          </a:p>
          <a:p>
            <a:pPr lvl="1"/>
            <a:r>
              <a:rPr lang="en-US" dirty="0"/>
              <a:t>That leaves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519BE-690D-4C13-BC75-371565F61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7"/>
          <a:stretch/>
        </p:blipFill>
        <p:spPr>
          <a:xfrm>
            <a:off x="7091327" y="2957513"/>
            <a:ext cx="3624692" cy="776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18FB7-66F1-43A6-A508-D7FB025ACB0D}"/>
              </a:ext>
            </a:extLst>
          </p:cNvPr>
          <p:cNvSpPr txBox="1"/>
          <p:nvPr/>
        </p:nvSpPr>
        <p:spPr>
          <a:xfrm>
            <a:off x="7620394" y="2351999"/>
            <a:ext cx="26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Number of Cars</a:t>
            </a:r>
          </a:p>
        </p:txBody>
      </p:sp>
    </p:spTree>
    <p:extLst>
      <p:ext uri="{BB962C8B-B14F-4D97-AF65-F5344CB8AC3E}">
        <p14:creationId xmlns:p14="http://schemas.microsoft.com/office/powerpoint/2010/main" val="77008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5987-6E52-4EA7-8FFA-A0492B31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D0B0-6D1D-40AB-8DFA-2D3E10CE6D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Commute Distance (Nominal)</a:t>
            </a:r>
          </a:p>
          <a:p>
            <a:r>
              <a:rPr lang="en-US" sz="2000" dirty="0"/>
              <a:t>Education</a:t>
            </a:r>
          </a:p>
          <a:p>
            <a:r>
              <a:rPr lang="en-US" sz="2000" dirty="0"/>
              <a:t>Occupation</a:t>
            </a:r>
          </a:p>
          <a:p>
            <a:r>
              <a:rPr lang="en-US" sz="2000" dirty="0"/>
              <a:t>Income (USD)</a:t>
            </a:r>
          </a:p>
          <a:p>
            <a:r>
              <a:rPr lang="en-US" sz="2000" dirty="0"/>
              <a:t>Children</a:t>
            </a:r>
          </a:p>
          <a:p>
            <a:r>
              <a:rPr lang="en-US" sz="2000" dirty="0"/>
              <a:t>Region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E281E-0C93-4593-8A98-E2BECA376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Purchased Bike</a:t>
            </a:r>
          </a:p>
          <a:p>
            <a:r>
              <a:rPr lang="en-US" sz="2000" dirty="0"/>
              <a:t>Homeowner</a:t>
            </a:r>
          </a:p>
          <a:p>
            <a:r>
              <a:rPr lang="en-US" sz="2000" dirty="0"/>
              <a:t>Marital Status</a:t>
            </a:r>
          </a:p>
          <a:p>
            <a:r>
              <a:rPr lang="en-US" sz="2000" dirty="0"/>
              <a:t>Gender </a:t>
            </a:r>
          </a:p>
          <a:p>
            <a:r>
              <a:rPr lang="en-US" sz="2000" dirty="0"/>
              <a:t>Age</a:t>
            </a:r>
          </a:p>
          <a:p>
            <a:r>
              <a:rPr lang="en-US" sz="2000" dirty="0"/>
              <a:t>Cars!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5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79AFF-2209-4EC5-88B6-92F06D57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82" y="3457575"/>
            <a:ext cx="6002655" cy="1162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FA067-C345-4B92-A8C9-779992236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849" r="2897"/>
          <a:stretch/>
        </p:blipFill>
        <p:spPr>
          <a:xfrm>
            <a:off x="571499" y="323917"/>
            <a:ext cx="6117293" cy="13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FCED9-57F4-4DD8-8AA5-5DB68EA3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07" y="5024457"/>
            <a:ext cx="8506390" cy="1238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3E463B-4F5A-4425-B5A8-25671A2FF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07" y="1981235"/>
            <a:ext cx="7510774" cy="112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E8BF-79E4-45BF-A887-9AFA2F1B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One variable at a time – anything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D3FA-276B-4947-848C-0E653ED8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Commute Distance</a:t>
            </a:r>
          </a:p>
          <a:p>
            <a:r>
              <a:rPr lang="en-US" sz="1800"/>
              <a:t>AIC = 2480.624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2DEEE1-7762-4FAE-AA61-74C4F489F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7"/>
          <a:stretch/>
        </p:blipFill>
        <p:spPr>
          <a:xfrm>
            <a:off x="6031020" y="2928937"/>
            <a:ext cx="5758002" cy="32348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FF8A0C-2FA1-458F-9E5A-DA7CB59A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5" y="2928938"/>
            <a:ext cx="5741664" cy="323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E874-9B4C-4282-99A4-C62998FE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6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Forward/Stepwise, AIC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7F022C1-E206-46C5-B017-B1BD93F54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05750"/>
              </p:ext>
            </p:extLst>
          </p:nvPr>
        </p:nvGraphicFramePr>
        <p:xfrm>
          <a:off x="838200" y="1825625"/>
          <a:ext cx="53439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EBA010-5EBC-4470-990C-322C1349B527}"/>
              </a:ext>
            </a:extLst>
          </p:cNvPr>
          <p:cNvSpPr txBox="1"/>
          <p:nvPr/>
        </p:nvSpPr>
        <p:spPr>
          <a:xfrm>
            <a:off x="6708913" y="1825625"/>
            <a:ext cx="443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AIC = 1870.065</a:t>
            </a:r>
          </a:p>
        </p:txBody>
      </p:sp>
    </p:spTree>
    <p:extLst>
      <p:ext uri="{BB962C8B-B14F-4D97-AF65-F5344CB8AC3E}">
        <p14:creationId xmlns:p14="http://schemas.microsoft.com/office/powerpoint/2010/main" val="149512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691-E060-43A5-8BA5-D3E340B2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D184-5135-45D2-B45C-9ACEF528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improved</a:t>
            </a:r>
          </a:p>
          <a:p>
            <a:r>
              <a:rPr lang="en-US" dirty="0"/>
              <a:t>Some errors</a:t>
            </a:r>
          </a:p>
          <a:p>
            <a:r>
              <a:rPr lang="en-US" dirty="0"/>
              <a:t>Tried those that made sense</a:t>
            </a:r>
          </a:p>
          <a:p>
            <a:r>
              <a:rPr lang="en-US" dirty="0"/>
              <a:t>Smallest AIC = 1775.54</a:t>
            </a:r>
          </a:p>
          <a:p>
            <a:pPr lvl="1"/>
            <a:r>
              <a:rPr lang="en-US" dirty="0"/>
              <a:t>Commute Distance and Education</a:t>
            </a:r>
          </a:p>
          <a:p>
            <a:pPr lvl="1"/>
            <a:r>
              <a:rPr lang="en-US" dirty="0"/>
              <a:t>Commute Distance and Region</a:t>
            </a:r>
          </a:p>
          <a:p>
            <a:r>
              <a:rPr lang="en-US" dirty="0"/>
              <a:t>Too many variables, decided against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1C47-E921-42E5-81A0-3DB9A439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Vs Ordinal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83A3-D31F-4C37-849E-8443409B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Commute Distance (0,1,2,5,10) and (0,1,2,3,4)</a:t>
            </a:r>
          </a:p>
          <a:p>
            <a:r>
              <a:rPr lang="en-US" dirty="0"/>
              <a:t>Education (0,1,2,3,4)</a:t>
            </a:r>
          </a:p>
          <a:p>
            <a:r>
              <a:rPr lang="en-US" dirty="0"/>
              <a:t>Children (0,1,2,3,4,5)</a:t>
            </a:r>
          </a:p>
          <a:p>
            <a:r>
              <a:rPr lang="en-US" dirty="0"/>
              <a:t>Occupation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6345-E6E4-4D67-9D09-0197D067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Final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74F0A7-9865-4759-93D4-BA51DDE6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533526"/>
            <a:ext cx="3505494" cy="469029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AIC = 1865.938</a:t>
            </a:r>
          </a:p>
          <a:p>
            <a:r>
              <a:rPr lang="en-US" dirty="0"/>
              <a:t>For every $1000 increase in income, we estimate the odds of having at least x cars to increase multiplicatively by exp(0.03471) = 1.035319*</a:t>
            </a:r>
            <a:endParaRPr lang="en-US" sz="2000" dirty="0"/>
          </a:p>
          <a:p>
            <a:r>
              <a:rPr lang="en-US" sz="2000" dirty="0"/>
              <a:t>A graduate degree is associated with </a:t>
            </a:r>
            <a:r>
              <a:rPr lang="en-US" dirty="0"/>
              <a:t>de</a:t>
            </a:r>
            <a:r>
              <a:rPr lang="en-US" sz="2000" dirty="0"/>
              <a:t>creased odds of having at least x cars by exp(2.217) = 9.18 times what having an undergraduate degree does*</a:t>
            </a:r>
          </a:p>
          <a:p>
            <a:r>
              <a:rPr lang="en-US" dirty="0"/>
              <a:t>*controlling for all else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24796-1AB8-4459-A7C7-B91C6347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62" y="1162050"/>
            <a:ext cx="6888829" cy="46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7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712</TotalTime>
  <Words>429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Modeling Number of Cars with a Cumulative Logit Model</vt:lpstr>
      <vt:lpstr>The Data </vt:lpstr>
      <vt:lpstr>Variables</vt:lpstr>
      <vt:lpstr>PowerPoint Presentation</vt:lpstr>
      <vt:lpstr>One variable at a time – anything interesting?</vt:lpstr>
      <vt:lpstr>Forward/Stepwise, AIC</vt:lpstr>
      <vt:lpstr>Interaction</vt:lpstr>
      <vt:lpstr>Nominal Vs Ordinal</vt:lpstr>
      <vt:lpstr>Final Model</vt:lpstr>
      <vt:lpstr>How does the model look?</vt:lpstr>
      <vt:lpstr>Predicting for Myself</vt:lpstr>
      <vt:lpstr>Predicting for Myself in 10 years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Cumulative Model for Number of Cars</dc:title>
  <dc:creator>Jennifer</dc:creator>
  <cp:lastModifiedBy>Jennifer Eberling</cp:lastModifiedBy>
  <cp:revision>18</cp:revision>
  <dcterms:created xsi:type="dcterms:W3CDTF">2021-11-24T18:44:33Z</dcterms:created>
  <dcterms:modified xsi:type="dcterms:W3CDTF">2022-03-09T17:05:27Z</dcterms:modified>
</cp:coreProperties>
</file>