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2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26C4-6C79-4583-9247-E3D943DFF5A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thercox/ChatterBot/blob/1.0/chatterbot/logic/time_adapter.py" TargetMode="External" /><Relationship Id="rId3" Type="http://schemas.openxmlformats.org/officeDocument/2006/relationships/hyperlink" Target="https://github.com/gunthercox/chatterbot-corpus/" TargetMode="External" /><Relationship Id="rId7" Type="http://schemas.openxmlformats.org/officeDocument/2006/relationships/hyperlink" Target="https://github.com/gunthercox/ChatterBot/blob/1.0/chatterbot/logic/mathematical_evaluation.py" TargetMode="External" /><Relationship Id="rId2" Type="http://schemas.openxmlformats.org/officeDocument/2006/relationships/hyperlink" Target="https://realpython.com/python-yaml/" TargetMode="External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s://chatterbot.readthedocs.io/en/stable/logic/index.html" TargetMode="External" /><Relationship Id="rId5" Type="http://schemas.openxmlformats.org/officeDocument/2006/relationships/hyperlink" Target="https://realpython.com/replace-string-python/" TargetMode="External" /><Relationship Id="rId4" Type="http://schemas.openxmlformats.org/officeDocument/2006/relationships/hyperlink" Target="https://chatterbot.readthedocs.io/en/stable/preprocessors.html#creating-new-preprocessors" TargetMode="External" /><Relationship Id="rId9" Type="http://schemas.openxmlformats.org/officeDocument/2006/relationships/image" Target="../media/image1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Georgia Pro Cond Black" panose="02000000000000000000" pitchFamily="2" charset="0"/>
                <a:ea typeface="Georgia Pro Cond Black" panose="02000000000000000000" pitchFamily="2" charset="0"/>
              </a:rPr>
              <a:t>Create A </a:t>
            </a:r>
            <a:r>
              <a:rPr lang="en-IN" dirty="0" err="1">
                <a:solidFill>
                  <a:srgbClr val="FF0000"/>
                </a:solidFill>
                <a:latin typeface="Georgia Pro Cond Black" panose="02000000000000000000" pitchFamily="2" charset="0"/>
                <a:ea typeface="Georgia Pro Cond Black" panose="02000000000000000000" pitchFamily="2" charset="0"/>
              </a:rPr>
              <a:t>Chatbot</a:t>
            </a:r>
            <a:r>
              <a:rPr lang="en-IN" dirty="0">
                <a:solidFill>
                  <a:srgbClr val="FF0000"/>
                </a:solidFill>
                <a:latin typeface="Georgia Pro Cond Black" panose="02000000000000000000" pitchFamily="2" charset="0"/>
                <a:ea typeface="Georgia Pro Cond Black" panose="02000000000000000000" pitchFamily="2" charset="0"/>
              </a:rPr>
              <a:t> In </a:t>
            </a:r>
            <a:br>
              <a:rPr lang="en-IN" dirty="0">
                <a:solidFill>
                  <a:srgbClr val="FF0000"/>
                </a:solidFill>
                <a:latin typeface="Georgia Pro Cond Black" panose="02000000000000000000" pitchFamily="2" charset="0"/>
                <a:ea typeface="Georgia Pro Cond Black" panose="02000000000000000000" pitchFamily="2" charset="0"/>
              </a:rPr>
            </a:br>
            <a:r>
              <a:rPr lang="en-IN" dirty="0">
                <a:solidFill>
                  <a:srgbClr val="FF0000"/>
                </a:solidFill>
                <a:latin typeface="Georgia Pro Cond Black" panose="02000000000000000000" pitchFamily="2" charset="0"/>
                <a:ea typeface="Georgia Pro Cond Black" panose="02000000000000000000" pitchFamily="2" charset="0"/>
              </a:rPr>
              <a:t>Python</a:t>
            </a:r>
            <a:endParaRPr lang="en-US" dirty="0">
              <a:solidFill>
                <a:srgbClr val="FF0000"/>
              </a:solidFill>
              <a:latin typeface="Georgia Pro Cond Black" panose="02000000000000000000" pitchFamily="2" charset="0"/>
              <a:ea typeface="Georgia Pro Cond Black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25843"/>
            <a:ext cx="8763000" cy="2046356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2">
                    <a:lumMod val="50000"/>
                  </a:schemeClr>
                </a:solidFill>
                <a:latin typeface="Aptos Black" panose="02000000000000000000" pitchFamily="2" charset="0"/>
              </a:rPr>
              <a:t>Phase 4</a:t>
            </a:r>
            <a:r>
              <a:rPr lang="en-US" sz="3600" b="1" dirty="0">
                <a:solidFill>
                  <a:schemeClr val="tx1"/>
                </a:solidFill>
              </a:rPr>
              <a:t>: Development </a:t>
            </a:r>
            <a:r>
              <a:rPr lang="en-IN" sz="3600" b="1" dirty="0">
                <a:solidFill>
                  <a:schemeClr val="tx1"/>
                </a:solidFill>
              </a:rPr>
              <a:t>Part 2</a:t>
            </a:r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600" dirty="0"/>
              <a:t>. </a:t>
            </a:r>
            <a:r>
              <a:rPr lang="en-US" sz="36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724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Topic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Bahnschrift SemiBold" pitchFamily="34" charset="0"/>
              </a:rPr>
              <a:t>Start  building the  </a:t>
            </a:r>
            <a:r>
              <a:rPr lang="en-US" sz="1800" dirty="0" err="1">
                <a:solidFill>
                  <a:schemeClr val="tx1"/>
                </a:solidFill>
                <a:latin typeface="Bahnschrift SemiBold" pitchFamily="34" charset="0"/>
              </a:rPr>
              <a:t>chatbot</a:t>
            </a:r>
            <a:r>
              <a:rPr lang="en-US" sz="1800" dirty="0">
                <a:solidFill>
                  <a:schemeClr val="tx1"/>
                </a:solidFill>
                <a:latin typeface="Bahnschrift SemiBold" pitchFamily="34" charset="0"/>
              </a:rPr>
              <a:t>  by preparing the environment and implementing  basic  user  interactions. Install   required  libraries, like transformers  for  GPT-3  integration  and  flask  for  web app development</a:t>
            </a:r>
            <a:endParaRPr lang="en-US" sz="1800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223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Create a </a:t>
            </a:r>
            <a:r>
              <a:rPr lang="en-US" sz="2800" b="1" dirty="0" err="1">
                <a:solidFill>
                  <a:srgbClr val="00B050"/>
                </a:solidFill>
              </a:rPr>
              <a:t>Chatbot</a:t>
            </a:r>
            <a:r>
              <a:rPr lang="en-US" sz="2800" b="1" dirty="0">
                <a:solidFill>
                  <a:srgbClr val="00B050"/>
                </a:solidFill>
              </a:rPr>
              <a:t> in Python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Introduction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000" b="1" dirty="0">
                <a:latin typeface="Bahnschrift" pitchFamily="34" charset="0"/>
              </a:rPr>
              <a:t>   </a:t>
            </a:r>
            <a:r>
              <a:rPr lang="en-IN" sz="2000" b="1" dirty="0"/>
              <a:t>A </a:t>
            </a:r>
            <a:r>
              <a:rPr lang="en-IN" sz="2000" b="1" dirty="0" err="1"/>
              <a:t>chatbot</a:t>
            </a:r>
            <a:r>
              <a:rPr lang="en-IN" sz="2000" b="1" dirty="0"/>
              <a:t> is a computer program designed to simulate conversation with human users, especially over the internet. </a:t>
            </a:r>
            <a:r>
              <a:rPr lang="en-IN" sz="2000" b="1" dirty="0" err="1"/>
              <a:t>Chatbots</a:t>
            </a:r>
            <a:r>
              <a:rPr lang="en-IN" sz="2000" b="1" dirty="0"/>
              <a:t> use artificial intelligence (AI) and natural language processing (NLP) techniques to understand and respond to user messages in a human-like manner.
</a:t>
            </a:r>
            <a:r>
              <a:rPr lang="en-IN" sz="2000" b="1" dirty="0" err="1"/>
              <a:t>Chatbots</a:t>
            </a:r>
            <a:r>
              <a:rPr lang="en-IN" sz="2000" b="1" dirty="0"/>
              <a:t> can be found in various forms, from simple rule-based bots that follow predefined instructions to more advanced AI-driven bots that learn and adapt from conversations. They are used in a wide range of applications, including customer support, virtual assistants, information retrieval, and interactive entertainment.</a:t>
            </a:r>
            <a:endParaRPr lang="en-US" sz="2000" b="1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1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89679"/>
            <a:ext cx="84582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Necessary steps to follow:</a:t>
            </a:r>
          </a:p>
          <a:p>
            <a:r>
              <a:rPr lang="en-US" dirty="0">
                <a:latin typeface="Bahnschrift" pitchFamily="34" charset="0"/>
              </a:rPr>
              <a:t>                   we'll start building a </a:t>
            </a:r>
            <a:r>
              <a:rPr lang="en-US" dirty="0" err="1">
                <a:latin typeface="Bahnschrift" pitchFamily="34" charset="0"/>
              </a:rPr>
              <a:t>chatbot</a:t>
            </a:r>
            <a:r>
              <a:rPr lang="en-US" dirty="0">
                <a:latin typeface="Bahnschrift" pitchFamily="34" charset="0"/>
              </a:rPr>
              <a:t> by preparing the environment, loading and preprocessing a dataset, and implementing basic user interactions. We'll also install the required libraries, such as "transformers" for GPT-3 integration and "Flask" for web app development. Please note that the "transformers" library is useful for using pre-trained language models, and you can integrate GPT-3 or other models based on your preferences.</a:t>
            </a:r>
            <a:endParaRPr lang="en-IN" dirty="0">
              <a:latin typeface="Bahnschrift" pitchFamily="34" charset="0"/>
            </a:endParaRPr>
          </a:p>
          <a:p>
            <a:endParaRPr lang="en-IN" sz="2000" b="1" dirty="0">
              <a:solidFill>
                <a:schemeClr val="accent6">
                  <a:lumMod val="75000"/>
                </a:schemeClr>
              </a:solidFill>
              <a:latin typeface="Bahnschrift" pitchFamily="34" charset="0"/>
            </a:endParaRP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Step 1: Create a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Chatbot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Using Python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ChatterBot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
In this step, you’ll set up a virtual environment and install the necessary dependencies. You’ll also create a working command-line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chatbot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that can reply to you—but it won’t have very interesting replies for you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yet.Running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these commands in your terminal application installs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ChatterBot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and its dependencies into a new Python virtual environment.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  <a:latin typeface="Bahnschrift Light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Bahnschrift" pitchFamily="34" charset="0"/>
              </a:rPr>
              <a:t>Step 2: Begin Training Your </a:t>
            </a:r>
            <a:r>
              <a:rPr lang="en-IN" sz="2000" b="1" dirty="0" err="1">
                <a:solidFill>
                  <a:srgbClr val="00B050"/>
                </a:solidFill>
                <a:latin typeface="Bahnschrift" pitchFamily="34" charset="0"/>
              </a:rPr>
              <a:t>Chatbot</a:t>
            </a:r>
            <a:r>
              <a:rPr lang="en-IN" sz="2000" b="1" dirty="0">
                <a:solidFill>
                  <a:srgbClr val="00B050"/>
                </a:solidFill>
                <a:latin typeface="Bahnschrift" pitchFamily="34" charset="0"/>
              </a:rPr>
              <a:t>
In the previous step, you built a </a:t>
            </a:r>
            <a:r>
              <a:rPr lang="en-IN" sz="2000" b="1" dirty="0" err="1">
                <a:solidFill>
                  <a:srgbClr val="00B050"/>
                </a:solidFill>
                <a:latin typeface="Bahnschrift" pitchFamily="34" charset="0"/>
              </a:rPr>
              <a:t>chatbot</a:t>
            </a:r>
            <a:r>
              <a:rPr lang="en-IN" sz="2000" b="1" dirty="0">
                <a:solidFill>
                  <a:srgbClr val="00B050"/>
                </a:solidFill>
                <a:latin typeface="Bahnschrift" pitchFamily="34" charset="0"/>
              </a:rPr>
              <a:t> that you could interact with from your command line. The </a:t>
            </a:r>
            <a:r>
              <a:rPr lang="en-IN" sz="2000" b="1" dirty="0" err="1">
                <a:solidFill>
                  <a:srgbClr val="00B050"/>
                </a:solidFill>
                <a:latin typeface="Bahnschrift" pitchFamily="34" charset="0"/>
              </a:rPr>
              <a:t>chatbot</a:t>
            </a:r>
            <a:r>
              <a:rPr lang="en-IN" sz="2000" b="1" dirty="0">
                <a:solidFill>
                  <a:srgbClr val="00B050"/>
                </a:solidFill>
                <a:latin typeface="Bahnschrift" pitchFamily="34" charset="0"/>
              </a:rPr>
              <a:t> started from a clean slate and wasn’t very interesting to talk to.
</a:t>
            </a:r>
            <a:endParaRPr lang="en-US" sz="2000" b="1" dirty="0">
              <a:solidFill>
                <a:srgbClr val="00B050"/>
              </a:solidFill>
              <a:latin typeface="Bahnschrift" pitchFamily="34" charset="0"/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4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57640-67A1-7DE1-3878-85412AC1AF64}"/>
              </a:ext>
            </a:extLst>
          </p:cNvPr>
          <p:cNvSpPr txBox="1"/>
          <p:nvPr/>
        </p:nvSpPr>
        <p:spPr>
          <a:xfrm>
            <a:off x="106018" y="97182"/>
            <a:ext cx="90379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00000000000000000" pitchFamily="2" charset="0"/>
              </a:rPr>
              <a:t>Step 3: Export a WhatsApp Chat</a:t>
            </a:r>
          </a:p>
          <a:p>
            <a:pPr algn="l"/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00000000000000000" pitchFamily="2" charset="0"/>
              </a:rPr>
              <a:t>At the end of this step, you’ll have downloaded a TXT file that contains the chat history of a WhatsApp </a:t>
            </a:r>
            <a:r>
              <a:rPr lang="en-IN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00000000000000000" pitchFamily="2" charset="0"/>
              </a:rPr>
              <a:t>conversation.To</a:t>
            </a:r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00000000000000000" pitchFamily="2" charset="0"/>
              </a:rPr>
              <a:t> export the history of a conversation that you’ve had on WhatsApp, you need to open the conversation on your phone. Once you’re on the conversation screen, you can access the export menu:
Click on the three dots (⋮) in the top right corner to open the main menu.
Choose More to bring up additional menu options.
Select Export chat to create a TXT export of your conversation.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BE19B-D6E6-9448-0785-FE8BD66B7A70}"/>
              </a:ext>
            </a:extLst>
          </p:cNvPr>
          <p:cNvSpPr txBox="1"/>
          <p:nvPr/>
        </p:nvSpPr>
        <p:spPr>
          <a:xfrm>
            <a:off x="106018" y="2749322"/>
            <a:ext cx="8967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92D050"/>
                </a:solidFill>
                <a:effectLst/>
                <a:latin typeface="source sans pro" panose="020B0703030403020204" pitchFamily="34" charset="0"/>
              </a:rPr>
              <a:t>Step 4: Clean Your Chat Export</a:t>
            </a:r>
          </a:p>
          <a:p>
            <a:pPr algn="l"/>
            <a:r>
              <a:rPr lang="en-IN" b="0" i="0" dirty="0">
                <a:solidFill>
                  <a:srgbClr val="92D050"/>
                </a:solidFill>
                <a:effectLst/>
                <a:latin typeface="source sans pro" panose="020B0703030403020204" pitchFamily="34" charset="0"/>
              </a:rPr>
              <a:t>In this step, you’ll clean the WhatsApp chat export data so that you can use it as input to train your </a:t>
            </a:r>
            <a:r>
              <a:rPr lang="en-IN" b="0" i="0" dirty="0" err="1">
                <a:solidFill>
                  <a:srgbClr val="92D050"/>
                </a:solidFill>
                <a:effectLst/>
                <a:latin typeface="source sans pro" panose="020B0703030403020204" pitchFamily="34" charset="0"/>
              </a:rPr>
              <a:t>chatbot</a:t>
            </a:r>
            <a:r>
              <a:rPr lang="en-IN" b="0" i="0" dirty="0">
                <a:solidFill>
                  <a:srgbClr val="92D050"/>
                </a:solidFill>
                <a:effectLst/>
                <a:latin typeface="source sans pro" panose="020B0703030403020204" pitchFamily="34" charset="0"/>
              </a:rPr>
              <a:t> on an industry-specific topic. In this example, the topic will be … houseplants!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CE60D-D275-A4AA-32D6-DD499BDF11A0}"/>
              </a:ext>
            </a:extLst>
          </p:cNvPr>
          <p:cNvSpPr txBox="1"/>
          <p:nvPr/>
        </p:nvSpPr>
        <p:spPr>
          <a:xfrm>
            <a:off x="106019" y="4016468"/>
            <a:ext cx="73417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703030403020204" pitchFamily="34" charset="0"/>
              </a:rPr>
              <a:t>Step 5: Train Your </a:t>
            </a:r>
            <a:r>
              <a:rPr lang="en-IN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703030403020204" pitchFamily="34" charset="0"/>
              </a:rPr>
              <a:t>Chatbot</a:t>
            </a:r>
            <a:r>
              <a:rPr lang="en-IN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703030403020204" pitchFamily="34" charset="0"/>
              </a:rPr>
              <a:t> on Custom Data and Start Chatting</a:t>
            </a:r>
          </a:p>
          <a:p>
            <a:pPr algn="l"/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703030403020204" pitchFamily="34" charset="0"/>
              </a:rPr>
              <a:t>In this step, you’ll train your </a:t>
            </a:r>
            <a:r>
              <a:rPr lang="en-IN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703030403020204" pitchFamily="34" charset="0"/>
              </a:rPr>
              <a:t>chatbot</a:t>
            </a:r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703030403020204" pitchFamily="34" charset="0"/>
              </a:rPr>
              <a:t> with the WhatsApp conversation data that you cleaned in the previous step. You’ll end up with a </a:t>
            </a:r>
            <a:r>
              <a:rPr lang="en-IN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703030403020204" pitchFamily="34" charset="0"/>
              </a:rPr>
              <a:t>chatbot</a:t>
            </a:r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703030403020204" pitchFamily="34" charset="0"/>
              </a:rPr>
              <a:t> that you’ve trained on industry-specific conversational data, and you’ll be able to chat with the bot</a:t>
            </a:r>
          </a:p>
        </p:txBody>
      </p:sp>
    </p:spTree>
    <p:extLst>
      <p:ext uri="{BB962C8B-B14F-4D97-AF65-F5344CB8AC3E}">
        <p14:creationId xmlns:p14="http://schemas.microsoft.com/office/powerpoint/2010/main" val="72191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B44584-9198-DFAE-56F8-CB3788D669AD}"/>
              </a:ext>
            </a:extLst>
          </p:cNvPr>
          <p:cNvSpPr txBox="1"/>
          <p:nvPr/>
        </p:nvSpPr>
        <p:spPr>
          <a:xfrm>
            <a:off x="335723" y="404943"/>
            <a:ext cx="85697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Handle more edge cases: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 Your regex pattern might not catch all WhatsApp usernames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Parse the </a:t>
            </a:r>
            <a:r>
              <a:rPr lang="en-IN" b="1" i="0" dirty="0" err="1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ChatterBot</a:t>
            </a:r>
            <a:r>
              <a:rPr lang="en-IN" b="1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 corpus: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 Skip the dependency conflicts, </a:t>
            </a:r>
            <a:r>
              <a:rPr lang="en-IN" b="0" i="0" u="none" strike="noStrike" dirty="0">
                <a:solidFill>
                  <a:srgbClr val="619CCD"/>
                </a:solidFill>
                <a:effectLst/>
                <a:latin typeface="source sans pro" panose="020B0703030403020204" pitchFamily="34" charset="0"/>
                <a:hlinkClick r:id="rId2"/>
              </a:rPr>
              <a:t>install </a:t>
            </a:r>
            <a:r>
              <a:rPr lang="en-IN" b="0" i="0" u="none" strike="noStrike" dirty="0" err="1">
                <a:solidFill>
                  <a:srgbClr val="619CCD"/>
                </a:solidFill>
                <a:effectLst/>
                <a:latin typeface="source sans pro" panose="020B0703030403020204" pitchFamily="34" charset="0"/>
                <a:hlinkClick r:id="rId2"/>
              </a:rPr>
              <a:t>PyYAML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 directly, and parse some of the training corpora provided in </a:t>
            </a:r>
            <a:r>
              <a:rPr lang="en-IN" b="0" i="0" u="none" strike="noStrike" dirty="0">
                <a:solidFill>
                  <a:srgbClr val="619CCD"/>
                </a:solidFill>
                <a:effectLst/>
                <a:latin typeface="source sans pro" panose="020B0703030403020204" pitchFamily="34" charset="0"/>
                <a:hlinkClick r:id="rId3"/>
              </a:rPr>
              <a:t>chatterbot-corpus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 yourself. Use one or more of them to continue training your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chatbot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Build a custom </a:t>
            </a:r>
            <a:r>
              <a:rPr lang="en-IN" b="1" i="0" dirty="0" err="1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preprocessor</a:t>
            </a:r>
            <a:r>
              <a:rPr lang="en-IN" b="1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: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 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ChatterBot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 can modify user input before sending it to a logic adapter. You can use built-in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preprocessors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, for example to remove whitespace. Build a </a:t>
            </a:r>
            <a:r>
              <a:rPr lang="en-IN" b="0" i="0" u="none" strike="noStrike" dirty="0">
                <a:solidFill>
                  <a:srgbClr val="619CCD"/>
                </a:solidFill>
                <a:effectLst/>
                <a:latin typeface="source sans pro" panose="020B0703030403020204" pitchFamily="34" charset="0"/>
                <a:hlinkClick r:id="rId4"/>
              </a:rPr>
              <a:t>custom </a:t>
            </a:r>
            <a:r>
              <a:rPr lang="en-IN" b="0" i="0" u="none" strike="noStrike" dirty="0" err="1">
                <a:solidFill>
                  <a:srgbClr val="619CCD"/>
                </a:solidFill>
                <a:effectLst/>
                <a:latin typeface="source sans pro" panose="020B0703030403020204" pitchFamily="34" charset="0"/>
                <a:hlinkClick r:id="rId4"/>
              </a:rPr>
              <a:t>preprocessor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 that can </a:t>
            </a:r>
            <a:r>
              <a:rPr lang="en-IN" b="0" i="0" u="none" strike="noStrike" dirty="0">
                <a:solidFill>
                  <a:srgbClr val="619CCD"/>
                </a:solidFill>
                <a:effectLst/>
                <a:latin typeface="source sans pro" panose="020B0703030403020204" pitchFamily="34" charset="0"/>
                <a:hlinkClick r:id="rId5"/>
              </a:rPr>
              <a:t>replace swear words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 in your user input.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Include additional logic adapters: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 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ChatterBot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 comes with a few preinstalled </a:t>
            </a:r>
            <a:r>
              <a:rPr lang="en-IN" b="0" i="0" u="none" strike="noStrike" dirty="0">
                <a:solidFill>
                  <a:srgbClr val="619CCD"/>
                </a:solidFill>
                <a:effectLst/>
                <a:latin typeface="source sans pro" panose="020B0703030403020204" pitchFamily="34" charset="0"/>
                <a:hlinkClick r:id="rId6"/>
              </a:rPr>
              <a:t>logic adapters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, such as ones for </a:t>
            </a:r>
            <a:r>
              <a:rPr lang="en-IN" b="0" i="0" u="none" strike="noStrike" dirty="0">
                <a:solidFill>
                  <a:srgbClr val="619CCD"/>
                </a:solidFill>
                <a:effectLst/>
                <a:latin typeface="source sans pro" panose="020B0703030403020204" pitchFamily="34" charset="0"/>
                <a:hlinkClick r:id="rId7"/>
              </a:rPr>
              <a:t>mathematical evaluations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 and </a:t>
            </a:r>
            <a:r>
              <a:rPr lang="en-IN" b="0" i="0" u="none" strike="noStrike" dirty="0">
                <a:solidFill>
                  <a:srgbClr val="619CCD"/>
                </a:solidFill>
                <a:effectLst/>
                <a:latin typeface="source sans pro" panose="020B0703030403020204" pitchFamily="34" charset="0"/>
                <a:hlinkClick r:id="rId8"/>
              </a:rPr>
              <a:t>time logic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. Add these logic adapters to your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chatbot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703030403020204" pitchFamily="34" charset="0"/>
              </a:rPr>
              <a:t> so it can perform calculations and tell you the current time.</a:t>
            </a:r>
          </a:p>
          <a:p>
            <a:pPr algn="l"/>
            <a:endParaRPr lang="en-IN" b="0" i="0" dirty="0">
              <a:solidFill>
                <a:srgbClr val="222222"/>
              </a:solidFill>
              <a:effectLst/>
              <a:latin typeface="source sans pro" panose="020B070303040302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2595A59-B512-C744-912D-BE183820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68" y="4202683"/>
            <a:ext cx="5203453" cy="24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6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817" y="458956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Black" pitchFamily="34" charset="0"/>
              </a:rPr>
              <a:t>Program: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1B295DA-1F60-0838-7961-40E71360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8" y="1635539"/>
            <a:ext cx="3817433" cy="44958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0C5099A-1359-410B-DFD9-856DBD38C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56" y="1609085"/>
            <a:ext cx="3740186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9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382000" cy="790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 Rounded MT Bold" pitchFamily="34" charset="0"/>
              </a:rPr>
              <a:t>step by step</a:t>
            </a:r>
          </a:p>
          <a:p>
            <a:r>
              <a:rPr lang="en-US" sz="2400" dirty="0">
                <a:latin typeface="Bahnschrift" pitchFamily="34" charset="0"/>
              </a:rPr>
              <a:t>(for Start building the </a:t>
            </a:r>
            <a:r>
              <a:rPr lang="en-US" sz="2400" dirty="0" err="1">
                <a:latin typeface="Bahnschrift" pitchFamily="34" charset="0"/>
              </a:rPr>
              <a:t>chatbot</a:t>
            </a:r>
            <a:r>
              <a:rPr lang="en-US" sz="2400" dirty="0">
                <a:latin typeface="Bahnschrift" pitchFamily="34" charset="0"/>
              </a:rPr>
              <a:t> by preparing the environment and implementing basic user interactions)</a:t>
            </a:r>
          </a:p>
          <a:p>
            <a:endParaRPr lang="en-US" sz="2400" dirty="0">
              <a:latin typeface="Bahnschrift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Step 1:</a:t>
            </a:r>
            <a:r>
              <a:rPr lang="en-IN" sz="2000" dirty="0">
                <a:latin typeface="Aptos Black" panose="020B0004020202020204" pitchFamily="34" charset="0"/>
              </a:rPr>
              <a:t>Define the Purpose: </a:t>
            </a:r>
          </a:p>
          <a:p>
            <a:r>
              <a:rPr lang="en-IN" sz="2000" dirty="0">
                <a:latin typeface="Aptos Black" panose="020B0004020202020204" pitchFamily="34" charset="0"/>
              </a:rPr>
              <a:t>Determine the purpose and functionality of your </a:t>
            </a:r>
            <a:r>
              <a:rPr lang="en-IN" sz="2000" dirty="0" err="1">
                <a:latin typeface="Aptos Black" panose="020B0004020202020204" pitchFamily="34" charset="0"/>
              </a:rPr>
              <a:t>chatbot</a:t>
            </a:r>
            <a:r>
              <a:rPr lang="en-IN" sz="2000" dirty="0">
                <a:latin typeface="Aptos Black" panose="020B0004020202020204" pitchFamily="34" charset="0"/>
              </a:rPr>
              <a:t>. What will it do? Who is the target audience.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2:</a:t>
            </a:r>
            <a:r>
              <a:rPr lang="en-IN" sz="2000" b="1" dirty="0">
                <a:latin typeface="Aptos Black" panose="020B0004020202020204" pitchFamily="34" charset="0"/>
              </a:rPr>
              <a:t>Choose a Framework or Library:
You can use libraries like NLTK, </a:t>
            </a:r>
            <a:r>
              <a:rPr lang="en-IN" sz="2000" b="1" dirty="0" err="1">
                <a:latin typeface="Aptos Black" panose="020B0004020202020204" pitchFamily="34" charset="0"/>
              </a:rPr>
              <a:t>spaCy</a:t>
            </a:r>
            <a:r>
              <a:rPr lang="en-IN" sz="2000" b="1" dirty="0">
                <a:latin typeface="Aptos Black" panose="020B0004020202020204" pitchFamily="34" charset="0"/>
              </a:rPr>
              <a:t>, or Transformers for natural language processing.
For building the </a:t>
            </a:r>
            <a:r>
              <a:rPr lang="en-IN" sz="2000" b="1" dirty="0" err="1">
                <a:latin typeface="Aptos Black" panose="020B0004020202020204" pitchFamily="34" charset="0"/>
              </a:rPr>
              <a:t>chatbot</a:t>
            </a:r>
            <a:r>
              <a:rPr lang="en-IN" sz="2000" b="1" dirty="0">
                <a:latin typeface="Aptos Black" panose="020B0004020202020204" pitchFamily="34" charset="0"/>
              </a:rPr>
              <a:t> itself, you can use frameworks like Rasa, </a:t>
            </a:r>
            <a:r>
              <a:rPr lang="en-IN" sz="2000" b="1" dirty="0" err="1">
                <a:latin typeface="Aptos Black" panose="020B0004020202020204" pitchFamily="34" charset="0"/>
              </a:rPr>
              <a:t>ChatterBot</a:t>
            </a:r>
            <a:r>
              <a:rPr lang="en-IN" sz="2000" b="1" dirty="0">
                <a:latin typeface="Aptos Black" panose="020B0004020202020204" pitchFamily="34" charset="0"/>
              </a:rPr>
              <a:t>, or even create a custom solution.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3:</a:t>
            </a:r>
            <a:r>
              <a:rPr lang="en-IN" sz="2000" dirty="0">
                <a:latin typeface="Aptos Black" panose="020B0004020202020204" pitchFamily="34" charset="0"/>
              </a:rPr>
              <a:t>Data Collection and </a:t>
            </a:r>
            <a:r>
              <a:rPr lang="en-IN" sz="2000" dirty="0" err="1">
                <a:latin typeface="Aptos Black" panose="020B0004020202020204" pitchFamily="34" charset="0"/>
              </a:rPr>
              <a:t>Preprocessing</a:t>
            </a:r>
            <a:r>
              <a:rPr lang="en-IN" sz="2000" dirty="0">
                <a:latin typeface="Aptos Black" panose="020B0004020202020204" pitchFamily="34" charset="0"/>
              </a:rPr>
              <a:t>:
Gather and </a:t>
            </a:r>
            <a:r>
              <a:rPr lang="en-IN" sz="2000" dirty="0" err="1">
                <a:latin typeface="Aptos Black" panose="020B0004020202020204" pitchFamily="34" charset="0"/>
              </a:rPr>
              <a:t>preprocess</a:t>
            </a:r>
            <a:r>
              <a:rPr lang="en-IN" sz="2000" dirty="0">
                <a:latin typeface="Aptos Black" panose="020B0004020202020204" pitchFamily="34" charset="0"/>
              </a:rPr>
              <a:t> training data, which includes text conversations or relevant datasets.
Tokenize and clean the text data. </a:t>
            </a:r>
            <a:endParaRPr lang="en-US" sz="2000" b="1" dirty="0">
              <a:solidFill>
                <a:srgbClr val="00B050"/>
              </a:solidFill>
              <a:latin typeface="Aptos Black" panose="020B0004020202020204" pitchFamily="34" charset="0"/>
            </a:endParaRPr>
          </a:p>
          <a:p>
            <a:endParaRPr lang="en-US" sz="2000" b="1" dirty="0">
              <a:solidFill>
                <a:srgbClr val="00B050"/>
              </a:solidFill>
              <a:latin typeface="Bahnschrift" pitchFamily="34" charset="0"/>
            </a:endParaRPr>
          </a:p>
          <a:p>
            <a:endParaRPr lang="en-US" sz="2000" dirty="0">
              <a:latin typeface="Bahnschrift SemiBold" pitchFamily="34" charset="0"/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  <a:latin typeface="Bahnschrift" pitchFamily="34" charset="0"/>
            </a:endParaRPr>
          </a:p>
          <a:p>
            <a:endParaRPr lang="en-US" sz="2400" dirty="0">
              <a:solidFill>
                <a:srgbClr val="00B050"/>
              </a:solidFill>
              <a:latin typeface="Bahnschrift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Bahnschrift" pitchFamily="34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56383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6677" y="1435649"/>
            <a:ext cx="619318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4:</a:t>
            </a:r>
            <a:r>
              <a:rPr lang="en-IN" sz="2000" b="1" dirty="0">
                <a:latin typeface="Aptos Black" panose="020B0004020202020204" pitchFamily="34" charset="0"/>
              </a:rPr>
              <a:t>Implement User Interface:
Develop a user interface for users to interact with the </a:t>
            </a:r>
            <a:r>
              <a:rPr lang="en-IN" sz="2000" b="1" dirty="0" err="1">
                <a:latin typeface="Aptos Black" panose="020B0004020202020204" pitchFamily="34" charset="0"/>
              </a:rPr>
              <a:t>chatbot</a:t>
            </a:r>
            <a:r>
              <a:rPr lang="en-IN" sz="2000" b="1" dirty="0">
                <a:latin typeface="Aptos Black" panose="020B0004020202020204" pitchFamily="34" charset="0"/>
              </a:rPr>
              <a:t>. This could be a web app, a messaging platform integration, or a command-line interface.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5: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latin typeface="Aptos Black" panose="020B0004020202020204" pitchFamily="34" charset="0"/>
              </a:rPr>
              <a:t>Handle User Inputs and Responses:
Write code to handle user inputs, process them, and generate appropriate responses.</a:t>
            </a:r>
            <a:endParaRPr lang="en-US" b="1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8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1534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hnschrift" pitchFamily="34" charset="0"/>
              </a:rPr>
              <a:t>Conclusion:</a:t>
            </a:r>
          </a:p>
          <a:p>
            <a:r>
              <a:rPr lang="en-US" sz="2400" dirty="0">
                <a:solidFill>
                  <a:srgbClr val="FF0000"/>
                </a:solidFill>
                <a:latin typeface="Bahnschrift" pitchFamily="34" charset="0"/>
              </a:rPr>
              <a:t>           </a:t>
            </a:r>
            <a:endParaRPr lang="en-US" sz="2000" dirty="0">
              <a:solidFill>
                <a:srgbClr val="FF0000"/>
              </a:solidFill>
              <a:latin typeface="Bahnschrift SemiBold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71906-133B-E301-4837-8B2DBE6C7697}"/>
              </a:ext>
            </a:extLst>
          </p:cNvPr>
          <p:cNvSpPr txBox="1"/>
          <p:nvPr/>
        </p:nvSpPr>
        <p:spPr>
          <a:xfrm>
            <a:off x="2286000" y="1027238"/>
            <a:ext cx="58137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In conclusion, developing a </a:t>
            </a:r>
            <a:r>
              <a:rPr lang="en-US" dirty="0" err="1">
                <a:latin typeface="Aptos Black" panose="020B0004020202020204" pitchFamily="34" charset="0"/>
              </a:rPr>
              <a:t>chatbot</a:t>
            </a:r>
            <a:r>
              <a:rPr lang="en-US" dirty="0">
                <a:latin typeface="Aptos Black" panose="020B0004020202020204" pitchFamily="34" charset="0"/>
              </a:rPr>
              <a:t> in Python offers a versatile and powerful approach to create interactive and automated conversational agents. Python's rich ecosystem of libraries and frameworks, like NLTK, </a:t>
            </a:r>
            <a:r>
              <a:rPr lang="en-US" dirty="0" err="1">
                <a:latin typeface="Aptos Black" panose="020B0004020202020204" pitchFamily="34" charset="0"/>
              </a:rPr>
              <a:t>spaCy</a:t>
            </a:r>
            <a:r>
              <a:rPr lang="en-US" dirty="0">
                <a:latin typeface="Aptos Black" panose="020B0004020202020204" pitchFamily="34" charset="0"/>
              </a:rPr>
              <a:t>, and </a:t>
            </a:r>
            <a:r>
              <a:rPr lang="en-US" dirty="0" err="1">
                <a:latin typeface="Aptos Black" panose="020B0004020202020204" pitchFamily="34" charset="0"/>
              </a:rPr>
              <a:t>TensorFlow</a:t>
            </a:r>
            <a:r>
              <a:rPr lang="en-US" dirty="0">
                <a:latin typeface="Aptos Black" panose="020B0004020202020204" pitchFamily="34" charset="0"/>
              </a:rPr>
              <a:t>, provide the tools needed for natural language processing and machine learning, making it a suitable choice for </a:t>
            </a:r>
            <a:r>
              <a:rPr lang="en-US" dirty="0" err="1">
                <a:latin typeface="Aptos Black" panose="020B0004020202020204" pitchFamily="34" charset="0"/>
              </a:rPr>
              <a:t>chatbot</a:t>
            </a:r>
            <a:r>
              <a:rPr lang="en-US" dirty="0">
                <a:latin typeface="Aptos Black" panose="020B0004020202020204" pitchFamily="34" charset="0"/>
              </a:rPr>
              <a:t> development. However, success in building an effective </a:t>
            </a:r>
            <a:r>
              <a:rPr lang="en-US" dirty="0" err="1">
                <a:latin typeface="Aptos Black" panose="020B0004020202020204" pitchFamily="34" charset="0"/>
              </a:rPr>
              <a:t>chatbot</a:t>
            </a:r>
            <a:r>
              <a:rPr lang="en-US" dirty="0">
                <a:latin typeface="Aptos Black" panose="020B0004020202020204" pitchFamily="34" charset="0"/>
              </a:rPr>
              <a:t> also depends on understanding the target audience, crafting meaningful dialogues, and continuous improvement through user feedback. Python's flexibility and community support make it a robust choice for creating </a:t>
            </a:r>
            <a:r>
              <a:rPr lang="en-US" dirty="0" err="1">
                <a:latin typeface="Aptos Black" panose="020B0004020202020204" pitchFamily="34" charset="0"/>
              </a:rPr>
              <a:t>chatbots</a:t>
            </a:r>
            <a:r>
              <a:rPr lang="en-US" dirty="0">
                <a:latin typeface="Aptos Black" panose="020B0004020202020204" pitchFamily="34" charset="0"/>
              </a:rPr>
              <a:t> that can be integrated into various applications and platforms.</a:t>
            </a:r>
          </a:p>
        </p:txBody>
      </p:sp>
    </p:spTree>
    <p:extLst>
      <p:ext uri="{BB962C8B-B14F-4D97-AF65-F5344CB8AC3E}">
        <p14:creationId xmlns:p14="http://schemas.microsoft.com/office/powerpoint/2010/main" val="179135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849</Words>
  <Application>Microsoft Office PowerPoint</Application>
  <PresentationFormat>On-screen Show 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Create A Chatbot In  Python</vt:lpstr>
      <vt:lpstr>Topic: Start  building the  chatbot  by preparing the environment and implementing  basic  user  interactions. Install   required  libraries, like transformers  for  GPT-3  integration  and  flask  for  web app 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CHATBOT IN PYTHON</dc:title>
  <dc:creator>USER</dc:creator>
  <cp:lastModifiedBy>dharshinidk20@gmail.com</cp:lastModifiedBy>
  <cp:revision>14</cp:revision>
  <dcterms:created xsi:type="dcterms:W3CDTF">2023-10-16T15:08:28Z</dcterms:created>
  <dcterms:modified xsi:type="dcterms:W3CDTF">2023-10-24T10:08:42Z</dcterms:modified>
</cp:coreProperties>
</file>