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CC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5FF90-961A-40A5-8EF4-1F91EF2E32CA}" v="8" dt="2022-04-13T07:06:25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94" autoAdjust="0"/>
  </p:normalViewPr>
  <p:slideViewPr>
    <p:cSldViewPr snapToGrid="0">
      <p:cViewPr varScale="1">
        <p:scale>
          <a:sx n="133" d="100"/>
          <a:sy n="133" d="100"/>
        </p:scale>
        <p:origin x="374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B4BC1-7E48-4B63-B8AB-8DA16AD79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D2618D-33D2-41E2-9D99-E3F056C15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993B5-E33D-4CC2-ADCB-F08A22C9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261-135B-4FB1-B6E4-206CBDC7AA7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5E720-C6B0-453B-A44A-FB363294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0802B-55CA-4288-AB43-B1F04EB8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2989-CE2C-4366-B3C1-9100B2009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02920-31D5-4B7E-ACE3-BFB387E2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8A70A8-2B34-4538-A864-6DA4C169D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D903F-37B1-44C0-9ACF-7CE1905E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261-135B-4FB1-B6E4-206CBDC7AA7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51615-DA36-44EA-8A21-74E1569C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BB583-B51D-46FB-84CA-0274386A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2989-CE2C-4366-B3C1-9100B2009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0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D50A82-DC08-47B1-A279-3C7CB7A1E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DF2B97-274B-4D2C-B221-5172D2028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6F4D2-9714-4A78-93B4-07743A34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261-135B-4FB1-B6E4-206CBDC7AA7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9BB2B-AF5A-4683-847A-0B94C8D2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06A73-FC56-4065-A9AE-DEFB5E73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2989-CE2C-4366-B3C1-9100B2009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5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D48D9-8D44-487C-BA88-41A9BB00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CA35A-4824-485A-AD3F-F03C0BCA0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10F54-9632-4C42-AEC1-6EFA863D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261-135B-4FB1-B6E4-206CBDC7AA7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68DD1-4A96-4D36-B80E-F2E634BB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9402B-EBAC-417D-B24F-2C81296F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2989-CE2C-4366-B3C1-9100B2009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4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1D252-8361-412D-93D5-9A37B4A70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2C458-85C3-4499-A65A-27004F7FD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1688A-910F-471F-83A0-FBBF12FA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261-135B-4FB1-B6E4-206CBDC7AA7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57F50-A899-4DBF-87BB-3072F85F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70CEA-FD3A-4BAB-8C83-28E6BA73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2989-CE2C-4366-B3C1-9100B2009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5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EF4F7-BA00-4D12-9AB2-26A5551D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BF554-426B-470F-8758-0DA9861F3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1A29B7-7E4D-47EC-96AF-41D54E545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656A4-5468-486A-A3DE-D984947A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261-135B-4FB1-B6E4-206CBDC7AA7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CB1970-ACB4-416B-89D5-4869D57F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1FB0E7-A412-498D-BD01-561F40C0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2989-CE2C-4366-B3C1-9100B2009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1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FC7AC-947A-4433-81E4-04BD726A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528842-71E8-4318-85E5-A739E2E59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095E0E-0C9D-491F-8EC1-FB5ACC1E8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19DB97-F88C-42AB-B82D-AF91B8ED2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13ABCF-4DB8-477A-8763-D752A66CE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CA292D-F820-4F88-AF8E-B370335C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261-135B-4FB1-B6E4-206CBDC7AA7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CB23EA-3860-42B4-9FE0-AA547F87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E9E347-8132-4762-A11D-B36418A1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2989-CE2C-4366-B3C1-9100B2009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4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C837E-6352-4B1E-AAA1-5F626C72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CED335-D4C5-4C0D-9CF9-F6302D28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261-135B-4FB1-B6E4-206CBDC7AA7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90CD44-BB00-449C-B928-4001EDE0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D5742A-E034-41C4-9703-2D103644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2989-CE2C-4366-B3C1-9100B2009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18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D466D4-C943-46D3-8C74-CA4B0F3E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261-135B-4FB1-B6E4-206CBDC7AA7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44AA0F-A37A-4C60-9446-F8882B8B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84F93B-A177-4DCF-AFC1-A9615CE6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2989-CE2C-4366-B3C1-9100B2009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2A71A-FB1E-4092-955C-25226A5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6655C-EE1F-464F-A193-BB5A811C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D807F2-1C32-4CDD-ACCE-746778C6D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68946A-8914-49ED-9D3B-F11CBA49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261-135B-4FB1-B6E4-206CBDC7AA7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49268-6C2D-406F-9D9E-8D1511B4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963C2F-8ED1-45AD-8920-53B832A6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2989-CE2C-4366-B3C1-9100B2009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2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76BBD-E18B-471B-9A4D-5FC2416E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63A85-D18C-4227-BD97-D8F11F6FF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A060C9-4DB9-4817-A6CB-DA77DE11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7AF5C7-F32A-4E33-84BB-DF2DBFAD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261-135B-4FB1-B6E4-206CBDC7AA7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A7CFB0-6AEE-43A6-AB14-C9D6A2BF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E7713-CA9D-4EA1-95F5-4D3D5547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2989-CE2C-4366-B3C1-9100B2009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81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2D4DB6-5F6F-48E4-A4FE-F5C8F5BF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95D9F2-367F-48E5-9814-B39949DE9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27083-CE72-467C-A1FE-9686500DE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5A261-135B-4FB1-B6E4-206CBDC7AA7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47812-638A-42F8-92FB-232CF3D3A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F3D07-060C-418C-9E3C-6AE8D3ECB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2989-CE2C-4366-B3C1-9100B2009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8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#home" TargetMode="External"/><Relationship Id="rId2" Type="http://schemas.openxmlformats.org/officeDocument/2006/relationships/hyperlink" Target="https://docs.microsoft.com/ko-kr/cli/azure/install-azure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422378-40E3-49F1-8591-35DD37D85ADE}"/>
              </a:ext>
            </a:extLst>
          </p:cNvPr>
          <p:cNvSpPr txBox="1"/>
          <p:nvPr/>
        </p:nvSpPr>
        <p:spPr>
          <a:xfrm>
            <a:off x="244213" y="645657"/>
            <a:ext cx="11542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Azure AKS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lphaUcPeriod"/>
            </a:pPr>
            <a:r>
              <a:rPr lang="ko-KR" altLang="en-US" dirty="0"/>
              <a:t>사전 설정</a:t>
            </a:r>
            <a:br>
              <a:rPr lang="en-US" altLang="ko-KR" dirty="0"/>
            </a:br>
            <a:r>
              <a:rPr lang="en-US" altLang="ko-KR" dirty="0"/>
              <a:t>1. 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리소스 그룹 생성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리소스 만들기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A8B08-50EB-4573-8EFF-AC762670A585}"/>
              </a:ext>
            </a:extLst>
          </p:cNvPr>
          <p:cNvSpPr txBox="1"/>
          <p:nvPr/>
        </p:nvSpPr>
        <p:spPr>
          <a:xfrm>
            <a:off x="828277" y="2630815"/>
            <a:ext cx="6096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https://docs.microsoft.com/ko-kr/azure/aks/kubernetes-walkthrough-rm-template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5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45148-5F65-EA9B-41E5-26485E913A3F}"/>
              </a:ext>
            </a:extLst>
          </p:cNvPr>
          <p:cNvSpPr txBox="1"/>
          <p:nvPr/>
        </p:nvSpPr>
        <p:spPr>
          <a:xfrm>
            <a:off x="901700" y="460074"/>
            <a:ext cx="941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리소스 그룹 만들기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Azure AKS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93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9FF0F6-C054-26A9-5BA4-EFDFD55F30C6}"/>
              </a:ext>
            </a:extLst>
          </p:cNvPr>
          <p:cNvSpPr/>
          <p:nvPr/>
        </p:nvSpPr>
        <p:spPr>
          <a:xfrm>
            <a:off x="468910" y="3506072"/>
            <a:ext cx="1351423" cy="393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리소스 그룹 생성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9E4AA9E-D29A-F5BE-067B-519B995684CB}"/>
              </a:ext>
            </a:extLst>
          </p:cNvPr>
          <p:cNvSpPr/>
          <p:nvPr/>
        </p:nvSpPr>
        <p:spPr>
          <a:xfrm>
            <a:off x="2584838" y="3506072"/>
            <a:ext cx="1762605" cy="393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0" dirty="0">
                <a:solidFill>
                  <a:schemeClr val="tx1"/>
                </a:solidFill>
                <a:effectLst/>
                <a:latin typeface="+mn-ea"/>
              </a:rPr>
              <a:t>Container Registry </a:t>
            </a:r>
            <a:r>
              <a:rPr lang="ko-KR" altLang="en-US" sz="1000" i="0" dirty="0">
                <a:solidFill>
                  <a:schemeClr val="tx1"/>
                </a:solidFill>
                <a:effectLst/>
                <a:latin typeface="+mn-ea"/>
              </a:rPr>
              <a:t>생성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C80C59-470F-4FB9-B1F3-EDC4782FA264}"/>
              </a:ext>
            </a:extLst>
          </p:cNvPr>
          <p:cNvSpPr/>
          <p:nvPr/>
        </p:nvSpPr>
        <p:spPr>
          <a:xfrm>
            <a:off x="5248872" y="3506072"/>
            <a:ext cx="1762605" cy="393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0" dirty="0">
                <a:solidFill>
                  <a:srgbClr val="323130"/>
                </a:solidFill>
                <a:effectLst/>
                <a:latin typeface="+mn-ea"/>
              </a:rPr>
              <a:t>Kubernetes </a:t>
            </a:r>
            <a:r>
              <a:rPr lang="ko-KR" altLang="en-US" sz="1000" i="0" dirty="0">
                <a:solidFill>
                  <a:srgbClr val="323130"/>
                </a:solidFill>
                <a:effectLst/>
                <a:latin typeface="+mn-ea"/>
              </a:rPr>
              <a:t>클러스터 생성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626C1AF-4740-9536-3EF9-3C2947A6336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20333" y="3702692"/>
            <a:ext cx="764505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F1429EA-3611-F5EC-BB7C-62635EFC1D0A}"/>
              </a:ext>
            </a:extLst>
          </p:cNvPr>
          <p:cNvSpPr/>
          <p:nvPr/>
        </p:nvSpPr>
        <p:spPr>
          <a:xfrm>
            <a:off x="2150122" y="3107962"/>
            <a:ext cx="5150086" cy="3237874"/>
          </a:xfrm>
          <a:prstGeom prst="roundRect">
            <a:avLst>
              <a:gd name="adj" fmla="val 1374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왼쪽 메뉴에서 컨테이너 선택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8E4B479-CF94-80B1-A8EC-B628B8960D83}"/>
              </a:ext>
            </a:extLst>
          </p:cNvPr>
          <p:cNvSpPr/>
          <p:nvPr/>
        </p:nvSpPr>
        <p:spPr>
          <a:xfrm>
            <a:off x="2584837" y="4669868"/>
            <a:ext cx="1762605" cy="393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Registry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이름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8F8FF7-F52A-9238-E2E9-CE07EC9B239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47443" y="3702692"/>
            <a:ext cx="901429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2498F06-A366-9603-7FE4-940F0C368911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466140" y="3899312"/>
            <a:ext cx="1" cy="770556"/>
          </a:xfrm>
          <a:prstGeom prst="straightConnector1">
            <a:avLst/>
          </a:prstGeom>
          <a:ln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1CF6047-2AF4-0315-87A8-2580A34741B8}"/>
              </a:ext>
            </a:extLst>
          </p:cNvPr>
          <p:cNvSpPr/>
          <p:nvPr/>
        </p:nvSpPr>
        <p:spPr>
          <a:xfrm>
            <a:off x="5248872" y="4669868"/>
            <a:ext cx="1762605" cy="393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Kubernetes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클러스터 이름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E17B650-59BD-8404-96CA-7408FA1C2B8A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>
            <a:off x="6130175" y="3899312"/>
            <a:ext cx="0" cy="770556"/>
          </a:xfrm>
          <a:prstGeom prst="straightConnector1">
            <a:avLst/>
          </a:prstGeom>
          <a:ln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3B80273-DF09-E2C6-1A3E-822562285B0F}"/>
              </a:ext>
            </a:extLst>
          </p:cNvPr>
          <p:cNvSpPr/>
          <p:nvPr/>
        </p:nvSpPr>
        <p:spPr>
          <a:xfrm>
            <a:off x="349770" y="994312"/>
            <a:ext cx="1762605" cy="393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323130"/>
                </a:solidFill>
                <a:latin typeface="+mn-ea"/>
              </a:rPr>
              <a:t>Azure CLI </a:t>
            </a:r>
            <a:r>
              <a:rPr lang="ko-KR" altLang="en-US" sz="1000" dirty="0">
                <a:solidFill>
                  <a:srgbClr val="323130"/>
                </a:solidFill>
                <a:latin typeface="+mn-ea"/>
              </a:rPr>
              <a:t>설치</a:t>
            </a:r>
            <a:endParaRPr lang="ko-KR" altLang="en-US" sz="1000" i="0" dirty="0">
              <a:solidFill>
                <a:srgbClr val="323130"/>
              </a:solidFill>
              <a:effectLst/>
              <a:latin typeface="+mn-ea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940FA3B-D21C-1799-B2AD-22BBABEE04CC}"/>
              </a:ext>
            </a:extLst>
          </p:cNvPr>
          <p:cNvGrpSpPr/>
          <p:nvPr/>
        </p:nvGrpSpPr>
        <p:grpSpPr>
          <a:xfrm>
            <a:off x="349770" y="280203"/>
            <a:ext cx="11042755" cy="448750"/>
            <a:chOff x="349770" y="280203"/>
            <a:chExt cx="11042755" cy="4487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465A96A-19E0-995C-4CB2-C4308FEECC82}"/>
                </a:ext>
              </a:extLst>
            </p:cNvPr>
            <p:cNvCxnSpPr/>
            <p:nvPr/>
          </p:nvCxnSpPr>
          <p:spPr>
            <a:xfrm>
              <a:off x="349770" y="728953"/>
              <a:ext cx="11042755" cy="0"/>
            </a:xfrm>
            <a:prstGeom prst="line">
              <a:avLst/>
            </a:prstGeom>
            <a:ln w="34925" cmpd="thickThin">
              <a:solidFill>
                <a:srgbClr val="FF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32CF56-6CC9-9443-59AB-21089ADACF01}"/>
                </a:ext>
              </a:extLst>
            </p:cNvPr>
            <p:cNvSpPr txBox="1"/>
            <p:nvPr/>
          </p:nvSpPr>
          <p:spPr>
            <a:xfrm>
              <a:off x="401274" y="280203"/>
              <a:ext cx="2348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사전 준비 및 설치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5193409-E4A6-6506-44A4-8E8A1158CC09}"/>
              </a:ext>
            </a:extLst>
          </p:cNvPr>
          <p:cNvGrpSpPr/>
          <p:nvPr/>
        </p:nvGrpSpPr>
        <p:grpSpPr>
          <a:xfrm>
            <a:off x="468910" y="2393853"/>
            <a:ext cx="11042755" cy="448750"/>
            <a:chOff x="349770" y="280203"/>
            <a:chExt cx="11042755" cy="44875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8C49E0C-8792-A8FE-012B-F484A96B64C6}"/>
                </a:ext>
              </a:extLst>
            </p:cNvPr>
            <p:cNvCxnSpPr/>
            <p:nvPr/>
          </p:nvCxnSpPr>
          <p:spPr>
            <a:xfrm>
              <a:off x="349770" y="728953"/>
              <a:ext cx="11042755" cy="0"/>
            </a:xfrm>
            <a:prstGeom prst="line">
              <a:avLst/>
            </a:prstGeom>
            <a:ln w="34925" cmpd="thickThin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965A76-ED24-083D-8A03-02C0318039C0}"/>
                </a:ext>
              </a:extLst>
            </p:cNvPr>
            <p:cNvSpPr txBox="1"/>
            <p:nvPr/>
          </p:nvSpPr>
          <p:spPr>
            <a:xfrm>
              <a:off x="401274" y="280203"/>
              <a:ext cx="4016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Azure</a:t>
              </a:r>
              <a:r>
                <a:rPr lang="ko-KR" altLang="en-US" sz="1800" dirty="0"/>
                <a:t>에 </a:t>
              </a:r>
              <a:r>
                <a:rPr lang="en-US" altLang="ko-KR" dirty="0"/>
                <a:t>Service </a:t>
              </a:r>
              <a:r>
                <a:rPr lang="ko-KR" altLang="en-US" dirty="0"/>
                <a:t>생성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B463931-B426-BF02-8F7E-119538DB4A97}"/>
              </a:ext>
            </a:extLst>
          </p:cNvPr>
          <p:cNvSpPr/>
          <p:nvPr/>
        </p:nvSpPr>
        <p:spPr>
          <a:xfrm>
            <a:off x="2659127" y="994312"/>
            <a:ext cx="1877552" cy="393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323130"/>
                </a:solidFill>
                <a:latin typeface="+mn-ea"/>
              </a:rPr>
              <a:t>Azure CLI </a:t>
            </a:r>
            <a:r>
              <a:rPr lang="ko-KR" altLang="en-US" sz="1000" dirty="0">
                <a:solidFill>
                  <a:srgbClr val="323130"/>
                </a:solidFill>
                <a:latin typeface="+mn-ea"/>
              </a:rPr>
              <a:t>사용자 </a:t>
            </a:r>
            <a:r>
              <a:rPr lang="en-US" altLang="ko-KR" sz="1000" dirty="0">
                <a:solidFill>
                  <a:srgbClr val="323130"/>
                </a:solidFill>
                <a:latin typeface="+mn-ea"/>
              </a:rPr>
              <a:t>PC</a:t>
            </a:r>
            <a:r>
              <a:rPr lang="ko-KR" altLang="en-US" sz="1000" dirty="0">
                <a:solidFill>
                  <a:srgbClr val="323130"/>
                </a:solidFill>
                <a:latin typeface="+mn-ea"/>
              </a:rPr>
              <a:t>에 설치</a:t>
            </a:r>
            <a:endParaRPr lang="ko-KR" altLang="en-US" sz="1000" i="0" dirty="0">
              <a:solidFill>
                <a:srgbClr val="323130"/>
              </a:solidFill>
              <a:effectLst/>
              <a:latin typeface="+mn-ea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112FA0C-5748-1C7F-0D14-E52FBEF323F4}"/>
              </a:ext>
            </a:extLst>
          </p:cNvPr>
          <p:cNvSpPr/>
          <p:nvPr/>
        </p:nvSpPr>
        <p:spPr>
          <a:xfrm>
            <a:off x="2659127" y="1615335"/>
            <a:ext cx="1877552" cy="393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0" dirty="0">
                <a:solidFill>
                  <a:srgbClr val="323130"/>
                </a:solidFill>
                <a:effectLst/>
                <a:latin typeface="+mn-ea"/>
              </a:rPr>
              <a:t>Azure Portal</a:t>
            </a:r>
            <a:r>
              <a:rPr lang="ko-KR" altLang="en-US" sz="1000" i="0" dirty="0">
                <a:solidFill>
                  <a:srgbClr val="323130"/>
                </a:solidFill>
                <a:effectLst/>
                <a:latin typeface="+mn-ea"/>
              </a:rPr>
              <a:t>에서 사용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C45C19-45C0-D3BF-3554-85B64CFA489B}"/>
              </a:ext>
            </a:extLst>
          </p:cNvPr>
          <p:cNvSpPr txBox="1"/>
          <p:nvPr/>
        </p:nvSpPr>
        <p:spPr>
          <a:xfrm>
            <a:off x="2165296" y="1394207"/>
            <a:ext cx="419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OR</a:t>
            </a:r>
            <a:endParaRPr lang="ko-KR" altLang="en-US" sz="9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B87D30F-E862-91D7-CCE5-0C1734E0B527}"/>
              </a:ext>
            </a:extLst>
          </p:cNvPr>
          <p:cNvCxnSpPr>
            <a:cxnSpLocks/>
            <a:stCxn id="35" idx="3"/>
            <a:endCxn id="51" idx="1"/>
          </p:cNvCxnSpPr>
          <p:nvPr/>
        </p:nvCxnSpPr>
        <p:spPr>
          <a:xfrm>
            <a:off x="2112375" y="1190932"/>
            <a:ext cx="546752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71E5C96-6186-502D-1EA5-FAEDAEA3C088}"/>
              </a:ext>
            </a:extLst>
          </p:cNvPr>
          <p:cNvCxnSpPr>
            <a:cxnSpLocks/>
            <a:stCxn id="35" idx="3"/>
            <a:endCxn id="52" idx="1"/>
          </p:cNvCxnSpPr>
          <p:nvPr/>
        </p:nvCxnSpPr>
        <p:spPr>
          <a:xfrm>
            <a:off x="2112375" y="1190932"/>
            <a:ext cx="546752" cy="62102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E9B52CB-79EA-F31B-A072-3EFDC04DE6CC}"/>
              </a:ext>
            </a:extLst>
          </p:cNvPr>
          <p:cNvSpPr/>
          <p:nvPr/>
        </p:nvSpPr>
        <p:spPr>
          <a:xfrm>
            <a:off x="5133925" y="994311"/>
            <a:ext cx="1877552" cy="1077735"/>
          </a:xfrm>
          <a:prstGeom prst="roundRect">
            <a:avLst>
              <a:gd name="adj" fmla="val 10635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323130"/>
                </a:solidFill>
                <a:latin typeface="+mn-ea"/>
              </a:rPr>
              <a:t>Azure CLI Version </a:t>
            </a:r>
            <a:r>
              <a:rPr lang="ko-KR" altLang="en-US" sz="1000" dirty="0">
                <a:solidFill>
                  <a:srgbClr val="323130"/>
                </a:solidFill>
                <a:latin typeface="+mn-ea"/>
              </a:rPr>
              <a:t>확인</a:t>
            </a:r>
            <a:r>
              <a:rPr lang="en-US" altLang="ko-KR" sz="1000" dirty="0">
                <a:solidFill>
                  <a:srgbClr val="323130"/>
                </a:solidFill>
                <a:latin typeface="+mn-ea"/>
              </a:rPr>
              <a:t> </a:t>
            </a:r>
            <a:endParaRPr lang="ko-KR" altLang="en-US" sz="1000" i="0" dirty="0">
              <a:solidFill>
                <a:srgbClr val="323130"/>
              </a:solidFill>
              <a:effectLst/>
              <a:latin typeface="+mn-ea"/>
            </a:endParaRPr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322FFF6A-7462-8BDC-ED33-57DDFA38A9FB}"/>
              </a:ext>
            </a:extLst>
          </p:cNvPr>
          <p:cNvSpPr/>
          <p:nvPr/>
        </p:nvSpPr>
        <p:spPr>
          <a:xfrm>
            <a:off x="4728011" y="1394207"/>
            <a:ext cx="260019" cy="221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12C2295-DB56-D9A3-387B-993383C3F654}"/>
              </a:ext>
            </a:extLst>
          </p:cNvPr>
          <p:cNvSpPr/>
          <p:nvPr/>
        </p:nvSpPr>
        <p:spPr>
          <a:xfrm>
            <a:off x="7743068" y="994311"/>
            <a:ext cx="2470902" cy="1077734"/>
          </a:xfrm>
          <a:prstGeom prst="roundRect">
            <a:avLst>
              <a:gd name="adj" fmla="val 10385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000" dirty="0" err="1">
                <a:solidFill>
                  <a:srgbClr val="323130"/>
                </a:solidFill>
                <a:latin typeface="+mn-ea"/>
              </a:rPr>
              <a:t>az</a:t>
            </a:r>
            <a:r>
              <a:rPr lang="en-US" altLang="ko-KR" sz="1000" dirty="0">
                <a:solidFill>
                  <a:srgbClr val="323130"/>
                </a:solidFill>
                <a:latin typeface="+mn-ea"/>
              </a:rPr>
              <a:t> login</a:t>
            </a:r>
          </a:p>
          <a:p>
            <a:pPr marL="228600" indent="-228600">
              <a:buAutoNum type="arabicPeriod"/>
            </a:pPr>
            <a:r>
              <a:rPr lang="en-US" altLang="ko-KR" sz="1000" dirty="0" err="1">
                <a:solidFill>
                  <a:srgbClr val="323130"/>
                </a:solidFill>
                <a:latin typeface="+mn-ea"/>
              </a:rPr>
              <a:t>kubectl</a:t>
            </a:r>
            <a:r>
              <a:rPr lang="en-US" altLang="ko-KR" sz="1000" dirty="0">
                <a:solidFill>
                  <a:srgbClr val="32313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323130"/>
                </a:solidFill>
                <a:latin typeface="+mn-ea"/>
              </a:rPr>
              <a:t>설치 </a:t>
            </a:r>
            <a:r>
              <a:rPr lang="en-US" altLang="ko-KR" sz="1000" dirty="0">
                <a:solidFill>
                  <a:srgbClr val="323130"/>
                </a:solidFill>
                <a:latin typeface="+mn-ea"/>
              </a:rPr>
              <a:t>: </a:t>
            </a:r>
            <a:r>
              <a:rPr lang="en-US" altLang="ko-KR" sz="1000" dirty="0" err="1">
                <a:solidFill>
                  <a:srgbClr val="323130"/>
                </a:solidFill>
                <a:latin typeface="+mn-ea"/>
              </a:rPr>
              <a:t>az</a:t>
            </a:r>
            <a:r>
              <a:rPr lang="en-US" altLang="ko-KR" sz="1000" dirty="0">
                <a:solidFill>
                  <a:srgbClr val="32313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323130"/>
                </a:solidFill>
                <a:latin typeface="+mn-ea"/>
              </a:rPr>
              <a:t>aks</a:t>
            </a:r>
            <a:r>
              <a:rPr lang="en-US" altLang="ko-KR" sz="1000" dirty="0">
                <a:solidFill>
                  <a:srgbClr val="323130"/>
                </a:solidFill>
                <a:latin typeface="+mn-ea"/>
              </a:rPr>
              <a:t> install-cli</a:t>
            </a:r>
          </a:p>
        </p:txBody>
      </p:sp>
      <p:cxnSp>
        <p:nvCxnSpPr>
          <p:cNvPr id="66" name="직선 화살표 연결선 57">
            <a:extLst>
              <a:ext uri="{FF2B5EF4-FFF2-40B4-BE49-F238E27FC236}">
                <a16:creationId xmlns:a16="http://schemas.microsoft.com/office/drawing/2014/main" id="{F2F1526A-03F2-A0C7-ECC2-30509B117CF8}"/>
              </a:ext>
            </a:extLst>
          </p:cNvPr>
          <p:cNvCxnSpPr>
            <a:cxnSpLocks/>
            <a:stCxn id="61" idx="3"/>
            <a:endCxn id="64" idx="1"/>
          </p:cNvCxnSpPr>
          <p:nvPr/>
        </p:nvCxnSpPr>
        <p:spPr>
          <a:xfrm flipV="1">
            <a:off x="7011477" y="1533178"/>
            <a:ext cx="731591" cy="1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2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06640F-4713-7149-6D31-D2C605AD10FE}"/>
              </a:ext>
            </a:extLst>
          </p:cNvPr>
          <p:cNvSpPr txBox="1"/>
          <p:nvPr/>
        </p:nvSpPr>
        <p:spPr>
          <a:xfrm>
            <a:off x="322172" y="265316"/>
            <a:ext cx="1154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1. </a:t>
            </a:r>
            <a:r>
              <a:rPr lang="ko-KR" altLang="en-US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사전 준비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6F386CF-631E-1F96-E268-2FCA834FB8E7}"/>
              </a:ext>
            </a:extLst>
          </p:cNvPr>
          <p:cNvSpPr/>
          <p:nvPr/>
        </p:nvSpPr>
        <p:spPr>
          <a:xfrm>
            <a:off x="322171" y="686416"/>
            <a:ext cx="11598192" cy="312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B0B4F4-696B-7895-E6A4-B09D3BEA9104}"/>
              </a:ext>
            </a:extLst>
          </p:cNvPr>
          <p:cNvSpPr txBox="1"/>
          <p:nvPr/>
        </p:nvSpPr>
        <p:spPr>
          <a:xfrm>
            <a:off x="587489" y="976937"/>
            <a:ext cx="4551812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- Azure </a:t>
            </a:r>
            <a:r>
              <a:rPr lang="ko-KR" altLang="en-US" sz="1200" dirty="0"/>
              <a:t>설치 및 사용 </a:t>
            </a:r>
            <a:r>
              <a:rPr lang="en-US" altLang="ko-KR" sz="1200" dirty="0"/>
              <a:t>-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PC / Mac / Linux</a:t>
            </a:r>
            <a:r>
              <a:rPr lang="ko-KR" altLang="en-US" sz="1200" dirty="0"/>
              <a:t>에</a:t>
            </a:r>
            <a:r>
              <a:rPr lang="en-US" altLang="ko-KR" sz="1200" dirty="0"/>
              <a:t> </a:t>
            </a:r>
            <a:r>
              <a:rPr lang="ko-KR" altLang="en-US" sz="1200" dirty="0"/>
              <a:t>설치 및 사용</a:t>
            </a:r>
            <a:br>
              <a:rPr lang="en-US" altLang="ko-KR" sz="1200" dirty="0"/>
            </a:br>
            <a:r>
              <a:rPr lang="en-US" altLang="ko-KR" sz="1200" dirty="0">
                <a:hlinkClick r:id="rId2"/>
              </a:rPr>
              <a:t>https://docs.microsoft.com/ko-kr/cli/azure/install-azure-cli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/>
              <a:t>Azure Cloud Shell(</a:t>
            </a:r>
            <a:r>
              <a:rPr lang="ko-KR" altLang="en-US" sz="1200" dirty="0"/>
              <a:t>웹 </a:t>
            </a:r>
            <a:r>
              <a:rPr lang="en-US" altLang="ko-KR" sz="1200" dirty="0"/>
              <a:t>console)</a:t>
            </a:r>
            <a:br>
              <a:rPr lang="en-US" altLang="ko-KR" sz="1200" dirty="0"/>
            </a:br>
            <a:r>
              <a:rPr lang="en-US" altLang="ko-KR" sz="1200" dirty="0">
                <a:hlinkClick r:id="rId3"/>
              </a:rPr>
              <a:t>https://portal.azure.com/#home</a:t>
            </a:r>
            <a:r>
              <a:rPr lang="en-US" altLang="ko-KR" sz="1200" dirty="0"/>
              <a:t> </a:t>
            </a:r>
            <a:r>
              <a:rPr lang="ko-KR" altLang="en-US" sz="1200" dirty="0"/>
              <a:t>접속 후 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02A6FE-504C-7294-9460-E42211F6D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79" y="2572571"/>
            <a:ext cx="4515035" cy="3106703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E839F08-77FF-B66A-C1F2-8C8FBA550D50}"/>
              </a:ext>
            </a:extLst>
          </p:cNvPr>
          <p:cNvSpPr/>
          <p:nvPr/>
        </p:nvSpPr>
        <p:spPr>
          <a:xfrm>
            <a:off x="3743279" y="2540917"/>
            <a:ext cx="358457" cy="318638"/>
          </a:xfrm>
          <a:prstGeom prst="roundRect">
            <a:avLst>
              <a:gd name="adj" fmla="val 495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63E1FE5C-6633-CDB3-2DDB-8CB179A90C15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>
            <a:off x="3706119" y="2257103"/>
            <a:ext cx="216389" cy="28381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7BC2A4-FE64-89AA-746C-87A87A034D5A}"/>
              </a:ext>
            </a:extLst>
          </p:cNvPr>
          <p:cNvSpPr/>
          <p:nvPr/>
        </p:nvSpPr>
        <p:spPr>
          <a:xfrm>
            <a:off x="3164944" y="2172167"/>
            <a:ext cx="541175" cy="169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7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06640F-4713-7149-6D31-D2C605AD10FE}"/>
              </a:ext>
            </a:extLst>
          </p:cNvPr>
          <p:cNvSpPr txBox="1"/>
          <p:nvPr/>
        </p:nvSpPr>
        <p:spPr>
          <a:xfrm>
            <a:off x="322172" y="265316"/>
            <a:ext cx="1154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2. </a:t>
            </a:r>
            <a:r>
              <a:rPr lang="ko-KR" altLang="en-US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리소스 그룹 만들기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2A9128-D2D0-B1AB-54E5-BA24163D6D29}"/>
              </a:ext>
            </a:extLst>
          </p:cNvPr>
          <p:cNvGrpSpPr/>
          <p:nvPr/>
        </p:nvGrpSpPr>
        <p:grpSpPr>
          <a:xfrm>
            <a:off x="468910" y="981416"/>
            <a:ext cx="6235112" cy="818686"/>
            <a:chOff x="1430688" y="1284638"/>
            <a:chExt cx="6235112" cy="8186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4081CEB-62D0-AFC1-FEA0-41F9A010B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0688" y="1284638"/>
              <a:ext cx="6235112" cy="81868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78C8C1-56AD-6256-9932-1816DA69123D}"/>
                </a:ext>
              </a:extLst>
            </p:cNvPr>
            <p:cNvSpPr/>
            <p:nvPr/>
          </p:nvSpPr>
          <p:spPr>
            <a:xfrm>
              <a:off x="2833219" y="1284638"/>
              <a:ext cx="4832581" cy="818686"/>
            </a:xfrm>
            <a:prstGeom prst="rect">
              <a:avLst/>
            </a:prstGeom>
            <a:solidFill>
              <a:schemeClr val="bg1">
                <a:lumMod val="85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17918A0-044B-4928-417F-7630C888C501}"/>
                </a:ext>
              </a:extLst>
            </p:cNvPr>
            <p:cNvSpPr/>
            <p:nvPr/>
          </p:nvSpPr>
          <p:spPr>
            <a:xfrm>
              <a:off x="1430688" y="1284638"/>
              <a:ext cx="743973" cy="818686"/>
            </a:xfrm>
            <a:prstGeom prst="rect">
              <a:avLst/>
            </a:prstGeom>
            <a:solidFill>
              <a:schemeClr val="bg1">
                <a:lumMod val="85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47EC4A4-41D6-0089-0451-D9EFD9A54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10" y="2821344"/>
            <a:ext cx="2216229" cy="32648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873CD10-5DD6-B037-5221-6BDBD57EB86F}"/>
              </a:ext>
            </a:extLst>
          </p:cNvPr>
          <p:cNvSpPr/>
          <p:nvPr/>
        </p:nvSpPr>
        <p:spPr>
          <a:xfrm>
            <a:off x="587489" y="3340169"/>
            <a:ext cx="578149" cy="3126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7EE5710-C200-3F96-C0B9-7FA4998C8036}"/>
              </a:ext>
            </a:extLst>
          </p:cNvPr>
          <p:cNvGrpSpPr/>
          <p:nvPr/>
        </p:nvGrpSpPr>
        <p:grpSpPr>
          <a:xfrm>
            <a:off x="3141177" y="2821344"/>
            <a:ext cx="4335109" cy="2946523"/>
            <a:chOff x="2956402" y="1850087"/>
            <a:chExt cx="4335109" cy="294652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E3175EA-FDAC-CCA5-B7B2-1A9741B1B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7124" y="1850087"/>
              <a:ext cx="4274387" cy="2257261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1E2189-9369-3E62-06C5-17C545511350}"/>
                </a:ext>
              </a:extLst>
            </p:cNvPr>
            <p:cNvSpPr txBox="1"/>
            <p:nvPr/>
          </p:nvSpPr>
          <p:spPr>
            <a:xfrm>
              <a:off x="2956402" y="4242612"/>
              <a:ext cx="251104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ea"/>
                <a:buAutoNum type="circleNumDbPlain"/>
              </a:pPr>
              <a:r>
                <a:rPr lang="ko-KR" altLang="en-US" sz="1000" dirty="0">
                  <a:solidFill>
                    <a:srgbClr val="FF0000"/>
                  </a:solidFill>
                </a:rPr>
                <a:t>구독 선택</a:t>
              </a:r>
              <a:endParaRPr lang="en-US" altLang="ko-KR" sz="1000" dirty="0">
                <a:solidFill>
                  <a:srgbClr val="FF0000"/>
                </a:solidFill>
              </a:endParaRPr>
            </a:p>
            <a:p>
              <a:pPr marL="228600" indent="-228600">
                <a:buFont typeface="+mj-ea"/>
                <a:buAutoNum type="circleNumDbPlain"/>
              </a:pPr>
              <a:r>
                <a:rPr lang="ko-KR" altLang="en-US" sz="1000" dirty="0">
                  <a:solidFill>
                    <a:srgbClr val="FF0000"/>
                  </a:solidFill>
                </a:rPr>
                <a:t>리소스그룹 입력</a:t>
              </a:r>
              <a:endParaRPr lang="en-US" altLang="ko-KR" sz="1000" dirty="0">
                <a:solidFill>
                  <a:srgbClr val="FF0000"/>
                </a:solidFill>
              </a:endParaRPr>
            </a:p>
            <a:p>
              <a:pPr marL="228600" indent="-228600">
                <a:buFont typeface="+mj-ea"/>
                <a:buAutoNum type="circleNumDbPlain"/>
              </a:pPr>
              <a:r>
                <a:rPr lang="ko-KR" altLang="en-US" sz="1000" dirty="0">
                  <a:solidFill>
                    <a:srgbClr val="FF0000"/>
                  </a:solidFill>
                </a:rPr>
                <a:t>리소스 세수 정보</a:t>
              </a:r>
              <a:r>
                <a:rPr lang="en-US" altLang="ko-KR" sz="1000" dirty="0">
                  <a:solidFill>
                    <a:srgbClr val="FF0000"/>
                  </a:solidFill>
                </a:rPr>
                <a:t>( Service Zone) 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CACEBBE-331E-4124-E2EF-C4BFD533CA69}"/>
              </a:ext>
            </a:extLst>
          </p:cNvPr>
          <p:cNvGrpSpPr/>
          <p:nvPr/>
        </p:nvGrpSpPr>
        <p:grpSpPr>
          <a:xfrm>
            <a:off x="7939108" y="2821344"/>
            <a:ext cx="3924403" cy="2781670"/>
            <a:chOff x="7939108" y="2115406"/>
            <a:chExt cx="3924403" cy="278167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6DD4C50-CFD2-0E4A-55AD-EC4FA22A9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9108" y="2115406"/>
              <a:ext cx="3924403" cy="23404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AB6208-331C-ED80-6A0D-031B69DD6FB4}"/>
                </a:ext>
              </a:extLst>
            </p:cNvPr>
            <p:cNvSpPr txBox="1"/>
            <p:nvPr/>
          </p:nvSpPr>
          <p:spPr>
            <a:xfrm>
              <a:off x="8026663" y="4650855"/>
              <a:ext cx="25110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</a:rPr>
                <a:t>검색 박스에 방금 만든 리소스 그룹 입력</a:t>
              </a:r>
              <a:endParaRPr lang="en-US" altLang="ko-KR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6F386CF-631E-1F96-E268-2FCA834FB8E7}"/>
              </a:ext>
            </a:extLst>
          </p:cNvPr>
          <p:cNvSpPr/>
          <p:nvPr/>
        </p:nvSpPr>
        <p:spPr>
          <a:xfrm>
            <a:off x="322171" y="686416"/>
            <a:ext cx="11598192" cy="312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0BC302F-6957-496B-E8BF-B6B5CD549F29}"/>
              </a:ext>
            </a:extLst>
          </p:cNvPr>
          <p:cNvSpPr/>
          <p:nvPr/>
        </p:nvSpPr>
        <p:spPr>
          <a:xfrm>
            <a:off x="468910" y="2106990"/>
            <a:ext cx="1762605" cy="393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리소스 그룹 생성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2612C44-D9A4-CA1E-DAB4-71E9B4ABCA62}"/>
              </a:ext>
            </a:extLst>
          </p:cNvPr>
          <p:cNvSpPr/>
          <p:nvPr/>
        </p:nvSpPr>
        <p:spPr>
          <a:xfrm>
            <a:off x="4538835" y="2106990"/>
            <a:ext cx="1762605" cy="393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+mn-ea"/>
              </a:rPr>
              <a:t>리소스 그룹 정보 입력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8C10B5F-7CE8-54F0-3E52-BD20121EAE2D}"/>
              </a:ext>
            </a:extLst>
          </p:cNvPr>
          <p:cNvSpPr/>
          <p:nvPr/>
        </p:nvSpPr>
        <p:spPr>
          <a:xfrm>
            <a:off x="7963586" y="2106990"/>
            <a:ext cx="1762605" cy="393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리소스 그룹 확인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8B9F017-41E7-D195-F18B-337EDD180D04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2231515" y="2303610"/>
            <a:ext cx="2307320" cy="0"/>
          </a:xfrm>
          <a:prstGeom prst="straightConnector1">
            <a:avLst/>
          </a:prstGeom>
          <a:ln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8371BFA-32E5-CD15-5487-87057D5DA47D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6301440" y="2303610"/>
            <a:ext cx="1662146" cy="0"/>
          </a:xfrm>
          <a:prstGeom prst="straightConnector1">
            <a:avLst/>
          </a:prstGeom>
          <a:ln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53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06640F-4713-7149-6D31-D2C605AD10FE}"/>
              </a:ext>
            </a:extLst>
          </p:cNvPr>
          <p:cNvSpPr txBox="1"/>
          <p:nvPr/>
        </p:nvSpPr>
        <p:spPr>
          <a:xfrm>
            <a:off x="322172" y="265316"/>
            <a:ext cx="1154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3. Azure </a:t>
            </a:r>
            <a:r>
              <a:rPr lang="en-US" altLang="ko-KR" sz="2000" b="1" i="0" dirty="0">
                <a:solidFill>
                  <a:srgbClr val="323130"/>
                </a:solidFill>
                <a:effectLst/>
                <a:latin typeface="az_ea_font"/>
              </a:rPr>
              <a:t>Kubernetes</a:t>
            </a:r>
            <a:r>
              <a:rPr lang="ko-KR" altLang="en-US" sz="2000" b="1" i="0" dirty="0">
                <a:solidFill>
                  <a:srgbClr val="32313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1" i="0" dirty="0">
                <a:solidFill>
                  <a:srgbClr val="32313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Service(AKS)</a:t>
            </a:r>
            <a:r>
              <a:rPr lang="ko-KR" altLang="en-US" sz="2000" b="1" i="0" dirty="0">
                <a:solidFill>
                  <a:srgbClr val="32313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만들기 </a:t>
            </a:r>
            <a:r>
              <a:rPr lang="en-US" altLang="ko-KR" sz="2000" b="1" i="0" dirty="0">
                <a:solidFill>
                  <a:srgbClr val="32313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Container Registry 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생성</a:t>
            </a:r>
            <a:endParaRPr lang="en-US" altLang="ko-KR" sz="1400" b="1" i="0" dirty="0">
              <a:solidFill>
                <a:srgbClr val="FF0000"/>
              </a:solidFill>
              <a:effectLst/>
              <a:latin typeface="az_ea_font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6F386CF-631E-1F96-E268-2FCA834FB8E7}"/>
              </a:ext>
            </a:extLst>
          </p:cNvPr>
          <p:cNvSpPr/>
          <p:nvPr/>
        </p:nvSpPr>
        <p:spPr>
          <a:xfrm>
            <a:off x="322171" y="686416"/>
            <a:ext cx="11598192" cy="312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02E7465-52E8-DABF-54B2-C335F92AD92F}"/>
              </a:ext>
            </a:extLst>
          </p:cNvPr>
          <p:cNvGrpSpPr/>
          <p:nvPr/>
        </p:nvGrpSpPr>
        <p:grpSpPr>
          <a:xfrm>
            <a:off x="468910" y="982800"/>
            <a:ext cx="4352330" cy="817205"/>
            <a:chOff x="468910" y="1036341"/>
            <a:chExt cx="4352330" cy="81868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7538749-7EEA-591E-469F-03D1B3EF4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910" y="1036341"/>
              <a:ext cx="4352330" cy="81868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0BC904A-90C9-8C62-4306-5B0EAB16842A}"/>
                </a:ext>
              </a:extLst>
            </p:cNvPr>
            <p:cNvSpPr/>
            <p:nvPr/>
          </p:nvSpPr>
          <p:spPr>
            <a:xfrm>
              <a:off x="2118595" y="1537997"/>
              <a:ext cx="578149" cy="31269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76349CE-5383-5365-4D21-C2B36E2CF678}"/>
              </a:ext>
            </a:extLst>
          </p:cNvPr>
          <p:cNvSpPr/>
          <p:nvPr/>
        </p:nvSpPr>
        <p:spPr>
          <a:xfrm>
            <a:off x="468910" y="2106988"/>
            <a:ext cx="1649685" cy="393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+mn-ea"/>
              </a:rPr>
              <a:t>컨테이너 클릭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6F80BFB-2596-FB21-B6A8-B5E42E76259C}"/>
              </a:ext>
            </a:extLst>
          </p:cNvPr>
          <p:cNvSpPr/>
          <p:nvPr/>
        </p:nvSpPr>
        <p:spPr>
          <a:xfrm>
            <a:off x="3202772" y="2106988"/>
            <a:ext cx="1762605" cy="393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Container Registry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생성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879BB70-C388-CCB0-4E5F-947E4951A83C}"/>
              </a:ext>
            </a:extLst>
          </p:cNvPr>
          <p:cNvSpPr/>
          <p:nvPr/>
        </p:nvSpPr>
        <p:spPr>
          <a:xfrm>
            <a:off x="6172691" y="2106988"/>
            <a:ext cx="1762605" cy="393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레지스트리 정보입력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028D61A-38B5-A4DB-1C2A-D821F429A02C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118595" y="2303608"/>
            <a:ext cx="1084177" cy="0"/>
          </a:xfrm>
          <a:prstGeom prst="straightConnector1">
            <a:avLst/>
          </a:prstGeom>
          <a:ln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D65CED6-27B1-43B9-54A0-1A5101D5E4BE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4965377" y="2303608"/>
            <a:ext cx="1207314" cy="0"/>
          </a:xfrm>
          <a:prstGeom prst="straightConnector1">
            <a:avLst/>
          </a:prstGeom>
          <a:ln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89AE4BC1-A65C-84F0-286C-E877D5D9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09" y="2712976"/>
            <a:ext cx="1626786" cy="33435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B1782BE-F385-DDF6-577D-300F83CCC969}"/>
              </a:ext>
            </a:extLst>
          </p:cNvPr>
          <p:cNvSpPr/>
          <p:nvPr/>
        </p:nvSpPr>
        <p:spPr>
          <a:xfrm>
            <a:off x="570872" y="5385219"/>
            <a:ext cx="1501825" cy="2812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00C252C5-6F89-8DFB-48E1-9B3A0F26E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890" y="2714225"/>
            <a:ext cx="2108754" cy="535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51C68D7-7B3F-0B38-59E2-68E5BA9730FA}"/>
              </a:ext>
            </a:extLst>
          </p:cNvPr>
          <p:cNvSpPr txBox="1"/>
          <p:nvPr/>
        </p:nvSpPr>
        <p:spPr>
          <a:xfrm>
            <a:off x="3235933" y="3413955"/>
            <a:ext cx="1776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기존 </a:t>
            </a:r>
            <a:r>
              <a:rPr lang="en-US" altLang="ko-KR" sz="1000" dirty="0">
                <a:solidFill>
                  <a:srgbClr val="FF0000"/>
                </a:solidFill>
              </a:rPr>
              <a:t>Registry</a:t>
            </a:r>
            <a:r>
              <a:rPr lang="ko-KR" altLang="en-US" sz="1000" dirty="0">
                <a:solidFill>
                  <a:srgbClr val="FF0000"/>
                </a:solidFill>
              </a:rPr>
              <a:t> 사용시 </a:t>
            </a:r>
            <a:r>
              <a:rPr lang="en-US" altLang="ko-KR" sz="1000" dirty="0">
                <a:solidFill>
                  <a:srgbClr val="FF0000"/>
                </a:solidFill>
              </a:rPr>
              <a:t>PASS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2565B06D-AF40-FC22-39DE-873909239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317" y="2688536"/>
            <a:ext cx="3929166" cy="3295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7E2A222-8BA2-90C1-B7DE-5E6A31DE3998}"/>
              </a:ext>
            </a:extLst>
          </p:cNvPr>
          <p:cNvSpPr txBox="1"/>
          <p:nvPr/>
        </p:nvSpPr>
        <p:spPr>
          <a:xfrm>
            <a:off x="6088105" y="6053134"/>
            <a:ext cx="251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rgbClr val="FF0000"/>
                </a:solidFill>
              </a:rPr>
              <a:t>구독 선택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rgbClr val="FF0000"/>
                </a:solidFill>
              </a:rPr>
              <a:t>리소스그룹 선택</a:t>
            </a:r>
            <a:r>
              <a:rPr lang="en-US" altLang="ko-KR" sz="1000" dirty="0">
                <a:solidFill>
                  <a:srgbClr val="FF0000"/>
                </a:solidFill>
              </a:rPr>
              <a:t> : galaxy-</a:t>
            </a:r>
            <a:r>
              <a:rPr lang="en-US" altLang="ko-KR" sz="1000" dirty="0" err="1">
                <a:solidFill>
                  <a:srgbClr val="FF0000"/>
                </a:solidFill>
              </a:rPr>
              <a:t>rg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rgbClr val="FF0000"/>
                </a:solidFill>
              </a:rPr>
              <a:t>레지스트리 이름 </a:t>
            </a:r>
            <a:r>
              <a:rPr lang="en-US" altLang="ko-KR" sz="1000" dirty="0">
                <a:solidFill>
                  <a:srgbClr val="FF0000"/>
                </a:solidFill>
              </a:rPr>
              <a:t>: galaxy20220504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000" dirty="0">
                <a:solidFill>
                  <a:srgbClr val="FF0000"/>
                </a:solidFill>
              </a:rPr>
              <a:t>Service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Zone     : </a:t>
            </a:r>
            <a:r>
              <a:rPr lang="en-US" altLang="ko-KR" sz="1000" dirty="0" err="1">
                <a:solidFill>
                  <a:srgbClr val="FF0000"/>
                </a:solidFill>
              </a:rPr>
              <a:t>korea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Central 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8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06640F-4713-7149-6D31-D2C605AD10FE}"/>
              </a:ext>
            </a:extLst>
          </p:cNvPr>
          <p:cNvSpPr txBox="1"/>
          <p:nvPr/>
        </p:nvSpPr>
        <p:spPr>
          <a:xfrm>
            <a:off x="322172" y="265316"/>
            <a:ext cx="1154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4. Azure </a:t>
            </a:r>
            <a:r>
              <a:rPr lang="en-US" altLang="ko-KR" sz="2000" b="1" i="0" dirty="0">
                <a:solidFill>
                  <a:srgbClr val="323130"/>
                </a:solidFill>
                <a:effectLst/>
                <a:latin typeface="az_ea_font"/>
              </a:rPr>
              <a:t>Kubernetes</a:t>
            </a:r>
            <a:r>
              <a:rPr lang="ko-KR" altLang="en-US" sz="2000" b="1" i="0" dirty="0">
                <a:solidFill>
                  <a:srgbClr val="32313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1" i="0" dirty="0">
                <a:solidFill>
                  <a:srgbClr val="32313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Service(AKS)</a:t>
            </a:r>
            <a:r>
              <a:rPr lang="ko-KR" altLang="en-US" sz="2000" b="1" i="0" dirty="0">
                <a:solidFill>
                  <a:srgbClr val="32313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만들기</a:t>
            </a:r>
            <a:endParaRPr lang="en-US" altLang="ko-KR" sz="1400" b="1" i="0" dirty="0">
              <a:solidFill>
                <a:srgbClr val="FF0000"/>
              </a:solidFill>
              <a:effectLst/>
              <a:latin typeface="az_ea_font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6F386CF-631E-1F96-E268-2FCA834FB8E7}"/>
              </a:ext>
            </a:extLst>
          </p:cNvPr>
          <p:cNvSpPr/>
          <p:nvPr/>
        </p:nvSpPr>
        <p:spPr>
          <a:xfrm>
            <a:off x="322171" y="686416"/>
            <a:ext cx="11598192" cy="312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02E7465-52E8-DABF-54B2-C335F92AD92F}"/>
              </a:ext>
            </a:extLst>
          </p:cNvPr>
          <p:cNvGrpSpPr/>
          <p:nvPr/>
        </p:nvGrpSpPr>
        <p:grpSpPr>
          <a:xfrm>
            <a:off x="468910" y="982800"/>
            <a:ext cx="4352330" cy="817205"/>
            <a:chOff x="468910" y="1036341"/>
            <a:chExt cx="4352330" cy="81868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7538749-7EEA-591E-469F-03D1B3EF4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910" y="1036341"/>
              <a:ext cx="4352330" cy="81868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0BC904A-90C9-8C62-4306-5B0EAB16842A}"/>
                </a:ext>
              </a:extLst>
            </p:cNvPr>
            <p:cNvSpPr/>
            <p:nvPr/>
          </p:nvSpPr>
          <p:spPr>
            <a:xfrm>
              <a:off x="2118595" y="1537997"/>
              <a:ext cx="578149" cy="31269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76349CE-5383-5365-4D21-C2B36E2CF678}"/>
              </a:ext>
            </a:extLst>
          </p:cNvPr>
          <p:cNvSpPr/>
          <p:nvPr/>
        </p:nvSpPr>
        <p:spPr>
          <a:xfrm>
            <a:off x="468910" y="2106988"/>
            <a:ext cx="1649685" cy="393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+mn-ea"/>
              </a:rPr>
              <a:t>컨테이너 클릭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6F80BFB-2596-FB21-B6A8-B5E42E76259C}"/>
              </a:ext>
            </a:extLst>
          </p:cNvPr>
          <p:cNvSpPr/>
          <p:nvPr/>
        </p:nvSpPr>
        <p:spPr>
          <a:xfrm>
            <a:off x="3202772" y="2106988"/>
            <a:ext cx="1762605" cy="393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Kubernetes Service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생성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879BB70-C388-CCB0-4E5F-947E4951A83C}"/>
              </a:ext>
            </a:extLst>
          </p:cNvPr>
          <p:cNvSpPr/>
          <p:nvPr/>
        </p:nvSpPr>
        <p:spPr>
          <a:xfrm>
            <a:off x="6172691" y="2106988"/>
            <a:ext cx="1762605" cy="393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정보 입력 및 선택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028D61A-38B5-A4DB-1C2A-D821F429A02C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118595" y="2303608"/>
            <a:ext cx="1084177" cy="0"/>
          </a:xfrm>
          <a:prstGeom prst="straightConnector1">
            <a:avLst/>
          </a:prstGeom>
          <a:ln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D65CED6-27B1-43B9-54A0-1A5101D5E4BE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4965377" y="2303608"/>
            <a:ext cx="1207314" cy="0"/>
          </a:xfrm>
          <a:prstGeom prst="straightConnector1">
            <a:avLst/>
          </a:prstGeom>
          <a:ln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89AE4BC1-A65C-84F0-286C-E877D5D9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09" y="2712976"/>
            <a:ext cx="1626786" cy="33435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B1782BE-F385-DDF6-577D-300F83CCC969}"/>
              </a:ext>
            </a:extLst>
          </p:cNvPr>
          <p:cNvSpPr/>
          <p:nvPr/>
        </p:nvSpPr>
        <p:spPr>
          <a:xfrm>
            <a:off x="570872" y="5385219"/>
            <a:ext cx="1501825" cy="2812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E7F529-4950-1B65-030B-5FF0A1A88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084" y="2696848"/>
            <a:ext cx="2161979" cy="536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5B5B59-4CA7-3AB8-A01F-4B85EFD9A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841" y="2613405"/>
            <a:ext cx="4021569" cy="4161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7852B5-AA22-166F-0DAB-E3CD8C68FDBD}"/>
              </a:ext>
            </a:extLst>
          </p:cNvPr>
          <p:cNvSpPr txBox="1"/>
          <p:nvPr/>
        </p:nvSpPr>
        <p:spPr>
          <a:xfrm>
            <a:off x="8556485" y="1681003"/>
            <a:ext cx="251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rgbClr val="FF0000"/>
                </a:solidFill>
              </a:rPr>
              <a:t>구독 선택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rgbClr val="FF0000"/>
                </a:solidFill>
              </a:rPr>
              <a:t>리소스그룹 선택</a:t>
            </a:r>
            <a:r>
              <a:rPr lang="en-US" altLang="ko-KR" sz="1000" dirty="0">
                <a:solidFill>
                  <a:srgbClr val="FF0000"/>
                </a:solidFill>
              </a:rPr>
              <a:t> : galaxy-</a:t>
            </a:r>
            <a:r>
              <a:rPr lang="en-US" altLang="ko-KR" sz="1000" dirty="0" err="1">
                <a:solidFill>
                  <a:srgbClr val="FF0000"/>
                </a:solidFill>
              </a:rPr>
              <a:t>rg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rgbClr val="FF0000"/>
                </a:solidFill>
              </a:rPr>
              <a:t>클러스터 이름 </a:t>
            </a:r>
            <a:r>
              <a:rPr lang="en-US" altLang="ko-KR" sz="1000" dirty="0">
                <a:solidFill>
                  <a:srgbClr val="FF0000"/>
                </a:solidFill>
              </a:rPr>
              <a:t>: galaxy-</a:t>
            </a:r>
            <a:r>
              <a:rPr lang="en-US" altLang="ko-KR" sz="1000" dirty="0" err="1">
                <a:solidFill>
                  <a:srgbClr val="FF0000"/>
                </a:solidFill>
              </a:rPr>
              <a:t>aks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1000" dirty="0">
                <a:solidFill>
                  <a:srgbClr val="FF0000"/>
                </a:solidFill>
              </a:rPr>
              <a:t>Service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Zone     : </a:t>
            </a:r>
            <a:r>
              <a:rPr lang="en-US" altLang="ko-KR" sz="1000" dirty="0" err="1">
                <a:solidFill>
                  <a:srgbClr val="FF0000"/>
                </a:solidFill>
              </a:rPr>
              <a:t>korea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Central 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48B220E-87B1-6F41-7389-C68C500F2C45}"/>
              </a:ext>
            </a:extLst>
          </p:cNvPr>
          <p:cNvSpPr/>
          <p:nvPr/>
        </p:nvSpPr>
        <p:spPr>
          <a:xfrm>
            <a:off x="7428872" y="4144041"/>
            <a:ext cx="2685538" cy="4879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0912169-0EEA-3EBE-0C96-92178DE9EEEA}"/>
              </a:ext>
            </a:extLst>
          </p:cNvPr>
          <p:cNvSpPr/>
          <p:nvPr/>
        </p:nvSpPr>
        <p:spPr>
          <a:xfrm>
            <a:off x="7428872" y="5327756"/>
            <a:ext cx="2644518" cy="2812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677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</TotalTime>
  <Words>253</Words>
  <Application>Microsoft Office PowerPoint</Application>
  <PresentationFormat>와이드스크린</PresentationFormat>
  <Paragraphs>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az_ea_font</vt:lpstr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재범</dc:creator>
  <cp:lastModifiedBy>박 재범</cp:lastModifiedBy>
  <cp:revision>19</cp:revision>
  <dcterms:created xsi:type="dcterms:W3CDTF">2022-04-13T06:49:26Z</dcterms:created>
  <dcterms:modified xsi:type="dcterms:W3CDTF">2022-05-11T09:15:24Z</dcterms:modified>
</cp:coreProperties>
</file>