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5" r:id="rId5"/>
    <p:sldId id="267" r:id="rId6"/>
    <p:sldId id="268" r:id="rId7"/>
    <p:sldId id="270" r:id="rId8"/>
    <p:sldId id="271" r:id="rId9"/>
    <p:sldId id="269" r:id="rId10"/>
    <p:sldId id="264" r:id="rId11"/>
    <p:sldId id="272" r:id="rId12"/>
    <p:sldId id="273" r:id="rId13"/>
    <p:sldId id="266" r:id="rId14"/>
    <p:sldId id="275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9F709-239D-4B78-B15A-8631C0D05689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C3C408-5AEC-41FF-AF17-8154ECA61DCF}">
      <dgm:prSet/>
      <dgm:spPr>
        <a:solidFill>
          <a:schemeClr val="accent5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 dirty="0"/>
            <a:t>What is Cryptography?</a:t>
          </a:r>
        </a:p>
      </dgm:t>
    </dgm:pt>
    <dgm:pt modelId="{48CE9E0F-671C-4CE8-9394-91F589BAABCA}" type="parTrans" cxnId="{56CB04B3-4FD2-4B23-A378-A62CB1A743B2}">
      <dgm:prSet/>
      <dgm:spPr/>
      <dgm:t>
        <a:bodyPr/>
        <a:lstStyle/>
        <a:p>
          <a:endParaRPr lang="en-US"/>
        </a:p>
      </dgm:t>
    </dgm:pt>
    <dgm:pt modelId="{5713DBEA-0342-4835-B27A-BB74487C32BC}" type="sibTrans" cxnId="{56CB04B3-4FD2-4B23-A378-A62CB1A743B2}">
      <dgm:prSet/>
      <dgm:spPr/>
      <dgm:t>
        <a:bodyPr/>
        <a:lstStyle/>
        <a:p>
          <a:endParaRPr lang="en-US"/>
        </a:p>
      </dgm:t>
    </dgm:pt>
    <dgm:pt modelId="{F78EF945-29DB-4D5B-9872-7B4D01D2F092}">
      <dgm:prSet/>
      <dgm:spPr>
        <a:solidFill>
          <a:srgbClr val="92D050"/>
        </a:solidFill>
      </dgm:spPr>
      <dgm:t>
        <a:bodyPr/>
        <a:lstStyle/>
        <a:p>
          <a:r>
            <a:rPr lang="en-US" dirty="0"/>
            <a:t>Key Concepts in Cryptography</a:t>
          </a:r>
        </a:p>
      </dgm:t>
    </dgm:pt>
    <dgm:pt modelId="{1EB6CAF9-1CB6-4829-9798-8DC48D814516}" type="parTrans" cxnId="{E1E09AF7-6C15-4A2F-916C-20AC25E33F82}">
      <dgm:prSet/>
      <dgm:spPr/>
      <dgm:t>
        <a:bodyPr/>
        <a:lstStyle/>
        <a:p>
          <a:endParaRPr lang="en-US"/>
        </a:p>
      </dgm:t>
    </dgm:pt>
    <dgm:pt modelId="{0ACBA3EF-9D22-48E3-995F-F72F586902EA}" type="sibTrans" cxnId="{E1E09AF7-6C15-4A2F-916C-20AC25E33F82}">
      <dgm:prSet/>
      <dgm:spPr/>
      <dgm:t>
        <a:bodyPr/>
        <a:lstStyle/>
        <a:p>
          <a:endParaRPr lang="en-US"/>
        </a:p>
      </dgm:t>
    </dgm:pt>
    <dgm:pt modelId="{54C3D83E-CFE9-4307-AC68-DD7217C6AF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Private Key Cryptography</a:t>
          </a:r>
        </a:p>
      </dgm:t>
    </dgm:pt>
    <dgm:pt modelId="{2F8A8B3A-E44D-4DC6-B54A-09E93F1B4D32}" type="parTrans" cxnId="{5625B7A3-EB35-483E-BC50-46E25182418E}">
      <dgm:prSet/>
      <dgm:spPr/>
      <dgm:t>
        <a:bodyPr/>
        <a:lstStyle/>
        <a:p>
          <a:endParaRPr lang="en-US"/>
        </a:p>
      </dgm:t>
    </dgm:pt>
    <dgm:pt modelId="{6BB60209-67B5-45E0-91C8-A627358FD160}" type="sibTrans" cxnId="{5625B7A3-EB35-483E-BC50-46E25182418E}">
      <dgm:prSet/>
      <dgm:spPr/>
      <dgm:t>
        <a:bodyPr/>
        <a:lstStyle/>
        <a:p>
          <a:endParaRPr lang="en-US"/>
        </a:p>
      </dgm:t>
    </dgm:pt>
    <dgm:pt modelId="{2120F7C3-BB5A-44B0-B69E-252036F5FB2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/>
            <a:t>Public Key Cryptography</a:t>
          </a:r>
        </a:p>
      </dgm:t>
    </dgm:pt>
    <dgm:pt modelId="{C76458E8-47A5-4A60-BC11-A9A17CEF5908}" type="parTrans" cxnId="{EE823C2A-2705-44B7-88F3-AD103831CF85}">
      <dgm:prSet/>
      <dgm:spPr/>
      <dgm:t>
        <a:bodyPr/>
        <a:lstStyle/>
        <a:p>
          <a:endParaRPr lang="en-US"/>
        </a:p>
      </dgm:t>
    </dgm:pt>
    <dgm:pt modelId="{B8AB7C24-3D77-483E-BADA-D3561D64AE1E}" type="sibTrans" cxnId="{EE823C2A-2705-44B7-88F3-AD103831CF85}">
      <dgm:prSet/>
      <dgm:spPr/>
      <dgm:t>
        <a:bodyPr/>
        <a:lstStyle/>
        <a:p>
          <a:endParaRPr lang="en-US"/>
        </a:p>
      </dgm:t>
    </dgm:pt>
    <dgm:pt modelId="{61F3ADB6-0DA9-4E6C-9452-9680944061AC}" type="pres">
      <dgm:prSet presAssocID="{5C69F709-239D-4B78-B15A-8631C0D05689}" presName="linearFlow" presStyleCnt="0">
        <dgm:presLayoutVars>
          <dgm:dir/>
          <dgm:resizeHandles val="exact"/>
        </dgm:presLayoutVars>
      </dgm:prSet>
      <dgm:spPr/>
    </dgm:pt>
    <dgm:pt modelId="{A7550ABD-7064-45BF-B7C2-5B0B86142AF5}" type="pres">
      <dgm:prSet presAssocID="{85C3C408-5AEC-41FF-AF17-8154ECA61DCF}" presName="composite" presStyleCnt="0"/>
      <dgm:spPr/>
    </dgm:pt>
    <dgm:pt modelId="{8F910A3C-279A-4642-B136-81AF1515EADD}" type="pres">
      <dgm:prSet presAssocID="{85C3C408-5AEC-41FF-AF17-8154ECA61DCF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5DBF8E-2704-4B18-BBC9-E313218B088B}" type="pres">
      <dgm:prSet presAssocID="{85C3C408-5AEC-41FF-AF17-8154ECA61DCF}" presName="txShp" presStyleLbl="node1" presStyleIdx="0" presStyleCnt="4">
        <dgm:presLayoutVars>
          <dgm:bulletEnabled val="1"/>
        </dgm:presLayoutVars>
      </dgm:prSet>
      <dgm:spPr/>
    </dgm:pt>
    <dgm:pt modelId="{FB2FCA86-72AB-4B39-82E4-B24AE06BE28F}" type="pres">
      <dgm:prSet presAssocID="{5713DBEA-0342-4835-B27A-BB74487C32BC}" presName="spacing" presStyleCnt="0"/>
      <dgm:spPr/>
    </dgm:pt>
    <dgm:pt modelId="{4AEF5834-F578-4CE7-B4E7-E7CF5CFFFEC1}" type="pres">
      <dgm:prSet presAssocID="{F78EF945-29DB-4D5B-9872-7B4D01D2F092}" presName="composite" presStyleCnt="0"/>
      <dgm:spPr/>
    </dgm:pt>
    <dgm:pt modelId="{A8E028A7-7B83-4901-80E2-B367E5DCD349}" type="pres">
      <dgm:prSet presAssocID="{F78EF945-29DB-4D5B-9872-7B4D01D2F092}" presName="imgShp" presStyleLbl="fgImgPlace1" presStyleIdx="1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7B378E3-02A1-4C4D-BD84-4F3BCCD46F8D}" type="pres">
      <dgm:prSet presAssocID="{F78EF945-29DB-4D5B-9872-7B4D01D2F092}" presName="txShp" presStyleLbl="node1" presStyleIdx="1" presStyleCnt="4">
        <dgm:presLayoutVars>
          <dgm:bulletEnabled val="1"/>
        </dgm:presLayoutVars>
      </dgm:prSet>
      <dgm:spPr/>
    </dgm:pt>
    <dgm:pt modelId="{E306AC18-5986-4F7A-BED5-F6760A10E032}" type="pres">
      <dgm:prSet presAssocID="{0ACBA3EF-9D22-48E3-995F-F72F586902EA}" presName="spacing" presStyleCnt="0"/>
      <dgm:spPr/>
    </dgm:pt>
    <dgm:pt modelId="{F0F5DD11-7393-470C-A302-736D831F6F25}" type="pres">
      <dgm:prSet presAssocID="{54C3D83E-CFE9-4307-AC68-DD7217C6AF45}" presName="composite" presStyleCnt="0"/>
      <dgm:spPr/>
    </dgm:pt>
    <dgm:pt modelId="{4F673EDA-AD99-4861-8E1C-44043F52C033}" type="pres">
      <dgm:prSet presAssocID="{54C3D83E-CFE9-4307-AC68-DD7217C6AF45}" presName="imgShp" presStyleLbl="fgImgPlace1" presStyleIdx="2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6253B2A-00C7-453B-889A-F90985418A58}" type="pres">
      <dgm:prSet presAssocID="{54C3D83E-CFE9-4307-AC68-DD7217C6AF45}" presName="txShp" presStyleLbl="node1" presStyleIdx="2" presStyleCnt="4">
        <dgm:presLayoutVars>
          <dgm:bulletEnabled val="1"/>
        </dgm:presLayoutVars>
      </dgm:prSet>
      <dgm:spPr/>
    </dgm:pt>
    <dgm:pt modelId="{19CE10F2-62E5-4198-90C9-D4A068C8F986}" type="pres">
      <dgm:prSet presAssocID="{6BB60209-67B5-45E0-91C8-A627358FD160}" presName="spacing" presStyleCnt="0"/>
      <dgm:spPr/>
    </dgm:pt>
    <dgm:pt modelId="{7B8A5A14-1EAD-49B7-B501-3D886FB73B4B}" type="pres">
      <dgm:prSet presAssocID="{2120F7C3-BB5A-44B0-B69E-252036F5FB2E}" presName="composite" presStyleCnt="0"/>
      <dgm:spPr/>
    </dgm:pt>
    <dgm:pt modelId="{155E5FC4-6A07-482C-A429-06B8AEB9987A}" type="pres">
      <dgm:prSet presAssocID="{2120F7C3-BB5A-44B0-B69E-252036F5FB2E}" presName="imgShp" presStyleLbl="fgImgPlace1" presStyleIdx="3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5BE100B-CB7A-4E01-A860-3FD1686D49D6}" type="pres">
      <dgm:prSet presAssocID="{2120F7C3-BB5A-44B0-B69E-252036F5FB2E}" presName="txShp" presStyleLbl="node1" presStyleIdx="3" presStyleCnt="4">
        <dgm:presLayoutVars>
          <dgm:bulletEnabled val="1"/>
        </dgm:presLayoutVars>
      </dgm:prSet>
      <dgm:spPr/>
    </dgm:pt>
  </dgm:ptLst>
  <dgm:cxnLst>
    <dgm:cxn modelId="{80CFA211-069F-4483-B53F-B6DEB16169A4}" type="presOf" srcId="{54C3D83E-CFE9-4307-AC68-DD7217C6AF45}" destId="{46253B2A-00C7-453B-889A-F90985418A58}" srcOrd="0" destOrd="0" presId="urn:microsoft.com/office/officeart/2005/8/layout/vList3"/>
    <dgm:cxn modelId="{EE823C2A-2705-44B7-88F3-AD103831CF85}" srcId="{5C69F709-239D-4B78-B15A-8631C0D05689}" destId="{2120F7C3-BB5A-44B0-B69E-252036F5FB2E}" srcOrd="3" destOrd="0" parTransId="{C76458E8-47A5-4A60-BC11-A9A17CEF5908}" sibTransId="{B8AB7C24-3D77-483E-BADA-D3561D64AE1E}"/>
    <dgm:cxn modelId="{AFF4748E-D661-4600-B3EC-5A9E7CE8E0D9}" type="presOf" srcId="{2120F7C3-BB5A-44B0-B69E-252036F5FB2E}" destId="{C5BE100B-CB7A-4E01-A860-3FD1686D49D6}" srcOrd="0" destOrd="0" presId="urn:microsoft.com/office/officeart/2005/8/layout/vList3"/>
    <dgm:cxn modelId="{5625B7A3-EB35-483E-BC50-46E25182418E}" srcId="{5C69F709-239D-4B78-B15A-8631C0D05689}" destId="{54C3D83E-CFE9-4307-AC68-DD7217C6AF45}" srcOrd="2" destOrd="0" parTransId="{2F8A8B3A-E44D-4DC6-B54A-09E93F1B4D32}" sibTransId="{6BB60209-67B5-45E0-91C8-A627358FD160}"/>
    <dgm:cxn modelId="{56CB04B3-4FD2-4B23-A378-A62CB1A743B2}" srcId="{5C69F709-239D-4B78-B15A-8631C0D05689}" destId="{85C3C408-5AEC-41FF-AF17-8154ECA61DCF}" srcOrd="0" destOrd="0" parTransId="{48CE9E0F-671C-4CE8-9394-91F589BAABCA}" sibTransId="{5713DBEA-0342-4835-B27A-BB74487C32BC}"/>
    <dgm:cxn modelId="{681952BF-DE4A-4E42-B7A3-67AEA38336F2}" type="presOf" srcId="{85C3C408-5AEC-41FF-AF17-8154ECA61DCF}" destId="{3D5DBF8E-2704-4B18-BBC9-E313218B088B}" srcOrd="0" destOrd="0" presId="urn:microsoft.com/office/officeart/2005/8/layout/vList3"/>
    <dgm:cxn modelId="{6DDA33E3-DFD6-4874-A345-E81B52AF670E}" type="presOf" srcId="{5C69F709-239D-4B78-B15A-8631C0D05689}" destId="{61F3ADB6-0DA9-4E6C-9452-9680944061AC}" srcOrd="0" destOrd="0" presId="urn:microsoft.com/office/officeart/2005/8/layout/vList3"/>
    <dgm:cxn modelId="{E1E09AF7-6C15-4A2F-916C-20AC25E33F82}" srcId="{5C69F709-239D-4B78-B15A-8631C0D05689}" destId="{F78EF945-29DB-4D5B-9872-7B4D01D2F092}" srcOrd="1" destOrd="0" parTransId="{1EB6CAF9-1CB6-4829-9798-8DC48D814516}" sibTransId="{0ACBA3EF-9D22-48E3-995F-F72F586902EA}"/>
    <dgm:cxn modelId="{B99264F9-3B43-4038-92F7-8C49C5CE43FD}" type="presOf" srcId="{F78EF945-29DB-4D5B-9872-7B4D01D2F092}" destId="{E7B378E3-02A1-4C4D-BD84-4F3BCCD46F8D}" srcOrd="0" destOrd="0" presId="urn:microsoft.com/office/officeart/2005/8/layout/vList3"/>
    <dgm:cxn modelId="{599E469A-267B-4EAF-91A6-20358B49950C}" type="presParOf" srcId="{61F3ADB6-0DA9-4E6C-9452-9680944061AC}" destId="{A7550ABD-7064-45BF-B7C2-5B0B86142AF5}" srcOrd="0" destOrd="0" presId="urn:microsoft.com/office/officeart/2005/8/layout/vList3"/>
    <dgm:cxn modelId="{FD301BE5-E3A6-46AC-BE0F-B3AA4667AF93}" type="presParOf" srcId="{A7550ABD-7064-45BF-B7C2-5B0B86142AF5}" destId="{8F910A3C-279A-4642-B136-81AF1515EADD}" srcOrd="0" destOrd="0" presId="urn:microsoft.com/office/officeart/2005/8/layout/vList3"/>
    <dgm:cxn modelId="{4B587CB9-D64B-4CB3-B707-43BB56DB9068}" type="presParOf" srcId="{A7550ABD-7064-45BF-B7C2-5B0B86142AF5}" destId="{3D5DBF8E-2704-4B18-BBC9-E313218B088B}" srcOrd="1" destOrd="0" presId="urn:microsoft.com/office/officeart/2005/8/layout/vList3"/>
    <dgm:cxn modelId="{19858A52-178F-4954-B1C0-E1B845E097EC}" type="presParOf" srcId="{61F3ADB6-0DA9-4E6C-9452-9680944061AC}" destId="{FB2FCA86-72AB-4B39-82E4-B24AE06BE28F}" srcOrd="1" destOrd="0" presId="urn:microsoft.com/office/officeart/2005/8/layout/vList3"/>
    <dgm:cxn modelId="{CA2B6C29-2526-46E0-B711-AB0DC77A276C}" type="presParOf" srcId="{61F3ADB6-0DA9-4E6C-9452-9680944061AC}" destId="{4AEF5834-F578-4CE7-B4E7-E7CF5CFFFEC1}" srcOrd="2" destOrd="0" presId="urn:microsoft.com/office/officeart/2005/8/layout/vList3"/>
    <dgm:cxn modelId="{2189616B-9BF6-481B-8FA5-E63FE0EA430E}" type="presParOf" srcId="{4AEF5834-F578-4CE7-B4E7-E7CF5CFFFEC1}" destId="{A8E028A7-7B83-4901-80E2-B367E5DCD349}" srcOrd="0" destOrd="0" presId="urn:microsoft.com/office/officeart/2005/8/layout/vList3"/>
    <dgm:cxn modelId="{EF47CCEA-FB95-49FE-93FF-F0E20449BEB1}" type="presParOf" srcId="{4AEF5834-F578-4CE7-B4E7-E7CF5CFFFEC1}" destId="{E7B378E3-02A1-4C4D-BD84-4F3BCCD46F8D}" srcOrd="1" destOrd="0" presId="urn:microsoft.com/office/officeart/2005/8/layout/vList3"/>
    <dgm:cxn modelId="{B25957A9-BF7E-4CA4-901D-CC2AB0ADD574}" type="presParOf" srcId="{61F3ADB6-0DA9-4E6C-9452-9680944061AC}" destId="{E306AC18-5986-4F7A-BED5-F6760A10E032}" srcOrd="3" destOrd="0" presId="urn:microsoft.com/office/officeart/2005/8/layout/vList3"/>
    <dgm:cxn modelId="{606C5D8A-02A3-475E-8ADB-8E97397B532B}" type="presParOf" srcId="{61F3ADB6-0DA9-4E6C-9452-9680944061AC}" destId="{F0F5DD11-7393-470C-A302-736D831F6F25}" srcOrd="4" destOrd="0" presId="urn:microsoft.com/office/officeart/2005/8/layout/vList3"/>
    <dgm:cxn modelId="{165B0EFD-536F-4080-9B7C-29946C95E644}" type="presParOf" srcId="{F0F5DD11-7393-470C-A302-736D831F6F25}" destId="{4F673EDA-AD99-4861-8E1C-44043F52C033}" srcOrd="0" destOrd="0" presId="urn:microsoft.com/office/officeart/2005/8/layout/vList3"/>
    <dgm:cxn modelId="{DC4512BC-997A-48D1-8979-3CAA78839BE0}" type="presParOf" srcId="{F0F5DD11-7393-470C-A302-736D831F6F25}" destId="{46253B2A-00C7-453B-889A-F90985418A58}" srcOrd="1" destOrd="0" presId="urn:microsoft.com/office/officeart/2005/8/layout/vList3"/>
    <dgm:cxn modelId="{626C4AF3-F007-4F18-A30A-F889FAB4E9F3}" type="presParOf" srcId="{61F3ADB6-0DA9-4E6C-9452-9680944061AC}" destId="{19CE10F2-62E5-4198-90C9-D4A068C8F986}" srcOrd="5" destOrd="0" presId="urn:microsoft.com/office/officeart/2005/8/layout/vList3"/>
    <dgm:cxn modelId="{E1622B07-9677-48E2-B195-14BA54CF5406}" type="presParOf" srcId="{61F3ADB6-0DA9-4E6C-9452-9680944061AC}" destId="{7B8A5A14-1EAD-49B7-B501-3D886FB73B4B}" srcOrd="6" destOrd="0" presId="urn:microsoft.com/office/officeart/2005/8/layout/vList3"/>
    <dgm:cxn modelId="{09ACADCD-728C-417C-962F-1D4AF9E1CD48}" type="presParOf" srcId="{7B8A5A14-1EAD-49B7-B501-3D886FB73B4B}" destId="{155E5FC4-6A07-482C-A429-06B8AEB9987A}" srcOrd="0" destOrd="0" presId="urn:microsoft.com/office/officeart/2005/8/layout/vList3"/>
    <dgm:cxn modelId="{B8973390-4764-4F0A-9521-6B29BC109A2A}" type="presParOf" srcId="{7B8A5A14-1EAD-49B7-B501-3D886FB73B4B}" destId="{C5BE100B-CB7A-4E01-A860-3FD1686D49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0D852D-7B79-4C94-BA43-959E46576D06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</dgm:pt>
    <dgm:pt modelId="{6F37DBC5-CBB8-48DF-BD39-88937450CF01}">
      <dgm:prSet phldrT="[Text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Plaintext</a:t>
          </a:r>
        </a:p>
      </dgm:t>
    </dgm:pt>
    <dgm:pt modelId="{2AD17ED7-B29F-4A37-AA8B-6D0C74F4042D}" type="parTrans" cxnId="{37512D36-D2A9-4F9B-8541-F2667142F0F7}">
      <dgm:prSet/>
      <dgm:spPr/>
      <dgm:t>
        <a:bodyPr/>
        <a:lstStyle/>
        <a:p>
          <a:endParaRPr lang="en-US"/>
        </a:p>
      </dgm:t>
    </dgm:pt>
    <dgm:pt modelId="{AA512BAE-3F23-482E-BD34-F24CE22F57BA}" type="sibTrans" cxnId="{37512D36-D2A9-4F9B-8541-F2667142F0F7}">
      <dgm:prSet/>
      <dgm:spPr/>
      <dgm:t>
        <a:bodyPr/>
        <a:lstStyle/>
        <a:p>
          <a:endParaRPr lang="en-US"/>
        </a:p>
      </dgm:t>
    </dgm:pt>
    <dgm:pt modelId="{71253760-4FA6-4E25-B7B5-14D74BC94236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Ciphertext</a:t>
          </a:r>
        </a:p>
      </dgm:t>
    </dgm:pt>
    <dgm:pt modelId="{129214BE-997D-43AE-A6D6-E3DB832E74F3}" type="parTrans" cxnId="{E427F4B0-C44A-41BA-B676-478AFCD01DD2}">
      <dgm:prSet/>
      <dgm:spPr/>
      <dgm:t>
        <a:bodyPr/>
        <a:lstStyle/>
        <a:p>
          <a:endParaRPr lang="en-US"/>
        </a:p>
      </dgm:t>
    </dgm:pt>
    <dgm:pt modelId="{F44EE161-0B7B-40FF-B0C9-D2F754EAAAE2}" type="sibTrans" cxnId="{E427F4B0-C44A-41BA-B676-478AFCD01DD2}">
      <dgm:prSet/>
      <dgm:spPr/>
      <dgm:t>
        <a:bodyPr/>
        <a:lstStyle/>
        <a:p>
          <a:endParaRPr lang="en-US"/>
        </a:p>
      </dgm:t>
    </dgm:pt>
    <dgm:pt modelId="{2FC00A29-3E38-48B3-9DFA-3DD4AAEF078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Encryption</a:t>
          </a:r>
        </a:p>
      </dgm:t>
    </dgm:pt>
    <dgm:pt modelId="{121A6C82-0389-41E1-8397-9E2950BAFB32}" type="parTrans" cxnId="{4C5DCB1A-C6D8-491C-9B71-D17BA893F93F}">
      <dgm:prSet/>
      <dgm:spPr/>
      <dgm:t>
        <a:bodyPr/>
        <a:lstStyle/>
        <a:p>
          <a:endParaRPr lang="en-US"/>
        </a:p>
      </dgm:t>
    </dgm:pt>
    <dgm:pt modelId="{F7130A1F-F027-4DF5-8039-000F02547CB2}" type="sibTrans" cxnId="{4C5DCB1A-C6D8-491C-9B71-D17BA893F93F}">
      <dgm:prSet/>
      <dgm:spPr/>
      <dgm:t>
        <a:bodyPr/>
        <a:lstStyle/>
        <a:p>
          <a:endParaRPr lang="en-US"/>
        </a:p>
      </dgm:t>
    </dgm:pt>
    <dgm:pt modelId="{78623067-30C3-477F-B7C7-6706687DEE0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Decryption</a:t>
          </a:r>
        </a:p>
      </dgm:t>
    </dgm:pt>
    <dgm:pt modelId="{76C82EF6-AA81-4CFB-8E84-E6BD12B130DC}" type="parTrans" cxnId="{83596F06-62FC-4BED-A46B-03317484F5F6}">
      <dgm:prSet/>
      <dgm:spPr/>
      <dgm:t>
        <a:bodyPr/>
        <a:lstStyle/>
        <a:p>
          <a:endParaRPr lang="en-US"/>
        </a:p>
      </dgm:t>
    </dgm:pt>
    <dgm:pt modelId="{624822AB-8690-462A-BE87-2F5138DF499F}" type="sibTrans" cxnId="{83596F06-62FC-4BED-A46B-03317484F5F6}">
      <dgm:prSet/>
      <dgm:spPr/>
      <dgm:t>
        <a:bodyPr/>
        <a:lstStyle/>
        <a:p>
          <a:endParaRPr lang="en-US"/>
        </a:p>
      </dgm:t>
    </dgm:pt>
    <dgm:pt modelId="{AF8AD5EC-AF5D-412D-91A2-76205B4C3D6D}" type="pres">
      <dgm:prSet presAssocID="{E40D852D-7B79-4C94-BA43-959E46576D06}" presName="matrix" presStyleCnt="0">
        <dgm:presLayoutVars>
          <dgm:chMax val="1"/>
          <dgm:dir/>
          <dgm:resizeHandles val="exact"/>
        </dgm:presLayoutVars>
      </dgm:prSet>
      <dgm:spPr/>
    </dgm:pt>
    <dgm:pt modelId="{4FFCC78D-7DC5-4E47-B2FF-8143676EB09E}" type="pres">
      <dgm:prSet presAssocID="{E40D852D-7B79-4C94-BA43-959E46576D06}" presName="diamond" presStyleLbl="bgShp" presStyleIdx="0" presStyleCnt="1"/>
      <dgm:spPr/>
    </dgm:pt>
    <dgm:pt modelId="{7ED7FABC-7AD0-4F42-BC96-36F1C392B6E2}" type="pres">
      <dgm:prSet presAssocID="{E40D852D-7B79-4C94-BA43-959E46576D06}" presName="quad1" presStyleLbl="node1" presStyleIdx="0" presStyleCnt="4" custLinFactNeighborX="1176">
        <dgm:presLayoutVars>
          <dgm:chMax val="0"/>
          <dgm:chPref val="0"/>
          <dgm:bulletEnabled val="1"/>
        </dgm:presLayoutVars>
      </dgm:prSet>
      <dgm:spPr/>
    </dgm:pt>
    <dgm:pt modelId="{F973DE04-468F-490D-9A6D-EC63415A29E1}" type="pres">
      <dgm:prSet presAssocID="{E40D852D-7B79-4C94-BA43-959E46576D06}" presName="quad2" presStyleLbl="node1" presStyleIdx="1" presStyleCnt="4" custLinFactNeighborX="1176">
        <dgm:presLayoutVars>
          <dgm:chMax val="0"/>
          <dgm:chPref val="0"/>
          <dgm:bulletEnabled val="1"/>
        </dgm:presLayoutVars>
      </dgm:prSet>
      <dgm:spPr/>
    </dgm:pt>
    <dgm:pt modelId="{81E549C4-AB40-4AEF-A6C8-BD06B350E1CF}" type="pres">
      <dgm:prSet presAssocID="{E40D852D-7B79-4C94-BA43-959E46576D0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A68CD64-C416-4F45-9DC2-0EE7FC6C2545}" type="pres">
      <dgm:prSet presAssocID="{E40D852D-7B79-4C94-BA43-959E46576D0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3596F06-62FC-4BED-A46B-03317484F5F6}" srcId="{E40D852D-7B79-4C94-BA43-959E46576D06}" destId="{78623067-30C3-477F-B7C7-6706687DEE01}" srcOrd="3" destOrd="0" parTransId="{76C82EF6-AA81-4CFB-8E84-E6BD12B130DC}" sibTransId="{624822AB-8690-462A-BE87-2F5138DF499F}"/>
    <dgm:cxn modelId="{4C5DCB1A-C6D8-491C-9B71-D17BA893F93F}" srcId="{E40D852D-7B79-4C94-BA43-959E46576D06}" destId="{2FC00A29-3E38-48B3-9DFA-3DD4AAEF078E}" srcOrd="2" destOrd="0" parTransId="{121A6C82-0389-41E1-8397-9E2950BAFB32}" sibTransId="{F7130A1F-F027-4DF5-8039-000F02547CB2}"/>
    <dgm:cxn modelId="{37512D36-D2A9-4F9B-8541-F2667142F0F7}" srcId="{E40D852D-7B79-4C94-BA43-959E46576D06}" destId="{6F37DBC5-CBB8-48DF-BD39-88937450CF01}" srcOrd="0" destOrd="0" parTransId="{2AD17ED7-B29F-4A37-AA8B-6D0C74F4042D}" sibTransId="{AA512BAE-3F23-482E-BD34-F24CE22F57BA}"/>
    <dgm:cxn modelId="{94720847-47D7-449F-80C1-F3C9492E2BDE}" type="presOf" srcId="{71253760-4FA6-4E25-B7B5-14D74BC94236}" destId="{F973DE04-468F-490D-9A6D-EC63415A29E1}" srcOrd="0" destOrd="0" presId="urn:microsoft.com/office/officeart/2005/8/layout/matrix3"/>
    <dgm:cxn modelId="{E4A0375A-937C-4B6F-B111-851AEEACBFB6}" type="presOf" srcId="{2FC00A29-3E38-48B3-9DFA-3DD4AAEF078E}" destId="{81E549C4-AB40-4AEF-A6C8-BD06B350E1CF}" srcOrd="0" destOrd="0" presId="urn:microsoft.com/office/officeart/2005/8/layout/matrix3"/>
    <dgm:cxn modelId="{2B730B9B-7426-4E63-A8A1-888CF23D047E}" type="presOf" srcId="{6F37DBC5-CBB8-48DF-BD39-88937450CF01}" destId="{7ED7FABC-7AD0-4F42-BC96-36F1C392B6E2}" srcOrd="0" destOrd="0" presId="urn:microsoft.com/office/officeart/2005/8/layout/matrix3"/>
    <dgm:cxn modelId="{E427F4B0-C44A-41BA-B676-478AFCD01DD2}" srcId="{E40D852D-7B79-4C94-BA43-959E46576D06}" destId="{71253760-4FA6-4E25-B7B5-14D74BC94236}" srcOrd="1" destOrd="0" parTransId="{129214BE-997D-43AE-A6D6-E3DB832E74F3}" sibTransId="{F44EE161-0B7B-40FF-B0C9-D2F754EAAAE2}"/>
    <dgm:cxn modelId="{0EC0D8CC-77C4-476D-8571-E0AB47278E49}" type="presOf" srcId="{78623067-30C3-477F-B7C7-6706687DEE01}" destId="{0A68CD64-C416-4F45-9DC2-0EE7FC6C2545}" srcOrd="0" destOrd="0" presId="urn:microsoft.com/office/officeart/2005/8/layout/matrix3"/>
    <dgm:cxn modelId="{76C480F6-6A22-40D4-B5D1-E139BF66C37A}" type="presOf" srcId="{E40D852D-7B79-4C94-BA43-959E46576D06}" destId="{AF8AD5EC-AF5D-412D-91A2-76205B4C3D6D}" srcOrd="0" destOrd="0" presId="urn:microsoft.com/office/officeart/2005/8/layout/matrix3"/>
    <dgm:cxn modelId="{1014E3DC-E7F3-499C-911D-E7F3843E635F}" type="presParOf" srcId="{AF8AD5EC-AF5D-412D-91A2-76205B4C3D6D}" destId="{4FFCC78D-7DC5-4E47-B2FF-8143676EB09E}" srcOrd="0" destOrd="0" presId="urn:microsoft.com/office/officeart/2005/8/layout/matrix3"/>
    <dgm:cxn modelId="{39537E2B-6FDA-4C93-AEDA-A82B4FF55C04}" type="presParOf" srcId="{AF8AD5EC-AF5D-412D-91A2-76205B4C3D6D}" destId="{7ED7FABC-7AD0-4F42-BC96-36F1C392B6E2}" srcOrd="1" destOrd="0" presId="urn:microsoft.com/office/officeart/2005/8/layout/matrix3"/>
    <dgm:cxn modelId="{F0157988-EB6F-4B65-BFF6-CB6B578AE27F}" type="presParOf" srcId="{AF8AD5EC-AF5D-412D-91A2-76205B4C3D6D}" destId="{F973DE04-468F-490D-9A6D-EC63415A29E1}" srcOrd="2" destOrd="0" presId="urn:microsoft.com/office/officeart/2005/8/layout/matrix3"/>
    <dgm:cxn modelId="{BB8CD230-9ABF-46EB-A672-63FDB755E3E7}" type="presParOf" srcId="{AF8AD5EC-AF5D-412D-91A2-76205B4C3D6D}" destId="{81E549C4-AB40-4AEF-A6C8-BD06B350E1CF}" srcOrd="3" destOrd="0" presId="urn:microsoft.com/office/officeart/2005/8/layout/matrix3"/>
    <dgm:cxn modelId="{4EF2582B-06D4-4E8C-9489-9130B15194B0}" type="presParOf" srcId="{AF8AD5EC-AF5D-412D-91A2-76205B4C3D6D}" destId="{0A68CD64-C416-4F45-9DC2-0EE7FC6C254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DBF8E-2704-4B18-BBC9-E313218B088B}">
      <dsp:nvSpPr>
        <dsp:cNvPr id="0" name=""/>
        <dsp:cNvSpPr/>
      </dsp:nvSpPr>
      <dsp:spPr>
        <a:xfrm rot="10800000">
          <a:off x="1260873" y="478"/>
          <a:ext cx="4391515" cy="618959"/>
        </a:xfrm>
        <a:prstGeom prst="homePlate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4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is Cryptography?</a:t>
          </a:r>
        </a:p>
      </dsp:txBody>
      <dsp:txXfrm rot="10800000">
        <a:off x="1415613" y="478"/>
        <a:ext cx="4236775" cy="618959"/>
      </dsp:txXfrm>
    </dsp:sp>
    <dsp:sp modelId="{8F910A3C-279A-4642-B136-81AF1515EADD}">
      <dsp:nvSpPr>
        <dsp:cNvPr id="0" name=""/>
        <dsp:cNvSpPr/>
      </dsp:nvSpPr>
      <dsp:spPr>
        <a:xfrm>
          <a:off x="951393" y="478"/>
          <a:ext cx="618959" cy="618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378E3-02A1-4C4D-BD84-4F3BCCD46F8D}">
      <dsp:nvSpPr>
        <dsp:cNvPr id="0" name=""/>
        <dsp:cNvSpPr/>
      </dsp:nvSpPr>
      <dsp:spPr>
        <a:xfrm rot="10800000">
          <a:off x="1260873" y="804201"/>
          <a:ext cx="4391515" cy="618959"/>
        </a:xfrm>
        <a:prstGeom prst="homePlat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4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 Concepts in Cryptography</a:t>
          </a:r>
        </a:p>
      </dsp:txBody>
      <dsp:txXfrm rot="10800000">
        <a:off x="1415613" y="804201"/>
        <a:ext cx="4236775" cy="618959"/>
      </dsp:txXfrm>
    </dsp:sp>
    <dsp:sp modelId="{A8E028A7-7B83-4901-80E2-B367E5DCD349}">
      <dsp:nvSpPr>
        <dsp:cNvPr id="0" name=""/>
        <dsp:cNvSpPr/>
      </dsp:nvSpPr>
      <dsp:spPr>
        <a:xfrm>
          <a:off x="951393" y="804201"/>
          <a:ext cx="618959" cy="618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53B2A-00C7-453B-889A-F90985418A58}">
      <dsp:nvSpPr>
        <dsp:cNvPr id="0" name=""/>
        <dsp:cNvSpPr/>
      </dsp:nvSpPr>
      <dsp:spPr>
        <a:xfrm rot="10800000">
          <a:off x="1260873" y="1607925"/>
          <a:ext cx="4391515" cy="618959"/>
        </a:xfrm>
        <a:prstGeom prst="homePlate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4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Private Key Cryptography</a:t>
          </a:r>
        </a:p>
      </dsp:txBody>
      <dsp:txXfrm rot="10800000">
        <a:off x="1415613" y="1607925"/>
        <a:ext cx="4236775" cy="618959"/>
      </dsp:txXfrm>
    </dsp:sp>
    <dsp:sp modelId="{4F673EDA-AD99-4861-8E1C-44043F52C033}">
      <dsp:nvSpPr>
        <dsp:cNvPr id="0" name=""/>
        <dsp:cNvSpPr/>
      </dsp:nvSpPr>
      <dsp:spPr>
        <a:xfrm>
          <a:off x="951393" y="1607925"/>
          <a:ext cx="618959" cy="618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E100B-CB7A-4E01-A860-3FD1686D49D6}">
      <dsp:nvSpPr>
        <dsp:cNvPr id="0" name=""/>
        <dsp:cNvSpPr/>
      </dsp:nvSpPr>
      <dsp:spPr>
        <a:xfrm rot="10800000">
          <a:off x="1260873" y="2411648"/>
          <a:ext cx="4391515" cy="618959"/>
        </a:xfrm>
        <a:prstGeom prst="homePlate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294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Public Key Cryptography</a:t>
          </a:r>
        </a:p>
      </dsp:txBody>
      <dsp:txXfrm rot="10800000">
        <a:off x="1415613" y="2411648"/>
        <a:ext cx="4236775" cy="618959"/>
      </dsp:txXfrm>
    </dsp:sp>
    <dsp:sp modelId="{155E5FC4-6A07-482C-A429-06B8AEB9987A}">
      <dsp:nvSpPr>
        <dsp:cNvPr id="0" name=""/>
        <dsp:cNvSpPr/>
      </dsp:nvSpPr>
      <dsp:spPr>
        <a:xfrm>
          <a:off x="951393" y="2411648"/>
          <a:ext cx="618959" cy="6189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CC78D-7DC5-4E47-B2FF-8143676EB09E}">
      <dsp:nvSpPr>
        <dsp:cNvPr id="0" name=""/>
        <dsp:cNvSpPr/>
      </dsp:nvSpPr>
      <dsp:spPr>
        <a:xfrm>
          <a:off x="1288805" y="0"/>
          <a:ext cx="5155222" cy="5155222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7FABC-7AD0-4F42-BC96-36F1C392B6E2}">
      <dsp:nvSpPr>
        <dsp:cNvPr id="0" name=""/>
        <dsp:cNvSpPr/>
      </dsp:nvSpPr>
      <dsp:spPr>
        <a:xfrm>
          <a:off x="1802195" y="489746"/>
          <a:ext cx="2010536" cy="2010536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Plaintext</a:t>
          </a:r>
        </a:p>
      </dsp:txBody>
      <dsp:txXfrm>
        <a:off x="1900341" y="587892"/>
        <a:ext cx="1814244" cy="1814244"/>
      </dsp:txXfrm>
    </dsp:sp>
    <dsp:sp modelId="{F973DE04-468F-490D-9A6D-EC63415A29E1}">
      <dsp:nvSpPr>
        <dsp:cNvPr id="0" name=""/>
        <dsp:cNvSpPr/>
      </dsp:nvSpPr>
      <dsp:spPr>
        <a:xfrm>
          <a:off x="3967388" y="489746"/>
          <a:ext cx="2010536" cy="2010536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Ciphertext</a:t>
          </a:r>
        </a:p>
      </dsp:txBody>
      <dsp:txXfrm>
        <a:off x="4065534" y="587892"/>
        <a:ext cx="1814244" cy="1814244"/>
      </dsp:txXfrm>
    </dsp:sp>
    <dsp:sp modelId="{81E549C4-AB40-4AEF-A6C8-BD06B350E1CF}">
      <dsp:nvSpPr>
        <dsp:cNvPr id="0" name=""/>
        <dsp:cNvSpPr/>
      </dsp:nvSpPr>
      <dsp:spPr>
        <a:xfrm>
          <a:off x="1778551" y="2654939"/>
          <a:ext cx="2010536" cy="2010536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Encryption</a:t>
          </a:r>
        </a:p>
      </dsp:txBody>
      <dsp:txXfrm>
        <a:off x="1876697" y="2753085"/>
        <a:ext cx="1814244" cy="1814244"/>
      </dsp:txXfrm>
    </dsp:sp>
    <dsp:sp modelId="{0A68CD64-C416-4F45-9DC2-0EE7FC6C2545}">
      <dsp:nvSpPr>
        <dsp:cNvPr id="0" name=""/>
        <dsp:cNvSpPr/>
      </dsp:nvSpPr>
      <dsp:spPr>
        <a:xfrm>
          <a:off x="3943744" y="2654939"/>
          <a:ext cx="2010536" cy="2010536"/>
        </a:xfrm>
        <a:prstGeom prst="roundRect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rPr>
            <a:t>Decryption</a:t>
          </a:r>
        </a:p>
      </dsp:txBody>
      <dsp:txXfrm>
        <a:off x="4041890" y="2753085"/>
        <a:ext cx="1814244" cy="1814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4EB9D-F37F-404F-8B09-287F85DBAD6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330F5-E329-469D-AC70-0E2C0820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330F5-E329-469D-AC70-0E2C0820E0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5196-4B34-8EDA-F8C4-1FC435722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0EF1A-1FAE-ED15-5E34-FFC267CCF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886F-DD15-6013-D21E-75645D84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9DB9-4205-4388-9A43-A7CE25777EB4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1425-E314-AC1C-D54D-DA21939E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166B0-7F2B-C444-DDF7-EA750F25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79EC-B880-3F8B-E22C-2A479655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D86A8-34FD-2087-A47F-28EC654C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2C6B-DF91-8EE0-10F4-1264E952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FAA28-95CE-477C-834B-9D14064D9485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DB3D-4CCD-17E4-0B2F-CBED2807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AA7A-8BA1-E873-3B8A-0A40E1FF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0168E-57E5-E8CD-0E7A-AEEFE3E82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C17C-1119-A7FA-36FA-01116C0E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1669-7629-82CE-1BEF-B425C71B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1F7C-D642-46F8-AD6A-16CAA9423F42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D202-E3B0-4D17-5957-073BFE8DE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0DF0-9DD8-5035-3BEC-A5559398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C150F-8C84-0FF2-D493-034C25EB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1454-79C1-2843-1157-A14616F1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98286-9964-D5FC-8087-F4C55DE7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79B4F-1B5A-4706-95AE-D964E591D342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9A77-BAAF-B5CF-4C86-BFAE61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5D61-153D-8C29-5895-B859CDDC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1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45E1-5649-EB55-7EC9-EA595AD5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833A-3040-ACB1-97CD-578FFEF16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AD8B-36DE-FA0A-AF30-78F1097B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3E98-4D9E-49B6-B348-E9BF8355095D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6504-9D2E-936B-BFA3-3269FA25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627DC-635C-21A0-1476-6D6100EE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B497-630D-158A-DA46-12D81788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4B7D-49F7-C794-2A0A-A2FB36E8F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A8C2E-7BD0-E1A3-53F2-1FD0FAC04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9C718-10EB-6761-2AC8-6B041481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6C8-5BAC-4099-890B-B0B30F748296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0353A-E048-7B42-F26A-33351E23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56228-EBE5-CDBE-2127-7EFB0BD7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5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6192-175A-1D9C-8467-6003CDD6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8127-B789-4688-A99F-CA3D66CB7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9E528-012E-A64C-7906-74C87266B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D03B2-D946-312C-6A74-BA6D9EC75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E69EB-6B19-0952-8111-62D0496CE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EFFD47-102F-3B77-E305-36859FC4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A7E3-E00F-49AA-A1FF-324AEAFC655A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1E748-85E4-BC26-54A4-EFA63E27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E3813-C98B-7D67-129E-D8FFDC03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9A46-9360-92B6-A407-05B9423B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7DF15-C6DA-1A6D-6FED-95ABE227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8AA42-36DC-4EC7-B565-6AE6903A000E}" type="datetime1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09E43-4742-0B91-689B-DBDA7879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67FE6-1CAD-69D1-060B-67F49AA8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0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AC5B5-03DB-76AE-D430-68593AA2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0744-E48C-4C24-B747-FC0C3AF4E42B}" type="datetime1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5CD2D-0237-C20E-BD4A-60F1DF4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E173-785F-4EC7-C8B0-12C64333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B20E-4C16-2911-1A47-A3A77320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4CE3-049D-641A-7423-B5187709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82061-5A5E-12CC-BDFF-78B9BE367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F89FB-A49B-C4DE-971C-D2E30EDC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59C0-EE57-420B-9710-37E5A3060E84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EFD01-4C90-3E68-E8ED-BDCBD05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F6F91-5B60-0364-9FAE-293C8706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3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B568-8A7E-2ECD-CB03-591AAC2B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A1B5E-641A-E695-FEB6-EA3CCE7A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CF82E-7411-0656-C1ED-853C3311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FA07-7287-2C5B-B367-C7E172DE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B0981-71F5-426C-9F25-10E45CC1A7B1}" type="datetime1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5CB7-CCAA-2FE3-F9BD-79B75429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48D9B-905D-D290-B003-E3B487E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8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7E01F3-B223-0532-2C05-62BA4460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C2D8-E95F-C1F5-0412-3A1145BB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9695-04DB-49C9-D32B-591716BB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54591-C27C-4C64-AD06-0CC6D9C031FF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2A4E2-A8A4-2200-FA4C-3BAC3AD34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959C-C62D-BF94-3D09-01C4C2399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BF543-8BDA-489F-9484-4AA6DB6BD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B3815A-90CF-E845-92C9-DDE6FD2E7923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7B197F-7DF5-4653-2C96-124C8EC4F41F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0AE3880E-D0FB-98BE-F20B-C84861815B5C}"/>
              </a:ext>
            </a:extLst>
          </p:cNvPr>
          <p:cNvSpPr txBox="1"/>
          <p:nvPr/>
        </p:nvSpPr>
        <p:spPr>
          <a:xfrm>
            <a:off x="2119242" y="1653141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Introduction to 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1725DF14-6FEF-78D8-3663-8F437F23AD91}"/>
              </a:ext>
            </a:extLst>
          </p:cNvPr>
          <p:cNvSpPr txBox="1"/>
          <p:nvPr/>
        </p:nvSpPr>
        <p:spPr>
          <a:xfrm>
            <a:off x="3620637" y="5953330"/>
            <a:ext cx="3601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spc="-10" dirty="0">
                <a:latin typeface="Century Gothic"/>
                <a:cs typeface="Century Gothic"/>
              </a:rPr>
              <a:t>30</a:t>
            </a:r>
            <a:r>
              <a:rPr sz="1800" spc="-10" dirty="0">
                <a:latin typeface="Century Gothic"/>
                <a:cs typeface="Century Gothic"/>
              </a:rPr>
              <a:t> </a:t>
            </a:r>
            <a:r>
              <a:rPr lang="en-GB" sz="1800" spc="-10" dirty="0">
                <a:latin typeface="Century Gothic"/>
                <a:cs typeface="Century Gothic"/>
              </a:rPr>
              <a:t>Nov</a:t>
            </a:r>
            <a:r>
              <a:rPr sz="1800" spc="-20" dirty="0">
                <a:latin typeface="Century Gothic"/>
                <a:cs typeface="Century Gothic"/>
              </a:rPr>
              <a:t> </a:t>
            </a:r>
            <a:r>
              <a:rPr sz="1800" dirty="0">
                <a:latin typeface="Century Gothic"/>
                <a:cs typeface="Century Gothic"/>
              </a:rPr>
              <a:t>2024,</a:t>
            </a:r>
            <a:r>
              <a:rPr sz="1800" spc="5" dirty="0">
                <a:latin typeface="Century Gothic"/>
                <a:cs typeface="Century Gothic"/>
              </a:rPr>
              <a:t> </a:t>
            </a:r>
            <a:r>
              <a:rPr lang="en-AU" sz="1800" spc="-10" dirty="0">
                <a:latin typeface="Century Gothic"/>
                <a:cs typeface="Century Gothic"/>
              </a:rPr>
              <a:t>MBSTU, Tangail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9D799-91D8-C387-6BD7-8D9AFD0A1F44}"/>
              </a:ext>
            </a:extLst>
          </p:cNvPr>
          <p:cNvSpPr txBox="1"/>
          <p:nvPr/>
        </p:nvSpPr>
        <p:spPr>
          <a:xfrm>
            <a:off x="2252139" y="578532"/>
            <a:ext cx="7687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latin typeface="Century Gothic"/>
                <a:cs typeface="Century Gothic"/>
              </a:rPr>
              <a:t>Advanced Cryptography: ICT-6115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A6F9B-60CC-B856-91A2-61AFA6986C5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EEBA1A-68EA-51CA-B0B1-672B4EDAAE46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D9086E-3DD5-7DF5-821A-FF4295C3A598}"/>
              </a:ext>
            </a:extLst>
          </p:cNvPr>
          <p:cNvSpPr txBox="1"/>
          <p:nvPr/>
        </p:nvSpPr>
        <p:spPr>
          <a:xfrm>
            <a:off x="4131968" y="2797546"/>
            <a:ext cx="392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Most. Jebun Nahar Juthy ( IT23612 )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DDB19-6F5D-F33F-34F0-0D93855FBC7E}"/>
              </a:ext>
            </a:extLst>
          </p:cNvPr>
          <p:cNvSpPr txBox="1"/>
          <p:nvPr/>
        </p:nvSpPr>
        <p:spPr>
          <a:xfrm>
            <a:off x="4596262" y="3323974"/>
            <a:ext cx="2999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Dept. of ICT, MBSTU, Tangail-1902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F07A88-EE04-F945-6A82-E76A1C57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91" y="4829161"/>
            <a:ext cx="5924469" cy="1099226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96ACF8E-20A0-E3D3-3623-BF6CF0D3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7E1E-6100-4793-9A84-9BD6B66F3BAE}" type="datetime1">
              <a:rPr lang="en-US" smtClean="0"/>
              <a:t>11/29/2024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6147698-145E-0960-4AFC-AFE3E886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9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6ED87-0B12-34F7-0CD3-F4E2BDE0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3EA9D1-4A4B-2052-DED7-3CA9E6780F0A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2D6907-8AC7-3C73-A629-958E0213CBF5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7578B1C9-3F89-FDE3-2FAF-9F94F84F6B71}"/>
              </a:ext>
            </a:extLst>
          </p:cNvPr>
          <p:cNvSpPr txBox="1"/>
          <p:nvPr/>
        </p:nvSpPr>
        <p:spPr>
          <a:xfrm>
            <a:off x="2128619" y="495175"/>
            <a:ext cx="795351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600" b="1" dirty="0">
                <a:latin typeface="Century Gothic"/>
                <a:cs typeface="Century Gothic"/>
              </a:rPr>
              <a:t>Public Key Cryptography: </a:t>
            </a:r>
            <a:r>
              <a:rPr lang="en-GB" sz="3600" b="1" dirty="0">
                <a:solidFill>
                  <a:srgbClr val="0070C0"/>
                </a:solidFill>
                <a:latin typeface="Century Gothic"/>
                <a:cs typeface="Century Gothic"/>
              </a:rPr>
              <a:t>RSA</a:t>
            </a:r>
            <a:endParaRPr lang="en-GB" sz="1100" dirty="0">
              <a:solidFill>
                <a:srgbClr val="0070C0"/>
              </a:solidFill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6F81B0-3D32-4B6C-2D8E-90043063170E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1967DF-934E-AA2D-9DC9-5C94EDE1E456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2AFAC8-328B-9FC6-89EB-D95AB8DC336B}"/>
              </a:ext>
            </a:extLst>
          </p:cNvPr>
          <p:cNvSpPr txBox="1"/>
          <p:nvPr/>
        </p:nvSpPr>
        <p:spPr>
          <a:xfrm>
            <a:off x="1719188" y="1681824"/>
            <a:ext cx="8753623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Developed by: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R. Rivest, A. Shamir, and L. Adleman (1978).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</a:rPr>
              <a:t>Based on</a:t>
            </a:r>
            <a:r>
              <a:rPr lang="en-US" sz="2400" b="1" dirty="0">
                <a:solidFill>
                  <a:srgbClr val="002060"/>
                </a:solidFill>
              </a:rPr>
              <a:t>:</a:t>
            </a:r>
            <a:r>
              <a:rPr lang="en-US" sz="2400" dirty="0">
                <a:solidFill>
                  <a:srgbClr val="002060"/>
                </a:solidFill>
              </a:rPr>
              <a:t> RSA is an asymmetric encryption algorithm that uses a public key and a private key to encrypt and decrypt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Google Sans"/>
              </a:rPr>
              <a:t>RSA works by creating a public key that's the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Google Sans"/>
              </a:rPr>
              <a:t>product of two large prime numbers</a:t>
            </a:r>
            <a:r>
              <a:rPr lang="en-US" sz="2400" b="0" i="0" dirty="0">
                <a:effectLst/>
                <a:latin typeface="Google Sans"/>
              </a:rPr>
              <a:t>, along with an auxiliary value. The prime factors are kept secret. Anyone can use the public key to encrypt a message, but only someone with the prime factors can decode it. </a:t>
            </a:r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1C957-B40C-5ED7-06B6-06B5EDB0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E456-78B4-4363-96AB-1C046D5798E8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594495-58D4-9C60-634B-2B32C5E4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3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F2AF-930D-8CC2-BCA5-8B9FD5062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539C29-3539-AC3E-E546-29DEF45EECD5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3C685C3-9034-1720-53AD-4156F40DFFF3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3DF1ADF7-C6E6-99EE-DD93-1001A6554186}"/>
              </a:ext>
            </a:extLst>
          </p:cNvPr>
          <p:cNvSpPr txBox="1"/>
          <p:nvPr/>
        </p:nvSpPr>
        <p:spPr>
          <a:xfrm>
            <a:off x="2128619" y="495175"/>
            <a:ext cx="7953517" cy="748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600" b="1" dirty="0">
                <a:latin typeface="Century Gothic"/>
                <a:cs typeface="Century Gothic"/>
              </a:rPr>
              <a:t>How RSA Works: </a:t>
            </a:r>
            <a:r>
              <a:rPr lang="en-GB" sz="3600" b="1" dirty="0">
                <a:solidFill>
                  <a:srgbClr val="0070C0"/>
                </a:solidFill>
                <a:latin typeface="Century Gothic"/>
                <a:cs typeface="Century Gothic"/>
              </a:rPr>
              <a:t>Key Generation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GB" sz="11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DE412-212F-765A-0DD4-0FCC3BC42BBC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E9EDF7-C068-10AB-9536-5D5E829D45B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B25F04-C9BF-6163-82B8-EA8E0987D54A}"/>
                  </a:ext>
                </a:extLst>
              </p:cNvPr>
              <p:cNvSpPr txBox="1"/>
              <p:nvPr/>
            </p:nvSpPr>
            <p:spPr>
              <a:xfrm>
                <a:off x="1783078" y="1722695"/>
                <a:ext cx="8753623" cy="420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2060"/>
                    </a:solidFill>
                  </a:rPr>
                  <a:t>1. Choose two large prime numbers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p</a:t>
                </a:r>
                <a:r>
                  <a:rPr lang="en-US" sz="2400" dirty="0">
                    <a:solidFill>
                      <a:srgbClr val="002060"/>
                    </a:solidFill>
                  </a:rPr>
                  <a:t> and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q</a:t>
                </a:r>
                <a:r>
                  <a:rPr lang="en-US" sz="24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457200" indent="-457200">
                  <a:buAutoNum type="arabicPeriod"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2. Compute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→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→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4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𝑬𝒖𝒍𝒆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𝒇𝒖𝒏𝒄𝒕𝒊𝒐𝒏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3.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Find a number EEE (public key) such that: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𝒈𝒄𝒅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r>
                                <a:rPr lang="en-US" sz="24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2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algn="ctr"/>
                <a:endParaRPr lang="en-US" sz="2400" b="1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4. Use the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Euclidean Algorithm</a:t>
                </a:r>
                <a:r>
                  <a:rPr lang="en-US" sz="2400" dirty="0">
                    <a:solidFill>
                      <a:srgbClr val="002060"/>
                    </a:solidFill>
                  </a:rPr>
                  <a:t> to find D (private key) such that:</a:t>
                </a:r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24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400" b="1" i="0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</m:fName>
                            <m:e>
                              <m:r>
                                <a:rPr lang="en-US" sz="2400" b="1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US" sz="2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B25F04-C9BF-6163-82B8-EA8E0987D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78" y="1722695"/>
                <a:ext cx="8753623" cy="4202497"/>
              </a:xfrm>
              <a:prstGeom prst="rect">
                <a:avLst/>
              </a:prstGeom>
              <a:blipFill>
                <a:blip r:embed="rId2"/>
                <a:stretch>
                  <a:fillRect l="-1045" t="-1161" b="-1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3BA12-F554-8CCF-C3B2-C12DCDDE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26E3-27C1-4C15-8279-FC303DC16F51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88B83F-D493-2319-356E-3E59FCE7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2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DB38E-DEF5-873A-462D-6F8700D0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E54EC7-486A-B207-578C-EE146CB640E3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2EF5E4-B251-5315-486F-C94F799DA05A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82621BAF-7BD7-922F-D83F-7151ADEAE2EF}"/>
              </a:ext>
            </a:extLst>
          </p:cNvPr>
          <p:cNvSpPr txBox="1"/>
          <p:nvPr/>
        </p:nvSpPr>
        <p:spPr>
          <a:xfrm>
            <a:off x="1875401" y="511049"/>
            <a:ext cx="8956723" cy="748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600" b="1" dirty="0">
                <a:latin typeface="Century Gothic"/>
                <a:cs typeface="Century Gothic"/>
              </a:rPr>
              <a:t>How RSA Works </a:t>
            </a:r>
            <a:endParaRPr lang="en-GB" sz="2400" b="1" dirty="0">
              <a:solidFill>
                <a:srgbClr val="0070C0"/>
              </a:solidFill>
              <a:latin typeface="Century Gothic"/>
              <a:cs typeface="Century Gothic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lang="en-GB" sz="11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2BDB55-A77D-FB64-3680-992E9249D375}"/>
              </a:ext>
            </a:extLst>
          </p:cNvPr>
          <p:cNvCxnSpPr>
            <a:cxnSpLocks/>
          </p:cNvCxnSpPr>
          <p:nvPr/>
        </p:nvCxnSpPr>
        <p:spPr>
          <a:xfrm flipV="1">
            <a:off x="3123028" y="456406"/>
            <a:ext cx="6217920" cy="54643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247E63-1A57-2243-3671-ADE666040832}"/>
              </a:ext>
            </a:extLst>
          </p:cNvPr>
          <p:cNvCxnSpPr>
            <a:cxnSpLocks/>
          </p:cNvCxnSpPr>
          <p:nvPr/>
        </p:nvCxnSpPr>
        <p:spPr>
          <a:xfrm>
            <a:off x="3123028" y="1120921"/>
            <a:ext cx="621792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39DD74-8349-D68C-904E-6292370432D4}"/>
                  </a:ext>
                </a:extLst>
              </p:cNvPr>
              <p:cNvSpPr txBox="1"/>
              <p:nvPr/>
            </p:nvSpPr>
            <p:spPr>
              <a:xfrm>
                <a:off x="1411680" y="1205596"/>
                <a:ext cx="9433997" cy="281487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400" b="1" dirty="0">
                    <a:solidFill>
                      <a:srgbClr val="0070C0"/>
                    </a:solidFill>
                    <a:latin typeface="Century Gothic"/>
                    <a:cs typeface="Century Gothic"/>
                  </a:rPr>
                  <a:t>Encryption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1. Convert the message into integers using a scheme (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e.g., A = 00, Z = 25</a:t>
                </a:r>
                <a:r>
                  <a:rPr lang="en-US" sz="2400" dirty="0">
                    <a:solidFill>
                      <a:srgbClr val="002060"/>
                    </a:solidFill>
                  </a:rPr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2. Break the message into pieces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>
                    <a:solidFill>
                      <a:srgbClr val="002060"/>
                    </a:solidFill>
                  </a:rPr>
                  <a:t> such that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x &lt; n</a:t>
                </a:r>
                <a:r>
                  <a:rPr lang="en-US" sz="2400" dirty="0">
                    <a:solidFill>
                      <a:srgbClr val="002060"/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3. Compute: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p>
                    </m:sSup>
                    <m:d>
                      <m:dPr>
                        <m:ctrlPr>
                          <a:rPr lang="en-US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𝐦𝐨𝐝</m:t>
                            </m:r>
                          </m:fName>
                          <m:e>
                            <m:r>
                              <a:rPr lang="en-US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sz="2400" b="1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4. Send y (ciphertext) to the receiver.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39DD74-8349-D68C-904E-62923704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80" y="1205596"/>
                <a:ext cx="9433997" cy="2814873"/>
              </a:xfrm>
              <a:prstGeom prst="rect">
                <a:avLst/>
              </a:prstGeom>
              <a:blipFill>
                <a:blip r:embed="rId2"/>
                <a:stretch>
                  <a:fillRect l="-968" b="-366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4C974-68CB-EAC5-39FF-BB3546A0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1762-CE6F-4FF8-AE7B-A7D63F23445D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C5D944-A55B-54F2-0A45-E0CF77F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69BE23-3086-837B-3A4A-3EBEB546D7C5}"/>
                  </a:ext>
                </a:extLst>
              </p:cNvPr>
              <p:cNvSpPr txBox="1"/>
              <p:nvPr/>
            </p:nvSpPr>
            <p:spPr>
              <a:xfrm>
                <a:off x="1398125" y="4118894"/>
                <a:ext cx="9433997" cy="2260875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2400" b="1" dirty="0">
                    <a:solidFill>
                      <a:srgbClr val="0070C0"/>
                    </a:solidFill>
                    <a:latin typeface="Century Gothic"/>
                    <a:cs typeface="Century Gothic"/>
                  </a:rPr>
                  <a:t>Decryption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1. Receiver computes: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sz="24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p>
                      </m:sSup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𝐦𝐨𝐝</m:t>
                              </m:r>
                            </m:fName>
                            <m:e>
                              <m:r>
                                <a:rPr lang="en-US" sz="24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</a:rPr>
                  <a:t>2. Recover original message 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x</a:t>
                </a:r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69BE23-3086-837B-3A4A-3EBEB546D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25" y="4118894"/>
                <a:ext cx="9433997" cy="2260875"/>
              </a:xfrm>
              <a:prstGeom prst="rect">
                <a:avLst/>
              </a:prstGeom>
              <a:blipFill>
                <a:blip r:embed="rId3"/>
                <a:stretch>
                  <a:fillRect l="-903" b="-482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4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14778-12D1-C92C-1C81-6850F35E7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C1691B7-EC3E-038D-73E7-827CC3DBCD6F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BAE564-9788-0A2A-D4C3-3BDAAD12296C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B7827FC4-6DEA-B4A4-789D-2BABE1318591}"/>
              </a:ext>
            </a:extLst>
          </p:cNvPr>
          <p:cNvSpPr txBox="1"/>
          <p:nvPr/>
        </p:nvSpPr>
        <p:spPr>
          <a:xfrm>
            <a:off x="2128619" y="3007363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Thank You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71A1D7-866E-AEF7-0543-AADF7F4F9510}"/>
              </a:ext>
            </a:extLst>
          </p:cNvPr>
          <p:cNvCxnSpPr>
            <a:cxnSpLocks/>
          </p:cNvCxnSpPr>
          <p:nvPr/>
        </p:nvCxnSpPr>
        <p:spPr>
          <a:xfrm>
            <a:off x="2962200" y="3790900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95566-F4A5-D55F-6A37-5EBD88051016}"/>
              </a:ext>
            </a:extLst>
          </p:cNvPr>
          <p:cNvCxnSpPr>
            <a:cxnSpLocks/>
          </p:cNvCxnSpPr>
          <p:nvPr/>
        </p:nvCxnSpPr>
        <p:spPr>
          <a:xfrm>
            <a:off x="2962200" y="294976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9480E-9F71-F590-B97D-AE95D07E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497-A34C-4AB8-AD02-B9A35CE43156}" type="datetime1">
              <a:rPr lang="en-US" smtClean="0"/>
              <a:t>11/29/2024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87F9-7DB6-F199-1B62-C56036D6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2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D9B8ED0-E79A-6708-D8C6-349F46C07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F1AD8C-377A-4418-7FAF-987E933ACF0A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4E5732A-60C7-416C-810B-13A5DDCE3D7D}"/>
                  </a:ext>
                </a:extLst>
              </p:cNvPr>
              <p:cNvSpPr/>
              <p:nvPr/>
            </p:nvSpPr>
            <p:spPr>
              <a:xfrm>
                <a:off x="801858" y="239151"/>
                <a:ext cx="10607040" cy="6457071"/>
              </a:xfrm>
              <a:prstGeom prst="round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𝐸𝑢𝑙𝑒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𝑓𝑢𝑛𝑐𝑡𝑖𝑜𝑛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0" dirty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≡1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d>
                        <m:dPr>
                          <m:ctrlPr>
                            <a:rPr 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dirty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4E5732A-60C7-416C-810B-13A5DDCE3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8" y="239151"/>
                <a:ext cx="10607040" cy="645707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8">
            <a:extLst>
              <a:ext uri="{FF2B5EF4-FFF2-40B4-BE49-F238E27FC236}">
                <a16:creationId xmlns:a16="http://schemas.microsoft.com/office/drawing/2014/main" id="{6C1B0EBB-2128-1897-A33E-9CCB7A311AA6}"/>
              </a:ext>
            </a:extLst>
          </p:cNvPr>
          <p:cNvSpPr txBox="1"/>
          <p:nvPr/>
        </p:nvSpPr>
        <p:spPr>
          <a:xfrm>
            <a:off x="2128619" y="495175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C0C813-E468-50E4-1FEB-3E228EA883EC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71026F-240B-3BC3-4E0F-D3240F6CC90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2CD6F-3F4C-FE4B-814E-B2EB17DD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82497-A34C-4AB8-AD02-B9A35CE43156}" type="datetime1">
              <a:rPr lang="en-US" smtClean="0"/>
              <a:t>11/29/2024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BBE83-42E2-CC45-B922-12B1A792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C935A4-D432-95F5-E9F6-1FECDAFB1445}"/>
              </a:ext>
            </a:extLst>
          </p:cNvPr>
          <p:cNvSpPr txBox="1"/>
          <p:nvPr/>
        </p:nvSpPr>
        <p:spPr>
          <a:xfrm>
            <a:off x="407963" y="345723"/>
            <a:ext cx="420624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/>
              <a:t>Example 7.1</a:t>
            </a:r>
            <a:r>
              <a:rPr lang="en-US" sz="2000" dirty="0"/>
              <a:t> </a:t>
            </a:r>
          </a:p>
          <a:p>
            <a:r>
              <a:rPr lang="en-US" dirty="0"/>
              <a:t>One of the first and most famous private key cryptosystems</a:t>
            </a:r>
          </a:p>
          <a:p>
            <a:r>
              <a:rPr lang="en-US" dirty="0"/>
              <a:t>was the shift code used by Julius Caesar. We first digitize the alphabet</a:t>
            </a:r>
          </a:p>
          <a:p>
            <a:r>
              <a:rPr lang="en-US" dirty="0"/>
              <a:t>by letting A = 00, B = 01, . . . , Z = 25. The encoding function will be</a:t>
            </a:r>
          </a:p>
          <a:p>
            <a:endParaRPr lang="en-US" dirty="0"/>
          </a:p>
          <a:p>
            <a:r>
              <a:rPr lang="en-US" dirty="0"/>
              <a:t>f(p) = p + 3 mod 26;</a:t>
            </a:r>
          </a:p>
          <a:p>
            <a:endParaRPr lang="en-US" dirty="0"/>
          </a:p>
          <a:p>
            <a:r>
              <a:rPr lang="en-US" dirty="0"/>
              <a:t>that is, A 7→ D, B 7→ E, . . . , Z 7→ C. The decoding function is then</a:t>
            </a:r>
          </a:p>
          <a:p>
            <a:r>
              <a:rPr lang="en-US" dirty="0"/>
              <a:t>f−1(p) = p − 3 mod 26 = p + 23 mod 26.</a:t>
            </a:r>
          </a:p>
          <a:p>
            <a:r>
              <a:rPr lang="en-US" dirty="0"/>
              <a:t>Suppose we receive the encoded message DOJHEUD. To decode this message, we first digitize it:</a:t>
            </a:r>
          </a:p>
          <a:p>
            <a:r>
              <a:rPr lang="en-US" dirty="0"/>
              <a:t>3, 14, 9, 7, 4, 20, 3.</a:t>
            </a:r>
          </a:p>
          <a:p>
            <a:r>
              <a:rPr lang="en-US" dirty="0"/>
              <a:t>Next we apply the inverse transformation to get</a:t>
            </a:r>
          </a:p>
          <a:p>
            <a:r>
              <a:rPr lang="en-US" dirty="0"/>
              <a:t>0, 11, 6, 4, 1, 17, 0,</a:t>
            </a:r>
          </a:p>
          <a:p>
            <a:r>
              <a:rPr lang="en-US" dirty="0"/>
              <a:t>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E4E7-BFBF-3C21-E667-3529F4C02F14}"/>
              </a:ext>
            </a:extLst>
          </p:cNvPr>
          <p:cNvSpPr txBox="1"/>
          <p:nvPr/>
        </p:nvSpPr>
        <p:spPr>
          <a:xfrm>
            <a:off x="4614203" y="453914"/>
            <a:ext cx="7423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cryptanalysis (codebreaking) - study of principles/ methods of </a:t>
            </a:r>
          </a:p>
          <a:p>
            <a:r>
              <a:rPr lang="en-US" dirty="0"/>
              <a:t>deciphering ciphertext without knowing key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Affine Cryptosystem</a:t>
            </a:r>
            <a:r>
              <a:rPr lang="en-US" dirty="0"/>
              <a:t> is a type of </a:t>
            </a:r>
            <a:r>
              <a:rPr lang="en-US" b="1" dirty="0"/>
              <a:t>substitution cipher</a:t>
            </a:r>
            <a:r>
              <a:rPr lang="en-US" dirty="0"/>
              <a:t> in cryptography that</a:t>
            </a:r>
          </a:p>
          <a:p>
            <a:r>
              <a:rPr lang="en-US" dirty="0"/>
              <a:t> combines two mathematical operations, </a:t>
            </a:r>
            <a:r>
              <a:rPr lang="en-US" b="1" dirty="0"/>
              <a:t>multiplication</a:t>
            </a:r>
            <a:r>
              <a:rPr lang="en-US" dirty="0"/>
              <a:t> and </a:t>
            </a:r>
            <a:r>
              <a:rPr lang="en-US" b="1" dirty="0"/>
              <a:t>addition</a:t>
            </a:r>
            <a:r>
              <a:rPr lang="en-US" dirty="0"/>
              <a:t>, to </a:t>
            </a:r>
          </a:p>
          <a:p>
            <a:r>
              <a:rPr lang="en-US" dirty="0"/>
              <a:t>encrypt and decrypt messages. It uses modular arithmetic to ensure </a:t>
            </a:r>
          </a:p>
          <a:p>
            <a:r>
              <a:rPr lang="en-US" dirty="0"/>
              <a:t>the transformations stay within the alphabet range.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198A5-862B-A6EA-367E-2BD3542CF957}"/>
              </a:ext>
            </a:extLst>
          </p:cNvPr>
          <p:cNvSpPr txBox="1"/>
          <p:nvPr/>
        </p:nvSpPr>
        <p:spPr>
          <a:xfrm>
            <a:off x="4768174" y="3113930"/>
            <a:ext cx="6598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encryption process uses the formula:</a:t>
            </a:r>
          </a:p>
          <a:p>
            <a:r>
              <a:rPr lang="en-US" dirty="0"/>
              <a:t>E(x)=(</a:t>
            </a:r>
            <a:r>
              <a:rPr lang="en-US" dirty="0" err="1"/>
              <a:t>a⋅x+b</a:t>
            </a:r>
            <a:r>
              <a:rPr lang="en-US" dirty="0"/>
              <a:t>)mod  </a:t>
            </a:r>
            <a:r>
              <a:rPr lang="en-US" dirty="0" err="1"/>
              <a:t>mE</a:t>
            </a:r>
            <a:r>
              <a:rPr lang="en-US" dirty="0"/>
              <a:t>(x) = (a \</a:t>
            </a:r>
            <a:r>
              <a:rPr lang="en-US" dirty="0" err="1"/>
              <a:t>cdot</a:t>
            </a:r>
            <a:r>
              <a:rPr lang="en-US" dirty="0"/>
              <a:t> x + b) \mod </a:t>
            </a:r>
            <a:r>
              <a:rPr lang="en-US" dirty="0" err="1"/>
              <a:t>mE</a:t>
            </a:r>
            <a:r>
              <a:rPr lang="en-US" dirty="0"/>
              <a:t>(x)=(</a:t>
            </a:r>
            <a:r>
              <a:rPr lang="en-US" dirty="0" err="1"/>
              <a:t>a⋅x+b</a:t>
            </a:r>
            <a:r>
              <a:rPr lang="en-US" dirty="0"/>
              <a:t>)mod m</a:t>
            </a:r>
          </a:p>
          <a:p>
            <a:endParaRPr lang="en-US" dirty="0"/>
          </a:p>
          <a:p>
            <a:r>
              <a:rPr lang="en-US" b="1" dirty="0"/>
              <a:t>Affine Cipher Decryption</a:t>
            </a:r>
          </a:p>
          <a:p>
            <a:r>
              <a:rPr lang="en-US" dirty="0"/>
              <a:t>The decryption process reverses the encryption using the formula:</a:t>
            </a:r>
          </a:p>
          <a:p>
            <a:r>
              <a:rPr lang="en-US" dirty="0"/>
              <a:t>D(y)=a−1⋅(y−b)mod  </a:t>
            </a:r>
            <a:r>
              <a:rPr lang="en-US" dirty="0" err="1"/>
              <a:t>mD</a:t>
            </a:r>
            <a:r>
              <a:rPr lang="en-US" dirty="0"/>
              <a:t>(y) = a^{-1} \</a:t>
            </a:r>
            <a:r>
              <a:rPr lang="en-US" dirty="0" err="1"/>
              <a:t>cdot</a:t>
            </a:r>
            <a:r>
              <a:rPr lang="en-US" dirty="0"/>
              <a:t> (y - b) \mod </a:t>
            </a:r>
            <a:r>
              <a:rPr lang="en-US" dirty="0" err="1"/>
              <a:t>mD</a:t>
            </a:r>
            <a:r>
              <a:rPr lang="en-US" dirty="0"/>
              <a:t>(y)=a−1⋅(y−b)</a:t>
            </a:r>
            <a:r>
              <a:rPr lang="en-US" dirty="0" err="1"/>
              <a:t>modm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7ADB-74CA-FE70-2408-7DF7BAEA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539E-5D8B-4219-875B-9AFC0A24736F}" type="datetime1">
              <a:rPr lang="en-US" smtClean="0"/>
              <a:t>11/29/2024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E512C-25C5-F2C8-5F21-3AC09ACA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6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712D7-676F-316A-0158-5E56FF4B34B6}"/>
              </a:ext>
            </a:extLst>
          </p:cNvPr>
          <p:cNvSpPr txBox="1"/>
          <p:nvPr/>
        </p:nvSpPr>
        <p:spPr>
          <a:xfrm>
            <a:off x="633045" y="661181"/>
            <a:ext cx="1045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Cryptography is the study of sending and receiving secret messages. The aim of cryptography is to send messages across a channel so that only the intended recipient of the message can read it. In addition, when a message is received, the recipient usually requires some assurance that the message is authentic; that is, that it has not been sent by someone who is trying to deceive the recipient. Modern cryptography is heavily dependent on abstract algebra and number theory.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message to be sent is called the </a:t>
            </a:r>
            <a:r>
              <a:rPr lang="en-US" b="1" dirty="0"/>
              <a:t>plaintext </a:t>
            </a:r>
            <a:r>
              <a:rPr lang="en-US" dirty="0"/>
              <a:t>message. The disguised message is called the </a:t>
            </a:r>
            <a:r>
              <a:rPr lang="en-US" b="1" dirty="0"/>
              <a:t>ciphertext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E916A-63AD-ECB0-6CFE-3453FF25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8F45-5FF4-46A6-B2A0-4AC3CE41BB19}" type="datetime1">
              <a:rPr lang="en-US" smtClean="0"/>
              <a:t>11/29/2024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B7B5-8305-95A4-A1A4-F6CDA707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0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5E75-C144-9C9D-A56C-DEAD84DC6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BDEE3D-2179-3B95-DB15-FB317CA8B4A2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EAD3B4-D048-C14B-E34F-B238CDEB522B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8297DE-C537-0C49-347A-5E358D5C41DB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B63B6C-95D1-9CBE-E6D1-F9480211001A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6">
            <a:extLst>
              <a:ext uri="{FF2B5EF4-FFF2-40B4-BE49-F238E27FC236}">
                <a16:creationId xmlns:a16="http://schemas.microsoft.com/office/drawing/2014/main" id="{73325CD3-97C6-AF42-24C7-6ADF28050FD9}"/>
              </a:ext>
            </a:extLst>
          </p:cNvPr>
          <p:cNvSpPr txBox="1">
            <a:spLocks/>
          </p:cNvSpPr>
          <p:nvPr/>
        </p:nvSpPr>
        <p:spPr>
          <a:xfrm>
            <a:off x="4686301" y="520553"/>
            <a:ext cx="28193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4000" b="1" dirty="0">
                <a:latin typeface="Century Gothic" panose="020B0502020202020204" pitchFamily="34" charset="0"/>
              </a:rPr>
              <a:t>OUTLINE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2637BE-A7EB-0AF2-01C5-B2ECF2E58A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849741"/>
              </p:ext>
            </p:extLst>
          </p:nvPr>
        </p:nvGraphicFramePr>
        <p:xfrm>
          <a:off x="2586000" y="2170899"/>
          <a:ext cx="6603782" cy="303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0C39D-8D75-617C-7493-4F5722EE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41F9-F5A7-4A74-9DC7-36E5D83FF707}" type="datetime1">
              <a:rPr lang="en-US" smtClean="0"/>
              <a:t>11/29/2024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61F6A-B454-6337-B56C-6D69A13E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9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9B0C-CE6C-FA54-CBAE-2912359D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1DF8E2-CD16-248E-72EA-684D2C369443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CCBC6-002E-6894-8AE5-950E53B4EAC6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DA5CEEE7-393F-BF09-B2BE-C01FD321C9C3}"/>
              </a:ext>
            </a:extLst>
          </p:cNvPr>
          <p:cNvSpPr txBox="1"/>
          <p:nvPr/>
        </p:nvSpPr>
        <p:spPr>
          <a:xfrm>
            <a:off x="2128619" y="495175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70050A-63C7-FC28-B340-067C94873B53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AC6BB7-9066-7A97-E4FA-3CE04C26D11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B2242-27D7-DD48-CFE6-CA17D4BF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63" y="1414204"/>
            <a:ext cx="3084674" cy="17656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49966-6D1B-9B36-731E-DBE845A9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747" y="3831640"/>
            <a:ext cx="3809261" cy="2133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5FC1E1-749B-0E01-D4DB-BAF130843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622" y="3871957"/>
            <a:ext cx="3383245" cy="2082158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C4384-DC98-B805-8D0A-580C01DB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829F-54AE-4073-8133-F9EE0A42C639}" type="datetime1">
              <a:rPr lang="en-US" smtClean="0"/>
              <a:t>11/29/2024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43600-9DC7-9797-E9E7-56689274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EF7A2-B2BC-5985-A7FE-3FB7A7E6D915}"/>
              </a:ext>
            </a:extLst>
          </p:cNvPr>
          <p:cNvSpPr txBox="1"/>
          <p:nvPr/>
        </p:nvSpPr>
        <p:spPr>
          <a:xfrm>
            <a:off x="4553663" y="3213556"/>
            <a:ext cx="3084674" cy="430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273239"/>
                </a:solidFill>
                <a:effectLst/>
                <a:latin typeface="Century Gothic" panose="020B0502020202020204" pitchFamily="34" charset="0"/>
              </a:rPr>
              <a:t>Confidentiality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76EC2-412D-0805-D1D5-A0DE89CE4422}"/>
              </a:ext>
            </a:extLst>
          </p:cNvPr>
          <p:cNvSpPr txBox="1"/>
          <p:nvPr/>
        </p:nvSpPr>
        <p:spPr>
          <a:xfrm>
            <a:off x="1981622" y="5996409"/>
            <a:ext cx="3383244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i="0" dirty="0">
                <a:solidFill>
                  <a:srgbClr val="273239"/>
                </a:solidFill>
                <a:effectLst/>
                <a:latin typeface="Century Gothic" panose="020B0502020202020204" pitchFamily="34" charset="0"/>
              </a:rPr>
              <a:t>Integrity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95B8F-A760-AC6F-5E02-8A62A71BD75B}"/>
              </a:ext>
            </a:extLst>
          </p:cNvPr>
          <p:cNvSpPr txBox="1"/>
          <p:nvPr/>
        </p:nvSpPr>
        <p:spPr>
          <a:xfrm>
            <a:off x="6953746" y="6001771"/>
            <a:ext cx="3809261" cy="4308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273239"/>
                </a:solidFill>
                <a:latin typeface="Century Gothic" panose="020B0502020202020204" pitchFamily="34" charset="0"/>
              </a:rPr>
              <a:t>Availability</a:t>
            </a:r>
            <a:endParaRPr lang="en-US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1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DEFD-414A-377C-CD6D-8D592925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242616-90F2-4624-E5BA-A5C552CD2FD4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46185B-5764-7CA1-0C31-57029F7CC377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312230D1-3165-0CBC-FD9F-A2C5475B6656}"/>
              </a:ext>
            </a:extLst>
          </p:cNvPr>
          <p:cNvSpPr txBox="1"/>
          <p:nvPr/>
        </p:nvSpPr>
        <p:spPr>
          <a:xfrm>
            <a:off x="2128619" y="495175"/>
            <a:ext cx="795351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600" b="1" dirty="0">
                <a:latin typeface="Century Gothic"/>
                <a:cs typeface="Century Gothic"/>
              </a:rPr>
              <a:t>Key Concepts in Cryptography</a:t>
            </a:r>
            <a:endParaRPr lang="en-GB" sz="11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65F109-D7CC-0078-DB09-E939CFF01027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6CE260-AD70-BB58-E105-6EC85F0BF9A0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C330BAF-C23B-51BF-2609-3DAF9AA841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888052"/>
              </p:ext>
            </p:extLst>
          </p:nvPr>
        </p:nvGraphicFramePr>
        <p:xfrm>
          <a:off x="2128619" y="1372318"/>
          <a:ext cx="7732833" cy="515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09A79-E3AF-F45D-9D95-8D3CB0C5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1E24-D00D-403B-B8E9-724B0FFFEF2D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527AD1-226F-D100-1195-92548295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9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7D49B-BC30-8C6F-3D71-84A57B0D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B5640D-5CD9-A816-A6BC-FCBE91F369AF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B117E1-2522-E5F8-892C-7E4936D2A11C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68A371FB-49AF-C247-CB56-30DEF7AD4F84}"/>
              </a:ext>
            </a:extLst>
          </p:cNvPr>
          <p:cNvSpPr txBox="1"/>
          <p:nvPr/>
        </p:nvSpPr>
        <p:spPr>
          <a:xfrm>
            <a:off x="2128619" y="495175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Types of 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00280-67A7-3AE3-6F8E-5FF203031D92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F45748-2DE1-49F4-8CE1-3802475FC8D4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0B0D4F-7C7A-2B26-4166-BB31EBD7B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351" y="1379576"/>
            <a:ext cx="9525000" cy="4476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39098B-A037-6BF7-6175-3B4446D5F8BA}"/>
              </a:ext>
            </a:extLst>
          </p:cNvPr>
          <p:cNvSpPr txBox="1"/>
          <p:nvPr/>
        </p:nvSpPr>
        <p:spPr>
          <a:xfrm>
            <a:off x="2469486" y="1594155"/>
            <a:ext cx="713651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Private key Cryptography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00F71-5FE7-073C-C9EF-61CA721C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DAC-EAB2-4EEE-BB97-6EDD64957CC8}" type="datetime1">
              <a:rPr lang="en-US" smtClean="0"/>
              <a:t>11/29/2024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1653D-F661-9B9D-327A-2C842B5C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496A1-E691-7858-1F66-72E3891B3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DC7D82-E6E7-4EF3-43A4-A803D65D9857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CF0F60-5086-5AED-FAE5-931330BE1CE9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8DEC4CAB-5B33-002B-A373-3F6A8A9CE863}"/>
              </a:ext>
            </a:extLst>
          </p:cNvPr>
          <p:cNvSpPr txBox="1"/>
          <p:nvPr/>
        </p:nvSpPr>
        <p:spPr>
          <a:xfrm>
            <a:off x="2128619" y="495175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Private key 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4B7ED3-64ED-2DEE-0259-10BD60DE12BA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429144-B95B-D127-B338-A0DE9CC0B34B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8873D-8BC9-D5E1-3B9A-A58B7D27FD34}"/>
                  </a:ext>
                </a:extLst>
              </p:cNvPr>
              <p:cNvSpPr txBox="1"/>
              <p:nvPr/>
            </p:nvSpPr>
            <p:spPr>
              <a:xfrm>
                <a:off x="1207977" y="1461161"/>
                <a:ext cx="9794799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b="1" dirty="0"/>
                  <a:t>Example 7.1</a:t>
                </a:r>
                <a:r>
                  <a:rPr lang="en-US" sz="2800" dirty="0"/>
                  <a:t>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One of the first and most famous private key cryptosystems </a:t>
                </a:r>
              </a:p>
              <a:p>
                <a:r>
                  <a:rPr lang="en-US" sz="2400" dirty="0"/>
                  <a:t>     was the shift code used by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Julius Caesar</a:t>
                </a:r>
                <a:r>
                  <a:rPr lang="en-US" sz="2400" dirty="0"/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We first digitize the alphabet</a:t>
                </a:r>
              </a:p>
              <a:p>
                <a:r>
                  <a:rPr lang="en-US" sz="2400" dirty="0"/>
                  <a:t>   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by letting A = 00, B = 01, . . . , Z = 25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      The encoding function will be,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</m:t>
                    </m:r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+3 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that is, A → D, B → E, . . . , Z → C.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decoding function is then,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</m:t>
                    </m:r>
                    <m:r>
                      <a:rPr lang="en-US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88873D-8BC9-D5E1-3B9A-A58B7D27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77" y="1461161"/>
                <a:ext cx="9794799" cy="5324535"/>
              </a:xfrm>
              <a:prstGeom prst="rect">
                <a:avLst/>
              </a:prstGeom>
              <a:blipFill>
                <a:blip r:embed="rId2"/>
                <a:stretch>
                  <a:fillRect l="-1058" t="-1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6C793-72D4-12F0-301E-514139FC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0A6F-D89E-4F6D-AC9E-4B06DB29673A}" type="datetime1">
              <a:rPr lang="en-US" smtClean="0"/>
              <a:t>11/29/2024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CF5CF-0DBF-7F6E-6747-F2D6AB6A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3087F-E292-B25F-3A8A-4F2D12E5E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5A432D-E331-FD0C-70D1-9872704CC8CE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034781-D89D-3586-1A4C-9E48CCAF67E0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9003E130-1533-1069-4697-BC99EC8618A1}"/>
              </a:ext>
            </a:extLst>
          </p:cNvPr>
          <p:cNvSpPr txBox="1"/>
          <p:nvPr/>
        </p:nvSpPr>
        <p:spPr>
          <a:xfrm>
            <a:off x="2128619" y="495175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Private key 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381DE5-D4E9-E58B-7F6A-6CCBA8188CA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D4D4EC-AB02-5E68-A8D3-3EDBC6FB272F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926F28-88CB-84E0-3D39-0D3AD2CDFF3E}"/>
              </a:ext>
            </a:extLst>
          </p:cNvPr>
          <p:cNvSpPr txBox="1"/>
          <p:nvPr/>
        </p:nvSpPr>
        <p:spPr>
          <a:xfrm>
            <a:off x="1303693" y="1852716"/>
            <a:ext cx="803502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/>
              <a:t>Example 7.1 continued..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Suppose we receive the encoded message </a:t>
            </a:r>
            <a:r>
              <a:rPr lang="en-US" sz="2800" b="1" dirty="0">
                <a:solidFill>
                  <a:srgbClr val="C00000"/>
                </a:solidFill>
              </a:rPr>
              <a:t>CRYPTO</a:t>
            </a:r>
            <a:r>
              <a:rPr lang="en-US" sz="2800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r>
              <a:rPr lang="en-US" sz="2800" dirty="0"/>
              <a:t>To decode this message, we first digitize it:</a:t>
            </a:r>
          </a:p>
          <a:p>
            <a:r>
              <a:rPr lang="en-US" sz="2800" dirty="0"/>
              <a:t>                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2, 17,24,15,19,14</a:t>
            </a:r>
            <a:r>
              <a:rPr lang="en-US" sz="2800" dirty="0"/>
              <a:t>.</a:t>
            </a:r>
          </a:p>
          <a:p>
            <a:r>
              <a:rPr lang="en-US" sz="2800" dirty="0"/>
              <a:t>Next, we apply the inverse transformation:</a:t>
            </a:r>
          </a:p>
          <a:p>
            <a:r>
              <a:rPr lang="en-US" sz="2800" dirty="0"/>
              <a:t>                 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25, 14, 21, 12, 16,11</a:t>
            </a:r>
            <a:r>
              <a:rPr lang="en-US" sz="2800" dirty="0"/>
              <a:t>.</a:t>
            </a:r>
          </a:p>
          <a:p>
            <a:r>
              <a:rPr lang="en-US" sz="2800" dirty="0"/>
              <a:t> and get </a:t>
            </a:r>
            <a:r>
              <a:rPr lang="en-US" sz="2800" b="1" dirty="0">
                <a:solidFill>
                  <a:srgbClr val="C00000"/>
                </a:solidFill>
              </a:rPr>
              <a:t>ZOUMQL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3992C-E258-CEA8-68E5-4C41C3B0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7E13-CAFE-4911-9072-3E20163000A7}" type="datetime1">
              <a:rPr lang="en-US" smtClean="0"/>
              <a:t>11/29/2024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51CC-78FB-8E44-B545-AC83CBE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1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C8946-3E1C-EC69-26F5-3036E67D4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C40BBF-3ABE-96D6-E58F-1E0F2C5D52C6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FADDF3-61DE-07A4-6478-923354A1A973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439770B7-C31C-15DE-0B94-D2FCC2169B6F}"/>
              </a:ext>
            </a:extLst>
          </p:cNvPr>
          <p:cNvSpPr txBox="1"/>
          <p:nvPr/>
        </p:nvSpPr>
        <p:spPr>
          <a:xfrm>
            <a:off x="2128619" y="495175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Private key 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E6AEC2-598E-3BED-3444-16176DC23F30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A93D48-4882-FF68-D5B5-74AC7E807D42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F1E4BD-AEF8-8846-039A-0709F55D3ABF}"/>
              </a:ext>
            </a:extLst>
          </p:cNvPr>
          <p:cNvSpPr txBox="1"/>
          <p:nvPr/>
        </p:nvSpPr>
        <p:spPr>
          <a:xfrm>
            <a:off x="1114194" y="1379576"/>
            <a:ext cx="99636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Affine Cryptosystem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 A type of substitution cipher in cryptography that combines two mathematical operations: </a:t>
            </a:r>
            <a:r>
              <a:rPr lang="en-US" sz="2400" dirty="0">
                <a:solidFill>
                  <a:srgbClr val="002060"/>
                </a:solidFill>
              </a:rPr>
              <a:t>multiplication and addition</a:t>
            </a:r>
            <a:r>
              <a:rPr lang="en-US" sz="2400" dirty="0"/>
              <a:t>,  to encrypt and decrypt messages.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It uses modular arithmetic to ensure the transformations stay within the alphabet range.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6BC30-37B2-4534-C5FF-B8B85BE6B927}"/>
                  </a:ext>
                </a:extLst>
              </p:cNvPr>
              <p:cNvSpPr txBox="1"/>
              <p:nvPr/>
            </p:nvSpPr>
            <p:spPr>
              <a:xfrm>
                <a:off x="1790221" y="4247488"/>
                <a:ext cx="8630311" cy="18774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The encryption process uses the formula:</a:t>
                </a:r>
              </a:p>
              <a:p>
                <a:r>
                  <a:rPr lang="en-US" sz="2400" i="1" dirty="0">
                    <a:solidFill>
                      <a:schemeClr val="tx1"/>
                    </a:solidFill>
                  </a:rPr>
                  <a:t>                                       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400" b="1" dirty="0"/>
                  <a:t>The decryption process reverses the encryption using the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1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6BC30-37B2-4534-C5FF-B8B85BE6B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221" y="4247488"/>
                <a:ext cx="8630311" cy="1877437"/>
              </a:xfrm>
              <a:prstGeom prst="rect">
                <a:avLst/>
              </a:prstGeom>
              <a:blipFill>
                <a:blip r:embed="rId2"/>
                <a:stretch>
                  <a:fillRect l="-1131" t="-2597" r="-212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2A9A-9035-4408-2B53-1937F24A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05020-A653-4FB9-B31E-08F029AB1C3F}" type="datetime1">
              <a:rPr lang="en-US" smtClean="0"/>
              <a:t>11/29/2024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808AA2-350F-9B85-C580-89038E02E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0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B6FD-89C6-4B26-5C83-7BB886B4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648A1D-6DF6-6BD6-E295-AE605B5463F5}"/>
              </a:ext>
            </a:extLst>
          </p:cNvPr>
          <p:cNvSpPr/>
          <p:nvPr/>
        </p:nvSpPr>
        <p:spPr>
          <a:xfrm>
            <a:off x="602566" y="239151"/>
            <a:ext cx="10986868" cy="645707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BF9B502-9D4F-BD88-D1CE-6A2960977D5E}"/>
              </a:ext>
            </a:extLst>
          </p:cNvPr>
          <p:cNvSpPr/>
          <p:nvPr/>
        </p:nvSpPr>
        <p:spPr>
          <a:xfrm>
            <a:off x="801858" y="239151"/>
            <a:ext cx="10607040" cy="645707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F5C4EEFC-DFEA-0840-6002-8A810CE24C53}"/>
              </a:ext>
            </a:extLst>
          </p:cNvPr>
          <p:cNvSpPr txBox="1"/>
          <p:nvPr/>
        </p:nvSpPr>
        <p:spPr>
          <a:xfrm>
            <a:off x="2128619" y="495175"/>
            <a:ext cx="79535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4000" b="1" dirty="0">
                <a:latin typeface="Century Gothic"/>
                <a:cs typeface="Century Gothic"/>
              </a:rPr>
              <a:t>Types of Cryptography</a:t>
            </a:r>
            <a:endParaRPr lang="en-GB" sz="1200" dirty="0">
              <a:latin typeface="Century Gothic"/>
              <a:cs typeface="Century Gothic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A70AFA-69C1-18E7-583C-05D2163BBD34}"/>
              </a:ext>
            </a:extLst>
          </p:cNvPr>
          <p:cNvCxnSpPr>
            <a:cxnSpLocks/>
          </p:cNvCxnSpPr>
          <p:nvPr/>
        </p:nvCxnSpPr>
        <p:spPr>
          <a:xfrm>
            <a:off x="2586000" y="441636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8741C3-8330-7F82-F677-7414F2D52DE9}"/>
              </a:ext>
            </a:extLst>
          </p:cNvPr>
          <p:cNvCxnSpPr>
            <a:cxnSpLocks/>
          </p:cNvCxnSpPr>
          <p:nvPr/>
        </p:nvCxnSpPr>
        <p:spPr>
          <a:xfrm>
            <a:off x="2586000" y="1191542"/>
            <a:ext cx="7020000" cy="1209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2B74B7-72A2-EC99-E9B2-B36C46327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74" y="2092904"/>
            <a:ext cx="7693052" cy="4082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E0032B-937D-D766-EB40-EE870CB25E72}"/>
              </a:ext>
            </a:extLst>
          </p:cNvPr>
          <p:cNvSpPr txBox="1"/>
          <p:nvPr/>
        </p:nvSpPr>
        <p:spPr>
          <a:xfrm>
            <a:off x="3667473" y="1633635"/>
            <a:ext cx="7136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Public key Cryptography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F46-4813-8685-EF19-76694044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7E15-5B1C-4A44-9859-F3C9E9645733}" type="datetime1">
              <a:rPr lang="en-US" smtClean="0"/>
              <a:t>11/29/2024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6EF2F-38AF-FAA5-BD73-09E35F72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BF543-8BDA-489F-9484-4AA6DB6BD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1043</Words>
  <Application>Microsoft Office PowerPoint</Application>
  <PresentationFormat>Widescreen</PresentationFormat>
  <Paragraphs>150</Paragraphs>
  <Slides>16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Century Gothic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Jebun Nahar Juthy</dc:creator>
  <cp:lastModifiedBy>Jebun Nahar Juthy</cp:lastModifiedBy>
  <cp:revision>20</cp:revision>
  <dcterms:created xsi:type="dcterms:W3CDTF">2024-11-22T15:14:49Z</dcterms:created>
  <dcterms:modified xsi:type="dcterms:W3CDTF">2024-11-29T16:31:30Z</dcterms:modified>
</cp:coreProperties>
</file>