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a 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8B82A6-66F9-4F96-AD5E-281F2F38684E}">
  <a:tblStyle styleId="{E48B82A6-66F9-4F96-AD5E-281F2F38684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8"/>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5-11T22:24:48.213" idx="1">
    <p:pos x="902" y="87"/>
    <p:text>Can we relabel RE as Random Effects to be clear?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d62a5424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d62a5424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d8deae4d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d8deae4d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endParaRPr sz="1200">
              <a:solidFill>
                <a:srgbClr val="333333"/>
              </a:solidFill>
              <a:latin typeface="Calibri"/>
              <a:ea typeface="Calibri"/>
              <a:cs typeface="Calibri"/>
              <a:sym typeface="Calibri"/>
            </a:endParaRPr>
          </a:p>
          <a:p>
            <a:pPr marL="0" lvl="0" indent="457200" algn="l" rtl="0">
              <a:lnSpc>
                <a:spcPct val="115000"/>
              </a:lnSpc>
              <a:spcBef>
                <a:spcPts val="0"/>
              </a:spcBef>
              <a:spcAft>
                <a:spcPts val="0"/>
              </a:spcAft>
              <a:buClr>
                <a:schemeClr val="dk1"/>
              </a:buClr>
              <a:buSzPts val="1100"/>
              <a:buFont typeface="Arial"/>
              <a:buNone/>
            </a:pPr>
            <a:endParaRPr sz="1200">
              <a:solidFill>
                <a:srgbClr val="333333"/>
              </a:solidFill>
              <a:latin typeface="Calibri"/>
              <a:ea typeface="Calibri"/>
              <a:cs typeface="Calibri"/>
              <a:sym typeface="Calibri"/>
            </a:endParaRPr>
          </a:p>
          <a:p>
            <a:pPr marL="0" lvl="0" indent="457200" algn="l" rtl="0">
              <a:lnSpc>
                <a:spcPct val="115000"/>
              </a:lnSpc>
              <a:spcBef>
                <a:spcPts val="0"/>
              </a:spcBef>
              <a:spcAft>
                <a:spcPts val="0"/>
              </a:spcAft>
              <a:buClr>
                <a:schemeClr val="dk1"/>
              </a:buClr>
              <a:buSzPts val="1100"/>
              <a:buFont typeface="Arial"/>
              <a:buNone/>
            </a:pPr>
            <a:r>
              <a:rPr lang="en" sz="1200">
                <a:solidFill>
                  <a:srgbClr val="333333"/>
                </a:solidFill>
                <a:latin typeface="Calibri"/>
                <a:ea typeface="Calibri"/>
                <a:cs typeface="Calibri"/>
                <a:sym typeface="Calibri"/>
              </a:rPr>
              <a:t>There are many ways to “shut the back door” depending on how a confounder influences both a causal variable of interest and its response. In the simple case (Fig. 2A with X as the causal variable of interest and Y as the response), a confounder directly influences both cause and effect. The influence of a confounder on either cause or effect can be indirect (Figs. 2B-C), however. In such cases, one can either use the confounder as a control or other variables involved in the open back door (variable W in Figs. 2B-C). A path from W to Y in the resulting statistical models can even have no direct causal meaning (e.g., Fig 2D), although it would provide the proper control enabling us to estimate the causal relationship between X and Y. While this might seem odd, unless you are specifically interested in the relationship between that control variable and the response, it is not concerning; you must be aware of this fact when discussing your results, however. </a:t>
            </a:r>
            <a:endParaRPr sz="1200">
              <a:solidFill>
                <a:srgbClr val="333333"/>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d62a542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d62a542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b6104cd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b6104cd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d62a5424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d62a5424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d62a5424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0d62a5424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7e5fe8d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7e5fe8d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d62a54240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d62a5424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d62a5424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d62a5424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2" name="Group 1">
            <a:extLst>
              <a:ext uri="{FF2B5EF4-FFF2-40B4-BE49-F238E27FC236}">
                <a16:creationId xmlns:a16="http://schemas.microsoft.com/office/drawing/2014/main" id="{6F778B54-1CF7-3388-D62B-DD336CF47E12}"/>
              </a:ext>
            </a:extLst>
          </p:cNvPr>
          <p:cNvGrpSpPr/>
          <p:nvPr/>
        </p:nvGrpSpPr>
        <p:grpSpPr>
          <a:xfrm>
            <a:off x="466800" y="710888"/>
            <a:ext cx="7436850" cy="2126812"/>
            <a:chOff x="466800" y="710888"/>
            <a:chExt cx="7436850" cy="2126812"/>
          </a:xfrm>
        </p:grpSpPr>
        <p:sp>
          <p:nvSpPr>
            <p:cNvPr id="54" name="Google Shape;54;p13"/>
            <p:cNvSpPr txBox="1"/>
            <p:nvPr/>
          </p:nvSpPr>
          <p:spPr>
            <a:xfrm>
              <a:off x="794550" y="2371650"/>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X</a:t>
              </a:r>
              <a:endParaRPr/>
            </a:p>
          </p:txBody>
        </p:sp>
        <p:sp>
          <p:nvSpPr>
            <p:cNvPr id="55" name="Google Shape;55;p13"/>
            <p:cNvSpPr txBox="1"/>
            <p:nvPr/>
          </p:nvSpPr>
          <p:spPr>
            <a:xfrm>
              <a:off x="2076000" y="2371650"/>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Y</a:t>
              </a:r>
              <a:endParaRPr/>
            </a:p>
          </p:txBody>
        </p:sp>
        <p:cxnSp>
          <p:nvCxnSpPr>
            <p:cNvPr id="56" name="Google Shape;56;p13"/>
            <p:cNvCxnSpPr>
              <a:stCxn id="54" idx="3"/>
              <a:endCxn id="55" idx="1"/>
            </p:cNvCxnSpPr>
            <p:nvPr/>
          </p:nvCxnSpPr>
          <p:spPr>
            <a:xfrm>
              <a:off x="1143150" y="2571750"/>
              <a:ext cx="933000" cy="0"/>
            </a:xfrm>
            <a:prstGeom prst="straightConnector1">
              <a:avLst/>
            </a:prstGeom>
            <a:noFill/>
            <a:ln w="38100" cap="flat" cmpd="sng">
              <a:solidFill>
                <a:schemeClr val="dk1"/>
              </a:solidFill>
              <a:prstDash val="solid"/>
              <a:round/>
              <a:headEnd type="none" w="med" len="med"/>
              <a:tailEnd type="triangle" w="med" len="med"/>
            </a:ln>
          </p:spPr>
        </p:cxnSp>
        <p:sp>
          <p:nvSpPr>
            <p:cNvPr id="57" name="Google Shape;57;p13"/>
            <p:cNvSpPr/>
            <p:nvPr/>
          </p:nvSpPr>
          <p:spPr>
            <a:xfrm>
              <a:off x="3086800" y="2305800"/>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cxnSp>
          <p:nvCxnSpPr>
            <p:cNvPr id="58" name="Google Shape;58;p13"/>
            <p:cNvCxnSpPr>
              <a:stCxn id="57" idx="2"/>
              <a:endCxn id="55" idx="3"/>
            </p:cNvCxnSpPr>
            <p:nvPr/>
          </p:nvCxnSpPr>
          <p:spPr>
            <a:xfrm rot="10800000">
              <a:off x="2424700" y="2571750"/>
              <a:ext cx="662100" cy="0"/>
            </a:xfrm>
            <a:prstGeom prst="straightConnector1">
              <a:avLst/>
            </a:prstGeom>
            <a:noFill/>
            <a:ln w="38100" cap="flat" cmpd="sng">
              <a:solidFill>
                <a:schemeClr val="dk1"/>
              </a:solidFill>
              <a:prstDash val="solid"/>
              <a:round/>
              <a:headEnd type="none" w="med" len="med"/>
              <a:tailEnd type="triangle" w="med" len="med"/>
            </a:ln>
          </p:spPr>
        </p:cxnSp>
        <p:sp>
          <p:nvSpPr>
            <p:cNvPr id="59" name="Google Shape;59;p13"/>
            <p:cNvSpPr/>
            <p:nvPr/>
          </p:nvSpPr>
          <p:spPr>
            <a:xfrm>
              <a:off x="1313100" y="1495025"/>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a:t>
              </a:r>
              <a:endParaRPr/>
            </a:p>
          </p:txBody>
        </p:sp>
        <p:cxnSp>
          <p:nvCxnSpPr>
            <p:cNvPr id="60" name="Google Shape;60;p13"/>
            <p:cNvCxnSpPr>
              <a:stCxn id="59" idx="5"/>
              <a:endCxn id="55" idx="0"/>
            </p:cNvCxnSpPr>
            <p:nvPr/>
          </p:nvCxnSpPr>
          <p:spPr>
            <a:xfrm>
              <a:off x="1819343" y="1949030"/>
              <a:ext cx="431100" cy="422700"/>
            </a:xfrm>
            <a:prstGeom prst="straightConnector1">
              <a:avLst/>
            </a:prstGeom>
            <a:noFill/>
            <a:ln w="38100" cap="flat" cmpd="sng">
              <a:solidFill>
                <a:schemeClr val="dk1"/>
              </a:solidFill>
              <a:prstDash val="solid"/>
              <a:round/>
              <a:headEnd type="none" w="med" len="med"/>
              <a:tailEnd type="triangle" w="med" len="med"/>
            </a:ln>
          </p:spPr>
        </p:cxnSp>
        <p:sp>
          <p:nvSpPr>
            <p:cNvPr id="61" name="Google Shape;61;p13"/>
            <p:cNvSpPr txBox="1"/>
            <p:nvPr/>
          </p:nvSpPr>
          <p:spPr>
            <a:xfrm>
              <a:off x="466800" y="710900"/>
              <a:ext cx="3352500" cy="615600"/>
            </a:xfrm>
            <a:prstGeom prst="rect">
              <a:avLst/>
            </a:prstGeom>
            <a:noFill/>
            <a:ln>
              <a:noFill/>
            </a:ln>
          </p:spPr>
          <p:txBody>
            <a:bodyPr spcFirstLastPara="1" wrap="square" lIns="91425" tIns="91425" rIns="91425" bIns="91425" anchor="t" anchorCtr="0">
              <a:spAutoFit/>
            </a:bodyPr>
            <a:lstStyle/>
            <a:p>
              <a:pPr marL="457200" lvl="0" indent="-317500" algn="ctr" rtl="0">
                <a:spcBef>
                  <a:spcPts val="0"/>
                </a:spcBef>
                <a:spcAft>
                  <a:spcPts val="0"/>
                </a:spcAft>
                <a:buSzPts val="1400"/>
                <a:buAutoNum type="alphaUcPeriod"/>
              </a:pPr>
              <a:r>
                <a:rPr lang="en" u="sng"/>
                <a:t>Uncorrelated Unmeasured Driver</a:t>
              </a:r>
              <a:endParaRPr u="sng"/>
            </a:p>
            <a:p>
              <a:pPr marL="0" lvl="0" indent="0" algn="ctr" rtl="0">
                <a:spcBef>
                  <a:spcPts val="0"/>
                </a:spcBef>
                <a:spcAft>
                  <a:spcPts val="0"/>
                </a:spcAft>
                <a:buNone/>
              </a:pPr>
              <a:r>
                <a:rPr lang="en" u="sng"/>
                <a:t>Causing Only Additional Error</a:t>
              </a:r>
              <a:endParaRPr u="sng"/>
            </a:p>
          </p:txBody>
        </p:sp>
        <p:sp>
          <p:nvSpPr>
            <p:cNvPr id="62" name="Google Shape;62;p13"/>
            <p:cNvSpPr txBox="1"/>
            <p:nvPr/>
          </p:nvSpPr>
          <p:spPr>
            <a:xfrm>
              <a:off x="5018300" y="2281663"/>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X</a:t>
              </a:r>
              <a:endParaRPr/>
            </a:p>
          </p:txBody>
        </p:sp>
        <p:sp>
          <p:nvSpPr>
            <p:cNvPr id="63" name="Google Shape;63;p13"/>
            <p:cNvSpPr txBox="1"/>
            <p:nvPr/>
          </p:nvSpPr>
          <p:spPr>
            <a:xfrm>
              <a:off x="6299750" y="2281663"/>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Y</a:t>
              </a:r>
              <a:endParaRPr/>
            </a:p>
          </p:txBody>
        </p:sp>
        <p:cxnSp>
          <p:nvCxnSpPr>
            <p:cNvPr id="64" name="Google Shape;64;p13"/>
            <p:cNvCxnSpPr>
              <a:stCxn id="62" idx="3"/>
              <a:endCxn id="63" idx="1"/>
            </p:cNvCxnSpPr>
            <p:nvPr/>
          </p:nvCxnSpPr>
          <p:spPr>
            <a:xfrm>
              <a:off x="5366900" y="2481763"/>
              <a:ext cx="933000" cy="0"/>
            </a:xfrm>
            <a:prstGeom prst="straightConnector1">
              <a:avLst/>
            </a:prstGeom>
            <a:noFill/>
            <a:ln w="38100" cap="flat" cmpd="sng">
              <a:solidFill>
                <a:schemeClr val="dk1"/>
              </a:solidFill>
              <a:prstDash val="solid"/>
              <a:round/>
              <a:headEnd type="none" w="med" len="med"/>
              <a:tailEnd type="triangle" w="med" len="med"/>
            </a:ln>
          </p:spPr>
        </p:cxnSp>
        <p:sp>
          <p:nvSpPr>
            <p:cNvPr id="65" name="Google Shape;65;p13"/>
            <p:cNvSpPr/>
            <p:nvPr/>
          </p:nvSpPr>
          <p:spPr>
            <a:xfrm>
              <a:off x="7310550" y="2215813"/>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cxnSp>
          <p:nvCxnSpPr>
            <p:cNvPr id="66" name="Google Shape;66;p13"/>
            <p:cNvCxnSpPr>
              <a:stCxn id="65" idx="2"/>
              <a:endCxn id="63" idx="3"/>
            </p:cNvCxnSpPr>
            <p:nvPr/>
          </p:nvCxnSpPr>
          <p:spPr>
            <a:xfrm rot="10800000">
              <a:off x="6648450" y="2481763"/>
              <a:ext cx="662100" cy="0"/>
            </a:xfrm>
            <a:prstGeom prst="straightConnector1">
              <a:avLst/>
            </a:prstGeom>
            <a:noFill/>
            <a:ln w="38100" cap="flat" cmpd="sng">
              <a:solidFill>
                <a:schemeClr val="dk1"/>
              </a:solidFill>
              <a:prstDash val="solid"/>
              <a:round/>
              <a:headEnd type="none" w="med" len="med"/>
              <a:tailEnd type="triangle" w="med" len="med"/>
            </a:ln>
          </p:spPr>
        </p:cxnSp>
        <p:sp>
          <p:nvSpPr>
            <p:cNvPr id="67" name="Google Shape;67;p13"/>
            <p:cNvSpPr/>
            <p:nvPr/>
          </p:nvSpPr>
          <p:spPr>
            <a:xfrm>
              <a:off x="5536850" y="1405038"/>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U</a:t>
              </a:r>
              <a:endParaRPr/>
            </a:p>
          </p:txBody>
        </p:sp>
        <p:cxnSp>
          <p:nvCxnSpPr>
            <p:cNvPr id="68" name="Google Shape;68;p13"/>
            <p:cNvCxnSpPr>
              <a:stCxn id="67" idx="5"/>
              <a:endCxn id="63" idx="0"/>
            </p:cNvCxnSpPr>
            <p:nvPr/>
          </p:nvCxnSpPr>
          <p:spPr>
            <a:xfrm>
              <a:off x="6043093" y="1859043"/>
              <a:ext cx="431100" cy="422700"/>
            </a:xfrm>
            <a:prstGeom prst="straightConnector1">
              <a:avLst/>
            </a:prstGeom>
            <a:noFill/>
            <a:ln w="38100" cap="flat" cmpd="sng">
              <a:solidFill>
                <a:schemeClr val="dk1"/>
              </a:solidFill>
              <a:prstDash val="solid"/>
              <a:round/>
              <a:headEnd type="none" w="med" len="med"/>
              <a:tailEnd type="triangle" w="med" len="med"/>
            </a:ln>
          </p:spPr>
        </p:cxnSp>
        <p:sp>
          <p:nvSpPr>
            <p:cNvPr id="69" name="Google Shape;69;p13"/>
            <p:cNvSpPr txBox="1"/>
            <p:nvPr/>
          </p:nvSpPr>
          <p:spPr>
            <a:xfrm>
              <a:off x="4690550" y="710888"/>
              <a:ext cx="3136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 </a:t>
              </a:r>
              <a:r>
                <a:rPr lang="en" u="sng"/>
                <a:t>Correlated Driver Causing Omitted Variable Bias</a:t>
              </a:r>
              <a:endParaRPr u="sng"/>
            </a:p>
          </p:txBody>
        </p:sp>
        <p:cxnSp>
          <p:nvCxnSpPr>
            <p:cNvPr id="70" name="Google Shape;70;p13"/>
            <p:cNvCxnSpPr>
              <a:stCxn id="67" idx="3"/>
              <a:endCxn id="62" idx="0"/>
            </p:cNvCxnSpPr>
            <p:nvPr/>
          </p:nvCxnSpPr>
          <p:spPr>
            <a:xfrm flipH="1">
              <a:off x="5192607" y="1859043"/>
              <a:ext cx="431100" cy="422700"/>
            </a:xfrm>
            <a:prstGeom prst="straightConnector1">
              <a:avLst/>
            </a:prstGeom>
            <a:noFill/>
            <a:ln w="38100" cap="flat" cmpd="sng">
              <a:solidFill>
                <a:schemeClr val="dk1"/>
              </a:solidFill>
              <a:prstDash val="solid"/>
              <a:round/>
              <a:headEnd type="none" w="med" len="med"/>
              <a:tailEnd type="triangle" w="med" len="med"/>
            </a:ln>
          </p:spPr>
        </p:cxnSp>
      </p:grpSp>
      <p:sp>
        <p:nvSpPr>
          <p:cNvPr id="71" name="Google Shape;71;p13"/>
          <p:cNvSpPr txBox="1"/>
          <p:nvPr/>
        </p:nvSpPr>
        <p:spPr>
          <a:xfrm>
            <a:off x="292725" y="3116575"/>
            <a:ext cx="73374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Figure 1: </a:t>
            </a:r>
            <a:r>
              <a:rPr lang="en" dirty="0"/>
              <a:t>A response variable of interest (Y) is driven by both a measured variable (X) and an unmeasured variable (U) as well as other uncorrelated sources of residual variability (e). In one scenario, X and U are uncorrelated, and thus the lack of inclusion of U in a statistical model increases the standard error of the estimate of the effect of X on Y, but does not alter the causal identification of the statistical model. If U drives X, however (or if U and X are driven by a common unmeasured driver), the omission of U from a statistical model causes bias in the estimate of X on Y in a direction that depends on the effect of U on Y. The results of the model are no longer causally identified.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2"/>
          <p:cNvSpPr txBox="1"/>
          <p:nvPr/>
        </p:nvSpPr>
        <p:spPr>
          <a:xfrm>
            <a:off x="146225" y="236610"/>
            <a:ext cx="5125490" cy="1908184"/>
          </a:xfrm>
          <a:prstGeom prst="rect">
            <a:avLst/>
          </a:prstGeom>
          <a:noFill/>
          <a:ln>
            <a:noFill/>
          </a:ln>
        </p:spPr>
        <p:txBody>
          <a:bodyPr spcFirstLastPara="1" wrap="square" lIns="91425" tIns="91425" rIns="91425" bIns="91425" anchor="t" anchorCtr="0">
            <a:spAutoFit/>
          </a:bodyPr>
          <a:lstStyle/>
          <a:p>
            <a:r>
              <a:rPr lang="en" b="1" dirty="0"/>
              <a:t>Table 1: </a:t>
            </a:r>
            <a:r>
              <a:rPr lang="en" dirty="0"/>
              <a:t>Summary results of simulations. Mean and SD of point estimates of temperature effects from different models in the first two columns. </a:t>
            </a:r>
            <a:r>
              <a:rPr lang="en-US" dirty="0"/>
              <a:t>Fraction of simulated runs where the mean +/- 2 SE of the temperature effect either overlapped 0 (i.e., high likelihood of committing a type II error) or did </a:t>
            </a:r>
            <a:r>
              <a:rPr lang="en-US" i="1" dirty="0"/>
              <a:t>not</a:t>
            </a:r>
            <a:r>
              <a:rPr lang="en-US" dirty="0"/>
              <a:t> contain the true effect of temperature in the final columns.</a:t>
            </a: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 name="Rectangle 2">
            <a:extLst>
              <a:ext uri="{FF2B5EF4-FFF2-40B4-BE49-F238E27FC236}">
                <a16:creationId xmlns:a16="http://schemas.microsoft.com/office/drawing/2014/main" id="{43BD070C-D941-0C8B-9060-B63A5B5F6D52}"/>
              </a:ext>
            </a:extLst>
          </p:cNvPr>
          <p:cNvSpPr>
            <a:spLocks noChangeArrowheads="1"/>
          </p:cNvSpPr>
          <p:nvPr/>
        </p:nvSpPr>
        <p:spPr bwMode="auto">
          <a:xfrm>
            <a:off x="146225" y="2131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901DE1DC-B244-0640-93D5-C8093912BF6D}"/>
              </a:ext>
            </a:extLst>
          </p:cNvPr>
          <p:cNvGraphicFramePr>
            <a:graphicFrameLocks noGrp="1"/>
          </p:cNvGraphicFramePr>
          <p:nvPr>
            <p:extLst>
              <p:ext uri="{D42A27DB-BD31-4B8C-83A1-F6EECF244321}">
                <p14:modId xmlns:p14="http://schemas.microsoft.com/office/powerpoint/2010/main" val="2044564569"/>
              </p:ext>
            </p:extLst>
          </p:nvPr>
        </p:nvGraphicFramePr>
        <p:xfrm>
          <a:off x="146225" y="2029101"/>
          <a:ext cx="8521700" cy="2346960"/>
        </p:xfrm>
        <a:graphic>
          <a:graphicData uri="http://schemas.openxmlformats.org/drawingml/2006/table">
            <a:tbl>
              <a:tblPr firstRow="1" bandRow="1">
                <a:tableStyleId>{E48B82A6-66F9-4F96-AD5E-281F2F38684E}</a:tableStyleId>
              </a:tblPr>
              <a:tblGrid>
                <a:gridCol w="1704340">
                  <a:extLst>
                    <a:ext uri="{9D8B030D-6E8A-4147-A177-3AD203B41FA5}">
                      <a16:colId xmlns:a16="http://schemas.microsoft.com/office/drawing/2014/main" val="3113925458"/>
                    </a:ext>
                  </a:extLst>
                </a:gridCol>
                <a:gridCol w="1704340">
                  <a:extLst>
                    <a:ext uri="{9D8B030D-6E8A-4147-A177-3AD203B41FA5}">
                      <a16:colId xmlns:a16="http://schemas.microsoft.com/office/drawing/2014/main" val="1304527070"/>
                    </a:ext>
                  </a:extLst>
                </a:gridCol>
                <a:gridCol w="1704340">
                  <a:extLst>
                    <a:ext uri="{9D8B030D-6E8A-4147-A177-3AD203B41FA5}">
                      <a16:colId xmlns:a16="http://schemas.microsoft.com/office/drawing/2014/main" val="4010623310"/>
                    </a:ext>
                  </a:extLst>
                </a:gridCol>
                <a:gridCol w="1704340">
                  <a:extLst>
                    <a:ext uri="{9D8B030D-6E8A-4147-A177-3AD203B41FA5}">
                      <a16:colId xmlns:a16="http://schemas.microsoft.com/office/drawing/2014/main" val="398665024"/>
                    </a:ext>
                  </a:extLst>
                </a:gridCol>
                <a:gridCol w="1704340">
                  <a:extLst>
                    <a:ext uri="{9D8B030D-6E8A-4147-A177-3AD203B41FA5}">
                      <a16:colId xmlns:a16="http://schemas.microsoft.com/office/drawing/2014/main" val="3107660443"/>
                    </a:ext>
                  </a:extLst>
                </a:gridCol>
              </a:tblGrid>
              <a:tr h="0">
                <a:tc>
                  <a:txBody>
                    <a:bodyPr/>
                    <a:lstStyle/>
                    <a:p>
                      <a:pPr marL="0" marR="0" algn="ctr">
                        <a:spcBef>
                          <a:spcPts val="500"/>
                        </a:spcBef>
                        <a:spcAft>
                          <a:spcPts val="500"/>
                        </a:spcAft>
                      </a:pPr>
                      <a:r>
                        <a:rPr lang="en-US" sz="1100">
                          <a:effectLst/>
                        </a:rPr>
                        <a:t>Model Type</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Mean Estimate</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SD Estimate</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Fraction Sims where 95% CI Contains 0</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Fraction Sims where 95% CI does Not Contain 1</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3887233099"/>
                  </a:ext>
                </a:extLst>
              </a:tr>
              <a:tr h="0">
                <a:tc>
                  <a:txBody>
                    <a:bodyPr/>
                    <a:lstStyle/>
                    <a:p>
                      <a:pPr marL="0" marR="0">
                        <a:spcBef>
                          <a:spcPts val="500"/>
                        </a:spcBef>
                        <a:spcAft>
                          <a:spcPts val="500"/>
                        </a:spcAft>
                      </a:pPr>
                      <a:r>
                        <a:rPr lang="en-US" sz="1100">
                          <a:effectLst/>
                        </a:rPr>
                        <a:t>Naive</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0.231</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0.165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0.56</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0.99</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4068794075"/>
                  </a:ext>
                </a:extLst>
              </a:tr>
              <a:tr h="0">
                <a:tc>
                  <a:txBody>
                    <a:bodyPr/>
                    <a:lstStyle/>
                    <a:p>
                      <a:pPr marL="0" marR="0">
                        <a:spcBef>
                          <a:spcPts val="500"/>
                        </a:spcBef>
                        <a:spcAft>
                          <a:spcPts val="500"/>
                        </a:spcAft>
                      </a:pPr>
                      <a:r>
                        <a:rPr lang="en-US" sz="1100">
                          <a:effectLst/>
                        </a:rPr>
                        <a:t>RE</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0.640</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0.232</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0.08</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0.54</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3478827122"/>
                  </a:ext>
                </a:extLst>
              </a:tr>
              <a:tr h="0">
                <a:tc>
                  <a:txBody>
                    <a:bodyPr/>
                    <a:lstStyle/>
                    <a:p>
                      <a:pPr marL="0" marR="0">
                        <a:spcBef>
                          <a:spcPts val="500"/>
                        </a:spcBef>
                        <a:spcAft>
                          <a:spcPts val="500"/>
                        </a:spcAft>
                      </a:pPr>
                      <a:r>
                        <a:rPr lang="en-US" sz="1100">
                          <a:effectLst/>
                        </a:rPr>
                        <a:t>FE Using Mean Differencing</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0.985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0.215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0.00</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3602492185"/>
                  </a:ext>
                </a:extLst>
              </a:tr>
              <a:tr h="0">
                <a:tc>
                  <a:txBody>
                    <a:bodyPr/>
                    <a:lstStyle/>
                    <a:p>
                      <a:pPr marL="0" marR="0">
                        <a:spcBef>
                          <a:spcPts val="500"/>
                        </a:spcBef>
                        <a:spcAft>
                          <a:spcPts val="500"/>
                        </a:spcAft>
                      </a:pPr>
                      <a:r>
                        <a:rPr lang="en-US" sz="1100">
                          <a:effectLst/>
                        </a:rPr>
                        <a:t>FE with Dummy Variables</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0.985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0.215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0.00</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6852885"/>
                  </a:ext>
                </a:extLst>
              </a:tr>
              <a:tr h="0">
                <a:tc>
                  <a:txBody>
                    <a:bodyPr/>
                    <a:lstStyle/>
                    <a:p>
                      <a:pPr marL="0" marR="0">
                        <a:spcBef>
                          <a:spcPts val="500"/>
                        </a:spcBef>
                        <a:spcAft>
                          <a:spcPts val="500"/>
                        </a:spcAft>
                      </a:pPr>
                      <a:r>
                        <a:rPr lang="en-US" sz="1100">
                          <a:effectLst/>
                        </a:rPr>
                        <a:t>Group Mean Covariate</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0.985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0.215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0.00</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2392114568"/>
                  </a:ext>
                </a:extLst>
              </a:tr>
              <a:tr h="0">
                <a:tc>
                  <a:txBody>
                    <a:bodyPr/>
                    <a:lstStyle/>
                    <a:p>
                      <a:pPr marL="0" marR="0">
                        <a:spcBef>
                          <a:spcPts val="500"/>
                        </a:spcBef>
                        <a:spcAft>
                          <a:spcPts val="500"/>
                        </a:spcAft>
                      </a:pPr>
                      <a:r>
                        <a:rPr lang="en-US" sz="1100">
                          <a:effectLst/>
                        </a:rPr>
                        <a:t>Group Mean Centered</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0.985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0.215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0.00</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1253934651"/>
                  </a:ext>
                </a:extLst>
              </a:tr>
              <a:tr h="0">
                <a:tc>
                  <a:txBody>
                    <a:bodyPr/>
                    <a:lstStyle/>
                    <a:p>
                      <a:pPr marL="0" marR="0">
                        <a:spcBef>
                          <a:spcPts val="500"/>
                        </a:spcBef>
                        <a:spcAft>
                          <a:spcPts val="500"/>
                        </a:spcAft>
                      </a:pPr>
                      <a:r>
                        <a:rPr lang="en-US" sz="1100">
                          <a:effectLst/>
                        </a:rPr>
                        <a:t>Group Mean Covariate, no RE</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0.985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0.215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0.01</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0.04</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3669010125"/>
                  </a:ext>
                </a:extLst>
              </a:tr>
              <a:tr h="0">
                <a:tc>
                  <a:txBody>
                    <a:bodyPr/>
                    <a:lstStyle/>
                    <a:p>
                      <a:pPr marL="0" marR="0">
                        <a:spcBef>
                          <a:spcPts val="500"/>
                        </a:spcBef>
                        <a:spcAft>
                          <a:spcPts val="500"/>
                        </a:spcAft>
                      </a:pPr>
                      <a:r>
                        <a:rPr lang="en-US" sz="1100">
                          <a:effectLst/>
                        </a:rPr>
                        <a:t>Group Mean Centered, no RE</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0.985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0.215</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0.01</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0.04</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493009801"/>
                  </a:ext>
                </a:extLst>
              </a:tr>
              <a:tr h="0">
                <a:tc>
                  <a:txBody>
                    <a:bodyPr/>
                    <a:lstStyle/>
                    <a:p>
                      <a:pPr marL="0" marR="0">
                        <a:spcBef>
                          <a:spcPts val="500"/>
                        </a:spcBef>
                        <a:spcAft>
                          <a:spcPts val="500"/>
                        </a:spcAft>
                      </a:pPr>
                      <a:r>
                        <a:rPr lang="en-US" sz="1100">
                          <a:effectLst/>
                        </a:rPr>
                        <a:t>First Differences</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0.971</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0.259</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a:effectLst/>
                        </a:rPr>
                        <a:t>0.01</a:t>
                      </a:r>
                      <a:endParaRPr lang="en-US" sz="120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tc>
                  <a:txBody>
                    <a:bodyPr/>
                    <a:lstStyle/>
                    <a:p>
                      <a:pPr marL="0" marR="0" algn="ctr">
                        <a:spcBef>
                          <a:spcPts val="500"/>
                        </a:spcBef>
                        <a:spcAft>
                          <a:spcPts val="500"/>
                        </a:spcAft>
                      </a:pPr>
                      <a:r>
                        <a:rPr lang="en-US" sz="1100" dirty="0">
                          <a:effectLst/>
                        </a:rPr>
                        <a:t>0.12</a:t>
                      </a:r>
                      <a:endParaRPr lang="en-US" sz="1200" dirty="0">
                        <a:effectLst/>
                        <a:latin typeface="Cambria" panose="02040503050406030204" pitchFamily="18" charset="0"/>
                        <a:ea typeface="SimSun" panose="02010600030101010101" pitchFamily="2" charset="-122"/>
                        <a:cs typeface="Arial" panose="020B0604020202020204" pitchFamily="34" charset="0"/>
                      </a:endParaRPr>
                    </a:p>
                  </a:txBody>
                  <a:tcPr marL="0" marR="0" marT="0" marB="0" anchor="ctr"/>
                </a:tc>
                <a:extLst>
                  <a:ext uri="{0D108BD9-81ED-4DB2-BD59-A6C34878D82A}">
                    <a16:rowId xmlns:a16="http://schemas.microsoft.com/office/drawing/2014/main" val="378394348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92" name="Google Shape;92;p14"/>
          <p:cNvSpPr txBox="1"/>
          <p:nvPr/>
        </p:nvSpPr>
        <p:spPr>
          <a:xfrm>
            <a:off x="-48250" y="3817000"/>
            <a:ext cx="9144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Figure 2: </a:t>
            </a:r>
            <a:r>
              <a:rPr lang="en" dirty="0"/>
              <a:t>Examples of satisfying the back-door criterion with control variables. By including shaded observed variables, either U or W, in a statistical analysis of the effects of X on Y, omitted variable bias is controlled for the results have a causal interpretation. The relationship between the control variable and Y might (A and B) or might (C and D) not have a causal interpretation, depending on the structure of the system. Note, in (D), Q would have also served as an adequate control instead of W. R would have been a bad control.</a:t>
            </a:r>
            <a:endParaRPr dirty="0"/>
          </a:p>
        </p:txBody>
      </p:sp>
      <p:grpSp>
        <p:nvGrpSpPr>
          <p:cNvPr id="2" name="Group 1">
            <a:extLst>
              <a:ext uri="{FF2B5EF4-FFF2-40B4-BE49-F238E27FC236}">
                <a16:creationId xmlns:a16="http://schemas.microsoft.com/office/drawing/2014/main" id="{5AAA7F3A-CD5D-0BD8-2B76-4F98A52432C9}"/>
              </a:ext>
            </a:extLst>
          </p:cNvPr>
          <p:cNvGrpSpPr/>
          <p:nvPr/>
        </p:nvGrpSpPr>
        <p:grpSpPr>
          <a:xfrm>
            <a:off x="-48250" y="178688"/>
            <a:ext cx="8168975" cy="3417287"/>
            <a:chOff x="-48250" y="178688"/>
            <a:chExt cx="8168975" cy="3417287"/>
          </a:xfrm>
        </p:grpSpPr>
        <p:sp>
          <p:nvSpPr>
            <p:cNvPr id="76" name="Google Shape;76;p14"/>
            <p:cNvSpPr txBox="1"/>
            <p:nvPr/>
          </p:nvSpPr>
          <p:spPr>
            <a:xfrm>
              <a:off x="432125" y="1089275"/>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X</a:t>
              </a:r>
              <a:endParaRPr/>
            </a:p>
          </p:txBody>
        </p:sp>
        <p:sp>
          <p:nvSpPr>
            <p:cNvPr id="77" name="Google Shape;77;p14"/>
            <p:cNvSpPr txBox="1"/>
            <p:nvPr/>
          </p:nvSpPr>
          <p:spPr>
            <a:xfrm>
              <a:off x="1713575" y="1089275"/>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Y</a:t>
              </a:r>
              <a:endParaRPr/>
            </a:p>
          </p:txBody>
        </p:sp>
        <p:cxnSp>
          <p:nvCxnSpPr>
            <p:cNvPr id="78" name="Google Shape;78;p14"/>
            <p:cNvCxnSpPr>
              <a:stCxn id="76" idx="3"/>
              <a:endCxn id="77" idx="1"/>
            </p:cNvCxnSpPr>
            <p:nvPr/>
          </p:nvCxnSpPr>
          <p:spPr>
            <a:xfrm>
              <a:off x="780725" y="1289375"/>
              <a:ext cx="933000" cy="0"/>
            </a:xfrm>
            <a:prstGeom prst="straightConnector1">
              <a:avLst/>
            </a:prstGeom>
            <a:noFill/>
            <a:ln w="38100" cap="flat" cmpd="sng">
              <a:solidFill>
                <a:schemeClr val="dk1"/>
              </a:solidFill>
              <a:prstDash val="solid"/>
              <a:round/>
              <a:headEnd type="none" w="med" len="med"/>
              <a:tailEnd type="triangle" w="med" len="med"/>
            </a:ln>
          </p:spPr>
        </p:cxnSp>
        <p:sp>
          <p:nvSpPr>
            <p:cNvPr id="79" name="Google Shape;79;p14"/>
            <p:cNvSpPr/>
            <p:nvPr/>
          </p:nvSpPr>
          <p:spPr>
            <a:xfrm>
              <a:off x="2724375" y="1023425"/>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cxnSp>
          <p:nvCxnSpPr>
            <p:cNvPr id="80" name="Google Shape;80;p14"/>
            <p:cNvCxnSpPr>
              <a:stCxn id="79" idx="2"/>
              <a:endCxn id="77" idx="3"/>
            </p:cNvCxnSpPr>
            <p:nvPr/>
          </p:nvCxnSpPr>
          <p:spPr>
            <a:xfrm rot="10800000">
              <a:off x="2062275" y="1289375"/>
              <a:ext cx="662100" cy="0"/>
            </a:xfrm>
            <a:prstGeom prst="straightConnector1">
              <a:avLst/>
            </a:prstGeom>
            <a:noFill/>
            <a:ln w="38100" cap="flat" cmpd="sng">
              <a:solidFill>
                <a:schemeClr val="dk1"/>
              </a:solidFill>
              <a:prstDash val="solid"/>
              <a:round/>
              <a:headEnd type="none" w="med" len="med"/>
              <a:tailEnd type="triangle" w="med" len="med"/>
            </a:ln>
          </p:spPr>
        </p:cxnSp>
        <p:cxnSp>
          <p:nvCxnSpPr>
            <p:cNvPr id="81" name="Google Shape;81;p14"/>
            <p:cNvCxnSpPr>
              <a:stCxn id="82" idx="3"/>
              <a:endCxn id="77" idx="0"/>
            </p:cNvCxnSpPr>
            <p:nvPr/>
          </p:nvCxnSpPr>
          <p:spPr>
            <a:xfrm>
              <a:off x="1456925" y="577550"/>
              <a:ext cx="431100" cy="511800"/>
            </a:xfrm>
            <a:prstGeom prst="straightConnector1">
              <a:avLst/>
            </a:prstGeom>
            <a:noFill/>
            <a:ln w="38100" cap="flat" cmpd="sng">
              <a:solidFill>
                <a:schemeClr val="dk1"/>
              </a:solidFill>
              <a:prstDash val="solid"/>
              <a:round/>
              <a:headEnd type="none" w="med" len="med"/>
              <a:tailEnd type="triangle" w="med" len="med"/>
            </a:ln>
          </p:spPr>
        </p:cxnSp>
        <p:sp>
          <p:nvSpPr>
            <p:cNvPr id="83" name="Google Shape;83;p14"/>
            <p:cNvSpPr txBox="1"/>
            <p:nvPr/>
          </p:nvSpPr>
          <p:spPr>
            <a:xfrm>
              <a:off x="4328125" y="1089263"/>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X</a:t>
              </a:r>
              <a:endParaRPr/>
            </a:p>
          </p:txBody>
        </p:sp>
        <p:sp>
          <p:nvSpPr>
            <p:cNvPr id="84" name="Google Shape;84;p14"/>
            <p:cNvSpPr txBox="1"/>
            <p:nvPr/>
          </p:nvSpPr>
          <p:spPr>
            <a:xfrm>
              <a:off x="5609575" y="1089263"/>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Y</a:t>
              </a:r>
              <a:endParaRPr/>
            </a:p>
          </p:txBody>
        </p:sp>
        <p:cxnSp>
          <p:nvCxnSpPr>
            <p:cNvPr id="85" name="Google Shape;85;p14"/>
            <p:cNvCxnSpPr>
              <a:stCxn id="83" idx="3"/>
              <a:endCxn id="84" idx="1"/>
            </p:cNvCxnSpPr>
            <p:nvPr/>
          </p:nvCxnSpPr>
          <p:spPr>
            <a:xfrm>
              <a:off x="4676725" y="1289363"/>
              <a:ext cx="933000" cy="0"/>
            </a:xfrm>
            <a:prstGeom prst="straightConnector1">
              <a:avLst/>
            </a:prstGeom>
            <a:noFill/>
            <a:ln w="38100" cap="flat" cmpd="sng">
              <a:solidFill>
                <a:schemeClr val="dk1"/>
              </a:solidFill>
              <a:prstDash val="solid"/>
              <a:round/>
              <a:headEnd type="none" w="med" len="med"/>
              <a:tailEnd type="triangle" w="med" len="med"/>
            </a:ln>
          </p:spPr>
        </p:cxnSp>
        <p:sp>
          <p:nvSpPr>
            <p:cNvPr id="86" name="Google Shape;86;p14"/>
            <p:cNvSpPr/>
            <p:nvPr/>
          </p:nvSpPr>
          <p:spPr>
            <a:xfrm>
              <a:off x="6620375" y="1023413"/>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cxnSp>
          <p:nvCxnSpPr>
            <p:cNvPr id="87" name="Google Shape;87;p14"/>
            <p:cNvCxnSpPr>
              <a:stCxn id="86" idx="2"/>
              <a:endCxn id="84" idx="3"/>
            </p:cNvCxnSpPr>
            <p:nvPr/>
          </p:nvCxnSpPr>
          <p:spPr>
            <a:xfrm rot="10800000">
              <a:off x="5958275" y="1289363"/>
              <a:ext cx="662100" cy="0"/>
            </a:xfrm>
            <a:prstGeom prst="straightConnector1">
              <a:avLst/>
            </a:prstGeom>
            <a:noFill/>
            <a:ln w="38100" cap="flat" cmpd="sng">
              <a:solidFill>
                <a:schemeClr val="dk1"/>
              </a:solidFill>
              <a:prstDash val="solid"/>
              <a:round/>
              <a:headEnd type="none" w="med" len="med"/>
              <a:tailEnd type="triangle" w="med" len="med"/>
            </a:ln>
          </p:spPr>
        </p:cxnSp>
        <p:sp>
          <p:nvSpPr>
            <p:cNvPr id="88" name="Google Shape;88;p14"/>
            <p:cNvSpPr/>
            <p:nvPr/>
          </p:nvSpPr>
          <p:spPr>
            <a:xfrm>
              <a:off x="4205875" y="178688"/>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a:t>
              </a:r>
              <a:endParaRPr/>
            </a:p>
          </p:txBody>
        </p:sp>
        <p:cxnSp>
          <p:nvCxnSpPr>
            <p:cNvPr id="89" name="Google Shape;89;p14"/>
            <p:cNvCxnSpPr>
              <a:stCxn id="88" idx="6"/>
              <a:endCxn id="90" idx="1"/>
            </p:cNvCxnSpPr>
            <p:nvPr/>
          </p:nvCxnSpPr>
          <p:spPr>
            <a:xfrm>
              <a:off x="4798975" y="444638"/>
              <a:ext cx="810600" cy="0"/>
            </a:xfrm>
            <a:prstGeom prst="straightConnector1">
              <a:avLst/>
            </a:prstGeom>
            <a:noFill/>
            <a:ln w="38100" cap="flat" cmpd="sng">
              <a:solidFill>
                <a:schemeClr val="dk1"/>
              </a:solidFill>
              <a:prstDash val="solid"/>
              <a:round/>
              <a:headEnd type="none" w="med" len="med"/>
              <a:tailEnd type="triangle" w="med" len="med"/>
            </a:ln>
          </p:spPr>
        </p:cxnSp>
        <p:cxnSp>
          <p:nvCxnSpPr>
            <p:cNvPr id="91" name="Google Shape;91;p14"/>
            <p:cNvCxnSpPr>
              <a:stCxn id="88" idx="4"/>
              <a:endCxn id="83" idx="0"/>
            </p:cNvCxnSpPr>
            <p:nvPr/>
          </p:nvCxnSpPr>
          <p:spPr>
            <a:xfrm>
              <a:off x="4502425" y="710588"/>
              <a:ext cx="0" cy="378600"/>
            </a:xfrm>
            <a:prstGeom prst="straightConnector1">
              <a:avLst/>
            </a:prstGeom>
            <a:noFill/>
            <a:ln w="38100" cap="flat" cmpd="sng">
              <a:solidFill>
                <a:schemeClr val="dk1"/>
              </a:solidFill>
              <a:prstDash val="solid"/>
              <a:round/>
              <a:headEnd type="none" w="med" len="med"/>
              <a:tailEnd type="triangle" w="med" len="med"/>
            </a:ln>
          </p:spPr>
        </p:cxnSp>
        <p:sp>
          <p:nvSpPr>
            <p:cNvPr id="82" name="Google Shape;82;p14"/>
            <p:cNvSpPr txBox="1"/>
            <p:nvPr/>
          </p:nvSpPr>
          <p:spPr>
            <a:xfrm>
              <a:off x="1108325" y="377450"/>
              <a:ext cx="348600" cy="400200"/>
            </a:xfrm>
            <a:prstGeom prst="rect">
              <a:avLst/>
            </a:prstGeom>
            <a:solidFill>
              <a:srgbClr val="CCCCCC"/>
            </a:solid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U</a:t>
              </a:r>
              <a:endParaRPr/>
            </a:p>
          </p:txBody>
        </p:sp>
        <p:cxnSp>
          <p:nvCxnSpPr>
            <p:cNvPr id="93" name="Google Shape;93;p14"/>
            <p:cNvCxnSpPr>
              <a:stCxn id="82" idx="1"/>
              <a:endCxn id="76" idx="0"/>
            </p:cNvCxnSpPr>
            <p:nvPr/>
          </p:nvCxnSpPr>
          <p:spPr>
            <a:xfrm flipH="1">
              <a:off x="606425" y="577550"/>
              <a:ext cx="501900" cy="511800"/>
            </a:xfrm>
            <a:prstGeom prst="straightConnector1">
              <a:avLst/>
            </a:prstGeom>
            <a:noFill/>
            <a:ln w="38100" cap="flat" cmpd="sng">
              <a:solidFill>
                <a:schemeClr val="dk1"/>
              </a:solidFill>
              <a:prstDash val="solid"/>
              <a:round/>
              <a:headEnd type="none" w="med" len="med"/>
              <a:tailEnd type="triangle" w="med" len="med"/>
            </a:ln>
          </p:spPr>
        </p:cxnSp>
        <p:sp>
          <p:nvSpPr>
            <p:cNvPr id="94" name="Google Shape;94;p14"/>
            <p:cNvSpPr txBox="1"/>
            <p:nvPr/>
          </p:nvSpPr>
          <p:spPr>
            <a:xfrm>
              <a:off x="354575" y="3053738"/>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X</a:t>
              </a:r>
              <a:endParaRPr/>
            </a:p>
          </p:txBody>
        </p:sp>
        <p:sp>
          <p:nvSpPr>
            <p:cNvPr id="95" name="Google Shape;95;p14"/>
            <p:cNvSpPr txBox="1"/>
            <p:nvPr/>
          </p:nvSpPr>
          <p:spPr>
            <a:xfrm>
              <a:off x="1636025" y="3053738"/>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Y</a:t>
              </a:r>
              <a:endParaRPr/>
            </a:p>
          </p:txBody>
        </p:sp>
        <p:cxnSp>
          <p:nvCxnSpPr>
            <p:cNvPr id="96" name="Google Shape;96;p14"/>
            <p:cNvCxnSpPr>
              <a:stCxn id="94" idx="3"/>
              <a:endCxn id="95" idx="1"/>
            </p:cNvCxnSpPr>
            <p:nvPr/>
          </p:nvCxnSpPr>
          <p:spPr>
            <a:xfrm>
              <a:off x="703175" y="3253838"/>
              <a:ext cx="933000" cy="0"/>
            </a:xfrm>
            <a:prstGeom prst="straightConnector1">
              <a:avLst/>
            </a:prstGeom>
            <a:noFill/>
            <a:ln w="38100" cap="flat" cmpd="sng">
              <a:solidFill>
                <a:schemeClr val="dk1"/>
              </a:solidFill>
              <a:prstDash val="solid"/>
              <a:round/>
              <a:headEnd type="none" w="med" len="med"/>
              <a:tailEnd type="triangle" w="med" len="med"/>
            </a:ln>
          </p:spPr>
        </p:cxnSp>
        <p:sp>
          <p:nvSpPr>
            <p:cNvPr id="97" name="Google Shape;97;p14"/>
            <p:cNvSpPr/>
            <p:nvPr/>
          </p:nvSpPr>
          <p:spPr>
            <a:xfrm>
              <a:off x="2646825" y="2987888"/>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cxnSp>
          <p:nvCxnSpPr>
            <p:cNvPr id="98" name="Google Shape;98;p14"/>
            <p:cNvCxnSpPr>
              <a:stCxn id="97" idx="2"/>
              <a:endCxn id="95" idx="3"/>
            </p:cNvCxnSpPr>
            <p:nvPr/>
          </p:nvCxnSpPr>
          <p:spPr>
            <a:xfrm rot="10800000">
              <a:off x="1984725" y="3253838"/>
              <a:ext cx="662100" cy="0"/>
            </a:xfrm>
            <a:prstGeom prst="straightConnector1">
              <a:avLst/>
            </a:prstGeom>
            <a:noFill/>
            <a:ln w="38100" cap="flat" cmpd="sng">
              <a:solidFill>
                <a:schemeClr val="dk1"/>
              </a:solidFill>
              <a:prstDash val="solid"/>
              <a:round/>
              <a:headEnd type="none" w="med" len="med"/>
              <a:tailEnd type="triangle" w="med" len="med"/>
            </a:ln>
          </p:spPr>
        </p:cxnSp>
        <p:sp>
          <p:nvSpPr>
            <p:cNvPr id="99" name="Google Shape;99;p14"/>
            <p:cNvSpPr/>
            <p:nvPr/>
          </p:nvSpPr>
          <p:spPr>
            <a:xfrm>
              <a:off x="1513775" y="2005663"/>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a:t>
              </a:r>
              <a:endParaRPr/>
            </a:p>
          </p:txBody>
        </p:sp>
        <p:cxnSp>
          <p:nvCxnSpPr>
            <p:cNvPr id="100" name="Google Shape;100;p14"/>
            <p:cNvCxnSpPr>
              <a:stCxn id="99" idx="4"/>
              <a:endCxn id="95" idx="0"/>
            </p:cNvCxnSpPr>
            <p:nvPr/>
          </p:nvCxnSpPr>
          <p:spPr>
            <a:xfrm>
              <a:off x="1810325" y="2537563"/>
              <a:ext cx="0" cy="516300"/>
            </a:xfrm>
            <a:prstGeom prst="straightConnector1">
              <a:avLst/>
            </a:prstGeom>
            <a:noFill/>
            <a:ln w="38100" cap="flat" cmpd="sng">
              <a:solidFill>
                <a:schemeClr val="dk1"/>
              </a:solidFill>
              <a:prstDash val="solid"/>
              <a:round/>
              <a:headEnd type="none" w="med" len="med"/>
              <a:tailEnd type="triangle" w="med" len="med"/>
            </a:ln>
          </p:spPr>
        </p:cxnSp>
        <p:cxnSp>
          <p:nvCxnSpPr>
            <p:cNvPr id="101" name="Google Shape;101;p14"/>
            <p:cNvCxnSpPr>
              <a:stCxn id="102" idx="2"/>
              <a:endCxn id="94" idx="0"/>
            </p:cNvCxnSpPr>
            <p:nvPr/>
          </p:nvCxnSpPr>
          <p:spPr>
            <a:xfrm>
              <a:off x="528875" y="2471713"/>
              <a:ext cx="0" cy="582000"/>
            </a:xfrm>
            <a:prstGeom prst="straightConnector1">
              <a:avLst/>
            </a:prstGeom>
            <a:noFill/>
            <a:ln w="38100" cap="flat" cmpd="sng">
              <a:solidFill>
                <a:schemeClr val="dk1"/>
              </a:solidFill>
              <a:prstDash val="solid"/>
              <a:round/>
              <a:headEnd type="none" w="med" len="med"/>
              <a:tailEnd type="triangle" w="med" len="med"/>
            </a:ln>
          </p:spPr>
        </p:cxnSp>
        <p:sp>
          <p:nvSpPr>
            <p:cNvPr id="90" name="Google Shape;90;p14"/>
            <p:cNvSpPr txBox="1"/>
            <p:nvPr/>
          </p:nvSpPr>
          <p:spPr>
            <a:xfrm>
              <a:off x="5609575" y="244550"/>
              <a:ext cx="348600" cy="400200"/>
            </a:xfrm>
            <a:prstGeom prst="rect">
              <a:avLst/>
            </a:prstGeom>
            <a:solidFill>
              <a:srgbClr val="CCCCCC"/>
            </a:solid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a:t>
              </a:r>
              <a:endParaRPr/>
            </a:p>
          </p:txBody>
        </p:sp>
        <p:cxnSp>
          <p:nvCxnSpPr>
            <p:cNvPr id="103" name="Google Shape;103;p14"/>
            <p:cNvCxnSpPr>
              <a:stCxn id="90" idx="2"/>
              <a:endCxn id="84" idx="0"/>
            </p:cNvCxnSpPr>
            <p:nvPr/>
          </p:nvCxnSpPr>
          <p:spPr>
            <a:xfrm>
              <a:off x="5783875" y="644750"/>
              <a:ext cx="0" cy="444600"/>
            </a:xfrm>
            <a:prstGeom prst="straightConnector1">
              <a:avLst/>
            </a:prstGeom>
            <a:noFill/>
            <a:ln w="38100" cap="flat" cmpd="sng">
              <a:solidFill>
                <a:schemeClr val="dk1"/>
              </a:solidFill>
              <a:prstDash val="solid"/>
              <a:round/>
              <a:headEnd type="none" w="med" len="med"/>
              <a:tailEnd type="triangle" w="med" len="med"/>
            </a:ln>
          </p:spPr>
        </p:cxnSp>
        <p:sp>
          <p:nvSpPr>
            <p:cNvPr id="102" name="Google Shape;102;p14"/>
            <p:cNvSpPr txBox="1"/>
            <p:nvPr/>
          </p:nvSpPr>
          <p:spPr>
            <a:xfrm>
              <a:off x="354575" y="2071513"/>
              <a:ext cx="348600" cy="400200"/>
            </a:xfrm>
            <a:prstGeom prst="rect">
              <a:avLst/>
            </a:prstGeom>
            <a:solidFill>
              <a:srgbClr val="CCCCCC"/>
            </a:solid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a:t>
              </a:r>
              <a:endParaRPr/>
            </a:p>
          </p:txBody>
        </p:sp>
        <p:cxnSp>
          <p:nvCxnSpPr>
            <p:cNvPr id="104" name="Google Shape;104;p14"/>
            <p:cNvCxnSpPr>
              <a:stCxn id="102" idx="3"/>
              <a:endCxn id="99" idx="2"/>
            </p:cNvCxnSpPr>
            <p:nvPr/>
          </p:nvCxnSpPr>
          <p:spPr>
            <a:xfrm>
              <a:off x="703175" y="2271613"/>
              <a:ext cx="810600" cy="0"/>
            </a:xfrm>
            <a:prstGeom prst="straightConnector1">
              <a:avLst/>
            </a:prstGeom>
            <a:noFill/>
            <a:ln w="38100" cap="flat" cmpd="sng">
              <a:solidFill>
                <a:schemeClr val="dk1"/>
              </a:solidFill>
              <a:prstDash val="solid"/>
              <a:round/>
              <a:headEnd type="none" w="med" len="med"/>
              <a:tailEnd type="triangle" w="med" len="med"/>
            </a:ln>
          </p:spPr>
        </p:cxnSp>
        <p:sp>
          <p:nvSpPr>
            <p:cNvPr id="105" name="Google Shape;105;p14"/>
            <p:cNvSpPr txBox="1"/>
            <p:nvPr/>
          </p:nvSpPr>
          <p:spPr>
            <a:xfrm>
              <a:off x="4076425" y="3129925"/>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X</a:t>
              </a:r>
              <a:endParaRPr/>
            </a:p>
          </p:txBody>
        </p:sp>
        <p:sp>
          <p:nvSpPr>
            <p:cNvPr id="106" name="Google Shape;106;p14"/>
            <p:cNvSpPr txBox="1"/>
            <p:nvPr/>
          </p:nvSpPr>
          <p:spPr>
            <a:xfrm>
              <a:off x="6516825" y="3129925"/>
              <a:ext cx="3486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Y</a:t>
              </a:r>
              <a:endParaRPr/>
            </a:p>
          </p:txBody>
        </p:sp>
        <p:cxnSp>
          <p:nvCxnSpPr>
            <p:cNvPr id="107" name="Google Shape;107;p14"/>
            <p:cNvCxnSpPr>
              <a:stCxn id="105" idx="3"/>
              <a:endCxn id="108" idx="2"/>
            </p:cNvCxnSpPr>
            <p:nvPr/>
          </p:nvCxnSpPr>
          <p:spPr>
            <a:xfrm rot="10800000" flipH="1">
              <a:off x="4425025" y="3324325"/>
              <a:ext cx="802200" cy="5700"/>
            </a:xfrm>
            <a:prstGeom prst="straightConnector1">
              <a:avLst/>
            </a:prstGeom>
            <a:noFill/>
            <a:ln w="38100" cap="flat" cmpd="sng">
              <a:solidFill>
                <a:schemeClr val="dk1"/>
              </a:solidFill>
              <a:prstDash val="solid"/>
              <a:round/>
              <a:headEnd type="none" w="med" len="med"/>
              <a:tailEnd type="triangle" w="med" len="med"/>
            </a:ln>
          </p:spPr>
        </p:cxnSp>
        <p:sp>
          <p:nvSpPr>
            <p:cNvPr id="109" name="Google Shape;109;p14"/>
            <p:cNvSpPr/>
            <p:nvPr/>
          </p:nvSpPr>
          <p:spPr>
            <a:xfrm>
              <a:off x="7527625" y="3064075"/>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cxnSp>
          <p:nvCxnSpPr>
            <p:cNvPr id="110" name="Google Shape;110;p14"/>
            <p:cNvCxnSpPr>
              <a:stCxn id="109" idx="2"/>
              <a:endCxn id="106" idx="3"/>
            </p:cNvCxnSpPr>
            <p:nvPr/>
          </p:nvCxnSpPr>
          <p:spPr>
            <a:xfrm rot="10800000">
              <a:off x="6865525" y="3330025"/>
              <a:ext cx="662100" cy="0"/>
            </a:xfrm>
            <a:prstGeom prst="straightConnector1">
              <a:avLst/>
            </a:prstGeom>
            <a:noFill/>
            <a:ln w="38100" cap="flat" cmpd="sng">
              <a:solidFill>
                <a:schemeClr val="dk1"/>
              </a:solidFill>
              <a:prstDash val="solid"/>
              <a:round/>
              <a:headEnd type="none" w="med" len="med"/>
              <a:tailEnd type="triangle" w="med" len="med"/>
            </a:ln>
          </p:spPr>
        </p:cxnSp>
        <p:sp>
          <p:nvSpPr>
            <p:cNvPr id="111" name="Google Shape;111;p14"/>
            <p:cNvSpPr/>
            <p:nvPr/>
          </p:nvSpPr>
          <p:spPr>
            <a:xfrm>
              <a:off x="5235625" y="2081850"/>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a:t>
              </a:r>
              <a:endParaRPr/>
            </a:p>
          </p:txBody>
        </p:sp>
        <p:cxnSp>
          <p:nvCxnSpPr>
            <p:cNvPr id="112" name="Google Shape;112;p14"/>
            <p:cNvCxnSpPr>
              <a:stCxn id="111" idx="4"/>
              <a:endCxn id="108" idx="0"/>
            </p:cNvCxnSpPr>
            <p:nvPr/>
          </p:nvCxnSpPr>
          <p:spPr>
            <a:xfrm flipH="1">
              <a:off x="5523775" y="2613750"/>
              <a:ext cx="8400" cy="444600"/>
            </a:xfrm>
            <a:prstGeom prst="straightConnector1">
              <a:avLst/>
            </a:prstGeom>
            <a:noFill/>
            <a:ln w="38100" cap="flat" cmpd="sng">
              <a:solidFill>
                <a:schemeClr val="dk1"/>
              </a:solidFill>
              <a:prstDash val="solid"/>
              <a:round/>
              <a:headEnd type="none" w="med" len="med"/>
              <a:tailEnd type="triangle" w="med" len="med"/>
            </a:ln>
          </p:spPr>
        </p:cxnSp>
        <p:cxnSp>
          <p:nvCxnSpPr>
            <p:cNvPr id="113" name="Google Shape;113;p14"/>
            <p:cNvCxnSpPr>
              <a:stCxn id="114" idx="2"/>
              <a:endCxn id="105" idx="0"/>
            </p:cNvCxnSpPr>
            <p:nvPr/>
          </p:nvCxnSpPr>
          <p:spPr>
            <a:xfrm>
              <a:off x="4250725" y="2547900"/>
              <a:ext cx="0" cy="582000"/>
            </a:xfrm>
            <a:prstGeom prst="straightConnector1">
              <a:avLst/>
            </a:prstGeom>
            <a:noFill/>
            <a:ln w="38100" cap="flat" cmpd="sng">
              <a:solidFill>
                <a:schemeClr val="dk1"/>
              </a:solidFill>
              <a:prstDash val="solid"/>
              <a:round/>
              <a:headEnd type="none" w="med" len="med"/>
              <a:tailEnd type="triangle" w="med" len="med"/>
            </a:ln>
          </p:spPr>
        </p:cxnSp>
        <p:sp>
          <p:nvSpPr>
            <p:cNvPr id="114" name="Google Shape;114;p14"/>
            <p:cNvSpPr txBox="1"/>
            <p:nvPr/>
          </p:nvSpPr>
          <p:spPr>
            <a:xfrm>
              <a:off x="4076425" y="2147700"/>
              <a:ext cx="348600" cy="400200"/>
            </a:xfrm>
            <a:prstGeom prst="rect">
              <a:avLst/>
            </a:prstGeom>
            <a:solidFill>
              <a:srgbClr val="CCCCCC"/>
            </a:solid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a:t>
              </a:r>
              <a:endParaRPr/>
            </a:p>
          </p:txBody>
        </p:sp>
        <p:cxnSp>
          <p:nvCxnSpPr>
            <p:cNvPr id="115" name="Google Shape;115;p14"/>
            <p:cNvCxnSpPr>
              <a:stCxn id="111" idx="6"/>
              <a:endCxn id="116" idx="2"/>
            </p:cNvCxnSpPr>
            <p:nvPr/>
          </p:nvCxnSpPr>
          <p:spPr>
            <a:xfrm>
              <a:off x="5828725" y="2347800"/>
              <a:ext cx="565800" cy="0"/>
            </a:xfrm>
            <a:prstGeom prst="straightConnector1">
              <a:avLst/>
            </a:prstGeom>
            <a:noFill/>
            <a:ln w="38100" cap="flat" cmpd="sng">
              <a:solidFill>
                <a:schemeClr val="dk1"/>
              </a:solidFill>
              <a:prstDash val="solid"/>
              <a:round/>
              <a:headEnd type="none" w="med" len="med"/>
              <a:tailEnd type="triangle" w="med" len="med"/>
            </a:ln>
          </p:spPr>
        </p:cxnSp>
        <p:sp>
          <p:nvSpPr>
            <p:cNvPr id="116" name="Google Shape;116;p14"/>
            <p:cNvSpPr/>
            <p:nvPr/>
          </p:nvSpPr>
          <p:spPr>
            <a:xfrm>
              <a:off x="6394575" y="2081850"/>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Q</a:t>
              </a:r>
              <a:endParaRPr/>
            </a:p>
          </p:txBody>
        </p:sp>
        <p:cxnSp>
          <p:nvCxnSpPr>
            <p:cNvPr id="117" name="Google Shape;117;p14"/>
            <p:cNvCxnSpPr>
              <a:stCxn id="111" idx="2"/>
              <a:endCxn id="114" idx="3"/>
            </p:cNvCxnSpPr>
            <p:nvPr/>
          </p:nvCxnSpPr>
          <p:spPr>
            <a:xfrm rot="10800000">
              <a:off x="4425025" y="2347800"/>
              <a:ext cx="810600" cy="0"/>
            </a:xfrm>
            <a:prstGeom prst="straightConnector1">
              <a:avLst/>
            </a:prstGeom>
            <a:noFill/>
            <a:ln w="38100" cap="flat" cmpd="sng">
              <a:solidFill>
                <a:schemeClr val="dk1"/>
              </a:solidFill>
              <a:prstDash val="solid"/>
              <a:round/>
              <a:headEnd type="none" w="med" len="med"/>
              <a:tailEnd type="triangle" w="med" len="med"/>
            </a:ln>
          </p:spPr>
        </p:cxnSp>
        <p:cxnSp>
          <p:nvCxnSpPr>
            <p:cNvPr id="118" name="Google Shape;118;p14"/>
            <p:cNvCxnSpPr>
              <a:stCxn id="116" idx="4"/>
              <a:endCxn id="106" idx="0"/>
            </p:cNvCxnSpPr>
            <p:nvPr/>
          </p:nvCxnSpPr>
          <p:spPr>
            <a:xfrm>
              <a:off x="6691125" y="2613750"/>
              <a:ext cx="0" cy="516300"/>
            </a:xfrm>
            <a:prstGeom prst="straightConnector1">
              <a:avLst/>
            </a:prstGeom>
            <a:noFill/>
            <a:ln w="38100" cap="flat" cmpd="sng">
              <a:solidFill>
                <a:schemeClr val="dk1"/>
              </a:solidFill>
              <a:prstDash val="solid"/>
              <a:round/>
              <a:headEnd type="none" w="med" len="med"/>
              <a:tailEnd type="triangle" w="med" len="med"/>
            </a:ln>
          </p:spPr>
        </p:cxnSp>
        <p:sp>
          <p:nvSpPr>
            <p:cNvPr id="108" name="Google Shape;108;p14"/>
            <p:cNvSpPr/>
            <p:nvPr/>
          </p:nvSpPr>
          <p:spPr>
            <a:xfrm>
              <a:off x="5227142" y="3058269"/>
              <a:ext cx="593100" cy="531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t>
              </a:r>
              <a:endParaRPr/>
            </a:p>
          </p:txBody>
        </p:sp>
        <p:cxnSp>
          <p:nvCxnSpPr>
            <p:cNvPr id="119" name="Google Shape;119;p14"/>
            <p:cNvCxnSpPr>
              <a:stCxn id="108" idx="6"/>
              <a:endCxn id="106" idx="1"/>
            </p:cNvCxnSpPr>
            <p:nvPr/>
          </p:nvCxnSpPr>
          <p:spPr>
            <a:xfrm>
              <a:off x="5820242" y="3324219"/>
              <a:ext cx="696600" cy="5700"/>
            </a:xfrm>
            <a:prstGeom prst="straightConnector1">
              <a:avLst/>
            </a:prstGeom>
            <a:noFill/>
            <a:ln w="38100" cap="flat" cmpd="sng">
              <a:solidFill>
                <a:schemeClr val="dk1"/>
              </a:solidFill>
              <a:prstDash val="solid"/>
              <a:round/>
              <a:headEnd type="none" w="med" len="med"/>
              <a:tailEnd type="triangle" w="med" len="med"/>
            </a:ln>
          </p:spPr>
        </p:cxnSp>
        <p:sp>
          <p:nvSpPr>
            <p:cNvPr id="120" name="Google Shape;120;p14"/>
            <p:cNvSpPr txBox="1"/>
            <p:nvPr/>
          </p:nvSpPr>
          <p:spPr>
            <a:xfrm>
              <a:off x="306650" y="250900"/>
              <a:ext cx="43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a:t>
              </a:r>
              <a:endParaRPr/>
            </a:p>
          </p:txBody>
        </p:sp>
        <p:sp>
          <p:nvSpPr>
            <p:cNvPr id="121" name="Google Shape;121;p14"/>
            <p:cNvSpPr txBox="1"/>
            <p:nvPr/>
          </p:nvSpPr>
          <p:spPr>
            <a:xfrm>
              <a:off x="3620400" y="250900"/>
              <a:ext cx="43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a:t>
              </a:r>
              <a:endParaRPr/>
            </a:p>
          </p:txBody>
        </p:sp>
        <p:sp>
          <p:nvSpPr>
            <p:cNvPr id="122" name="Google Shape;122;p14"/>
            <p:cNvSpPr txBox="1"/>
            <p:nvPr/>
          </p:nvSpPr>
          <p:spPr>
            <a:xfrm>
              <a:off x="-48250" y="1919125"/>
              <a:ext cx="43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t>
              </a:r>
              <a:endParaRPr/>
            </a:p>
          </p:txBody>
        </p:sp>
        <p:sp>
          <p:nvSpPr>
            <p:cNvPr id="123" name="Google Shape;123;p14"/>
            <p:cNvSpPr txBox="1"/>
            <p:nvPr/>
          </p:nvSpPr>
          <p:spPr>
            <a:xfrm>
              <a:off x="3620400" y="1919125"/>
              <a:ext cx="43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5"/>
          <p:cNvSpPr txBox="1"/>
          <p:nvPr/>
        </p:nvSpPr>
        <p:spPr>
          <a:xfrm>
            <a:off x="56225" y="3727025"/>
            <a:ext cx="9144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Figure 3: </a:t>
            </a:r>
            <a:r>
              <a:rPr lang="en" dirty="0"/>
              <a:t>A system describing the controls of snail abundance in the intertidal. Oceanography regulates both temperature and recruitment, both of which drive snail abundance. Temperature, however, is also driven by local influences as well. This could be variability in plot-level temperature within a site or site-level temperature variability between years uncorrelated with local oceanography and recruitment.</a:t>
            </a:r>
            <a:endParaRPr dirty="0"/>
          </a:p>
        </p:txBody>
      </p:sp>
      <p:grpSp>
        <p:nvGrpSpPr>
          <p:cNvPr id="129" name="Google Shape;129;p15"/>
          <p:cNvGrpSpPr/>
          <p:nvPr/>
        </p:nvGrpSpPr>
        <p:grpSpPr>
          <a:xfrm>
            <a:off x="994374" y="550550"/>
            <a:ext cx="6714765" cy="2021200"/>
            <a:chOff x="758174" y="2300600"/>
            <a:chExt cx="6714765" cy="2021200"/>
          </a:xfrm>
        </p:grpSpPr>
        <p:sp>
          <p:nvSpPr>
            <p:cNvPr id="130" name="Google Shape;130;p15"/>
            <p:cNvSpPr txBox="1"/>
            <p:nvPr/>
          </p:nvSpPr>
          <p:spPr>
            <a:xfrm>
              <a:off x="3452226" y="3846425"/>
              <a:ext cx="13710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Temperature</a:t>
              </a:r>
              <a:endParaRPr sz="1200"/>
            </a:p>
          </p:txBody>
        </p:sp>
        <p:sp>
          <p:nvSpPr>
            <p:cNvPr id="131" name="Google Shape;131;p15"/>
            <p:cNvSpPr txBox="1"/>
            <p:nvPr/>
          </p:nvSpPr>
          <p:spPr>
            <a:xfrm>
              <a:off x="5392459" y="3102222"/>
              <a:ext cx="8979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Snails</a:t>
              </a:r>
              <a:endParaRPr sz="1200"/>
            </a:p>
          </p:txBody>
        </p:sp>
        <p:cxnSp>
          <p:nvCxnSpPr>
            <p:cNvPr id="132" name="Google Shape;132;p15"/>
            <p:cNvCxnSpPr>
              <a:stCxn id="130" idx="3"/>
              <a:endCxn id="131" idx="2"/>
            </p:cNvCxnSpPr>
            <p:nvPr/>
          </p:nvCxnSpPr>
          <p:spPr>
            <a:xfrm rot="10800000" flipH="1">
              <a:off x="4823226" y="3471575"/>
              <a:ext cx="1018200" cy="559500"/>
            </a:xfrm>
            <a:prstGeom prst="straightConnector1">
              <a:avLst/>
            </a:prstGeom>
            <a:noFill/>
            <a:ln w="38100" cap="flat" cmpd="sng">
              <a:solidFill>
                <a:schemeClr val="dk1"/>
              </a:solidFill>
              <a:prstDash val="solid"/>
              <a:round/>
              <a:headEnd type="none" w="med" len="med"/>
              <a:tailEnd type="triangle" w="med" len="med"/>
            </a:ln>
          </p:spPr>
        </p:cxnSp>
        <p:sp>
          <p:nvSpPr>
            <p:cNvPr id="133" name="Google Shape;133;p15"/>
            <p:cNvSpPr/>
            <p:nvPr/>
          </p:nvSpPr>
          <p:spPr>
            <a:xfrm>
              <a:off x="6964139" y="2503985"/>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134" name="Google Shape;134;p15"/>
            <p:cNvCxnSpPr>
              <a:stCxn id="133" idx="3"/>
              <a:endCxn id="131" idx="3"/>
            </p:cNvCxnSpPr>
            <p:nvPr/>
          </p:nvCxnSpPr>
          <p:spPr>
            <a:xfrm flipH="1">
              <a:off x="6290451" y="2856588"/>
              <a:ext cx="748200" cy="430200"/>
            </a:xfrm>
            <a:prstGeom prst="straightConnector1">
              <a:avLst/>
            </a:prstGeom>
            <a:noFill/>
            <a:ln w="38100" cap="flat" cmpd="sng">
              <a:solidFill>
                <a:schemeClr val="dk1"/>
              </a:solidFill>
              <a:prstDash val="solid"/>
              <a:round/>
              <a:headEnd type="none" w="med" len="med"/>
              <a:tailEnd type="triangle" w="med" len="med"/>
            </a:ln>
          </p:spPr>
        </p:cxnSp>
        <p:sp>
          <p:nvSpPr>
            <p:cNvPr id="135" name="Google Shape;135;p15"/>
            <p:cNvSpPr/>
            <p:nvPr/>
          </p:nvSpPr>
          <p:spPr>
            <a:xfrm>
              <a:off x="927750" y="3051092"/>
              <a:ext cx="17271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Oceanography</a:t>
              </a:r>
              <a:endParaRPr sz="1200"/>
            </a:p>
          </p:txBody>
        </p:sp>
        <p:cxnSp>
          <p:nvCxnSpPr>
            <p:cNvPr id="136" name="Google Shape;136;p15"/>
            <p:cNvCxnSpPr>
              <a:stCxn id="137" idx="6"/>
              <a:endCxn id="131" idx="0"/>
            </p:cNvCxnSpPr>
            <p:nvPr/>
          </p:nvCxnSpPr>
          <p:spPr>
            <a:xfrm>
              <a:off x="4943184" y="2507150"/>
              <a:ext cx="898200" cy="595200"/>
            </a:xfrm>
            <a:prstGeom prst="straightConnector1">
              <a:avLst/>
            </a:prstGeom>
            <a:noFill/>
            <a:ln w="38100" cap="flat" cmpd="sng">
              <a:solidFill>
                <a:schemeClr val="dk1"/>
              </a:solidFill>
              <a:prstDash val="solid"/>
              <a:round/>
              <a:headEnd type="none" w="med" len="med"/>
              <a:tailEnd type="triangle" w="med" len="med"/>
            </a:ln>
          </p:spPr>
        </p:cxnSp>
        <p:cxnSp>
          <p:nvCxnSpPr>
            <p:cNvPr id="138" name="Google Shape;138;p15"/>
            <p:cNvCxnSpPr>
              <a:stCxn id="135" idx="5"/>
              <a:endCxn id="130" idx="1"/>
            </p:cNvCxnSpPr>
            <p:nvPr/>
          </p:nvCxnSpPr>
          <p:spPr>
            <a:xfrm>
              <a:off x="2401922" y="3403695"/>
              <a:ext cx="1050300" cy="627300"/>
            </a:xfrm>
            <a:prstGeom prst="straightConnector1">
              <a:avLst/>
            </a:prstGeom>
            <a:noFill/>
            <a:ln w="38100" cap="flat" cmpd="sng">
              <a:solidFill>
                <a:schemeClr val="dk1"/>
              </a:solidFill>
              <a:prstDash val="solid"/>
              <a:round/>
              <a:headEnd type="none" w="med" len="med"/>
              <a:tailEnd type="triangle" w="med" len="med"/>
            </a:ln>
          </p:spPr>
        </p:cxnSp>
        <p:sp>
          <p:nvSpPr>
            <p:cNvPr id="137" name="Google Shape;137;p15"/>
            <p:cNvSpPr/>
            <p:nvPr/>
          </p:nvSpPr>
          <p:spPr>
            <a:xfrm>
              <a:off x="3332484" y="2300600"/>
              <a:ext cx="16107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Recruitment</a:t>
              </a:r>
              <a:endParaRPr sz="1200"/>
            </a:p>
          </p:txBody>
        </p:sp>
        <p:cxnSp>
          <p:nvCxnSpPr>
            <p:cNvPr id="139" name="Google Shape;139;p15"/>
            <p:cNvCxnSpPr>
              <a:stCxn id="135" idx="7"/>
              <a:endCxn id="137" idx="2"/>
            </p:cNvCxnSpPr>
            <p:nvPr/>
          </p:nvCxnSpPr>
          <p:spPr>
            <a:xfrm rot="10800000" flipH="1">
              <a:off x="2401922" y="2507089"/>
              <a:ext cx="930600" cy="604500"/>
            </a:xfrm>
            <a:prstGeom prst="straightConnector1">
              <a:avLst/>
            </a:prstGeom>
            <a:noFill/>
            <a:ln w="38100" cap="flat" cmpd="sng">
              <a:solidFill>
                <a:schemeClr val="dk1"/>
              </a:solidFill>
              <a:prstDash val="solid"/>
              <a:round/>
              <a:headEnd type="none" w="med" len="med"/>
              <a:tailEnd type="triangle" w="med" len="med"/>
            </a:ln>
          </p:spPr>
        </p:cxnSp>
        <p:sp>
          <p:nvSpPr>
            <p:cNvPr id="140" name="Google Shape;140;p15"/>
            <p:cNvSpPr txBox="1"/>
            <p:nvPr/>
          </p:nvSpPr>
          <p:spPr>
            <a:xfrm>
              <a:off x="758174" y="3767700"/>
              <a:ext cx="1959300" cy="5541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Local Temperature</a:t>
              </a:r>
              <a:endParaRPr sz="1200"/>
            </a:p>
            <a:p>
              <a:pPr marL="0" lvl="0" indent="0" algn="ctr" rtl="0">
                <a:spcBef>
                  <a:spcPts val="0"/>
                </a:spcBef>
                <a:spcAft>
                  <a:spcPts val="0"/>
                </a:spcAft>
                <a:buNone/>
              </a:pPr>
              <a:r>
                <a:rPr lang="en" sz="1200"/>
                <a:t>Variation</a:t>
              </a:r>
              <a:endParaRPr sz="1200"/>
            </a:p>
          </p:txBody>
        </p:sp>
        <p:cxnSp>
          <p:nvCxnSpPr>
            <p:cNvPr id="141" name="Google Shape;141;p15"/>
            <p:cNvCxnSpPr>
              <a:stCxn id="140" idx="3"/>
              <a:endCxn id="130" idx="1"/>
            </p:cNvCxnSpPr>
            <p:nvPr/>
          </p:nvCxnSpPr>
          <p:spPr>
            <a:xfrm rot="10800000" flipH="1">
              <a:off x="2717474" y="4030950"/>
              <a:ext cx="734700" cy="13800"/>
            </a:xfrm>
            <a:prstGeom prst="straightConnector1">
              <a:avLst/>
            </a:prstGeom>
            <a:noFill/>
            <a:ln w="38100" cap="flat" cmpd="sng">
              <a:solidFill>
                <a:schemeClr val="dk1"/>
              </a:solidFill>
              <a:prstDash val="solid"/>
              <a:round/>
              <a:headEnd type="none" w="med" len="med"/>
              <a:tailEnd type="triangl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p:nvPr/>
        </p:nvSpPr>
        <p:spPr>
          <a:xfrm>
            <a:off x="0" y="3890300"/>
            <a:ext cx="9144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Figure 4: </a:t>
            </a:r>
            <a:r>
              <a:rPr lang="en" dirty="0"/>
              <a:t>Visual</a:t>
            </a:r>
            <a:r>
              <a:rPr lang="en" b="1" dirty="0"/>
              <a:t> </a:t>
            </a:r>
            <a:r>
              <a:rPr lang="en" dirty="0"/>
              <a:t>examples of clustered/nested/hierarchical study designs with n = 3 per site. In these studies, sites are distributed  along a coastline with a corresponding thermal gradient. However, they leverage spatial or temporal clusters to take advantage of temperature variation within sites in a cross-sectional study design (A) or temperature variation across time for a longitudinal (a.k.a. panel) design.  Open squares are sites. Closed squares are plots within sites. Size of square is proportional to temperature.</a:t>
            </a:r>
            <a:endParaRPr dirty="0"/>
          </a:p>
        </p:txBody>
      </p:sp>
      <p:sp>
        <p:nvSpPr>
          <p:cNvPr id="187" name="Google Shape;187;p16"/>
          <p:cNvSpPr txBox="1"/>
          <p:nvPr/>
        </p:nvSpPr>
        <p:spPr>
          <a:xfrm>
            <a:off x="3412600" y="-9525"/>
            <a:ext cx="7345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B) Longitudinal/Panel Design </a:t>
            </a:r>
            <a:endParaRPr b="1"/>
          </a:p>
          <a:p>
            <a:pPr marL="0" lvl="0" indent="0" algn="l" rtl="0">
              <a:spcBef>
                <a:spcPts val="0"/>
              </a:spcBef>
              <a:spcAft>
                <a:spcPts val="0"/>
              </a:spcAft>
              <a:buNone/>
            </a:pPr>
            <a:r>
              <a:rPr lang="en" b="1"/>
              <a:t>(sites sampled over time)</a:t>
            </a:r>
            <a:endParaRPr b="1"/>
          </a:p>
        </p:txBody>
      </p:sp>
      <p:grpSp>
        <p:nvGrpSpPr>
          <p:cNvPr id="2" name="Group 1">
            <a:extLst>
              <a:ext uri="{FF2B5EF4-FFF2-40B4-BE49-F238E27FC236}">
                <a16:creationId xmlns:a16="http://schemas.microsoft.com/office/drawing/2014/main" id="{6C7BD7C2-FE6D-E827-AE37-31747F483765}"/>
              </a:ext>
            </a:extLst>
          </p:cNvPr>
          <p:cNvGrpSpPr/>
          <p:nvPr/>
        </p:nvGrpSpPr>
        <p:grpSpPr>
          <a:xfrm>
            <a:off x="685200" y="-9525"/>
            <a:ext cx="7345200" cy="3906100"/>
            <a:chOff x="685200" y="-9525"/>
            <a:chExt cx="7345200" cy="3906100"/>
          </a:xfrm>
        </p:grpSpPr>
        <p:grpSp>
          <p:nvGrpSpPr>
            <p:cNvPr id="147" name="Google Shape;147;p16"/>
            <p:cNvGrpSpPr/>
            <p:nvPr/>
          </p:nvGrpSpPr>
          <p:grpSpPr>
            <a:xfrm>
              <a:off x="791740" y="501400"/>
              <a:ext cx="6725823" cy="3009665"/>
              <a:chOff x="791710" y="501383"/>
              <a:chExt cx="7465671" cy="3340731"/>
            </a:xfrm>
          </p:grpSpPr>
          <p:grpSp>
            <p:nvGrpSpPr>
              <p:cNvPr id="148" name="Google Shape;148;p16"/>
              <p:cNvGrpSpPr/>
              <p:nvPr/>
            </p:nvGrpSpPr>
            <p:grpSpPr>
              <a:xfrm>
                <a:off x="791710" y="501383"/>
                <a:ext cx="1903531" cy="3340731"/>
                <a:chOff x="736850" y="203675"/>
                <a:chExt cx="2251900" cy="3952125"/>
              </a:xfrm>
            </p:grpSpPr>
            <p:sp>
              <p:nvSpPr>
                <p:cNvPr id="149" name="Google Shape;149;p16"/>
                <p:cNvSpPr/>
                <p:nvPr/>
              </p:nvSpPr>
              <p:spPr>
                <a:xfrm>
                  <a:off x="1506046" y="203675"/>
                  <a:ext cx="586625" cy="3672125"/>
                </a:xfrm>
                <a:custGeom>
                  <a:avLst/>
                  <a:gdLst/>
                  <a:ahLst/>
                  <a:cxnLst/>
                  <a:rect l="l" t="t" r="r" b="b"/>
                  <a:pathLst>
                    <a:path w="23465" h="146885" extrusionOk="0">
                      <a:moveTo>
                        <a:pt x="13498" y="0"/>
                      </a:moveTo>
                      <a:cubicBezTo>
                        <a:pt x="11273" y="4064"/>
                        <a:pt x="-1016" y="13837"/>
                        <a:pt x="145" y="24384"/>
                      </a:cubicBezTo>
                      <a:cubicBezTo>
                        <a:pt x="1306" y="34931"/>
                        <a:pt x="19885" y="52349"/>
                        <a:pt x="20465" y="63283"/>
                      </a:cubicBezTo>
                      <a:cubicBezTo>
                        <a:pt x="21046" y="74217"/>
                        <a:pt x="3144" y="80313"/>
                        <a:pt x="3628" y="89989"/>
                      </a:cubicBezTo>
                      <a:cubicBezTo>
                        <a:pt x="4112" y="99665"/>
                        <a:pt x="22594" y="111857"/>
                        <a:pt x="23368" y="121340"/>
                      </a:cubicBezTo>
                      <a:cubicBezTo>
                        <a:pt x="24142" y="130823"/>
                        <a:pt x="10789" y="142628"/>
                        <a:pt x="8273" y="146885"/>
                      </a:cubicBezTo>
                    </a:path>
                  </a:pathLst>
                </a:custGeom>
                <a:noFill/>
                <a:ln w="76200" cap="flat" cmpd="sng">
                  <a:solidFill>
                    <a:schemeClr val="dk1"/>
                  </a:solidFill>
                  <a:prstDash val="solid"/>
                  <a:round/>
                  <a:headEnd type="none" w="med" len="med"/>
                  <a:tailEnd type="none" w="med" len="med"/>
                </a:ln>
              </p:spPr>
            </p:sp>
            <p:sp>
              <p:nvSpPr>
                <p:cNvPr id="150" name="Google Shape;150;p16"/>
                <p:cNvSpPr/>
                <p:nvPr/>
              </p:nvSpPr>
              <p:spPr>
                <a:xfrm>
                  <a:off x="736850" y="421400"/>
                  <a:ext cx="769200" cy="769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826200" y="1885550"/>
                  <a:ext cx="769200" cy="769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920550" y="3349700"/>
                  <a:ext cx="769200" cy="769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txBox="1"/>
                <p:nvPr/>
              </p:nvSpPr>
              <p:spPr>
                <a:xfrm>
                  <a:off x="1689750" y="521300"/>
                  <a:ext cx="1146600" cy="60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Site 1</a:t>
                  </a:r>
                  <a:endParaRPr sz="1800"/>
                </a:p>
              </p:txBody>
            </p:sp>
            <p:sp>
              <p:nvSpPr>
                <p:cNvPr id="154" name="Google Shape;154;p16"/>
                <p:cNvSpPr txBox="1"/>
                <p:nvPr/>
              </p:nvSpPr>
              <p:spPr>
                <a:xfrm>
                  <a:off x="1689750" y="2168675"/>
                  <a:ext cx="1146600" cy="60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Site 2</a:t>
                  </a:r>
                  <a:endParaRPr sz="1800"/>
                </a:p>
              </p:txBody>
            </p:sp>
            <p:sp>
              <p:nvSpPr>
                <p:cNvPr id="155" name="Google Shape;155;p16"/>
                <p:cNvSpPr txBox="1"/>
                <p:nvPr/>
              </p:nvSpPr>
              <p:spPr>
                <a:xfrm>
                  <a:off x="1842150" y="3549500"/>
                  <a:ext cx="1146600" cy="60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Site 3</a:t>
                  </a:r>
                  <a:endParaRPr sz="1800"/>
                </a:p>
              </p:txBody>
            </p:sp>
            <p:sp>
              <p:nvSpPr>
                <p:cNvPr id="156" name="Google Shape;156;p16"/>
                <p:cNvSpPr/>
                <p:nvPr/>
              </p:nvSpPr>
              <p:spPr>
                <a:xfrm>
                  <a:off x="826200" y="521300"/>
                  <a:ext cx="228600" cy="2286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1131000" y="470393"/>
                  <a:ext cx="246900" cy="2469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1112584" y="807684"/>
                  <a:ext cx="320100" cy="3201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1054800" y="1969100"/>
                  <a:ext cx="118800" cy="118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1283400" y="2273900"/>
                  <a:ext cx="183000" cy="1830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902400" y="2350100"/>
                  <a:ext cx="137100" cy="1371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1207200" y="3797900"/>
                  <a:ext cx="91500" cy="915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1435800" y="3569300"/>
                  <a:ext cx="45600" cy="456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1435800" y="3874100"/>
                  <a:ext cx="137100" cy="1371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6"/>
              <p:cNvSpPr/>
              <p:nvPr/>
            </p:nvSpPr>
            <p:spPr>
              <a:xfrm>
                <a:off x="4428349" y="501384"/>
                <a:ext cx="495877" cy="3104068"/>
              </a:xfrm>
              <a:custGeom>
                <a:avLst/>
                <a:gdLst/>
                <a:ahLst/>
                <a:cxnLst/>
                <a:rect l="l" t="t" r="r" b="b"/>
                <a:pathLst>
                  <a:path w="23465" h="146885" extrusionOk="0">
                    <a:moveTo>
                      <a:pt x="13498" y="0"/>
                    </a:moveTo>
                    <a:cubicBezTo>
                      <a:pt x="11273" y="4064"/>
                      <a:pt x="-1016" y="13837"/>
                      <a:pt x="145" y="24384"/>
                    </a:cubicBezTo>
                    <a:cubicBezTo>
                      <a:pt x="1306" y="34931"/>
                      <a:pt x="19885" y="52349"/>
                      <a:pt x="20465" y="63283"/>
                    </a:cubicBezTo>
                    <a:cubicBezTo>
                      <a:pt x="21046" y="74217"/>
                      <a:pt x="3144" y="80313"/>
                      <a:pt x="3628" y="89989"/>
                    </a:cubicBezTo>
                    <a:cubicBezTo>
                      <a:pt x="4112" y="99665"/>
                      <a:pt x="22594" y="111857"/>
                      <a:pt x="23368" y="121340"/>
                    </a:cubicBezTo>
                    <a:cubicBezTo>
                      <a:pt x="24142" y="130823"/>
                      <a:pt x="10789" y="142628"/>
                      <a:pt x="8273" y="146885"/>
                    </a:cubicBezTo>
                  </a:path>
                </a:pathLst>
              </a:custGeom>
              <a:noFill/>
              <a:ln w="76200" cap="flat" cmpd="sng">
                <a:solidFill>
                  <a:schemeClr val="dk1"/>
                </a:solidFill>
                <a:prstDash val="solid"/>
                <a:round/>
                <a:headEnd type="none" w="med" len="med"/>
                <a:tailEnd type="none" w="med" len="med"/>
              </a:ln>
            </p:spPr>
          </p:sp>
          <p:sp>
            <p:nvSpPr>
              <p:cNvPr id="166" name="Google Shape;166;p16"/>
              <p:cNvSpPr/>
              <p:nvPr/>
            </p:nvSpPr>
            <p:spPr>
              <a:xfrm>
                <a:off x="3778143" y="685429"/>
                <a:ext cx="650209" cy="65020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3853672" y="1923083"/>
                <a:ext cx="650209" cy="65020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3933426" y="3160737"/>
                <a:ext cx="650209" cy="65020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3968022" y="875326"/>
                <a:ext cx="270443" cy="270443"/>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6148568" y="501384"/>
                <a:ext cx="495877" cy="3104068"/>
              </a:xfrm>
              <a:custGeom>
                <a:avLst/>
                <a:gdLst/>
                <a:ahLst/>
                <a:cxnLst/>
                <a:rect l="l" t="t" r="r" b="b"/>
                <a:pathLst>
                  <a:path w="23465" h="146885" extrusionOk="0">
                    <a:moveTo>
                      <a:pt x="13498" y="0"/>
                    </a:moveTo>
                    <a:cubicBezTo>
                      <a:pt x="11273" y="4064"/>
                      <a:pt x="-1016" y="13837"/>
                      <a:pt x="145" y="24384"/>
                    </a:cubicBezTo>
                    <a:cubicBezTo>
                      <a:pt x="1306" y="34931"/>
                      <a:pt x="19885" y="52349"/>
                      <a:pt x="20465" y="63283"/>
                    </a:cubicBezTo>
                    <a:cubicBezTo>
                      <a:pt x="21046" y="74217"/>
                      <a:pt x="3144" y="80313"/>
                      <a:pt x="3628" y="89989"/>
                    </a:cubicBezTo>
                    <a:cubicBezTo>
                      <a:pt x="4112" y="99665"/>
                      <a:pt x="22594" y="111857"/>
                      <a:pt x="23368" y="121340"/>
                    </a:cubicBezTo>
                    <a:cubicBezTo>
                      <a:pt x="24142" y="130823"/>
                      <a:pt x="10789" y="142628"/>
                      <a:pt x="8273" y="146885"/>
                    </a:cubicBezTo>
                  </a:path>
                </a:pathLst>
              </a:custGeom>
              <a:noFill/>
              <a:ln w="76200" cap="flat" cmpd="sng">
                <a:solidFill>
                  <a:schemeClr val="dk1"/>
                </a:solidFill>
                <a:prstDash val="solid"/>
                <a:round/>
                <a:headEnd type="none" w="med" len="med"/>
                <a:tailEnd type="none" w="med" len="med"/>
              </a:ln>
            </p:spPr>
          </p:sp>
          <p:sp>
            <p:nvSpPr>
              <p:cNvPr id="171" name="Google Shape;171;p16"/>
              <p:cNvSpPr/>
              <p:nvPr/>
            </p:nvSpPr>
            <p:spPr>
              <a:xfrm>
                <a:off x="5498362" y="685429"/>
                <a:ext cx="650209" cy="65020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5573890" y="1923083"/>
                <a:ext cx="650209" cy="65020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5653645" y="3160737"/>
                <a:ext cx="650209" cy="65020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5688106" y="875191"/>
                <a:ext cx="224485" cy="224485"/>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7761503" y="501384"/>
                <a:ext cx="495877" cy="3104068"/>
              </a:xfrm>
              <a:custGeom>
                <a:avLst/>
                <a:gdLst/>
                <a:ahLst/>
                <a:cxnLst/>
                <a:rect l="l" t="t" r="r" b="b"/>
                <a:pathLst>
                  <a:path w="23465" h="146885" extrusionOk="0">
                    <a:moveTo>
                      <a:pt x="13498" y="0"/>
                    </a:moveTo>
                    <a:cubicBezTo>
                      <a:pt x="11273" y="4064"/>
                      <a:pt x="-1016" y="13837"/>
                      <a:pt x="145" y="24384"/>
                    </a:cubicBezTo>
                    <a:cubicBezTo>
                      <a:pt x="1306" y="34931"/>
                      <a:pt x="19885" y="52349"/>
                      <a:pt x="20465" y="63283"/>
                    </a:cubicBezTo>
                    <a:cubicBezTo>
                      <a:pt x="21046" y="74217"/>
                      <a:pt x="3144" y="80313"/>
                      <a:pt x="3628" y="89989"/>
                    </a:cubicBezTo>
                    <a:cubicBezTo>
                      <a:pt x="4112" y="99665"/>
                      <a:pt x="22594" y="111857"/>
                      <a:pt x="23368" y="121340"/>
                    </a:cubicBezTo>
                    <a:cubicBezTo>
                      <a:pt x="24142" y="130823"/>
                      <a:pt x="10789" y="142628"/>
                      <a:pt x="8273" y="146885"/>
                    </a:cubicBezTo>
                  </a:path>
                </a:pathLst>
              </a:custGeom>
              <a:noFill/>
              <a:ln w="76200" cap="flat" cmpd="sng">
                <a:solidFill>
                  <a:schemeClr val="dk1"/>
                </a:solidFill>
                <a:prstDash val="solid"/>
                <a:round/>
                <a:headEnd type="none" w="med" len="med"/>
                <a:tailEnd type="none" w="med" len="med"/>
              </a:ln>
            </p:spPr>
          </p:sp>
          <p:sp>
            <p:nvSpPr>
              <p:cNvPr id="176" name="Google Shape;176;p16"/>
              <p:cNvSpPr/>
              <p:nvPr/>
            </p:nvSpPr>
            <p:spPr>
              <a:xfrm>
                <a:off x="7111297" y="685429"/>
                <a:ext cx="650209" cy="65020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7186825" y="1923083"/>
                <a:ext cx="650209" cy="65020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7266580" y="3160737"/>
                <a:ext cx="650209" cy="650209"/>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7287416" y="831001"/>
                <a:ext cx="359117" cy="359117"/>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4099463" y="2187904"/>
                <a:ext cx="179706" cy="179706"/>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5852849" y="2180871"/>
                <a:ext cx="134632" cy="134632"/>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7351589" y="2112867"/>
                <a:ext cx="269264" cy="270443"/>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4232275" y="3424245"/>
                <a:ext cx="90000" cy="900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950987" y="3500310"/>
                <a:ext cx="44779" cy="44779"/>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7483030" y="3425408"/>
                <a:ext cx="179706" cy="179706"/>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6"/>
            <p:cNvSpPr txBox="1"/>
            <p:nvPr/>
          </p:nvSpPr>
          <p:spPr>
            <a:xfrm>
              <a:off x="685200" y="-9525"/>
              <a:ext cx="7345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A) Cross-Sectional Design </a:t>
              </a:r>
              <a:endParaRPr b="1" dirty="0"/>
            </a:p>
            <a:p>
              <a:pPr marL="0" lvl="0" indent="0" algn="l" rtl="0">
                <a:spcBef>
                  <a:spcPts val="0"/>
                </a:spcBef>
                <a:spcAft>
                  <a:spcPts val="0"/>
                </a:spcAft>
                <a:buNone/>
              </a:pPr>
              <a:r>
                <a:rPr lang="en" b="1" dirty="0"/>
                <a:t>(plots nested in sites)</a:t>
              </a:r>
              <a:endParaRPr b="1" dirty="0"/>
            </a:p>
          </p:txBody>
        </p:sp>
        <p:sp>
          <p:nvSpPr>
            <p:cNvPr id="188" name="Google Shape;188;p16"/>
            <p:cNvSpPr txBox="1"/>
            <p:nvPr/>
          </p:nvSpPr>
          <p:spPr>
            <a:xfrm>
              <a:off x="3533475" y="3434875"/>
              <a:ext cx="928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Time 1</a:t>
              </a:r>
              <a:endParaRPr sz="1800"/>
            </a:p>
          </p:txBody>
        </p:sp>
        <p:sp>
          <p:nvSpPr>
            <p:cNvPr id="189" name="Google Shape;189;p16"/>
            <p:cNvSpPr txBox="1"/>
            <p:nvPr/>
          </p:nvSpPr>
          <p:spPr>
            <a:xfrm>
              <a:off x="5111450" y="3434875"/>
              <a:ext cx="928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Time 2</a:t>
              </a:r>
              <a:endParaRPr sz="1800"/>
            </a:p>
          </p:txBody>
        </p:sp>
        <p:sp>
          <p:nvSpPr>
            <p:cNvPr id="190" name="Google Shape;190;p16"/>
            <p:cNvSpPr txBox="1"/>
            <p:nvPr/>
          </p:nvSpPr>
          <p:spPr>
            <a:xfrm>
              <a:off x="6546875" y="3434875"/>
              <a:ext cx="1061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Time 3</a:t>
              </a:r>
              <a:endParaRPr sz="18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2" name="Group 1">
            <a:extLst>
              <a:ext uri="{FF2B5EF4-FFF2-40B4-BE49-F238E27FC236}">
                <a16:creationId xmlns:a16="http://schemas.microsoft.com/office/drawing/2014/main" id="{32846F6A-F98A-6F90-ADB6-F8FA0A4620D1}"/>
              </a:ext>
            </a:extLst>
          </p:cNvPr>
          <p:cNvGrpSpPr/>
          <p:nvPr/>
        </p:nvGrpSpPr>
        <p:grpSpPr>
          <a:xfrm>
            <a:off x="103775" y="212900"/>
            <a:ext cx="7077689" cy="3627500"/>
            <a:chOff x="103775" y="212900"/>
            <a:chExt cx="7077689" cy="3627500"/>
          </a:xfrm>
        </p:grpSpPr>
        <p:sp>
          <p:nvSpPr>
            <p:cNvPr id="195" name="Google Shape;195;p17"/>
            <p:cNvSpPr txBox="1"/>
            <p:nvPr/>
          </p:nvSpPr>
          <p:spPr>
            <a:xfrm>
              <a:off x="3205614" y="1149475"/>
              <a:ext cx="13710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Temperature</a:t>
              </a:r>
              <a:endParaRPr sz="1200"/>
            </a:p>
          </p:txBody>
        </p:sp>
        <p:sp>
          <p:nvSpPr>
            <p:cNvPr id="196" name="Google Shape;196;p17"/>
            <p:cNvSpPr txBox="1"/>
            <p:nvPr/>
          </p:nvSpPr>
          <p:spPr>
            <a:xfrm>
              <a:off x="5100847" y="1149472"/>
              <a:ext cx="8979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Snails</a:t>
              </a:r>
              <a:endParaRPr sz="1200"/>
            </a:p>
          </p:txBody>
        </p:sp>
        <p:cxnSp>
          <p:nvCxnSpPr>
            <p:cNvPr id="197" name="Google Shape;197;p17"/>
            <p:cNvCxnSpPr>
              <a:stCxn id="195" idx="3"/>
              <a:endCxn id="196" idx="1"/>
            </p:cNvCxnSpPr>
            <p:nvPr/>
          </p:nvCxnSpPr>
          <p:spPr>
            <a:xfrm>
              <a:off x="4576614" y="1334125"/>
              <a:ext cx="524100" cy="0"/>
            </a:xfrm>
            <a:prstGeom prst="straightConnector1">
              <a:avLst/>
            </a:prstGeom>
            <a:noFill/>
            <a:ln w="38100" cap="flat" cmpd="sng">
              <a:solidFill>
                <a:schemeClr val="dk1"/>
              </a:solidFill>
              <a:prstDash val="solid"/>
              <a:round/>
              <a:headEnd type="none" w="med" len="med"/>
              <a:tailEnd type="triangle" w="med" len="med"/>
            </a:ln>
          </p:spPr>
        </p:cxnSp>
        <p:sp>
          <p:nvSpPr>
            <p:cNvPr id="198" name="Google Shape;198;p17"/>
            <p:cNvSpPr/>
            <p:nvPr/>
          </p:nvSpPr>
          <p:spPr>
            <a:xfrm>
              <a:off x="6672527" y="551235"/>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199" name="Google Shape;199;p17"/>
            <p:cNvCxnSpPr>
              <a:stCxn id="198" idx="3"/>
              <a:endCxn id="196" idx="3"/>
            </p:cNvCxnSpPr>
            <p:nvPr/>
          </p:nvCxnSpPr>
          <p:spPr>
            <a:xfrm flipH="1">
              <a:off x="5998839" y="903838"/>
              <a:ext cx="748200" cy="430200"/>
            </a:xfrm>
            <a:prstGeom prst="straightConnector1">
              <a:avLst/>
            </a:prstGeom>
            <a:noFill/>
            <a:ln w="38100" cap="flat" cmpd="sng">
              <a:solidFill>
                <a:schemeClr val="dk1"/>
              </a:solidFill>
              <a:prstDash val="solid"/>
              <a:round/>
              <a:headEnd type="none" w="med" len="med"/>
              <a:tailEnd type="triangle" w="med" len="med"/>
            </a:ln>
          </p:spPr>
        </p:cxnSp>
        <p:cxnSp>
          <p:nvCxnSpPr>
            <p:cNvPr id="200" name="Google Shape;200;p17"/>
            <p:cNvCxnSpPr>
              <a:stCxn id="201" idx="4"/>
              <a:endCxn id="196" idx="0"/>
            </p:cNvCxnSpPr>
            <p:nvPr/>
          </p:nvCxnSpPr>
          <p:spPr>
            <a:xfrm flipH="1">
              <a:off x="5549937" y="626000"/>
              <a:ext cx="1200" cy="523500"/>
            </a:xfrm>
            <a:prstGeom prst="straightConnector1">
              <a:avLst/>
            </a:prstGeom>
            <a:noFill/>
            <a:ln w="38100" cap="flat" cmpd="sng">
              <a:solidFill>
                <a:schemeClr val="dk1"/>
              </a:solidFill>
              <a:prstDash val="solid"/>
              <a:round/>
              <a:headEnd type="none" w="med" len="med"/>
              <a:tailEnd type="triangle" w="med" len="med"/>
            </a:ln>
          </p:spPr>
        </p:cxnSp>
        <p:sp>
          <p:nvSpPr>
            <p:cNvPr id="201" name="Google Shape;201;p17"/>
            <p:cNvSpPr/>
            <p:nvPr/>
          </p:nvSpPr>
          <p:spPr>
            <a:xfrm>
              <a:off x="5177037" y="212900"/>
              <a:ext cx="7482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Site</a:t>
              </a:r>
              <a:endParaRPr sz="1200"/>
            </a:p>
          </p:txBody>
        </p:sp>
        <p:sp>
          <p:nvSpPr>
            <p:cNvPr id="202" name="Google Shape;202;p17"/>
            <p:cNvSpPr txBox="1"/>
            <p:nvPr/>
          </p:nvSpPr>
          <p:spPr>
            <a:xfrm>
              <a:off x="3205751" y="3390475"/>
              <a:ext cx="13710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Temperature</a:t>
              </a:r>
              <a:endParaRPr sz="1200"/>
            </a:p>
          </p:txBody>
        </p:sp>
        <p:sp>
          <p:nvSpPr>
            <p:cNvPr id="203" name="Google Shape;203;p17"/>
            <p:cNvSpPr txBox="1"/>
            <p:nvPr/>
          </p:nvSpPr>
          <p:spPr>
            <a:xfrm>
              <a:off x="5100984" y="3390472"/>
              <a:ext cx="8979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Snails</a:t>
              </a:r>
              <a:endParaRPr sz="1200"/>
            </a:p>
          </p:txBody>
        </p:sp>
        <p:cxnSp>
          <p:nvCxnSpPr>
            <p:cNvPr id="204" name="Google Shape;204;p17"/>
            <p:cNvCxnSpPr>
              <a:stCxn id="202" idx="3"/>
              <a:endCxn id="203" idx="1"/>
            </p:cNvCxnSpPr>
            <p:nvPr/>
          </p:nvCxnSpPr>
          <p:spPr>
            <a:xfrm>
              <a:off x="4576751" y="3575125"/>
              <a:ext cx="524100" cy="0"/>
            </a:xfrm>
            <a:prstGeom prst="straightConnector1">
              <a:avLst/>
            </a:prstGeom>
            <a:noFill/>
            <a:ln w="38100" cap="flat" cmpd="sng">
              <a:solidFill>
                <a:schemeClr val="dk1"/>
              </a:solidFill>
              <a:prstDash val="solid"/>
              <a:round/>
              <a:headEnd type="none" w="med" len="med"/>
              <a:tailEnd type="triangle" w="med" len="med"/>
            </a:ln>
          </p:spPr>
        </p:cxnSp>
        <p:sp>
          <p:nvSpPr>
            <p:cNvPr id="205" name="Google Shape;205;p17"/>
            <p:cNvSpPr/>
            <p:nvPr/>
          </p:nvSpPr>
          <p:spPr>
            <a:xfrm>
              <a:off x="6672664" y="2792235"/>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206" name="Google Shape;206;p17"/>
            <p:cNvCxnSpPr>
              <a:stCxn id="205" idx="3"/>
              <a:endCxn id="203" idx="3"/>
            </p:cNvCxnSpPr>
            <p:nvPr/>
          </p:nvCxnSpPr>
          <p:spPr>
            <a:xfrm flipH="1">
              <a:off x="5998976" y="3144838"/>
              <a:ext cx="748200" cy="430200"/>
            </a:xfrm>
            <a:prstGeom prst="straightConnector1">
              <a:avLst/>
            </a:prstGeom>
            <a:noFill/>
            <a:ln w="38100" cap="flat" cmpd="sng">
              <a:solidFill>
                <a:schemeClr val="dk1"/>
              </a:solidFill>
              <a:prstDash val="solid"/>
              <a:round/>
              <a:headEnd type="none" w="med" len="med"/>
              <a:tailEnd type="triangle" w="med" len="med"/>
            </a:ln>
          </p:spPr>
        </p:cxnSp>
        <p:sp>
          <p:nvSpPr>
            <p:cNvPr id="207" name="Google Shape;207;p17"/>
            <p:cNvSpPr/>
            <p:nvPr/>
          </p:nvSpPr>
          <p:spPr>
            <a:xfrm>
              <a:off x="5175826" y="2133775"/>
              <a:ext cx="7482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Site</a:t>
              </a:r>
              <a:endParaRPr sz="1200"/>
            </a:p>
          </p:txBody>
        </p:sp>
        <p:cxnSp>
          <p:nvCxnSpPr>
            <p:cNvPr id="208" name="Google Shape;208;p17"/>
            <p:cNvCxnSpPr>
              <a:stCxn id="207" idx="4"/>
              <a:endCxn id="203" idx="0"/>
            </p:cNvCxnSpPr>
            <p:nvPr/>
          </p:nvCxnSpPr>
          <p:spPr>
            <a:xfrm>
              <a:off x="5549926" y="2546875"/>
              <a:ext cx="0" cy="843600"/>
            </a:xfrm>
            <a:prstGeom prst="straightConnector1">
              <a:avLst/>
            </a:prstGeom>
            <a:noFill/>
            <a:ln w="38100" cap="flat" cmpd="sng">
              <a:solidFill>
                <a:schemeClr val="dk1"/>
              </a:solidFill>
              <a:prstDash val="solid"/>
              <a:round/>
              <a:headEnd type="none" w="med" len="med"/>
              <a:tailEnd type="triangle" w="med" len="med"/>
            </a:ln>
          </p:spPr>
        </p:cxnSp>
        <p:sp>
          <p:nvSpPr>
            <p:cNvPr id="209" name="Google Shape;209;p17"/>
            <p:cNvSpPr/>
            <p:nvPr/>
          </p:nvSpPr>
          <p:spPr>
            <a:xfrm>
              <a:off x="878525" y="3264100"/>
              <a:ext cx="1803000" cy="5763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Non-Site Temperature Drivers</a:t>
              </a:r>
              <a:endParaRPr sz="1200"/>
            </a:p>
          </p:txBody>
        </p:sp>
        <p:cxnSp>
          <p:nvCxnSpPr>
            <p:cNvPr id="210" name="Google Shape;210;p17"/>
            <p:cNvCxnSpPr>
              <a:stCxn id="207" idx="4"/>
              <a:endCxn id="202" idx="0"/>
            </p:cNvCxnSpPr>
            <p:nvPr/>
          </p:nvCxnSpPr>
          <p:spPr>
            <a:xfrm flipH="1">
              <a:off x="3891226" y="2546875"/>
              <a:ext cx="1658700" cy="843600"/>
            </a:xfrm>
            <a:prstGeom prst="straightConnector1">
              <a:avLst/>
            </a:prstGeom>
            <a:noFill/>
            <a:ln w="38100" cap="flat" cmpd="sng">
              <a:solidFill>
                <a:srgbClr val="B7B7B7"/>
              </a:solidFill>
              <a:prstDash val="solid"/>
              <a:round/>
              <a:headEnd type="none" w="med" len="med"/>
              <a:tailEnd type="triangle" w="med" len="med"/>
            </a:ln>
          </p:spPr>
        </p:cxnSp>
        <p:cxnSp>
          <p:nvCxnSpPr>
            <p:cNvPr id="211" name="Google Shape;211;p17"/>
            <p:cNvCxnSpPr>
              <a:stCxn id="209" idx="6"/>
              <a:endCxn id="202" idx="1"/>
            </p:cNvCxnSpPr>
            <p:nvPr/>
          </p:nvCxnSpPr>
          <p:spPr>
            <a:xfrm>
              <a:off x="2681525" y="3552250"/>
              <a:ext cx="524100" cy="22800"/>
            </a:xfrm>
            <a:prstGeom prst="straightConnector1">
              <a:avLst/>
            </a:prstGeom>
            <a:noFill/>
            <a:ln w="38100" cap="flat" cmpd="sng">
              <a:solidFill>
                <a:srgbClr val="B7B7B7"/>
              </a:solidFill>
              <a:prstDash val="solid"/>
              <a:round/>
              <a:headEnd type="none" w="med" len="med"/>
              <a:tailEnd type="triangle" w="med" len="med"/>
            </a:ln>
          </p:spPr>
        </p:cxnSp>
        <p:sp>
          <p:nvSpPr>
            <p:cNvPr id="212" name="Google Shape;212;p17"/>
            <p:cNvSpPr txBox="1"/>
            <p:nvPr/>
          </p:nvSpPr>
          <p:spPr>
            <a:xfrm>
              <a:off x="421825" y="212900"/>
              <a:ext cx="3352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A. </a:t>
              </a:r>
              <a:r>
                <a:rPr lang="en" u="sng" dirty="0"/>
                <a:t>Path Diagram of a Mixed Model with Site Random Intercept</a:t>
              </a:r>
              <a:endParaRPr u="sng" dirty="0"/>
            </a:p>
          </p:txBody>
        </p:sp>
        <p:sp>
          <p:nvSpPr>
            <p:cNvPr id="213" name="Google Shape;213;p17"/>
            <p:cNvSpPr txBox="1"/>
            <p:nvPr/>
          </p:nvSpPr>
          <p:spPr>
            <a:xfrm>
              <a:off x="103775" y="2038963"/>
              <a:ext cx="3352500" cy="8313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a:t>B. </a:t>
              </a:r>
              <a:r>
                <a:rPr lang="en" u="sng"/>
                <a:t>Path Diagram of Actual System Highlighting What is Not Controlled For</a:t>
              </a:r>
              <a:endParaRPr u="sng"/>
            </a:p>
          </p:txBody>
        </p:sp>
      </p:grpSp>
      <p:sp>
        <p:nvSpPr>
          <p:cNvPr id="214" name="Google Shape;214;p17"/>
          <p:cNvSpPr txBox="1"/>
          <p:nvPr/>
        </p:nvSpPr>
        <p:spPr>
          <a:xfrm>
            <a:off x="0" y="4080750"/>
            <a:ext cx="9144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Figure 5: </a:t>
            </a:r>
            <a:r>
              <a:rPr lang="en" dirty="0"/>
              <a:t>The system assumed underlying a mixed model (A) versus the system as it is (B). Note that a mixed model does not account for the correlation between site and temperature nor does it separate out the non-site drivers of temperature. Instead, the effect of temperature on snails is confounded by any correlated site-level drivers that correlate with temperature at the site level.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49" name="Google Shape;249;p18"/>
          <p:cNvSpPr txBox="1"/>
          <p:nvPr/>
        </p:nvSpPr>
        <p:spPr>
          <a:xfrm>
            <a:off x="0" y="478932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Figure 6: </a:t>
            </a:r>
            <a:r>
              <a:rPr lang="en" dirty="0"/>
              <a:t>Path model representations of different statistical models handling spatial omitted variables  in the text.</a:t>
            </a:r>
            <a:endParaRPr dirty="0"/>
          </a:p>
        </p:txBody>
      </p:sp>
      <p:grpSp>
        <p:nvGrpSpPr>
          <p:cNvPr id="2" name="Group 1">
            <a:extLst>
              <a:ext uri="{FF2B5EF4-FFF2-40B4-BE49-F238E27FC236}">
                <a16:creationId xmlns:a16="http://schemas.microsoft.com/office/drawing/2014/main" id="{445BA0CA-2734-A4E1-999C-E3B5448C13C4}"/>
              </a:ext>
            </a:extLst>
          </p:cNvPr>
          <p:cNvGrpSpPr/>
          <p:nvPr/>
        </p:nvGrpSpPr>
        <p:grpSpPr>
          <a:xfrm>
            <a:off x="0" y="0"/>
            <a:ext cx="9118725" cy="4788713"/>
            <a:chOff x="0" y="0"/>
            <a:chExt cx="9118725" cy="4788713"/>
          </a:xfrm>
        </p:grpSpPr>
        <p:sp>
          <p:nvSpPr>
            <p:cNvPr id="219" name="Google Shape;219;p18"/>
            <p:cNvSpPr txBox="1"/>
            <p:nvPr/>
          </p:nvSpPr>
          <p:spPr>
            <a:xfrm>
              <a:off x="0" y="0"/>
              <a:ext cx="394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a:t>
              </a:r>
              <a:r>
                <a:rPr lang="en" u="sng"/>
                <a:t>Fixed Effects  Transformation Path Model</a:t>
              </a:r>
              <a:endParaRPr u="sng"/>
            </a:p>
          </p:txBody>
        </p:sp>
        <p:sp>
          <p:nvSpPr>
            <p:cNvPr id="220" name="Google Shape;220;p18"/>
            <p:cNvSpPr txBox="1"/>
            <p:nvPr/>
          </p:nvSpPr>
          <p:spPr>
            <a:xfrm>
              <a:off x="4493325" y="0"/>
              <a:ext cx="462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 </a:t>
              </a:r>
              <a:r>
                <a:rPr lang="en" u="sng"/>
                <a:t>Fixed Effects with a Site Dummy Variable Path Model</a:t>
              </a:r>
              <a:endParaRPr u="sng"/>
            </a:p>
          </p:txBody>
        </p:sp>
        <p:sp>
          <p:nvSpPr>
            <p:cNvPr id="221" name="Google Shape;221;p18"/>
            <p:cNvSpPr txBox="1"/>
            <p:nvPr/>
          </p:nvSpPr>
          <p:spPr>
            <a:xfrm>
              <a:off x="0" y="2343150"/>
              <a:ext cx="335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 </a:t>
              </a:r>
              <a:r>
                <a:rPr lang="en" u="sng"/>
                <a:t>Group Mean Covariate Path Model</a:t>
              </a:r>
              <a:endParaRPr u="sng"/>
            </a:p>
          </p:txBody>
        </p:sp>
        <p:sp>
          <p:nvSpPr>
            <p:cNvPr id="222" name="Google Shape;222;p18"/>
            <p:cNvSpPr txBox="1"/>
            <p:nvPr/>
          </p:nvSpPr>
          <p:spPr>
            <a:xfrm>
              <a:off x="4493325" y="2351475"/>
              <a:ext cx="335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 </a:t>
              </a:r>
              <a:r>
                <a:rPr lang="en" u="sng"/>
                <a:t>Group Mean Centered  Path Model</a:t>
              </a:r>
              <a:endParaRPr u="sng"/>
            </a:p>
          </p:txBody>
        </p:sp>
        <p:grpSp>
          <p:nvGrpSpPr>
            <p:cNvPr id="223" name="Google Shape;223;p18"/>
            <p:cNvGrpSpPr/>
            <p:nvPr/>
          </p:nvGrpSpPr>
          <p:grpSpPr>
            <a:xfrm>
              <a:off x="517614" y="2928750"/>
              <a:ext cx="3757126" cy="1675175"/>
              <a:chOff x="5010814" y="449063"/>
              <a:chExt cx="3757126" cy="1675175"/>
            </a:xfrm>
          </p:grpSpPr>
          <p:sp>
            <p:nvSpPr>
              <p:cNvPr id="224" name="Google Shape;224;p18"/>
              <p:cNvSpPr txBox="1"/>
              <p:nvPr/>
            </p:nvSpPr>
            <p:spPr>
              <a:xfrm>
                <a:off x="5010814" y="1016113"/>
                <a:ext cx="1371000" cy="5541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Site Mean Temperature</a:t>
                </a:r>
                <a:endParaRPr sz="1200"/>
              </a:p>
            </p:txBody>
          </p:sp>
          <p:sp>
            <p:nvSpPr>
              <p:cNvPr id="225" name="Google Shape;225;p18"/>
              <p:cNvSpPr txBox="1"/>
              <p:nvPr/>
            </p:nvSpPr>
            <p:spPr>
              <a:xfrm>
                <a:off x="6906047" y="1385635"/>
                <a:ext cx="8979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Snails</a:t>
                </a:r>
                <a:endParaRPr sz="1200"/>
              </a:p>
            </p:txBody>
          </p:sp>
          <p:cxnSp>
            <p:nvCxnSpPr>
              <p:cNvPr id="226" name="Google Shape;226;p18"/>
              <p:cNvCxnSpPr>
                <a:stCxn id="224" idx="3"/>
                <a:endCxn id="225" idx="1"/>
              </p:cNvCxnSpPr>
              <p:nvPr/>
            </p:nvCxnSpPr>
            <p:spPr>
              <a:xfrm>
                <a:off x="6381814" y="1293163"/>
                <a:ext cx="524100" cy="277200"/>
              </a:xfrm>
              <a:prstGeom prst="straightConnector1">
                <a:avLst/>
              </a:prstGeom>
              <a:noFill/>
              <a:ln w="38100" cap="flat" cmpd="sng">
                <a:solidFill>
                  <a:schemeClr val="dk1"/>
                </a:solidFill>
                <a:prstDash val="solid"/>
                <a:round/>
                <a:headEnd type="none" w="med" len="med"/>
                <a:tailEnd type="triangle" w="med" len="med"/>
              </a:ln>
            </p:spPr>
          </p:cxnSp>
          <p:sp>
            <p:nvSpPr>
              <p:cNvPr id="227" name="Google Shape;227;p18"/>
              <p:cNvSpPr/>
              <p:nvPr/>
            </p:nvSpPr>
            <p:spPr>
              <a:xfrm>
                <a:off x="8259139" y="743698"/>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228" name="Google Shape;228;p18"/>
              <p:cNvCxnSpPr>
                <a:stCxn id="227" idx="3"/>
                <a:endCxn id="225" idx="3"/>
              </p:cNvCxnSpPr>
              <p:nvPr/>
            </p:nvCxnSpPr>
            <p:spPr>
              <a:xfrm flipH="1">
                <a:off x="7803851" y="1096301"/>
                <a:ext cx="529800" cy="474000"/>
              </a:xfrm>
              <a:prstGeom prst="straightConnector1">
                <a:avLst/>
              </a:prstGeom>
              <a:noFill/>
              <a:ln w="38100" cap="flat" cmpd="sng">
                <a:solidFill>
                  <a:schemeClr val="dk1"/>
                </a:solidFill>
                <a:prstDash val="solid"/>
                <a:round/>
                <a:headEnd type="none" w="med" len="med"/>
                <a:tailEnd type="triangle" w="med" len="med"/>
              </a:ln>
            </p:spPr>
          </p:cxnSp>
          <p:cxnSp>
            <p:nvCxnSpPr>
              <p:cNvPr id="229" name="Google Shape;229;p18"/>
              <p:cNvCxnSpPr>
                <a:stCxn id="230" idx="4"/>
                <a:endCxn id="225" idx="0"/>
              </p:cNvCxnSpPr>
              <p:nvPr/>
            </p:nvCxnSpPr>
            <p:spPr>
              <a:xfrm flipH="1">
                <a:off x="7355137" y="862163"/>
                <a:ext cx="1200" cy="523500"/>
              </a:xfrm>
              <a:prstGeom prst="straightConnector1">
                <a:avLst/>
              </a:prstGeom>
              <a:noFill/>
              <a:ln w="38100" cap="flat" cmpd="sng">
                <a:solidFill>
                  <a:schemeClr val="dk1"/>
                </a:solidFill>
                <a:prstDash val="solid"/>
                <a:round/>
                <a:headEnd type="none" w="med" len="med"/>
                <a:tailEnd type="triangle" w="med" len="med"/>
              </a:ln>
            </p:spPr>
          </p:cxnSp>
          <p:sp>
            <p:nvSpPr>
              <p:cNvPr id="230" name="Google Shape;230;p18"/>
              <p:cNvSpPr/>
              <p:nvPr/>
            </p:nvSpPr>
            <p:spPr>
              <a:xfrm>
                <a:off x="6982237" y="449063"/>
                <a:ext cx="7482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Site</a:t>
                </a:r>
                <a:endParaRPr sz="1200"/>
              </a:p>
            </p:txBody>
          </p:sp>
          <p:sp>
            <p:nvSpPr>
              <p:cNvPr id="231" name="Google Shape;231;p18"/>
              <p:cNvSpPr txBox="1"/>
              <p:nvPr/>
            </p:nvSpPr>
            <p:spPr>
              <a:xfrm>
                <a:off x="5010814" y="1754938"/>
                <a:ext cx="13710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Temperature</a:t>
                </a:r>
                <a:endParaRPr sz="1200"/>
              </a:p>
            </p:txBody>
          </p:sp>
          <p:cxnSp>
            <p:nvCxnSpPr>
              <p:cNvPr id="232" name="Google Shape;232;p18"/>
              <p:cNvCxnSpPr>
                <a:stCxn id="231" idx="3"/>
                <a:endCxn id="225" idx="1"/>
              </p:cNvCxnSpPr>
              <p:nvPr/>
            </p:nvCxnSpPr>
            <p:spPr>
              <a:xfrm rot="10800000" flipH="1">
                <a:off x="6381814" y="1570288"/>
                <a:ext cx="524100" cy="369300"/>
              </a:xfrm>
              <a:prstGeom prst="straightConnector1">
                <a:avLst/>
              </a:prstGeom>
              <a:noFill/>
              <a:ln w="38100" cap="flat" cmpd="sng">
                <a:solidFill>
                  <a:schemeClr val="dk1"/>
                </a:solidFill>
                <a:prstDash val="solid"/>
                <a:round/>
                <a:headEnd type="none" w="med" len="med"/>
                <a:tailEnd type="triangle" w="med" len="med"/>
              </a:ln>
            </p:spPr>
          </p:cxnSp>
          <p:cxnSp>
            <p:nvCxnSpPr>
              <p:cNvPr id="233" name="Google Shape;233;p18"/>
              <p:cNvCxnSpPr>
                <a:stCxn id="224" idx="1"/>
                <a:endCxn id="231" idx="1"/>
              </p:cNvCxnSpPr>
              <p:nvPr/>
            </p:nvCxnSpPr>
            <p:spPr>
              <a:xfrm>
                <a:off x="5010814" y="1293163"/>
                <a:ext cx="600" cy="646500"/>
              </a:xfrm>
              <a:prstGeom prst="curvedConnector3">
                <a:avLst>
                  <a:gd name="adj1" fmla="val -62827295"/>
                </a:avLst>
              </a:prstGeom>
              <a:noFill/>
              <a:ln w="38100" cap="flat" cmpd="sng">
                <a:solidFill>
                  <a:schemeClr val="dk1"/>
                </a:solidFill>
                <a:prstDash val="solid"/>
                <a:round/>
                <a:headEnd type="triangle" w="med" len="med"/>
                <a:tailEnd type="triangle" w="med" len="med"/>
              </a:ln>
            </p:spPr>
          </p:cxnSp>
        </p:grpSp>
        <p:grpSp>
          <p:nvGrpSpPr>
            <p:cNvPr id="234" name="Google Shape;234;p18"/>
            <p:cNvGrpSpPr/>
            <p:nvPr/>
          </p:nvGrpSpPr>
          <p:grpSpPr>
            <a:xfrm>
              <a:off x="5084989" y="472010"/>
              <a:ext cx="3975713" cy="1336840"/>
              <a:chOff x="440164" y="873285"/>
              <a:chExt cx="3975713" cy="1336840"/>
            </a:xfrm>
          </p:grpSpPr>
          <p:sp>
            <p:nvSpPr>
              <p:cNvPr id="235" name="Google Shape;235;p18"/>
              <p:cNvSpPr txBox="1"/>
              <p:nvPr/>
            </p:nvSpPr>
            <p:spPr>
              <a:xfrm>
                <a:off x="440164" y="1102000"/>
                <a:ext cx="13710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Site</a:t>
                </a:r>
                <a:endParaRPr sz="1200"/>
              </a:p>
            </p:txBody>
          </p:sp>
          <p:sp>
            <p:nvSpPr>
              <p:cNvPr id="236" name="Google Shape;236;p18"/>
              <p:cNvSpPr txBox="1"/>
              <p:nvPr/>
            </p:nvSpPr>
            <p:spPr>
              <a:xfrm>
                <a:off x="2335397" y="1471522"/>
                <a:ext cx="8979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Snails</a:t>
                </a:r>
                <a:endParaRPr sz="1200"/>
              </a:p>
            </p:txBody>
          </p:sp>
          <p:cxnSp>
            <p:nvCxnSpPr>
              <p:cNvPr id="237" name="Google Shape;237;p18"/>
              <p:cNvCxnSpPr>
                <a:stCxn id="235" idx="3"/>
                <a:endCxn id="236" idx="1"/>
              </p:cNvCxnSpPr>
              <p:nvPr/>
            </p:nvCxnSpPr>
            <p:spPr>
              <a:xfrm>
                <a:off x="1811164" y="1286650"/>
                <a:ext cx="524100" cy="369600"/>
              </a:xfrm>
              <a:prstGeom prst="straightConnector1">
                <a:avLst/>
              </a:prstGeom>
              <a:noFill/>
              <a:ln w="38100" cap="flat" cmpd="sng">
                <a:solidFill>
                  <a:schemeClr val="dk1"/>
                </a:solidFill>
                <a:prstDash val="solid"/>
                <a:round/>
                <a:headEnd type="none" w="med" len="med"/>
                <a:tailEnd type="triangle" w="med" len="med"/>
              </a:ln>
            </p:spPr>
          </p:cxnSp>
          <p:sp>
            <p:nvSpPr>
              <p:cNvPr id="238" name="Google Shape;238;p18"/>
              <p:cNvSpPr/>
              <p:nvPr/>
            </p:nvSpPr>
            <p:spPr>
              <a:xfrm>
                <a:off x="3907077" y="873285"/>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239" name="Google Shape;239;p18"/>
              <p:cNvCxnSpPr>
                <a:stCxn id="238" idx="3"/>
                <a:endCxn id="236" idx="3"/>
              </p:cNvCxnSpPr>
              <p:nvPr/>
            </p:nvCxnSpPr>
            <p:spPr>
              <a:xfrm flipH="1">
                <a:off x="3233389" y="1225888"/>
                <a:ext cx="748200" cy="430200"/>
              </a:xfrm>
              <a:prstGeom prst="straightConnector1">
                <a:avLst/>
              </a:prstGeom>
              <a:noFill/>
              <a:ln w="38100" cap="flat" cmpd="sng">
                <a:solidFill>
                  <a:schemeClr val="dk1"/>
                </a:solidFill>
                <a:prstDash val="solid"/>
                <a:round/>
                <a:headEnd type="none" w="med" len="med"/>
                <a:tailEnd type="triangle" w="med" len="med"/>
              </a:ln>
            </p:spPr>
          </p:cxnSp>
          <p:sp>
            <p:nvSpPr>
              <p:cNvPr id="240" name="Google Shape;240;p18"/>
              <p:cNvSpPr txBox="1"/>
              <p:nvPr/>
            </p:nvSpPr>
            <p:spPr>
              <a:xfrm>
                <a:off x="440164" y="1840825"/>
                <a:ext cx="13710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Temperature</a:t>
                </a:r>
                <a:endParaRPr sz="1200"/>
              </a:p>
            </p:txBody>
          </p:sp>
          <p:cxnSp>
            <p:nvCxnSpPr>
              <p:cNvPr id="241" name="Google Shape;241;p18"/>
              <p:cNvCxnSpPr>
                <a:stCxn id="240" idx="3"/>
                <a:endCxn id="236" idx="1"/>
              </p:cNvCxnSpPr>
              <p:nvPr/>
            </p:nvCxnSpPr>
            <p:spPr>
              <a:xfrm rot="10800000" flipH="1">
                <a:off x="1811164" y="1656175"/>
                <a:ext cx="524100" cy="369300"/>
              </a:xfrm>
              <a:prstGeom prst="straightConnector1">
                <a:avLst/>
              </a:prstGeom>
              <a:noFill/>
              <a:ln w="38100" cap="flat" cmpd="sng">
                <a:solidFill>
                  <a:schemeClr val="dk1"/>
                </a:solidFill>
                <a:prstDash val="solid"/>
                <a:round/>
                <a:headEnd type="none" w="med" len="med"/>
                <a:tailEnd type="triangle" w="med" len="med"/>
              </a:ln>
            </p:spPr>
          </p:cxnSp>
          <p:cxnSp>
            <p:nvCxnSpPr>
              <p:cNvPr id="242" name="Google Shape;242;p18"/>
              <p:cNvCxnSpPr>
                <a:stCxn id="235" idx="1"/>
                <a:endCxn id="240" idx="1"/>
              </p:cNvCxnSpPr>
              <p:nvPr/>
            </p:nvCxnSpPr>
            <p:spPr>
              <a:xfrm>
                <a:off x="440164" y="1286650"/>
                <a:ext cx="600" cy="738900"/>
              </a:xfrm>
              <a:prstGeom prst="curvedConnector3">
                <a:avLst>
                  <a:gd name="adj1" fmla="val -60239795"/>
                </a:avLst>
              </a:prstGeom>
              <a:noFill/>
              <a:ln w="38100" cap="flat" cmpd="sng">
                <a:solidFill>
                  <a:schemeClr val="dk1"/>
                </a:solidFill>
                <a:prstDash val="solid"/>
                <a:round/>
                <a:headEnd type="triangle" w="med" len="med"/>
                <a:tailEnd type="triangle" w="med" len="med"/>
              </a:ln>
            </p:spPr>
          </p:cxnSp>
        </p:grpSp>
        <p:grpSp>
          <p:nvGrpSpPr>
            <p:cNvPr id="243" name="Google Shape;243;p18"/>
            <p:cNvGrpSpPr/>
            <p:nvPr/>
          </p:nvGrpSpPr>
          <p:grpSpPr>
            <a:xfrm>
              <a:off x="140639" y="733423"/>
              <a:ext cx="4326276" cy="1337127"/>
              <a:chOff x="4991414" y="3304248"/>
              <a:chExt cx="4326276" cy="1337127"/>
            </a:xfrm>
          </p:grpSpPr>
          <p:sp>
            <p:nvSpPr>
              <p:cNvPr id="244" name="Google Shape;244;p18"/>
              <p:cNvSpPr txBox="1"/>
              <p:nvPr/>
            </p:nvSpPr>
            <p:spPr>
              <a:xfrm>
                <a:off x="4991414" y="3886213"/>
                <a:ext cx="1371000" cy="738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rPr>
                  <a:t>Deviation from Site Mean Temperature</a:t>
                </a:r>
                <a:endParaRPr sz="1200"/>
              </a:p>
            </p:txBody>
          </p:sp>
          <p:sp>
            <p:nvSpPr>
              <p:cNvPr id="245" name="Google Shape;245;p18"/>
              <p:cNvSpPr txBox="1"/>
              <p:nvPr/>
            </p:nvSpPr>
            <p:spPr>
              <a:xfrm>
                <a:off x="6906052" y="3902475"/>
                <a:ext cx="1512000" cy="738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rPr>
                  <a:t>Deviation from Site Mean Snail Abundance</a:t>
                </a:r>
                <a:endParaRPr sz="1200"/>
              </a:p>
            </p:txBody>
          </p:sp>
          <p:cxnSp>
            <p:nvCxnSpPr>
              <p:cNvPr id="246" name="Google Shape;246;p18"/>
              <p:cNvCxnSpPr>
                <a:stCxn id="244" idx="3"/>
                <a:endCxn id="245" idx="1"/>
              </p:cNvCxnSpPr>
              <p:nvPr/>
            </p:nvCxnSpPr>
            <p:spPr>
              <a:xfrm>
                <a:off x="6362414" y="4255663"/>
                <a:ext cx="543600" cy="16200"/>
              </a:xfrm>
              <a:prstGeom prst="straightConnector1">
                <a:avLst/>
              </a:prstGeom>
              <a:noFill/>
              <a:ln w="38100" cap="flat" cmpd="sng">
                <a:solidFill>
                  <a:schemeClr val="dk1"/>
                </a:solidFill>
                <a:prstDash val="solid"/>
                <a:round/>
                <a:headEnd type="none" w="med" len="med"/>
                <a:tailEnd type="triangle" w="med" len="med"/>
              </a:ln>
            </p:spPr>
          </p:cxnSp>
          <p:sp>
            <p:nvSpPr>
              <p:cNvPr id="247" name="Google Shape;247;p18"/>
              <p:cNvSpPr/>
              <p:nvPr/>
            </p:nvSpPr>
            <p:spPr>
              <a:xfrm>
                <a:off x="8808889" y="3304248"/>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248" name="Google Shape;248;p18"/>
              <p:cNvCxnSpPr>
                <a:stCxn id="247" idx="3"/>
                <a:endCxn id="245" idx="3"/>
              </p:cNvCxnSpPr>
              <p:nvPr/>
            </p:nvCxnSpPr>
            <p:spPr>
              <a:xfrm flipH="1">
                <a:off x="8418101" y="3656851"/>
                <a:ext cx="465300" cy="615000"/>
              </a:xfrm>
              <a:prstGeom prst="straightConnector1">
                <a:avLst/>
              </a:prstGeom>
              <a:noFill/>
              <a:ln w="38100" cap="flat" cmpd="sng">
                <a:solidFill>
                  <a:schemeClr val="dk1"/>
                </a:solidFill>
                <a:prstDash val="solid"/>
                <a:round/>
                <a:headEnd type="none" w="med" len="med"/>
                <a:tailEnd type="triangle" w="med" len="med"/>
              </a:ln>
            </p:spPr>
          </p:cxnSp>
        </p:grpSp>
        <p:sp>
          <p:nvSpPr>
            <p:cNvPr id="250" name="Google Shape;250;p18"/>
            <p:cNvSpPr txBox="1"/>
            <p:nvPr/>
          </p:nvSpPr>
          <p:spPr>
            <a:xfrm>
              <a:off x="4390379" y="3801329"/>
              <a:ext cx="35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grpSp>
          <p:nvGrpSpPr>
            <p:cNvPr id="251" name="Google Shape;251;p18"/>
            <p:cNvGrpSpPr/>
            <p:nvPr/>
          </p:nvGrpSpPr>
          <p:grpSpPr>
            <a:xfrm>
              <a:off x="5033014" y="2743938"/>
              <a:ext cx="3975713" cy="2044775"/>
              <a:chOff x="457289" y="2787638"/>
              <a:chExt cx="3975713" cy="2044775"/>
            </a:xfrm>
          </p:grpSpPr>
          <p:sp>
            <p:nvSpPr>
              <p:cNvPr id="252" name="Google Shape;252;p18"/>
              <p:cNvSpPr txBox="1"/>
              <p:nvPr/>
            </p:nvSpPr>
            <p:spPr>
              <a:xfrm>
                <a:off x="457289" y="3354688"/>
                <a:ext cx="1371000" cy="5541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Site Mean Temperature</a:t>
                </a:r>
                <a:endParaRPr sz="1200"/>
              </a:p>
            </p:txBody>
          </p:sp>
          <p:sp>
            <p:nvSpPr>
              <p:cNvPr id="253" name="Google Shape;253;p18"/>
              <p:cNvSpPr txBox="1"/>
              <p:nvPr/>
            </p:nvSpPr>
            <p:spPr>
              <a:xfrm>
                <a:off x="2352522" y="3724210"/>
                <a:ext cx="897900" cy="369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Snails</a:t>
                </a:r>
                <a:endParaRPr sz="1200"/>
              </a:p>
            </p:txBody>
          </p:sp>
          <p:cxnSp>
            <p:nvCxnSpPr>
              <p:cNvPr id="254" name="Google Shape;254;p18"/>
              <p:cNvCxnSpPr>
                <a:stCxn id="252" idx="3"/>
                <a:endCxn id="253" idx="1"/>
              </p:cNvCxnSpPr>
              <p:nvPr/>
            </p:nvCxnSpPr>
            <p:spPr>
              <a:xfrm>
                <a:off x="1828289" y="3631738"/>
                <a:ext cx="524100" cy="277200"/>
              </a:xfrm>
              <a:prstGeom prst="straightConnector1">
                <a:avLst/>
              </a:prstGeom>
              <a:noFill/>
              <a:ln w="38100" cap="flat" cmpd="sng">
                <a:solidFill>
                  <a:schemeClr val="dk1"/>
                </a:solidFill>
                <a:prstDash val="solid"/>
                <a:round/>
                <a:headEnd type="none" w="med" len="med"/>
                <a:tailEnd type="triangle" w="med" len="med"/>
              </a:ln>
            </p:spPr>
          </p:cxnSp>
          <p:sp>
            <p:nvSpPr>
              <p:cNvPr id="255" name="Google Shape;255;p18"/>
              <p:cNvSpPr/>
              <p:nvPr/>
            </p:nvSpPr>
            <p:spPr>
              <a:xfrm>
                <a:off x="3924202" y="3125973"/>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256" name="Google Shape;256;p18"/>
              <p:cNvCxnSpPr>
                <a:stCxn id="255" idx="3"/>
                <a:endCxn id="253" idx="3"/>
              </p:cNvCxnSpPr>
              <p:nvPr/>
            </p:nvCxnSpPr>
            <p:spPr>
              <a:xfrm flipH="1">
                <a:off x="3250514" y="3478576"/>
                <a:ext cx="748200" cy="430200"/>
              </a:xfrm>
              <a:prstGeom prst="straightConnector1">
                <a:avLst/>
              </a:prstGeom>
              <a:noFill/>
              <a:ln w="38100" cap="flat" cmpd="sng">
                <a:solidFill>
                  <a:schemeClr val="dk1"/>
                </a:solidFill>
                <a:prstDash val="solid"/>
                <a:round/>
                <a:headEnd type="none" w="med" len="med"/>
                <a:tailEnd type="triangle" w="med" len="med"/>
              </a:ln>
            </p:spPr>
          </p:cxnSp>
          <p:cxnSp>
            <p:nvCxnSpPr>
              <p:cNvPr id="257" name="Google Shape;257;p18"/>
              <p:cNvCxnSpPr>
                <a:stCxn id="258" idx="4"/>
                <a:endCxn id="253" idx="0"/>
              </p:cNvCxnSpPr>
              <p:nvPr/>
            </p:nvCxnSpPr>
            <p:spPr>
              <a:xfrm flipH="1">
                <a:off x="2801612" y="3200738"/>
                <a:ext cx="1200" cy="523500"/>
              </a:xfrm>
              <a:prstGeom prst="straightConnector1">
                <a:avLst/>
              </a:prstGeom>
              <a:noFill/>
              <a:ln w="38100" cap="flat" cmpd="sng">
                <a:solidFill>
                  <a:schemeClr val="dk1"/>
                </a:solidFill>
                <a:prstDash val="solid"/>
                <a:round/>
                <a:headEnd type="none" w="med" len="med"/>
                <a:tailEnd type="triangle" w="med" len="med"/>
              </a:ln>
            </p:spPr>
          </p:cxnSp>
          <p:sp>
            <p:nvSpPr>
              <p:cNvPr id="258" name="Google Shape;258;p18"/>
              <p:cNvSpPr/>
              <p:nvPr/>
            </p:nvSpPr>
            <p:spPr>
              <a:xfrm>
                <a:off x="2428712" y="2787638"/>
                <a:ext cx="7482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Site</a:t>
                </a:r>
                <a:endParaRPr sz="1200"/>
              </a:p>
            </p:txBody>
          </p:sp>
          <p:sp>
            <p:nvSpPr>
              <p:cNvPr id="259" name="Google Shape;259;p18"/>
              <p:cNvSpPr txBox="1"/>
              <p:nvPr/>
            </p:nvSpPr>
            <p:spPr>
              <a:xfrm>
                <a:off x="457289" y="4093513"/>
                <a:ext cx="1371000" cy="738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Deviation from Site Mean Temperature</a:t>
                </a:r>
                <a:endParaRPr sz="1200"/>
              </a:p>
            </p:txBody>
          </p:sp>
          <p:cxnSp>
            <p:nvCxnSpPr>
              <p:cNvPr id="260" name="Google Shape;260;p18"/>
              <p:cNvCxnSpPr>
                <a:stCxn id="259" idx="3"/>
                <a:endCxn id="253" idx="1"/>
              </p:cNvCxnSpPr>
              <p:nvPr/>
            </p:nvCxnSpPr>
            <p:spPr>
              <a:xfrm rot="10800000" flipH="1">
                <a:off x="1828289" y="3908863"/>
                <a:ext cx="524100" cy="554100"/>
              </a:xfrm>
              <a:prstGeom prst="straightConnector1">
                <a:avLst/>
              </a:prstGeom>
              <a:noFill/>
              <a:ln w="38100" cap="flat" cmpd="sng">
                <a:solidFill>
                  <a:schemeClr val="dk1"/>
                </a:solidFill>
                <a:prstDash val="solid"/>
                <a:round/>
                <a:headEnd type="none" w="med" len="med"/>
                <a:tailEnd type="triangle" w="med" len="med"/>
              </a:ln>
            </p:spPr>
          </p:cxnSp>
          <p:cxnSp>
            <p:nvCxnSpPr>
              <p:cNvPr id="261" name="Google Shape;261;p18"/>
              <p:cNvCxnSpPr>
                <a:stCxn id="252" idx="1"/>
                <a:endCxn id="259" idx="1"/>
              </p:cNvCxnSpPr>
              <p:nvPr/>
            </p:nvCxnSpPr>
            <p:spPr>
              <a:xfrm>
                <a:off x="457289" y="3631738"/>
                <a:ext cx="600" cy="831300"/>
              </a:xfrm>
              <a:prstGeom prst="curvedConnector3">
                <a:avLst>
                  <a:gd name="adj1" fmla="val -63093961"/>
                </a:avLst>
              </a:prstGeom>
              <a:noFill/>
              <a:ln w="38100" cap="flat" cmpd="sng">
                <a:solidFill>
                  <a:schemeClr val="dk1"/>
                </a:solidFill>
                <a:prstDash val="solid"/>
                <a:round/>
                <a:headEnd type="triangle" w="med" len="med"/>
                <a:tailEnd type="triangle" w="med" len="med"/>
              </a:ln>
            </p:spPr>
          </p:cxn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300" name="Google Shape;300;p19"/>
          <p:cNvSpPr txBox="1"/>
          <p:nvPr/>
        </p:nvSpPr>
        <p:spPr>
          <a:xfrm>
            <a:off x="0" y="478932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Figure 7: </a:t>
            </a:r>
            <a:r>
              <a:rPr lang="en" dirty="0"/>
              <a:t>Path model representations of different models handling spatial and temporal omitted variables.</a:t>
            </a:r>
            <a:endParaRPr dirty="0"/>
          </a:p>
        </p:txBody>
      </p:sp>
      <p:grpSp>
        <p:nvGrpSpPr>
          <p:cNvPr id="2" name="Group 1">
            <a:extLst>
              <a:ext uri="{FF2B5EF4-FFF2-40B4-BE49-F238E27FC236}">
                <a16:creationId xmlns:a16="http://schemas.microsoft.com/office/drawing/2014/main" id="{B4E07485-1CF2-8E64-24CF-EF2A1A4F1398}"/>
              </a:ext>
            </a:extLst>
          </p:cNvPr>
          <p:cNvGrpSpPr/>
          <p:nvPr/>
        </p:nvGrpSpPr>
        <p:grpSpPr>
          <a:xfrm>
            <a:off x="0" y="0"/>
            <a:ext cx="8898290" cy="4773950"/>
            <a:chOff x="0" y="0"/>
            <a:chExt cx="8898290" cy="4773950"/>
          </a:xfrm>
        </p:grpSpPr>
        <p:grpSp>
          <p:nvGrpSpPr>
            <p:cNvPr id="266" name="Google Shape;266;p19"/>
            <p:cNvGrpSpPr/>
            <p:nvPr/>
          </p:nvGrpSpPr>
          <p:grpSpPr>
            <a:xfrm>
              <a:off x="1288150" y="156323"/>
              <a:ext cx="6567712" cy="2733103"/>
              <a:chOff x="150949" y="204875"/>
              <a:chExt cx="6714765" cy="3121050"/>
            </a:xfrm>
          </p:grpSpPr>
          <p:sp>
            <p:nvSpPr>
              <p:cNvPr id="267" name="Google Shape;267;p19"/>
              <p:cNvSpPr txBox="1"/>
              <p:nvPr/>
            </p:nvSpPr>
            <p:spPr>
              <a:xfrm>
                <a:off x="2845001" y="1750700"/>
                <a:ext cx="1371000" cy="4218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Temperature</a:t>
                </a:r>
                <a:endParaRPr sz="1200"/>
              </a:p>
            </p:txBody>
          </p:sp>
          <p:sp>
            <p:nvSpPr>
              <p:cNvPr id="268" name="Google Shape;268;p19"/>
              <p:cNvSpPr txBox="1"/>
              <p:nvPr/>
            </p:nvSpPr>
            <p:spPr>
              <a:xfrm>
                <a:off x="4785234" y="1006497"/>
                <a:ext cx="897900" cy="4218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Snails</a:t>
                </a:r>
                <a:endParaRPr sz="1200"/>
              </a:p>
            </p:txBody>
          </p:sp>
          <p:cxnSp>
            <p:nvCxnSpPr>
              <p:cNvPr id="269" name="Google Shape;269;p19"/>
              <p:cNvCxnSpPr>
                <a:stCxn id="267" idx="3"/>
                <a:endCxn id="268" idx="2"/>
              </p:cNvCxnSpPr>
              <p:nvPr/>
            </p:nvCxnSpPr>
            <p:spPr>
              <a:xfrm rot="10800000" flipH="1">
                <a:off x="4216001" y="1428200"/>
                <a:ext cx="1018200" cy="533400"/>
              </a:xfrm>
              <a:prstGeom prst="straightConnector1">
                <a:avLst/>
              </a:prstGeom>
              <a:noFill/>
              <a:ln w="38100" cap="flat" cmpd="sng">
                <a:solidFill>
                  <a:schemeClr val="dk1"/>
                </a:solidFill>
                <a:prstDash val="solid"/>
                <a:round/>
                <a:headEnd type="none" w="med" len="med"/>
                <a:tailEnd type="triangle" w="med" len="med"/>
              </a:ln>
            </p:spPr>
          </p:cxnSp>
          <p:sp>
            <p:nvSpPr>
              <p:cNvPr id="270" name="Google Shape;270;p19"/>
              <p:cNvSpPr/>
              <p:nvPr/>
            </p:nvSpPr>
            <p:spPr>
              <a:xfrm>
                <a:off x="6356914" y="408260"/>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271" name="Google Shape;271;p19"/>
              <p:cNvCxnSpPr>
                <a:stCxn id="270" idx="3"/>
                <a:endCxn id="268" idx="3"/>
              </p:cNvCxnSpPr>
              <p:nvPr/>
            </p:nvCxnSpPr>
            <p:spPr>
              <a:xfrm flipH="1">
                <a:off x="5683226" y="760863"/>
                <a:ext cx="748200" cy="456600"/>
              </a:xfrm>
              <a:prstGeom prst="straightConnector1">
                <a:avLst/>
              </a:prstGeom>
              <a:noFill/>
              <a:ln w="38100" cap="flat" cmpd="sng">
                <a:solidFill>
                  <a:schemeClr val="dk1"/>
                </a:solidFill>
                <a:prstDash val="solid"/>
                <a:round/>
                <a:headEnd type="none" w="med" len="med"/>
                <a:tailEnd type="triangle" w="med" len="med"/>
              </a:ln>
            </p:spPr>
          </p:cxnSp>
          <p:sp>
            <p:nvSpPr>
              <p:cNvPr id="272" name="Google Shape;272;p19"/>
              <p:cNvSpPr/>
              <p:nvPr/>
            </p:nvSpPr>
            <p:spPr>
              <a:xfrm>
                <a:off x="320525" y="955367"/>
                <a:ext cx="17271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Oceanography</a:t>
                </a:r>
                <a:endParaRPr sz="1200"/>
              </a:p>
            </p:txBody>
          </p:sp>
          <p:cxnSp>
            <p:nvCxnSpPr>
              <p:cNvPr id="273" name="Google Shape;273;p19"/>
              <p:cNvCxnSpPr>
                <a:stCxn id="274" idx="6"/>
                <a:endCxn id="268" idx="0"/>
              </p:cNvCxnSpPr>
              <p:nvPr/>
            </p:nvCxnSpPr>
            <p:spPr>
              <a:xfrm>
                <a:off x="4335959" y="411425"/>
                <a:ext cx="898200" cy="595200"/>
              </a:xfrm>
              <a:prstGeom prst="straightConnector1">
                <a:avLst/>
              </a:prstGeom>
              <a:noFill/>
              <a:ln w="38100" cap="flat" cmpd="sng">
                <a:solidFill>
                  <a:schemeClr val="dk1"/>
                </a:solidFill>
                <a:prstDash val="solid"/>
                <a:round/>
                <a:headEnd type="none" w="med" len="med"/>
                <a:tailEnd type="triangle" w="med" len="med"/>
              </a:ln>
            </p:spPr>
          </p:cxnSp>
          <p:cxnSp>
            <p:nvCxnSpPr>
              <p:cNvPr id="275" name="Google Shape;275;p19"/>
              <p:cNvCxnSpPr>
                <a:stCxn id="272" idx="5"/>
                <a:endCxn id="267" idx="1"/>
              </p:cNvCxnSpPr>
              <p:nvPr/>
            </p:nvCxnSpPr>
            <p:spPr>
              <a:xfrm>
                <a:off x="1794697" y="1307970"/>
                <a:ext cx="1050300" cy="653700"/>
              </a:xfrm>
              <a:prstGeom prst="straightConnector1">
                <a:avLst/>
              </a:prstGeom>
              <a:noFill/>
              <a:ln w="38100" cap="flat" cmpd="sng">
                <a:solidFill>
                  <a:schemeClr val="dk1"/>
                </a:solidFill>
                <a:prstDash val="solid"/>
                <a:round/>
                <a:headEnd type="none" w="med" len="med"/>
                <a:tailEnd type="triangle" w="med" len="med"/>
              </a:ln>
            </p:spPr>
          </p:cxnSp>
          <p:sp>
            <p:nvSpPr>
              <p:cNvPr id="274" name="Google Shape;274;p19"/>
              <p:cNvSpPr/>
              <p:nvPr/>
            </p:nvSpPr>
            <p:spPr>
              <a:xfrm>
                <a:off x="2725259" y="204875"/>
                <a:ext cx="16107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Recruitment</a:t>
                </a:r>
                <a:endParaRPr sz="1200"/>
              </a:p>
            </p:txBody>
          </p:sp>
          <p:cxnSp>
            <p:nvCxnSpPr>
              <p:cNvPr id="276" name="Google Shape;276;p19"/>
              <p:cNvCxnSpPr>
                <a:stCxn id="272" idx="7"/>
                <a:endCxn id="274" idx="2"/>
              </p:cNvCxnSpPr>
              <p:nvPr/>
            </p:nvCxnSpPr>
            <p:spPr>
              <a:xfrm rot="10800000" flipH="1">
                <a:off x="1794697" y="411364"/>
                <a:ext cx="930600" cy="604500"/>
              </a:xfrm>
              <a:prstGeom prst="straightConnector1">
                <a:avLst/>
              </a:prstGeom>
              <a:noFill/>
              <a:ln w="38100" cap="flat" cmpd="sng">
                <a:solidFill>
                  <a:schemeClr val="dk1"/>
                </a:solidFill>
                <a:prstDash val="solid"/>
                <a:round/>
                <a:headEnd type="none" w="med" len="med"/>
                <a:tailEnd type="triangle" w="med" len="med"/>
              </a:ln>
            </p:spPr>
          </p:cxnSp>
          <p:sp>
            <p:nvSpPr>
              <p:cNvPr id="277" name="Google Shape;277;p19"/>
              <p:cNvSpPr txBox="1"/>
              <p:nvPr/>
            </p:nvSpPr>
            <p:spPr>
              <a:xfrm>
                <a:off x="150949" y="1671975"/>
                <a:ext cx="1959300" cy="632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Local Temperature</a:t>
                </a:r>
                <a:endParaRPr sz="1200"/>
              </a:p>
              <a:p>
                <a:pPr marL="0" lvl="0" indent="0" algn="ctr" rtl="0">
                  <a:spcBef>
                    <a:spcPts val="0"/>
                  </a:spcBef>
                  <a:spcAft>
                    <a:spcPts val="0"/>
                  </a:spcAft>
                  <a:buNone/>
                </a:pPr>
                <a:r>
                  <a:rPr lang="en" sz="1200"/>
                  <a:t>Variation</a:t>
                </a:r>
                <a:endParaRPr sz="1200"/>
              </a:p>
            </p:txBody>
          </p:sp>
          <p:cxnSp>
            <p:nvCxnSpPr>
              <p:cNvPr id="278" name="Google Shape;278;p19"/>
              <p:cNvCxnSpPr>
                <a:stCxn id="277" idx="3"/>
                <a:endCxn id="267" idx="1"/>
              </p:cNvCxnSpPr>
              <p:nvPr/>
            </p:nvCxnSpPr>
            <p:spPr>
              <a:xfrm rot="10800000" flipH="1">
                <a:off x="2110249" y="1961625"/>
                <a:ext cx="734700" cy="26700"/>
              </a:xfrm>
              <a:prstGeom prst="straightConnector1">
                <a:avLst/>
              </a:prstGeom>
              <a:noFill/>
              <a:ln w="38100" cap="flat" cmpd="sng">
                <a:solidFill>
                  <a:schemeClr val="dk1"/>
                </a:solidFill>
                <a:prstDash val="solid"/>
                <a:round/>
                <a:headEnd type="none" w="med" len="med"/>
                <a:tailEnd type="triangle" w="med" len="med"/>
              </a:ln>
            </p:spPr>
          </p:cxnSp>
          <p:sp>
            <p:nvSpPr>
              <p:cNvPr id="279" name="Google Shape;279;p19"/>
              <p:cNvSpPr txBox="1"/>
              <p:nvPr/>
            </p:nvSpPr>
            <p:spPr>
              <a:xfrm>
                <a:off x="2550949" y="2693225"/>
                <a:ext cx="1959300" cy="632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Local Coastal Development</a:t>
                </a:r>
                <a:endParaRPr sz="1200"/>
              </a:p>
            </p:txBody>
          </p:sp>
          <p:sp>
            <p:nvSpPr>
              <p:cNvPr id="280" name="Google Shape;280;p19"/>
              <p:cNvSpPr txBox="1"/>
              <p:nvPr/>
            </p:nvSpPr>
            <p:spPr>
              <a:xfrm>
                <a:off x="605450" y="2785625"/>
                <a:ext cx="1050300" cy="4218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Time</a:t>
                </a:r>
                <a:endParaRPr sz="1200"/>
              </a:p>
            </p:txBody>
          </p:sp>
          <p:cxnSp>
            <p:nvCxnSpPr>
              <p:cNvPr id="281" name="Google Shape;281;p19"/>
              <p:cNvCxnSpPr>
                <a:stCxn id="280" idx="0"/>
                <a:endCxn id="277" idx="2"/>
              </p:cNvCxnSpPr>
              <p:nvPr/>
            </p:nvCxnSpPr>
            <p:spPr>
              <a:xfrm rot="10800000">
                <a:off x="1130600" y="2304725"/>
                <a:ext cx="0" cy="480900"/>
              </a:xfrm>
              <a:prstGeom prst="straightConnector1">
                <a:avLst/>
              </a:prstGeom>
              <a:noFill/>
              <a:ln w="38100" cap="flat" cmpd="sng">
                <a:solidFill>
                  <a:schemeClr val="dk1"/>
                </a:solidFill>
                <a:prstDash val="solid"/>
                <a:round/>
                <a:headEnd type="none" w="med" len="med"/>
                <a:tailEnd type="triangle" w="med" len="med"/>
              </a:ln>
            </p:spPr>
          </p:cxnSp>
          <p:cxnSp>
            <p:nvCxnSpPr>
              <p:cNvPr id="282" name="Google Shape;282;p19"/>
              <p:cNvCxnSpPr>
                <a:stCxn id="280" idx="3"/>
                <a:endCxn id="279" idx="1"/>
              </p:cNvCxnSpPr>
              <p:nvPr/>
            </p:nvCxnSpPr>
            <p:spPr>
              <a:xfrm>
                <a:off x="1655750" y="2996525"/>
                <a:ext cx="895200" cy="13200"/>
              </a:xfrm>
              <a:prstGeom prst="straightConnector1">
                <a:avLst/>
              </a:prstGeom>
              <a:noFill/>
              <a:ln w="38100" cap="flat" cmpd="sng">
                <a:solidFill>
                  <a:schemeClr val="dk1"/>
                </a:solidFill>
                <a:prstDash val="solid"/>
                <a:round/>
                <a:headEnd type="none" w="med" len="med"/>
                <a:tailEnd type="triangle" w="med" len="med"/>
              </a:ln>
            </p:spPr>
          </p:cxnSp>
          <p:cxnSp>
            <p:nvCxnSpPr>
              <p:cNvPr id="283" name="Google Shape;283;p19"/>
              <p:cNvCxnSpPr>
                <a:stCxn id="279" idx="3"/>
                <a:endCxn id="268" idx="2"/>
              </p:cNvCxnSpPr>
              <p:nvPr/>
            </p:nvCxnSpPr>
            <p:spPr>
              <a:xfrm rot="10800000" flipH="1">
                <a:off x="4510249" y="1428275"/>
                <a:ext cx="723900" cy="1581300"/>
              </a:xfrm>
              <a:prstGeom prst="straightConnector1">
                <a:avLst/>
              </a:prstGeom>
              <a:noFill/>
              <a:ln w="38100" cap="flat" cmpd="sng">
                <a:solidFill>
                  <a:schemeClr val="dk1"/>
                </a:solidFill>
                <a:prstDash val="solid"/>
                <a:round/>
                <a:headEnd type="none" w="med" len="med"/>
                <a:tailEnd type="triangle" w="med" len="med"/>
              </a:ln>
            </p:spPr>
          </p:cxnSp>
        </p:grpSp>
        <p:grpSp>
          <p:nvGrpSpPr>
            <p:cNvPr id="284" name="Google Shape;284;p19"/>
            <p:cNvGrpSpPr/>
            <p:nvPr/>
          </p:nvGrpSpPr>
          <p:grpSpPr>
            <a:xfrm>
              <a:off x="85327" y="3159848"/>
              <a:ext cx="4326287" cy="1614102"/>
              <a:chOff x="99152" y="3450198"/>
              <a:chExt cx="4326287" cy="1614102"/>
            </a:xfrm>
          </p:grpSpPr>
          <p:sp>
            <p:nvSpPr>
              <p:cNvPr id="285" name="Google Shape;285;p19"/>
              <p:cNvSpPr txBox="1"/>
              <p:nvPr/>
            </p:nvSpPr>
            <p:spPr>
              <a:xfrm>
                <a:off x="104851" y="3559775"/>
                <a:ext cx="1512000" cy="5541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rPr>
                  <a:t>Change in Temperature</a:t>
                </a:r>
                <a:endParaRPr sz="1200"/>
              </a:p>
            </p:txBody>
          </p:sp>
          <p:sp>
            <p:nvSpPr>
              <p:cNvPr id="286" name="Google Shape;286;p19"/>
              <p:cNvSpPr txBox="1"/>
              <p:nvPr/>
            </p:nvSpPr>
            <p:spPr>
              <a:xfrm>
                <a:off x="2013802" y="4048425"/>
                <a:ext cx="1512000" cy="5541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rPr>
                  <a:t>Change in Snail Abundance</a:t>
                </a:r>
                <a:endParaRPr sz="1200"/>
              </a:p>
            </p:txBody>
          </p:sp>
          <p:cxnSp>
            <p:nvCxnSpPr>
              <p:cNvPr id="287" name="Google Shape;287;p19"/>
              <p:cNvCxnSpPr>
                <a:stCxn id="285" idx="3"/>
                <a:endCxn id="286" idx="1"/>
              </p:cNvCxnSpPr>
              <p:nvPr/>
            </p:nvCxnSpPr>
            <p:spPr>
              <a:xfrm>
                <a:off x="1616851" y="3836825"/>
                <a:ext cx="396900" cy="488700"/>
              </a:xfrm>
              <a:prstGeom prst="straightConnector1">
                <a:avLst/>
              </a:prstGeom>
              <a:noFill/>
              <a:ln w="38100" cap="flat" cmpd="sng">
                <a:solidFill>
                  <a:schemeClr val="dk1"/>
                </a:solidFill>
                <a:prstDash val="solid"/>
                <a:round/>
                <a:headEnd type="none" w="med" len="med"/>
                <a:tailEnd type="triangle" w="med" len="med"/>
              </a:ln>
            </p:spPr>
          </p:cxnSp>
          <p:sp>
            <p:nvSpPr>
              <p:cNvPr id="288" name="Google Shape;288;p19"/>
              <p:cNvSpPr/>
              <p:nvPr/>
            </p:nvSpPr>
            <p:spPr>
              <a:xfrm>
                <a:off x="3916639" y="3450198"/>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289" name="Google Shape;289;p19"/>
              <p:cNvCxnSpPr>
                <a:stCxn id="288" idx="3"/>
                <a:endCxn id="286" idx="3"/>
              </p:cNvCxnSpPr>
              <p:nvPr/>
            </p:nvCxnSpPr>
            <p:spPr>
              <a:xfrm flipH="1">
                <a:off x="3525851" y="3802801"/>
                <a:ext cx="465300" cy="522600"/>
              </a:xfrm>
              <a:prstGeom prst="straightConnector1">
                <a:avLst/>
              </a:prstGeom>
              <a:noFill/>
              <a:ln w="38100" cap="flat" cmpd="sng">
                <a:solidFill>
                  <a:schemeClr val="dk1"/>
                </a:solidFill>
                <a:prstDash val="solid"/>
                <a:round/>
                <a:headEnd type="none" w="med" len="med"/>
                <a:tailEnd type="triangle" w="med" len="med"/>
              </a:ln>
            </p:spPr>
          </p:cxnSp>
          <p:sp>
            <p:nvSpPr>
              <p:cNvPr id="290" name="Google Shape;290;p19"/>
              <p:cNvSpPr txBox="1"/>
              <p:nvPr/>
            </p:nvSpPr>
            <p:spPr>
              <a:xfrm>
                <a:off x="99152" y="4325400"/>
                <a:ext cx="1512000" cy="738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rPr>
                  <a:t>Rate of Other Site-Level Changes</a:t>
                </a:r>
                <a:endParaRPr sz="1200"/>
              </a:p>
            </p:txBody>
          </p:sp>
          <p:cxnSp>
            <p:nvCxnSpPr>
              <p:cNvPr id="291" name="Google Shape;291;p19"/>
              <p:cNvCxnSpPr>
                <a:stCxn id="290" idx="3"/>
                <a:endCxn id="286" idx="1"/>
              </p:cNvCxnSpPr>
              <p:nvPr/>
            </p:nvCxnSpPr>
            <p:spPr>
              <a:xfrm rot="10800000" flipH="1">
                <a:off x="1611152" y="4325550"/>
                <a:ext cx="402600" cy="369300"/>
              </a:xfrm>
              <a:prstGeom prst="straightConnector1">
                <a:avLst/>
              </a:prstGeom>
              <a:noFill/>
              <a:ln w="38100" cap="flat" cmpd="sng">
                <a:solidFill>
                  <a:schemeClr val="dk1"/>
                </a:solidFill>
                <a:prstDash val="solid"/>
                <a:round/>
                <a:headEnd type="none" w="med" len="med"/>
                <a:tailEnd type="triangle" w="med" len="med"/>
              </a:ln>
            </p:spPr>
          </p:cxnSp>
        </p:grpSp>
        <p:grpSp>
          <p:nvGrpSpPr>
            <p:cNvPr id="292" name="Google Shape;292;p19"/>
            <p:cNvGrpSpPr/>
            <p:nvPr/>
          </p:nvGrpSpPr>
          <p:grpSpPr>
            <a:xfrm>
              <a:off x="4577651" y="3180773"/>
              <a:ext cx="4320639" cy="1337127"/>
              <a:chOff x="104801" y="3450198"/>
              <a:chExt cx="4320639" cy="1337127"/>
            </a:xfrm>
          </p:grpSpPr>
          <p:sp>
            <p:nvSpPr>
              <p:cNvPr id="293" name="Google Shape;293;p19"/>
              <p:cNvSpPr txBox="1"/>
              <p:nvPr/>
            </p:nvSpPr>
            <p:spPr>
              <a:xfrm>
                <a:off x="104801" y="4048425"/>
                <a:ext cx="1512000" cy="738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rPr>
                  <a:t>Acceleration of Change  in Temperature</a:t>
                </a:r>
                <a:endParaRPr sz="1200"/>
              </a:p>
            </p:txBody>
          </p:sp>
          <p:sp>
            <p:nvSpPr>
              <p:cNvPr id="294" name="Google Shape;294;p19"/>
              <p:cNvSpPr txBox="1"/>
              <p:nvPr/>
            </p:nvSpPr>
            <p:spPr>
              <a:xfrm>
                <a:off x="2013802" y="4048425"/>
                <a:ext cx="1512000" cy="7389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rPr>
                  <a:t>Acceleration of Change  in Snail Abundance</a:t>
                </a:r>
                <a:endParaRPr sz="1200"/>
              </a:p>
            </p:txBody>
          </p:sp>
          <p:cxnSp>
            <p:nvCxnSpPr>
              <p:cNvPr id="295" name="Google Shape;295;p19"/>
              <p:cNvCxnSpPr>
                <a:stCxn id="293" idx="3"/>
                <a:endCxn id="294" idx="1"/>
              </p:cNvCxnSpPr>
              <p:nvPr/>
            </p:nvCxnSpPr>
            <p:spPr>
              <a:xfrm>
                <a:off x="1616801" y="4417875"/>
                <a:ext cx="396900" cy="0"/>
              </a:xfrm>
              <a:prstGeom prst="straightConnector1">
                <a:avLst/>
              </a:prstGeom>
              <a:noFill/>
              <a:ln w="38100" cap="flat" cmpd="sng">
                <a:solidFill>
                  <a:schemeClr val="dk1"/>
                </a:solidFill>
                <a:prstDash val="solid"/>
                <a:round/>
                <a:headEnd type="none" w="med" len="med"/>
                <a:tailEnd type="triangle" w="med" len="med"/>
              </a:ln>
            </p:spPr>
          </p:cxnSp>
          <p:sp>
            <p:nvSpPr>
              <p:cNvPr id="296" name="Google Shape;296;p19"/>
              <p:cNvSpPr/>
              <p:nvPr/>
            </p:nvSpPr>
            <p:spPr>
              <a:xfrm>
                <a:off x="3916639" y="3450198"/>
                <a:ext cx="508800" cy="4131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a:t>
                </a:r>
                <a:endParaRPr sz="1200"/>
              </a:p>
            </p:txBody>
          </p:sp>
          <p:cxnSp>
            <p:nvCxnSpPr>
              <p:cNvPr id="297" name="Google Shape;297;p19"/>
              <p:cNvCxnSpPr>
                <a:stCxn id="296" idx="3"/>
                <a:endCxn id="294" idx="3"/>
              </p:cNvCxnSpPr>
              <p:nvPr/>
            </p:nvCxnSpPr>
            <p:spPr>
              <a:xfrm flipH="1">
                <a:off x="3525851" y="3802801"/>
                <a:ext cx="465300" cy="615000"/>
              </a:xfrm>
              <a:prstGeom prst="straightConnector1">
                <a:avLst/>
              </a:prstGeom>
              <a:noFill/>
              <a:ln w="38100" cap="flat" cmpd="sng">
                <a:solidFill>
                  <a:schemeClr val="dk1"/>
                </a:solidFill>
                <a:prstDash val="solid"/>
                <a:round/>
                <a:headEnd type="none" w="med" len="med"/>
                <a:tailEnd type="triangle" w="med" len="med"/>
              </a:ln>
            </p:spPr>
          </p:cxnSp>
        </p:grpSp>
        <p:sp>
          <p:nvSpPr>
            <p:cNvPr id="298" name="Google Shape;298;p19"/>
            <p:cNvSpPr txBox="1"/>
            <p:nvPr/>
          </p:nvSpPr>
          <p:spPr>
            <a:xfrm>
              <a:off x="0" y="0"/>
              <a:ext cx="394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a:t>
              </a:r>
              <a:r>
                <a:rPr lang="en" u="sng"/>
                <a:t>System with Temporal Omitted Variable</a:t>
              </a:r>
              <a:endParaRPr u="sng"/>
            </a:p>
          </p:txBody>
        </p:sp>
        <p:sp>
          <p:nvSpPr>
            <p:cNvPr id="299" name="Google Shape;299;p19"/>
            <p:cNvSpPr txBox="1"/>
            <p:nvPr/>
          </p:nvSpPr>
          <p:spPr>
            <a:xfrm>
              <a:off x="0" y="2889425"/>
              <a:ext cx="394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 </a:t>
              </a:r>
              <a:r>
                <a:rPr lang="en" u="sng"/>
                <a:t>First Difference Path Model</a:t>
              </a:r>
              <a:endParaRPr u="sng"/>
            </a:p>
          </p:txBody>
        </p:sp>
        <p:sp>
          <p:nvSpPr>
            <p:cNvPr id="301" name="Google Shape;301;p19"/>
            <p:cNvSpPr txBox="1"/>
            <p:nvPr/>
          </p:nvSpPr>
          <p:spPr>
            <a:xfrm>
              <a:off x="4577650" y="2889425"/>
              <a:ext cx="394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 </a:t>
              </a:r>
              <a:r>
                <a:rPr lang="en" u="sng"/>
                <a:t>Second Difference Path Model</a:t>
              </a:r>
              <a:endParaRPr u="sng"/>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0"/>
          <p:cNvSpPr txBox="1"/>
          <p:nvPr/>
        </p:nvSpPr>
        <p:spPr>
          <a:xfrm>
            <a:off x="0" y="478932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Figure 8: </a:t>
            </a:r>
            <a:r>
              <a:rPr lang="en" dirty="0"/>
              <a:t>Distribution of point estimates of temperature effects from different models.</a:t>
            </a:r>
            <a:endParaRPr dirty="0"/>
          </a:p>
        </p:txBody>
      </p:sp>
      <p:pic>
        <p:nvPicPr>
          <p:cNvPr id="307" name="Google Shape;307;p20"/>
          <p:cNvPicPr preferRelativeResize="0"/>
          <p:nvPr/>
        </p:nvPicPr>
        <p:blipFill>
          <a:blip r:embed="rId3">
            <a:alphaModFix/>
          </a:blip>
          <a:stretch>
            <a:fillRect/>
          </a:stretch>
        </p:blipFill>
        <p:spPr>
          <a:xfrm>
            <a:off x="1432838" y="138575"/>
            <a:ext cx="6278335" cy="448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1"/>
          <p:cNvSpPr txBox="1"/>
          <p:nvPr/>
        </p:nvSpPr>
        <p:spPr>
          <a:xfrm>
            <a:off x="0" y="4593075"/>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Figure 9: </a:t>
            </a:r>
            <a:r>
              <a:rPr lang="en"/>
              <a:t>Distribution of difference between point estimate of temperature effect in the RE model versus all other models demonstrating clear bias in the estimand of the RE model. </a:t>
            </a:r>
            <a:endParaRPr/>
          </a:p>
        </p:txBody>
      </p:sp>
      <p:pic>
        <p:nvPicPr>
          <p:cNvPr id="313" name="Google Shape;313;p21"/>
          <p:cNvPicPr preferRelativeResize="0"/>
          <p:nvPr/>
        </p:nvPicPr>
        <p:blipFill>
          <a:blip r:embed="rId3">
            <a:alphaModFix/>
          </a:blip>
          <a:stretch>
            <a:fillRect/>
          </a:stretch>
        </p:blipFill>
        <p:spPr>
          <a:xfrm>
            <a:off x="1323775" y="152400"/>
            <a:ext cx="6000750" cy="42862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1184</Words>
  <Application>Microsoft Macintosh PowerPoint</Application>
  <PresentationFormat>On-screen Show (16:9)</PresentationFormat>
  <Paragraphs>168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Jarrett Byrnes</cp:lastModifiedBy>
  <cp:revision>2</cp:revision>
  <dcterms:modified xsi:type="dcterms:W3CDTF">2023-06-06T01:56:26Z</dcterms:modified>
</cp:coreProperties>
</file>