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2" r:id="rId1"/>
  </p:sldMasterIdLst>
  <p:notesMasterIdLst>
    <p:notesMasterId r:id="rId63"/>
  </p:notesMasterIdLst>
  <p:handoutMasterIdLst>
    <p:handoutMasterId r:id="rId64"/>
  </p:handoutMasterIdLst>
  <p:sldIdLst>
    <p:sldId id="256" r:id="rId2"/>
    <p:sldId id="519" r:id="rId3"/>
    <p:sldId id="257" r:id="rId4"/>
    <p:sldId id="271" r:id="rId5"/>
    <p:sldId id="261" r:id="rId6"/>
    <p:sldId id="38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9" r:id="rId17"/>
    <p:sldId id="470" r:id="rId18"/>
    <p:sldId id="471" r:id="rId19"/>
    <p:sldId id="518" r:id="rId20"/>
    <p:sldId id="472" r:id="rId21"/>
    <p:sldId id="473" r:id="rId22"/>
    <p:sldId id="520" r:id="rId23"/>
    <p:sldId id="474" r:id="rId24"/>
    <p:sldId id="475" r:id="rId25"/>
    <p:sldId id="476" r:id="rId26"/>
    <p:sldId id="477" r:id="rId27"/>
    <p:sldId id="478" r:id="rId28"/>
    <p:sldId id="481" r:id="rId29"/>
    <p:sldId id="482" r:id="rId30"/>
    <p:sldId id="52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495" r:id="rId43"/>
    <p:sldId id="496" r:id="rId44"/>
    <p:sldId id="515" r:id="rId45"/>
    <p:sldId id="498" r:id="rId46"/>
    <p:sldId id="499" r:id="rId47"/>
    <p:sldId id="516" r:id="rId48"/>
    <p:sldId id="517" r:id="rId49"/>
    <p:sldId id="500" r:id="rId50"/>
    <p:sldId id="503" r:id="rId51"/>
    <p:sldId id="504" r:id="rId52"/>
    <p:sldId id="505" r:id="rId53"/>
    <p:sldId id="506" r:id="rId54"/>
    <p:sldId id="507" r:id="rId55"/>
    <p:sldId id="508" r:id="rId56"/>
    <p:sldId id="509" r:id="rId57"/>
    <p:sldId id="510" r:id="rId58"/>
    <p:sldId id="511" r:id="rId59"/>
    <p:sldId id="512" r:id="rId60"/>
    <p:sldId id="513" r:id="rId61"/>
    <p:sldId id="514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6600"/>
    <a:srgbClr val="0000CC"/>
    <a:srgbClr val="00FFFF"/>
    <a:srgbClr val="99CCFF"/>
    <a:srgbClr val="FFCCFF"/>
    <a:srgbClr val="336699"/>
    <a:srgbClr val="0033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7" autoAdjust="0"/>
    <p:restoredTop sz="94610" autoAdjust="0"/>
  </p:normalViewPr>
  <p:slideViewPr>
    <p:cSldViewPr>
      <p:cViewPr>
        <p:scale>
          <a:sx n="125" d="100"/>
          <a:sy n="125" d="100"/>
        </p:scale>
        <p:origin x="1266" y="-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0F27F-F444-467D-85AD-905B37A8E684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64400-BB26-4DC8-8680-9860063574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84CEB-0B8B-4965-86F9-9AC34F92A3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7619B-FD68-41E2-9F29-5E1599FE694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84CEB-0B8B-4965-86F9-9AC34F92A30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58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pic>
        <p:nvPicPr>
          <p:cNvPr id="22" name="그림 21" descr="main_visu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4282" y="6500834"/>
            <a:ext cx="973343" cy="285752"/>
          </a:xfrm>
          <a:prstGeom prst="rect">
            <a:avLst/>
          </a:prstGeom>
        </p:spPr>
      </p:pic>
      <p:sp>
        <p:nvSpPr>
          <p:cNvPr id="37" name="날짜 개체 틀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2EBD-83AD-4D41-959F-AA1453778BC8}" type="datetime1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바닥글 개체 틀 3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pic>
        <p:nvPicPr>
          <p:cNvPr id="21" name="그림 20" descr="main_visu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4282" y="6500834"/>
            <a:ext cx="973343" cy="2857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9138A2D-C055-4D2A-9A14-9B6AD318AD60}" type="datetime1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1157887-0306-4876-9A6B-F6AF100795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73" r:id="rId1"/>
    <p:sldLayoutId id="2147484574" r:id="rId2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ml2/13_selector_attr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ml2/14_a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ml2/15_firs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ml2/17_selector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ml2/18_selecto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ml2/20_inherit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ml2/21_cascading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ml2/24_css_box_mode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ml2/26_margi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ml2/32_font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ml2/34_font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ml2/35_font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ml2/39_background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ml2/42_list-style.html" TargetMode="External"/><Relationship Id="rId2" Type="http://schemas.openxmlformats.org/officeDocument/2006/relationships/hyperlink" Target="html2/41_list-style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ml2/43_overflow.html" TargetMode="External"/><Relationship Id="rId2" Type="http://schemas.openxmlformats.org/officeDocument/2006/relationships/hyperlink" Target="html2/43_border-collaps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ml2/44_display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ml2/45_float2.html" TargetMode="External"/><Relationship Id="rId2" Type="http://schemas.openxmlformats.org/officeDocument/2006/relationships/hyperlink" Target="html2/45_float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ml2/46_positon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ml2/47_z-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5224" y="1857364"/>
            <a:ext cx="6480048" cy="2301240"/>
          </a:xfrm>
        </p:spPr>
        <p:txBody>
          <a:bodyPr>
            <a:noAutofit/>
          </a:bodyPr>
          <a:lstStyle/>
          <a:p>
            <a:r>
              <a:rPr lang="en-US" altLang="ko-KR" sz="5400" b="1" dirty="0">
                <a:latin typeface="나눔고딕 ExtraBold" pitchFamily="50" charset="-127"/>
                <a:ea typeface="나눔고딕 ExtraBold" pitchFamily="50" charset="-127"/>
              </a:rPr>
              <a:t>Web Standards</a:t>
            </a:r>
            <a:br>
              <a:rPr lang="en-US" altLang="ko-KR" sz="5400" b="1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5400" b="1" dirty="0">
                <a:latin typeface="나눔고딕 ExtraBold" pitchFamily="50" charset="-127"/>
                <a:ea typeface="나눔고딕 ExtraBold" pitchFamily="50" charset="-127"/>
              </a:rPr>
              <a:t>&amp; </a:t>
            </a:r>
            <a:r>
              <a:rPr lang="en-US" altLang="ko-KR" sz="5400" b="1" dirty="0" smtClean="0">
                <a:latin typeface="나눔고딕 ExtraBold" pitchFamily="50" charset="-127"/>
                <a:ea typeface="나눔고딕 ExtraBold" pitchFamily="50" charset="-127"/>
              </a:rPr>
              <a:t>(X)HTML, CSS</a:t>
            </a:r>
            <a:endParaRPr lang="ko-KR" altLang="en-US" sz="54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Internal Style Sheet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Internal Style Sheet(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내부 스타일시트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문서에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선언하기 위한 방법으로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style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(Element)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사용합니다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CSS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28662" y="2143116"/>
            <a:ext cx="4786346" cy="3549675"/>
            <a:chOff x="642910" y="428604"/>
            <a:chExt cx="4786346" cy="3071834"/>
          </a:xfrm>
        </p:grpSpPr>
        <p:sp>
          <p:nvSpPr>
            <p:cNvPr id="8" name="직사각형 7"/>
            <p:cNvSpPr/>
            <p:nvPr/>
          </p:nvSpPr>
          <p:spPr>
            <a:xfrm>
              <a:off x="642910" y="428604"/>
              <a:ext cx="4786346" cy="307183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마크업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문서 내에서 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CSS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직접 선언하기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71538" y="1357298"/>
              <a:ext cx="3929090" cy="197690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마크업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문서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(XHTML)</a:t>
              </a:r>
            </a:p>
            <a:p>
              <a:pPr algn="ctr"/>
              <a:endParaRPr lang="en-US" altLang="ko-KR" dirty="0" smtClean="0">
                <a:solidFill>
                  <a:schemeClr val="bg1"/>
                </a:solidFill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</a:rPr>
                <a:t>&lt;style&gt;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</a:rPr>
                <a:t>	CSS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코드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</a:rPr>
                <a:t>&lt;/style&gt;</a:t>
              </a:r>
            </a:p>
            <a:p>
              <a:pPr algn="ctr"/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index.html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Inline Style Sheet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Inline Style Sheet(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인라인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스타일 시트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특정 요소에 직접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style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속성을 이용하여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스타일을 적용하는 방법으로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기존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font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이용하는 것과 크게 차이가 없으므로 권장하지 않습니다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CSS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57224" y="2308217"/>
            <a:ext cx="4500594" cy="3549675"/>
            <a:chOff x="642910" y="428604"/>
            <a:chExt cx="4786346" cy="3071834"/>
          </a:xfrm>
        </p:grpSpPr>
        <p:sp>
          <p:nvSpPr>
            <p:cNvPr id="8" name="직사각형 7"/>
            <p:cNvSpPr/>
            <p:nvPr/>
          </p:nvSpPr>
          <p:spPr>
            <a:xfrm>
              <a:off x="642910" y="428604"/>
              <a:ext cx="4786346" cy="307183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마크업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요소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(Element)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에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직접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CSS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스타일 적용하기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22779" y="1294103"/>
              <a:ext cx="3977850" cy="197690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마크업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문서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(XHTML)</a:t>
              </a:r>
            </a:p>
            <a:p>
              <a:pPr algn="ctr"/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</a:rPr>
                <a:t>&lt;h1 style=“CSS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코드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”&gt;&lt;h1&gt;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</a:rPr>
                <a:t>	</a:t>
              </a:r>
            </a:p>
            <a:p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index.html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178595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Type </a:t>
            </a: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선택자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요소명을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선택자로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 err="1">
                <a:latin typeface="나눔고딕 ExtraBold" pitchFamily="50" charset="-127"/>
                <a:ea typeface="나눔고딕 ExtraBold" pitchFamily="50" charset="-127"/>
              </a:rPr>
              <a:t>선택자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785926"/>
            <a:ext cx="7858180" cy="57150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en-US" altLang="ko-KR" dirty="0" smtClean="0">
                <a:solidFill>
                  <a:schemeClr val="bg1"/>
                </a:solidFill>
              </a:rPr>
              <a:t> { </a:t>
            </a:r>
            <a:r>
              <a:rPr lang="en-US" altLang="ko-KR" dirty="0" smtClean="0">
                <a:solidFill>
                  <a:srgbClr val="0000CC"/>
                </a:solidFill>
              </a:rPr>
              <a:t>color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smtClean="0">
                <a:solidFill>
                  <a:srgbClr val="FFC000"/>
                </a:solidFill>
              </a:rPr>
              <a:t>orange</a:t>
            </a:r>
            <a:r>
              <a:rPr lang="en-US" altLang="ko-KR" dirty="0" smtClean="0">
                <a:solidFill>
                  <a:schemeClr val="bg1"/>
                </a:solidFill>
              </a:rPr>
              <a:t> ; }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71472" y="2714620"/>
            <a:ext cx="8329642" cy="2071702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전체 </a:t>
            </a: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선택자</a:t>
            </a:r>
            <a:endParaRPr lang="ko-KR" altLang="en-US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*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(asterisk)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선택자로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5786" y="3643314"/>
            <a:ext cx="7858180" cy="128588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</a:t>
            </a:r>
            <a:r>
              <a:rPr lang="en-US" altLang="ko-KR" dirty="0" smtClean="0">
                <a:solidFill>
                  <a:schemeClr val="bg1"/>
                </a:solidFill>
              </a:rPr>
              <a:t> { </a:t>
            </a:r>
          </a:p>
          <a:p>
            <a:r>
              <a:rPr lang="en-US" altLang="ko-KR" dirty="0" smtClean="0">
                <a:solidFill>
                  <a:srgbClr val="0000CC"/>
                </a:solidFill>
              </a:rPr>
              <a:t>	margin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smtClean="0">
                <a:solidFill>
                  <a:srgbClr val="FFC000"/>
                </a:solidFill>
              </a:rPr>
              <a:t>0</a:t>
            </a:r>
            <a:r>
              <a:rPr lang="en-US" altLang="ko-KR" dirty="0" smtClean="0">
                <a:solidFill>
                  <a:schemeClr val="bg1"/>
                </a:solidFill>
              </a:rPr>
              <a:t> ; </a:t>
            </a:r>
          </a:p>
          <a:p>
            <a:r>
              <a:rPr lang="en-US" altLang="ko-KR" dirty="0" smtClean="0">
                <a:solidFill>
                  <a:srgbClr val="0000CC"/>
                </a:solidFill>
              </a:rPr>
              <a:t>	padding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smtClean="0">
                <a:solidFill>
                  <a:srgbClr val="FFC000"/>
                </a:solidFill>
              </a:rPr>
              <a:t>0</a:t>
            </a:r>
            <a:r>
              <a:rPr lang="en-US" altLang="ko-KR" dirty="0" smtClean="0">
                <a:solidFill>
                  <a:schemeClr val="bg1"/>
                </a:solidFill>
              </a:rPr>
              <a:t> ; 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3429024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class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와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id </a:t>
            </a: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선택자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문서내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여러 번 적용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요소명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.class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명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요소명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생략가능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0"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문서내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한 번만 적용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id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요소명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#id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명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요소명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생략가능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600" i="1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 err="1">
                <a:latin typeface="나눔고딕 ExtraBold" pitchFamily="50" charset="-127"/>
                <a:ea typeface="나눔고딕 ExtraBold" pitchFamily="50" charset="-127"/>
              </a:rPr>
              <a:t>선택자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7858180" cy="50006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rgbClr val="FF0000"/>
                </a:solidFill>
              </a:rPr>
              <a:t>p.note</a:t>
            </a:r>
            <a:r>
              <a:rPr lang="en-US" altLang="ko-KR" dirty="0" smtClean="0">
                <a:solidFill>
                  <a:schemeClr val="bg1"/>
                </a:solidFill>
              </a:rPr>
              <a:t> { </a:t>
            </a:r>
            <a:r>
              <a:rPr lang="en-US" altLang="ko-KR" dirty="0" smtClean="0">
                <a:solidFill>
                  <a:srgbClr val="0000CC"/>
                </a:solidFill>
              </a:rPr>
              <a:t>color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smtClean="0">
                <a:solidFill>
                  <a:srgbClr val="FFC000"/>
                </a:solidFill>
              </a:rPr>
              <a:t>orange</a:t>
            </a:r>
            <a:r>
              <a:rPr lang="en-US" altLang="ko-KR" dirty="0" smtClean="0">
                <a:solidFill>
                  <a:schemeClr val="bg1"/>
                </a:solidFill>
              </a:rPr>
              <a:t> ; 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7224" y="3143248"/>
            <a:ext cx="7858180" cy="50006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ul#gnb</a:t>
            </a:r>
            <a:r>
              <a:rPr lang="en-US" altLang="ko-KR" dirty="0" smtClean="0">
                <a:solidFill>
                  <a:schemeClr val="bg1"/>
                </a:solidFill>
              </a:rPr>
              <a:t> { </a:t>
            </a:r>
            <a:r>
              <a:rPr lang="en-US" altLang="ko-KR" dirty="0" smtClean="0">
                <a:solidFill>
                  <a:srgbClr val="0000CC"/>
                </a:solidFill>
              </a:rPr>
              <a:t>list-style-type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smtClean="0">
                <a:solidFill>
                  <a:srgbClr val="FFC000"/>
                </a:solidFill>
              </a:rPr>
              <a:t>none</a:t>
            </a:r>
            <a:r>
              <a:rPr lang="en-US" altLang="ko-KR" dirty="0" smtClean="0">
                <a:solidFill>
                  <a:schemeClr val="bg1"/>
                </a:solidFill>
              </a:rPr>
              <a:t> ; }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00034" y="3786190"/>
            <a:ext cx="8329642" cy="2357454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(attribute) </a:t>
            </a: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선택자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특정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속성명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이나 속성값을 가진 요소에 적용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(IE6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미지원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b="1" u="sng" dirty="0" smtClean="0">
              <a:solidFill>
                <a:srgbClr val="FFFF00"/>
              </a:solidFill>
              <a:uFill>
                <a:solidFill>
                  <a:srgbClr val="FFFF00"/>
                </a:solidFill>
              </a:u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7224" y="4714884"/>
            <a:ext cx="7858180" cy="71438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h1[title]</a:t>
            </a:r>
            <a:r>
              <a:rPr lang="en-US" altLang="ko-KR" dirty="0" smtClean="0">
                <a:solidFill>
                  <a:schemeClr val="bg1"/>
                </a:solidFill>
              </a:rPr>
              <a:t>{</a:t>
            </a:r>
            <a:r>
              <a:rPr lang="en-US" altLang="ko-KR" dirty="0" smtClean="0">
                <a:solidFill>
                  <a:srgbClr val="0000CC"/>
                </a:solidFill>
              </a:rPr>
              <a:t>background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smtClean="0">
                <a:solidFill>
                  <a:srgbClr val="FFC000"/>
                </a:solidFill>
              </a:rPr>
              <a:t>#ffff00</a:t>
            </a:r>
            <a:r>
              <a:rPr lang="en-US" altLang="ko-KR" dirty="0" smtClean="0">
                <a:solidFill>
                  <a:schemeClr val="bg1"/>
                </a:solidFill>
              </a:rPr>
              <a:t>;}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a[</a:t>
            </a:r>
            <a:r>
              <a:rPr lang="en-US" altLang="ko-KR" dirty="0" err="1" smtClean="0">
                <a:solidFill>
                  <a:srgbClr val="FF0000"/>
                </a:solidFill>
              </a:rPr>
              <a:t>href</a:t>
            </a:r>
            <a:r>
              <a:rPr lang="en-US" altLang="ko-KR" dirty="0" smtClean="0">
                <a:solidFill>
                  <a:srgbClr val="FF0000"/>
                </a:solidFill>
              </a:rPr>
              <a:t>=“#</a:t>
            </a:r>
            <a:r>
              <a:rPr lang="en-US" altLang="ko-KR" dirty="0" err="1" smtClean="0">
                <a:solidFill>
                  <a:srgbClr val="FF0000"/>
                </a:solidFill>
              </a:rPr>
              <a:t>wcag</a:t>
            </a:r>
            <a:r>
              <a:rPr lang="en-US" altLang="ko-KR" dirty="0" smtClean="0">
                <a:solidFill>
                  <a:srgbClr val="FF0000"/>
                </a:solidFill>
              </a:rPr>
              <a:t>”]</a:t>
            </a:r>
            <a:r>
              <a:rPr lang="en-US" altLang="ko-KR" dirty="0" smtClean="0">
                <a:solidFill>
                  <a:schemeClr val="bg1"/>
                </a:solidFill>
              </a:rPr>
              <a:t>{</a:t>
            </a:r>
            <a:r>
              <a:rPr lang="en-US" altLang="ko-KR" dirty="0" smtClean="0">
                <a:solidFill>
                  <a:srgbClr val="0000CC"/>
                </a:solidFill>
              </a:rPr>
              <a:t>font-style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smtClean="0">
                <a:solidFill>
                  <a:srgbClr val="FFC000"/>
                </a:solidFill>
              </a:rPr>
              <a:t>italic</a:t>
            </a:r>
            <a:r>
              <a:rPr lang="en-US" altLang="ko-KR" dirty="0" smtClean="0">
                <a:solidFill>
                  <a:schemeClr val="bg1"/>
                </a:solidFill>
              </a:rPr>
              <a:t> ;}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42928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가상 클래스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가상 클래스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(pseudo-classes)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“상황”에 따라 스타일을 적용하는 방법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클래스 선언 순서에 유의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실제 클래스를 부여하지는 않았지만 가상의 클래스를 부여한 것처럼 제어가 가능한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endParaRPr lang="ko-KR" altLang="en-US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IE6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요소에만 가상 클래스 지원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IE7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아닌 요소에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:hover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지원하지만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a:active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지원하지 않는다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b="1" u="sng" dirty="0" smtClean="0">
              <a:solidFill>
                <a:srgbClr val="FFFF00"/>
              </a:solidFill>
              <a:uFill>
                <a:solidFill>
                  <a:srgbClr val="FFFF00"/>
                </a:solidFill>
              </a:u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 err="1">
                <a:latin typeface="나눔고딕 ExtraBold" pitchFamily="50" charset="-127"/>
                <a:ea typeface="나눔고딕 ExtraBold" pitchFamily="50" charset="-127"/>
              </a:rPr>
              <a:t>선택자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3302084"/>
            <a:ext cx="7858180" cy="214314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 a:link</a:t>
            </a:r>
            <a:r>
              <a:rPr lang="en-US" altLang="ko-KR" dirty="0" smtClean="0">
                <a:solidFill>
                  <a:schemeClr val="bg1"/>
                </a:solidFill>
              </a:rPr>
              <a:t> { </a:t>
            </a:r>
            <a:r>
              <a:rPr lang="en-US" altLang="ko-KR" dirty="0" smtClean="0">
                <a:solidFill>
                  <a:srgbClr val="0000CC"/>
                </a:solidFill>
              </a:rPr>
              <a:t>color</a:t>
            </a:r>
            <a:r>
              <a:rPr lang="en-US" altLang="ko-KR" dirty="0" smtClean="0">
                <a:solidFill>
                  <a:schemeClr val="bg1"/>
                </a:solidFill>
              </a:rPr>
              <a:t> :</a:t>
            </a:r>
            <a:r>
              <a:rPr lang="en-US" altLang="ko-KR" dirty="0" smtClean="0">
                <a:solidFill>
                  <a:srgbClr val="FFC000"/>
                </a:solidFill>
              </a:rPr>
              <a:t> blue </a:t>
            </a:r>
            <a:r>
              <a:rPr lang="en-US" altLang="ko-KR" dirty="0" smtClean="0">
                <a:solidFill>
                  <a:schemeClr val="bg1"/>
                </a:solidFill>
              </a:rPr>
              <a:t>; }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a:visited</a:t>
            </a:r>
            <a:r>
              <a:rPr lang="en-US" altLang="ko-KR" dirty="0" smtClean="0">
                <a:solidFill>
                  <a:schemeClr val="bg1"/>
                </a:solidFill>
              </a:rPr>
              <a:t> { </a:t>
            </a:r>
            <a:r>
              <a:rPr lang="en-US" altLang="ko-KR" dirty="0" smtClean="0">
                <a:solidFill>
                  <a:srgbClr val="0000CC"/>
                </a:solidFill>
              </a:rPr>
              <a:t>color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smtClean="0">
                <a:solidFill>
                  <a:srgbClr val="FFC000"/>
                </a:solidFill>
              </a:rPr>
              <a:t>purple</a:t>
            </a:r>
            <a:r>
              <a:rPr lang="en-US" altLang="ko-KR" dirty="0" smtClean="0">
                <a:solidFill>
                  <a:schemeClr val="bg1"/>
                </a:solidFill>
              </a:rPr>
              <a:t> ; }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a[</a:t>
            </a:r>
            <a:r>
              <a:rPr lang="en-US" altLang="ko-KR" dirty="0" err="1" smtClean="0">
                <a:solidFill>
                  <a:srgbClr val="FF0000"/>
                </a:solidFill>
              </a:rPr>
              <a:t>href</a:t>
            </a:r>
            <a:r>
              <a:rPr lang="en-US" altLang="ko-KR" dirty="0" smtClean="0">
                <a:solidFill>
                  <a:srgbClr val="FF0000"/>
                </a:solidFill>
              </a:rPr>
              <a:t>="use"]:visited </a:t>
            </a:r>
            <a:r>
              <a:rPr lang="en-US" altLang="ko-KR" dirty="0" smtClean="0">
                <a:solidFill>
                  <a:schemeClr val="bg1"/>
                </a:solidFill>
              </a:rPr>
              <a:t>{</a:t>
            </a:r>
            <a:r>
              <a:rPr lang="en-US" altLang="ko-KR" dirty="0" smtClean="0">
                <a:solidFill>
                  <a:srgbClr val="0000CC"/>
                </a:solidFill>
              </a:rPr>
              <a:t>color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rgbClr val="FFC000"/>
                </a:solidFill>
              </a:rPr>
              <a:t>#dc086f</a:t>
            </a:r>
            <a:r>
              <a:rPr lang="en-US" altLang="ko-KR" dirty="0" smtClean="0">
                <a:solidFill>
                  <a:schemeClr val="bg1"/>
                </a:solidFill>
              </a:rPr>
              <a:t>;}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a:hover </a:t>
            </a:r>
            <a:r>
              <a:rPr lang="en-US" altLang="ko-KR" dirty="0" smtClean="0">
                <a:solidFill>
                  <a:schemeClr val="bg1"/>
                </a:solidFill>
              </a:rPr>
              <a:t>{ </a:t>
            </a:r>
            <a:r>
              <a:rPr lang="en-US" altLang="ko-KR" dirty="0" smtClean="0">
                <a:solidFill>
                  <a:srgbClr val="0000CC"/>
                </a:solidFill>
              </a:rPr>
              <a:t>color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smtClean="0">
                <a:solidFill>
                  <a:srgbClr val="FFC000"/>
                </a:solidFill>
              </a:rPr>
              <a:t>orange</a:t>
            </a:r>
            <a:r>
              <a:rPr lang="en-US" altLang="ko-KR" dirty="0" smtClean="0">
                <a:solidFill>
                  <a:schemeClr val="bg1"/>
                </a:solidFill>
              </a:rPr>
              <a:t> ; }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a:active </a:t>
            </a:r>
            <a:r>
              <a:rPr lang="en-US" altLang="ko-KR" dirty="0" smtClean="0">
                <a:solidFill>
                  <a:schemeClr val="bg1"/>
                </a:solidFill>
              </a:rPr>
              <a:t>{ </a:t>
            </a:r>
            <a:r>
              <a:rPr lang="en-US" altLang="ko-KR" dirty="0" smtClean="0">
                <a:solidFill>
                  <a:srgbClr val="0000CC"/>
                </a:solidFill>
              </a:rPr>
              <a:t>color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smtClean="0">
                <a:solidFill>
                  <a:srgbClr val="FFC000"/>
                </a:solidFill>
              </a:rPr>
              <a:t>red</a:t>
            </a:r>
            <a:r>
              <a:rPr lang="en-US" altLang="ko-KR" dirty="0" smtClean="0">
                <a:solidFill>
                  <a:schemeClr val="bg1"/>
                </a:solidFill>
              </a:rPr>
              <a:t> ; }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a:focus</a:t>
            </a:r>
            <a:r>
              <a:rPr lang="en-US" altLang="ko-KR" dirty="0" smtClean="0">
                <a:solidFill>
                  <a:schemeClr val="bg1"/>
                </a:solidFill>
              </a:rPr>
              <a:t> { </a:t>
            </a:r>
            <a:r>
              <a:rPr lang="en-US" altLang="ko-KR" dirty="0" smtClean="0">
                <a:solidFill>
                  <a:srgbClr val="0000CC"/>
                </a:solidFill>
              </a:rPr>
              <a:t>background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rgbClr val="FFC000"/>
                </a:solidFill>
              </a:rPr>
              <a:t>#</a:t>
            </a:r>
            <a:r>
              <a:rPr lang="en-US" altLang="ko-KR" dirty="0" err="1" smtClean="0">
                <a:solidFill>
                  <a:srgbClr val="FFC000"/>
                </a:solidFill>
              </a:rPr>
              <a:t>fcf</a:t>
            </a:r>
            <a:r>
              <a:rPr lang="en-US" altLang="ko-KR" dirty="0" smtClean="0">
                <a:solidFill>
                  <a:schemeClr val="bg1"/>
                </a:solidFill>
              </a:rPr>
              <a:t> ; 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42928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가상 요소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first-line, first-letter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before, after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:after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:before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반드시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content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속성을 갖는다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IE6, IE7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미지원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b="1" u="sng" dirty="0" smtClean="0">
              <a:solidFill>
                <a:srgbClr val="FFFF00"/>
              </a:solidFill>
              <a:uFill>
                <a:solidFill>
                  <a:srgbClr val="FFFF00"/>
                </a:solidFill>
              </a:u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 err="1">
                <a:latin typeface="나눔고딕 ExtraBold" pitchFamily="50" charset="-127"/>
                <a:ea typeface="나눔고딕 ExtraBold" pitchFamily="50" charset="-127"/>
              </a:rPr>
              <a:t>선택자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2928934"/>
            <a:ext cx="7858180" cy="178595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p:first-letter </a:t>
            </a:r>
            <a:r>
              <a:rPr lang="en-US" altLang="ko-KR" dirty="0" smtClean="0">
                <a:solidFill>
                  <a:schemeClr val="bg1"/>
                </a:solidFill>
              </a:rPr>
              <a:t>{ </a:t>
            </a:r>
            <a:r>
              <a:rPr lang="en-US" altLang="ko-KR" dirty="0" smtClean="0">
                <a:solidFill>
                  <a:srgbClr val="0000CC"/>
                </a:solidFill>
              </a:rPr>
              <a:t>font-size</a:t>
            </a:r>
            <a:r>
              <a:rPr lang="en-US" altLang="ko-KR" dirty="0" smtClean="0">
                <a:solidFill>
                  <a:schemeClr val="bg1"/>
                </a:solidFill>
              </a:rPr>
              <a:t> :</a:t>
            </a:r>
            <a:r>
              <a:rPr lang="en-US" altLang="ko-KR" dirty="0" smtClean="0">
                <a:solidFill>
                  <a:srgbClr val="FFC000"/>
                </a:solidFill>
              </a:rPr>
              <a:t> 1.4em </a:t>
            </a:r>
            <a:r>
              <a:rPr lang="en-US" altLang="ko-KR" dirty="0" smtClean="0">
                <a:solidFill>
                  <a:schemeClr val="bg1"/>
                </a:solidFill>
              </a:rPr>
              <a:t>; } </a:t>
            </a:r>
            <a:r>
              <a:rPr lang="en-US" altLang="ko-KR" sz="1400" dirty="0" smtClean="0">
                <a:solidFill>
                  <a:schemeClr val="bg1"/>
                </a:solidFill>
              </a:rPr>
              <a:t>-</a:t>
            </a:r>
            <a:r>
              <a:rPr lang="ko-KR" altLang="en-US" sz="1400" dirty="0" smtClean="0">
                <a:solidFill>
                  <a:schemeClr val="bg1"/>
                </a:solidFill>
              </a:rPr>
              <a:t> 요소의 첫 번째 </a:t>
            </a:r>
            <a:r>
              <a:rPr lang="en-US" altLang="ko-KR" sz="1400" dirty="0" smtClean="0">
                <a:solidFill>
                  <a:schemeClr val="bg1"/>
                </a:solidFill>
              </a:rPr>
              <a:t>text</a:t>
            </a:r>
            <a:r>
              <a:rPr lang="ko-KR" altLang="en-US" sz="1400" dirty="0" smtClean="0">
                <a:solidFill>
                  <a:schemeClr val="bg1"/>
                </a:solidFill>
              </a:rPr>
              <a:t>에 </a:t>
            </a:r>
            <a:r>
              <a:rPr lang="en-US" altLang="ko-KR" sz="1400" dirty="0" smtClean="0">
                <a:solidFill>
                  <a:schemeClr val="bg1"/>
                </a:solidFill>
              </a:rPr>
              <a:t>style</a:t>
            </a:r>
            <a:r>
              <a:rPr lang="ko-KR" altLang="en-US" sz="1400" dirty="0" smtClean="0">
                <a:solidFill>
                  <a:schemeClr val="bg1"/>
                </a:solidFill>
              </a:rPr>
              <a:t>을 추가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p:first-line</a:t>
            </a:r>
            <a:r>
              <a:rPr lang="en-US" altLang="ko-KR" dirty="0" smtClean="0">
                <a:solidFill>
                  <a:schemeClr val="bg1"/>
                </a:solidFill>
              </a:rPr>
              <a:t> { </a:t>
            </a:r>
            <a:r>
              <a:rPr lang="en-US" altLang="ko-KR" dirty="0" smtClean="0">
                <a:solidFill>
                  <a:srgbClr val="0000CC"/>
                </a:solidFill>
              </a:rPr>
              <a:t>font-style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smtClean="0">
                <a:solidFill>
                  <a:srgbClr val="FFC000"/>
                </a:solidFill>
              </a:rPr>
              <a:t>italic</a:t>
            </a:r>
            <a:r>
              <a:rPr lang="en-US" altLang="ko-KR" dirty="0" smtClean="0">
                <a:solidFill>
                  <a:schemeClr val="bg1"/>
                </a:solidFill>
              </a:rPr>
              <a:t> ; } -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요소의 첫 번째 </a:t>
            </a:r>
            <a:r>
              <a:rPr lang="en-US" altLang="ko-KR" sz="1400" dirty="0" smtClean="0">
                <a:solidFill>
                  <a:schemeClr val="bg1"/>
                </a:solidFill>
              </a:rPr>
              <a:t>line</a:t>
            </a:r>
            <a:r>
              <a:rPr lang="ko-KR" altLang="en-US" sz="1400" dirty="0" smtClean="0">
                <a:solidFill>
                  <a:schemeClr val="bg1"/>
                </a:solidFill>
              </a:rPr>
              <a:t>에 </a:t>
            </a:r>
            <a:r>
              <a:rPr lang="en-US" altLang="ko-KR" sz="1400" dirty="0" smtClean="0">
                <a:solidFill>
                  <a:schemeClr val="bg1"/>
                </a:solidFill>
              </a:rPr>
              <a:t>style</a:t>
            </a:r>
            <a:r>
              <a:rPr lang="ko-KR" altLang="en-US" sz="1400" dirty="0" smtClean="0">
                <a:solidFill>
                  <a:schemeClr val="bg1"/>
                </a:solidFill>
              </a:rPr>
              <a:t>을 추가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p.memo:before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{</a:t>
            </a:r>
            <a:r>
              <a:rPr lang="en-US" altLang="ko-KR" dirty="0" smtClean="0">
                <a:solidFill>
                  <a:srgbClr val="0000CC"/>
                </a:solidFill>
              </a:rPr>
              <a:t>content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err="1" smtClean="0">
                <a:solidFill>
                  <a:srgbClr val="FFC000"/>
                </a:solidFill>
              </a:rPr>
              <a:t>url</a:t>
            </a:r>
            <a:r>
              <a:rPr lang="en-US" altLang="ko-KR" dirty="0" smtClean="0">
                <a:solidFill>
                  <a:srgbClr val="FFC000"/>
                </a:solidFill>
              </a:rPr>
              <a:t>(memo.gif)</a:t>
            </a:r>
            <a:r>
              <a:rPr lang="en-US" altLang="ko-KR" dirty="0" smtClean="0">
                <a:solidFill>
                  <a:schemeClr val="bg1"/>
                </a:solidFill>
              </a:rPr>
              <a:t>;}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p.memo:after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{</a:t>
            </a:r>
            <a:r>
              <a:rPr lang="en-US" altLang="ko-KR" dirty="0" smtClean="0">
                <a:solidFill>
                  <a:srgbClr val="0000CC"/>
                </a:solidFill>
              </a:rPr>
              <a:t>content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rgbClr val="FFC000"/>
                </a:solidFill>
              </a:rPr>
              <a:t>"-</a:t>
            </a:r>
            <a:r>
              <a:rPr lang="ko-KR" altLang="en-US" dirty="0" smtClean="0">
                <a:solidFill>
                  <a:srgbClr val="FFC000"/>
                </a:solidFill>
              </a:rPr>
              <a:t>메모</a:t>
            </a:r>
            <a:r>
              <a:rPr lang="en-US" altLang="ko-KR" dirty="0" smtClean="0">
                <a:solidFill>
                  <a:srgbClr val="FFC000"/>
                </a:solidFill>
              </a:rPr>
              <a:t>“</a:t>
            </a:r>
            <a:r>
              <a:rPr lang="en-US" altLang="ko-KR" dirty="0" smtClean="0">
                <a:solidFill>
                  <a:schemeClr val="bg1"/>
                </a:solidFill>
              </a:rPr>
              <a:t> ; 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2357454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선택자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조합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앞에서 살펴본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Type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전체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id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class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가상 요소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가상클래스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들은 서로 조합해서 사용할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이러한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들은 적용 범위에 따라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하위 </a:t>
            </a:r>
            <a:r>
              <a:rPr lang="ko-KR" altLang="en-US" sz="1600" dirty="0" err="1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en-US" altLang="ko-KR" sz="1600" dirty="0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(descendant selector),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자식 </a:t>
            </a:r>
            <a:r>
              <a:rPr lang="ko-KR" altLang="en-US" sz="1600" dirty="0" err="1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en-US" altLang="ko-KR" sz="1600" dirty="0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(child selector),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인접 형제 </a:t>
            </a:r>
            <a:r>
              <a:rPr lang="ko-KR" altLang="en-US" sz="1600" dirty="0" err="1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en-US" altLang="ko-KR" sz="1600" dirty="0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(adjacent sibling selector)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방식이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 err="1">
                <a:latin typeface="나눔고딕 ExtraBold" pitchFamily="50" charset="-127"/>
                <a:ea typeface="나눔고딕 ExtraBold" pitchFamily="50" charset="-127"/>
              </a:rPr>
              <a:t>선택자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00034" y="3214686"/>
            <a:ext cx="8329642" cy="214314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하위 </a:t>
            </a: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선택자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선택자와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공백문자로 구분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띄어쓰기로 표시한다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부모 요소에 포함된 모든 자식 요소를 대상으로 스타일을 적용하는 방법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2910" y="4357694"/>
            <a:ext cx="7858180" cy="57150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.note p</a:t>
            </a:r>
            <a:r>
              <a:rPr lang="en-US" altLang="ko-KR" dirty="0" smtClean="0">
                <a:solidFill>
                  <a:schemeClr val="bg1"/>
                </a:solidFill>
              </a:rPr>
              <a:t> { </a:t>
            </a:r>
            <a:r>
              <a:rPr lang="en-US" altLang="ko-KR" dirty="0" smtClean="0">
                <a:solidFill>
                  <a:srgbClr val="0000CC"/>
                </a:solidFill>
              </a:rPr>
              <a:t>color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smtClean="0">
                <a:solidFill>
                  <a:srgbClr val="FFC000"/>
                </a:solidFill>
              </a:rPr>
              <a:t>orange</a:t>
            </a:r>
            <a:r>
              <a:rPr lang="en-US" altLang="ko-KR" dirty="0" smtClean="0">
                <a:solidFill>
                  <a:schemeClr val="bg1"/>
                </a:solidFill>
              </a:rPr>
              <a:t> ; }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2357454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자식 </a:t>
            </a: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선택자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600" dirty="0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왼쪽 부등호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구분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부모 요소 바로 뒤의 자식 요소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자식 요소 이하를 포함하지 않는다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대상으로 스타일을 적용하는 방법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(IE6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미지원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 err="1">
                <a:latin typeface="나눔고딕 ExtraBold" pitchFamily="50" charset="-127"/>
                <a:ea typeface="나눔고딕 ExtraBold" pitchFamily="50" charset="-127"/>
              </a:rPr>
              <a:t>선택자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00034" y="3214686"/>
            <a:ext cx="8329642" cy="3357586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인접 형제 </a:t>
            </a: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선택자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600" dirty="0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플러스 기호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구분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트리구조상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동일한 부모 요소를 가진 병렬 관계에  있는 요소 가운데 먼저 등록한 요소를 형 요소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나중에  등록한 요소를 동생 요소라고 하는데 이때 나중에 등록한 동생 요소에 스타일을 적용하는 방법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(IE6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미지원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b="1" u="sng" dirty="0" smtClean="0">
              <a:solidFill>
                <a:srgbClr val="FFFF00"/>
              </a:solidFill>
              <a:uFill>
                <a:solidFill>
                  <a:srgbClr val="FFFF00"/>
                </a:solidFill>
              </a:u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ko-KR" altLang="en-US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2910" y="4929198"/>
            <a:ext cx="7858180" cy="57150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h1 + h2</a:t>
            </a:r>
            <a:r>
              <a:rPr lang="en-US" altLang="ko-KR" dirty="0" smtClean="0">
                <a:solidFill>
                  <a:schemeClr val="bg1"/>
                </a:solidFill>
              </a:rPr>
              <a:t> { </a:t>
            </a:r>
            <a:r>
              <a:rPr lang="en-US" altLang="ko-KR" dirty="0" smtClean="0">
                <a:solidFill>
                  <a:srgbClr val="0000CC"/>
                </a:solidFill>
              </a:rPr>
              <a:t>color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smtClean="0">
                <a:solidFill>
                  <a:srgbClr val="FFC000"/>
                </a:solidFill>
              </a:rPr>
              <a:t>orange</a:t>
            </a:r>
            <a:r>
              <a:rPr lang="en-US" altLang="ko-KR" dirty="0" smtClean="0">
                <a:solidFill>
                  <a:schemeClr val="bg1"/>
                </a:solidFill>
              </a:rPr>
              <a:t> ;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1472" y="2285992"/>
            <a:ext cx="7858180" cy="57150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.note &gt; p</a:t>
            </a:r>
            <a:r>
              <a:rPr lang="en-US" altLang="ko-KR" dirty="0" smtClean="0">
                <a:solidFill>
                  <a:schemeClr val="bg1"/>
                </a:solidFill>
              </a:rPr>
              <a:t> { </a:t>
            </a:r>
            <a:r>
              <a:rPr lang="en-US" altLang="ko-KR" dirty="0" smtClean="0">
                <a:solidFill>
                  <a:srgbClr val="0000CC"/>
                </a:solidFill>
              </a:rPr>
              <a:t>border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smtClean="0">
                <a:solidFill>
                  <a:srgbClr val="FFC000"/>
                </a:solidFill>
              </a:rPr>
              <a:t>1px solid red</a:t>
            </a:r>
            <a:r>
              <a:rPr lang="en-US" altLang="ko-KR" dirty="0" smtClean="0">
                <a:solidFill>
                  <a:schemeClr val="bg1"/>
                </a:solidFill>
              </a:rPr>
              <a:t> ; 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385765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선택자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그룹화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선택자와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콤마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(,)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구분하여 그룹화 하고 복수의 요소에 같은 스타일을 적용합니다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선택자나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id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하위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자식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인접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등을 지정할 때도 콤마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(,)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구분하여 그룹화 할 수 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b="1" u="sng" dirty="0" smtClean="0">
              <a:solidFill>
                <a:srgbClr val="FFFF00"/>
              </a:solidFill>
              <a:uFill>
                <a:solidFill>
                  <a:srgbClr val="FFFF00"/>
                </a:solidFill>
              </a:u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 err="1">
                <a:latin typeface="나눔고딕 ExtraBold" pitchFamily="50" charset="-127"/>
                <a:ea typeface="나눔고딕 ExtraBold" pitchFamily="50" charset="-127"/>
              </a:rPr>
              <a:t>선택자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1472" y="2714620"/>
            <a:ext cx="7858180" cy="57150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div &gt; p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#wrap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p.note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p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h1[title] { </a:t>
            </a:r>
            <a:r>
              <a:rPr lang="en-US" altLang="ko-KR" dirty="0" smtClean="0">
                <a:solidFill>
                  <a:srgbClr val="0000CC"/>
                </a:solidFill>
              </a:rPr>
              <a:t>color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smtClean="0">
                <a:solidFill>
                  <a:srgbClr val="FFC000"/>
                </a:solidFill>
              </a:rPr>
              <a:t>red</a:t>
            </a:r>
            <a:r>
              <a:rPr lang="en-US" altLang="ko-KR" dirty="0" smtClean="0">
                <a:solidFill>
                  <a:schemeClr val="bg1"/>
                </a:solidFill>
              </a:rPr>
              <a:t> ; 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 err="1" smtClean="0">
                <a:latin typeface="나눔고딕 ExtraBold" pitchFamily="50" charset="-127"/>
                <a:ea typeface="나눔고딕 ExtraBold" pitchFamily="50" charset="-127"/>
              </a:rPr>
              <a:t>선택자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 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그림 5" descr="select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60" y="306782"/>
            <a:ext cx="7745506" cy="6051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329642" cy="464347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목표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 표준 및 웹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접근성을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고려한 표준화 코딩 이해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의미있는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시멘틱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웹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웹 콘텐츠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접근성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지침 이해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 표준 코딩 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(X)HTML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표현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대상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 표준과 웹 접근성에 관심 및 개념을 이해하고 싶다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내가 코딩하고 있는 코드가 정말 맞게 코딩하고 있는 것인지 궁금하다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(X)HTML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코드 때문에 골치 아팠던 적이 있다</a:t>
            </a:r>
            <a:r>
              <a:rPr lang="en-US" altLang="ko-KR" sz="180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Index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상속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(Inherit)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하위 요소가 상위 요소의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사용값을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물려 받느냐 아니냐를 나타내는 것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이러한 값의 상속은 상속되는 것이 있고 안 되는 것이 있음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값이 자동으로 자식 요소에 상속되지 않는 경우 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inherit”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키워드를 이용하여 강제로 상속시킬 수 있음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상속된 스타일을 재정의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(Overriding)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하고 싶다면 원하는 선택자에 적용을 원하는 스타일을 정의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b="1" u="sng" dirty="0" smtClean="0">
              <a:solidFill>
                <a:srgbClr val="FFFF00"/>
              </a:solidFill>
              <a:uFill>
                <a:solidFill>
                  <a:srgbClr val="FFFF00"/>
                </a:solidFill>
              </a:u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개념 및 단위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2643182"/>
            <a:ext cx="7858180" cy="164307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부모 요소에 적용한 스타일이 자식 요소에 계속되는 것을  </a:t>
            </a:r>
            <a:r>
              <a:rPr lang="en-US" altLang="ko-KR" dirty="0" smtClean="0">
                <a:solidFill>
                  <a:schemeClr val="bg1"/>
                </a:solidFill>
              </a:rPr>
              <a:t>&lt;a </a:t>
            </a:r>
            <a:r>
              <a:rPr lang="en-US" altLang="ko-KR" dirty="0" err="1" smtClean="0">
                <a:solidFill>
                  <a:schemeClr val="bg1"/>
                </a:solidFill>
              </a:rPr>
              <a:t>href</a:t>
            </a:r>
            <a:r>
              <a:rPr lang="en-US" altLang="ko-KR" dirty="0" smtClean="0">
                <a:solidFill>
                  <a:schemeClr val="bg1"/>
                </a:solidFill>
              </a:rPr>
              <a:t>=“inherit.html”&gt;</a:t>
            </a:r>
            <a:r>
              <a:rPr lang="ko-KR" altLang="en-US" dirty="0" smtClean="0">
                <a:solidFill>
                  <a:schemeClr val="bg1"/>
                </a:solidFill>
              </a:rPr>
              <a:t>상속</a:t>
            </a:r>
            <a:r>
              <a:rPr lang="en-US" altLang="ko-KR" dirty="0" smtClean="0">
                <a:solidFill>
                  <a:schemeClr val="bg1"/>
                </a:solidFill>
              </a:rPr>
              <a:t>(inherit)&lt;/a&gt;</a:t>
            </a:r>
            <a:r>
              <a:rPr lang="ko-KR" altLang="en-US" dirty="0" smtClean="0">
                <a:solidFill>
                  <a:schemeClr val="bg1"/>
                </a:solidFill>
              </a:rPr>
              <a:t>라고 한다</a:t>
            </a:r>
            <a:r>
              <a:rPr lang="en-US" altLang="ko-KR" dirty="0" smtClean="0">
                <a:solidFill>
                  <a:schemeClr val="bg1"/>
                </a:solidFill>
              </a:rPr>
              <a:t>. &lt;/p&gt;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en-US" altLang="ko-KR" dirty="0" smtClean="0">
                <a:solidFill>
                  <a:schemeClr val="bg1"/>
                </a:solidFill>
              </a:rPr>
              <a:t> { </a:t>
            </a:r>
            <a:r>
              <a:rPr lang="en-US" altLang="ko-KR" dirty="0" smtClean="0">
                <a:solidFill>
                  <a:srgbClr val="0000CC"/>
                </a:solidFill>
              </a:rPr>
              <a:t>border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smtClean="0">
                <a:solidFill>
                  <a:srgbClr val="FFC000"/>
                </a:solidFill>
              </a:rPr>
              <a:t>1px solid red </a:t>
            </a:r>
            <a:r>
              <a:rPr lang="en-US" altLang="ko-KR" dirty="0" smtClean="0">
                <a:solidFill>
                  <a:schemeClr val="bg1"/>
                </a:solidFill>
              </a:rPr>
              <a:t>;  }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chemeClr val="bg1"/>
                </a:solidFill>
              </a:rPr>
              <a:t> { </a:t>
            </a:r>
            <a:r>
              <a:rPr lang="en-US" altLang="ko-KR" dirty="0" smtClean="0">
                <a:solidFill>
                  <a:srgbClr val="0000CC"/>
                </a:solidFill>
              </a:rPr>
              <a:t>border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smtClean="0">
                <a:solidFill>
                  <a:srgbClr val="FFC000"/>
                </a:solidFill>
              </a:rPr>
              <a:t>inherit</a:t>
            </a:r>
            <a:r>
              <a:rPr lang="en-US" altLang="ko-KR" dirty="0" smtClean="0">
                <a:solidFill>
                  <a:schemeClr val="bg1"/>
                </a:solidFill>
              </a:rPr>
              <a:t> ; 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392909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겹침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(Cascading)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우선순위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스타일의 충돌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개 이상의 규칙이 동일한 한 개의 요소에 적용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스타일의 우선순위 결정 규칙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가장 마지막에 지정된 스타일을 우선적으로  적용</a:t>
            </a:r>
            <a:endParaRPr lang="en-US" altLang="ko-KR" sz="1600" b="1" u="sng" dirty="0" smtClean="0">
              <a:solidFill>
                <a:srgbClr val="FFFF00"/>
              </a:solidFill>
              <a:uFill>
                <a:solidFill>
                  <a:srgbClr val="FFFF00"/>
                </a:solidFill>
              </a:u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개념 및 단위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1472" y="2357430"/>
            <a:ext cx="7858180" cy="192882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</a:rPr>
              <a:t>&lt;link </a:t>
            </a:r>
            <a:r>
              <a:rPr lang="en-US" altLang="ko-KR" dirty="0" err="1" smtClean="0">
                <a:solidFill>
                  <a:srgbClr val="FFC000"/>
                </a:solidFill>
              </a:rPr>
              <a:t>rel</a:t>
            </a:r>
            <a:r>
              <a:rPr lang="en-US" altLang="ko-KR" dirty="0" smtClean="0">
                <a:solidFill>
                  <a:srgbClr val="FFC000"/>
                </a:solidFill>
              </a:rPr>
              <a:t>=“</a:t>
            </a:r>
            <a:r>
              <a:rPr lang="en-US" altLang="ko-KR" dirty="0" err="1" smtClean="0">
                <a:solidFill>
                  <a:srgbClr val="FFC000"/>
                </a:solidFill>
              </a:rPr>
              <a:t>stylesheet</a:t>
            </a:r>
            <a:r>
              <a:rPr lang="en-US" altLang="ko-KR" dirty="0" smtClean="0">
                <a:solidFill>
                  <a:srgbClr val="FFC000"/>
                </a:solidFill>
              </a:rPr>
              <a:t>” type=“text/</a:t>
            </a:r>
            <a:r>
              <a:rPr lang="en-US" altLang="ko-KR" dirty="0" err="1" smtClean="0">
                <a:solidFill>
                  <a:srgbClr val="FFC000"/>
                </a:solidFill>
              </a:rPr>
              <a:t>css</a:t>
            </a:r>
            <a:r>
              <a:rPr lang="en-US" altLang="ko-KR" dirty="0" smtClean="0">
                <a:solidFill>
                  <a:srgbClr val="FFC000"/>
                </a:solidFill>
              </a:rPr>
              <a:t>” </a:t>
            </a:r>
            <a:r>
              <a:rPr lang="en-US" altLang="ko-KR" dirty="0" err="1" smtClean="0">
                <a:solidFill>
                  <a:srgbClr val="FFC000"/>
                </a:solidFill>
              </a:rPr>
              <a:t>href</a:t>
            </a:r>
            <a:r>
              <a:rPr lang="en-US" altLang="ko-KR" dirty="0" smtClean="0">
                <a:solidFill>
                  <a:srgbClr val="FFC000"/>
                </a:solidFill>
              </a:rPr>
              <a:t>=“</a:t>
            </a:r>
            <a:r>
              <a:rPr lang="en-US" altLang="ko-KR" dirty="0" err="1" smtClean="0">
                <a:solidFill>
                  <a:srgbClr val="FFC000"/>
                </a:solidFill>
              </a:rPr>
              <a:t>css</a:t>
            </a:r>
            <a:r>
              <a:rPr lang="en-US" altLang="ko-KR" dirty="0" smtClean="0">
                <a:solidFill>
                  <a:srgbClr val="FFC000"/>
                </a:solidFill>
              </a:rPr>
              <a:t>/default.css” /&gt;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en-US" altLang="ko-KR" dirty="0" smtClean="0">
                <a:solidFill>
                  <a:srgbClr val="0000CC"/>
                </a:solidFill>
              </a:rPr>
              <a:t>&lt;style type=“text/</a:t>
            </a:r>
            <a:r>
              <a:rPr lang="en-US" altLang="ko-KR" dirty="0" err="1" smtClean="0">
                <a:solidFill>
                  <a:srgbClr val="0000CC"/>
                </a:solidFill>
              </a:rPr>
              <a:t>css</a:t>
            </a:r>
            <a:r>
              <a:rPr lang="en-US" altLang="ko-KR" dirty="0" smtClean="0">
                <a:solidFill>
                  <a:srgbClr val="0000CC"/>
                </a:solidFill>
              </a:rPr>
              <a:t>”&gt;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  </a:t>
            </a:r>
            <a:r>
              <a:rPr lang="en-US" altLang="ko-KR" dirty="0" smtClean="0">
                <a:solidFill>
                  <a:srgbClr val="FF0000"/>
                </a:solidFill>
              </a:rPr>
              <a:t>@import </a:t>
            </a:r>
            <a:r>
              <a:rPr lang="en-US" altLang="ko-KR" dirty="0" err="1" smtClean="0">
                <a:solidFill>
                  <a:srgbClr val="FF0000"/>
                </a:solidFill>
              </a:rPr>
              <a:t>url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css</a:t>
            </a:r>
            <a:r>
              <a:rPr lang="en-US" altLang="ko-KR" dirty="0" smtClean="0">
                <a:solidFill>
                  <a:srgbClr val="FF0000"/>
                </a:solidFill>
              </a:rPr>
              <a:t>/base.css);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  p { color : gray ; }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en-US" altLang="ko-KR" dirty="0" smtClean="0">
                <a:solidFill>
                  <a:srgbClr val="0000CC"/>
                </a:solidFill>
              </a:rPr>
              <a:t>&lt;/style&gt;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&lt;p style=“color : blue ;”&gt;</a:t>
            </a:r>
            <a:r>
              <a:rPr lang="ko-KR" altLang="en-US" dirty="0" smtClean="0">
                <a:solidFill>
                  <a:srgbClr val="0000CC"/>
                </a:solidFill>
              </a:rPr>
              <a:t>스타일의 우선순위</a:t>
            </a:r>
            <a:r>
              <a:rPr lang="en-US" altLang="ko-KR" dirty="0" smtClean="0">
                <a:solidFill>
                  <a:schemeClr val="bg1"/>
                </a:solidFill>
              </a:rPr>
              <a:t>&lt;/p&gt;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00034" y="4429132"/>
            <a:ext cx="8329642" cy="1571636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주석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작성자의 관리와 편의를 위한 찾아보기나 메모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/*”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“*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/”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주석으로 작성은 내용은 스타일에 영향을 미치지 않음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472" y="5572140"/>
            <a:ext cx="7858180" cy="57150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/*</a:t>
            </a:r>
            <a:r>
              <a:rPr lang="en-US" altLang="ko-KR" dirty="0" smtClean="0">
                <a:solidFill>
                  <a:schemeClr val="bg1"/>
                </a:solidFill>
              </a:rPr>
              <a:t> comment </a:t>
            </a:r>
            <a:r>
              <a:rPr lang="en-US" altLang="ko-KR" dirty="0" smtClean="0">
                <a:solidFill>
                  <a:srgbClr val="FF0000"/>
                </a:solidFill>
              </a:rPr>
              <a:t>*/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392909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b="1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Css</a:t>
            </a:r>
            <a:r>
              <a:rPr lang="en-US" altLang="ko-KR" sz="1900" b="1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900" b="1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우선순위</a:t>
            </a:r>
            <a:endParaRPr lang="en-US" altLang="ko-KR" sz="1600" b="1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순위 속성값에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!important ex) p {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color:red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!important}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순위 태그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Inline-style</a:t>
            </a:r>
            <a:endParaRPr lang="ko-KR" altLang="en-US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순위 아이디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ex) #id {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color:blue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en-US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순위 클래스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ex) .class {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color:green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en-US" altLang="ko-KR" sz="1600" b="1" u="sng" dirty="0" smtClean="0">
              <a:solidFill>
                <a:srgbClr val="FFFF00"/>
              </a:solidFill>
              <a:uFill>
                <a:solidFill>
                  <a:srgbClr val="FFFF00"/>
                </a:solidFill>
              </a:u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개념 및 단위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7200" y="2782567"/>
            <a:ext cx="7858180" cy="373586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rgbClr val="0000CC"/>
                </a:solidFill>
              </a:rPr>
              <a:t>&lt;style type=“text/</a:t>
            </a:r>
            <a:r>
              <a:rPr lang="en-US" altLang="ko-KR" dirty="0" err="1" smtClean="0">
                <a:solidFill>
                  <a:srgbClr val="0000CC"/>
                </a:solidFill>
              </a:rPr>
              <a:t>css</a:t>
            </a:r>
            <a:r>
              <a:rPr lang="en-US" altLang="ko-KR" dirty="0" smtClean="0">
                <a:solidFill>
                  <a:srgbClr val="0000CC"/>
                </a:solidFill>
              </a:rPr>
              <a:t>”&gt;</a:t>
            </a:r>
          </a:p>
          <a:p>
            <a:r>
              <a:rPr lang="en-US" altLang="ko-KR" dirty="0" smtClean="0">
                <a:solidFill>
                  <a:srgbClr val="0000CC"/>
                </a:solidFill>
              </a:rPr>
              <a:t>	</a:t>
            </a:r>
            <a:r>
              <a:rPr lang="en-US" altLang="ko-KR" dirty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p {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color : red}                           tag :    </a:t>
            </a:r>
            <a:r>
              <a:rPr lang="ko-KR" altLang="en-US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점수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1</a:t>
            </a:r>
            <a:r>
              <a:rPr lang="en-US" altLang="ko-KR" dirty="0">
                <a:solidFill>
                  <a:srgbClr val="0000CC"/>
                </a:solidFill>
                <a:ea typeface="나눔고딕"/>
              </a:rPr>
              <a:t>	</a:t>
            </a:r>
            <a:endParaRPr lang="en-US" altLang="ko-KR" dirty="0" smtClean="0">
              <a:solidFill>
                <a:srgbClr val="0000CC"/>
              </a:solidFill>
              <a:ea typeface="나눔고딕"/>
            </a:endParaRPr>
          </a:p>
          <a:p>
            <a:r>
              <a:rPr lang="en-US" altLang="ko-KR" dirty="0">
                <a:solidFill>
                  <a:srgbClr val="0000CC"/>
                </a:solidFill>
                <a:ea typeface="나눔고딕"/>
              </a:rPr>
              <a:t> </a:t>
            </a:r>
            <a:r>
              <a:rPr lang="en-US" altLang="ko-KR" dirty="0" smtClean="0">
                <a:solidFill>
                  <a:srgbClr val="0000CC"/>
                </a:solidFill>
                <a:ea typeface="나눔고딕"/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p </a:t>
            </a:r>
            <a:r>
              <a:rPr lang="en-US" altLang="ko-KR" dirty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{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color : yellow </a:t>
            </a:r>
            <a:r>
              <a:rPr lang="en-US" altLang="ko-KR" dirty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!important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}</a:t>
            </a:r>
          </a:p>
          <a:p>
            <a:r>
              <a:rPr lang="en-US" altLang="ko-KR" dirty="0">
                <a:solidFill>
                  <a:srgbClr val="FF0000"/>
                </a:solidFill>
                <a:ea typeface="나눔고딕"/>
              </a:rPr>
              <a:t>	</a:t>
            </a:r>
            <a:r>
              <a:rPr lang="en-US" altLang="ko-KR" dirty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#id {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color : blue}                        id</a:t>
            </a:r>
            <a:r>
              <a:rPr lang="ko-KR" altLang="en-US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:     </a:t>
            </a:r>
            <a:r>
              <a:rPr lang="ko-KR" altLang="en-US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점수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10</a:t>
            </a:r>
            <a:endParaRPr lang="ko-KR" altLang="en-US" dirty="0">
              <a:solidFill>
                <a:srgbClr val="FF0000"/>
              </a:solidFill>
              <a:latin typeface="나눔고딕" pitchFamily="50" charset="-127"/>
              <a:ea typeface="나눔고딕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ea typeface="나눔고딕"/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.class {color : green}                  class : </a:t>
            </a:r>
            <a:r>
              <a:rPr lang="ko-KR" altLang="en-US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점수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 3</a:t>
            </a:r>
          </a:p>
          <a:p>
            <a:r>
              <a:rPr lang="en-US" altLang="ko-KR" dirty="0">
                <a:solidFill>
                  <a:srgbClr val="FF0000"/>
                </a:solidFill>
                <a:ea typeface="나눔고딕"/>
              </a:rPr>
              <a:t>	</a:t>
            </a:r>
            <a:r>
              <a:rPr lang="en-US" altLang="ko-KR" dirty="0" err="1" smtClean="0">
                <a:solidFill>
                  <a:srgbClr val="FF0000"/>
                </a:solidFill>
                <a:ea typeface="나눔고딕"/>
              </a:rPr>
              <a:t>p.class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 {color : green}                </a:t>
            </a:r>
            <a:r>
              <a:rPr lang="en-US" altLang="ko-KR" dirty="0" err="1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tag+class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 : </a:t>
            </a:r>
            <a:r>
              <a:rPr lang="ko-KR" altLang="en-US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점수 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1+3</a:t>
            </a:r>
          </a:p>
          <a:p>
            <a:r>
              <a:rPr lang="en-US" altLang="ko-KR" dirty="0" smtClean="0">
                <a:solidFill>
                  <a:srgbClr val="FF0000"/>
                </a:solidFill>
                <a:ea typeface="나눔고딕"/>
              </a:rPr>
              <a:t>	</a:t>
            </a:r>
            <a:r>
              <a:rPr lang="en-US" altLang="ko-KR" dirty="0" err="1" smtClean="0">
                <a:solidFill>
                  <a:srgbClr val="FF0000"/>
                </a:solidFill>
                <a:ea typeface="나눔고딕"/>
              </a:rPr>
              <a:t>p#id</a:t>
            </a:r>
            <a:r>
              <a:rPr lang="en-US" altLang="ko-KR" dirty="0" smtClean="0">
                <a:solidFill>
                  <a:srgbClr val="FF0000"/>
                </a:solidFill>
                <a:ea typeface="나눔고딕"/>
              </a:rPr>
              <a:t>    {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color : green</a:t>
            </a:r>
            <a:r>
              <a:rPr lang="en-US" altLang="ko-KR" dirty="0" smtClean="0">
                <a:solidFill>
                  <a:srgbClr val="FF0000"/>
                </a:solidFill>
                <a:ea typeface="나눔고딕"/>
              </a:rPr>
              <a:t>}              </a:t>
            </a:r>
            <a:r>
              <a:rPr lang="en-US" altLang="ko-KR" dirty="0" err="1" smtClean="0">
                <a:solidFill>
                  <a:srgbClr val="FF0000"/>
                </a:solidFill>
                <a:ea typeface="나눔고딕"/>
              </a:rPr>
              <a:t>tag+id</a:t>
            </a:r>
            <a:r>
              <a:rPr lang="en-US" altLang="ko-KR" dirty="0" smtClean="0">
                <a:solidFill>
                  <a:srgbClr val="FF0000"/>
                </a:solidFill>
                <a:ea typeface="나눔고딕"/>
              </a:rPr>
              <a:t>     : </a:t>
            </a:r>
            <a:r>
              <a:rPr lang="ko-KR" altLang="en-US" dirty="0" smtClean="0">
                <a:solidFill>
                  <a:srgbClr val="FF0000"/>
                </a:solidFill>
                <a:ea typeface="나눔고딕"/>
              </a:rPr>
              <a:t>점수 </a:t>
            </a:r>
            <a:r>
              <a:rPr lang="en-US" altLang="ko-KR" dirty="0" smtClean="0">
                <a:solidFill>
                  <a:srgbClr val="FF0000"/>
                </a:solidFill>
                <a:ea typeface="나눔고딕"/>
              </a:rPr>
              <a:t>1+10            </a:t>
            </a:r>
          </a:p>
          <a:p>
            <a:r>
              <a:rPr lang="en-US" altLang="ko-KR" dirty="0" smtClean="0">
                <a:solidFill>
                  <a:srgbClr val="0000CC"/>
                </a:solidFill>
              </a:rPr>
              <a:t>  &lt;/style&gt;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&lt;p style=“color : silver;”&gt;</a:t>
            </a:r>
            <a:r>
              <a:rPr lang="ko-KR" altLang="en-US" dirty="0" smtClean="0">
                <a:solidFill>
                  <a:srgbClr val="0000CC"/>
                </a:solidFill>
              </a:rPr>
              <a:t>스타일의 우선순위</a:t>
            </a:r>
            <a:r>
              <a:rPr lang="en-US" altLang="ko-KR" dirty="0" smtClean="0">
                <a:solidFill>
                  <a:schemeClr val="bg1"/>
                </a:solidFill>
              </a:rPr>
              <a:t>&lt;/p&gt;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292895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단위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(Units)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사용할 수 있는 단위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(units)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크게 </a:t>
            </a:r>
            <a:r>
              <a:rPr lang="ko-KR" altLang="en-US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‘절대 단위’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ko-KR" altLang="en-US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‘상대 단위’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절대 단위에는 워드 프로그램에서 사용하는 익숙한 단위인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pt(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포인트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cm(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센티미터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), mm(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밀리미터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), pc(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 카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), in(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인치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있고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상대 단위에는 해상도를 기준으로 크기가 결정되는 </a:t>
            </a:r>
            <a:r>
              <a:rPr lang="en-US" altLang="ko-KR" sz="1600" dirty="0" err="1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px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픽셀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font-size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값을 기준으로 크기가 정해지는 </a:t>
            </a:r>
            <a:r>
              <a:rPr lang="en-US" altLang="ko-KR" sz="1600" dirty="0" err="1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em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그리고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%(</a:t>
            </a:r>
            <a:r>
              <a:rPr lang="ko-KR" altLang="en-US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백분율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단위가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개념 및 단위 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00034" y="3714752"/>
            <a:ext cx="8001056" cy="2571768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색상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(color &amp; background)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RGB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 또는 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Keyword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지정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7224" y="4572008"/>
            <a:ext cx="6858048" cy="157163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RGB</a:t>
            </a:r>
            <a:r>
              <a:rPr lang="ko-KR" altLang="en-US" sz="1400" dirty="0" smtClean="0">
                <a:solidFill>
                  <a:schemeClr val="bg1"/>
                </a:solidFill>
              </a:rPr>
              <a:t>값 </a:t>
            </a:r>
            <a:r>
              <a:rPr lang="en-US" altLang="ko-KR" sz="1400" dirty="0" smtClean="0">
                <a:solidFill>
                  <a:schemeClr val="bg1"/>
                </a:solidFill>
              </a:rPr>
              <a:t>(16</a:t>
            </a:r>
            <a:r>
              <a:rPr lang="ko-KR" altLang="en-US" sz="1400" dirty="0" smtClean="0">
                <a:solidFill>
                  <a:schemeClr val="bg1"/>
                </a:solidFill>
              </a:rPr>
              <a:t>진수</a:t>
            </a:r>
            <a:r>
              <a:rPr lang="en-US" altLang="ko-KR" sz="1400" dirty="0" smtClean="0">
                <a:solidFill>
                  <a:schemeClr val="bg1"/>
                </a:solidFill>
              </a:rPr>
              <a:t>, 6</a:t>
            </a:r>
            <a:r>
              <a:rPr lang="ko-KR" altLang="en-US" sz="1400" dirty="0" smtClean="0">
                <a:solidFill>
                  <a:schemeClr val="bg1"/>
                </a:solidFill>
              </a:rPr>
              <a:t>자리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en-US" altLang="ko-KR" sz="1400" dirty="0" smtClean="0">
                <a:solidFill>
                  <a:srgbClr val="0000CC"/>
                </a:solidFill>
              </a:rPr>
              <a:t>color</a:t>
            </a:r>
            <a:r>
              <a:rPr lang="en-US" altLang="ko-KR" sz="1400" dirty="0" smtClean="0">
                <a:solidFill>
                  <a:schemeClr val="bg1"/>
                </a:solidFill>
              </a:rPr>
              <a:t> :</a:t>
            </a:r>
            <a:r>
              <a:rPr lang="en-US" altLang="ko-KR" sz="1400" dirty="0" smtClean="0">
                <a:solidFill>
                  <a:srgbClr val="FF6600"/>
                </a:solidFill>
              </a:rPr>
              <a:t>#ffff00</a:t>
            </a:r>
            <a:r>
              <a:rPr lang="en-US" altLang="ko-KR" sz="1400" dirty="0" smtClean="0">
                <a:solidFill>
                  <a:schemeClr val="bg1"/>
                </a:solidFill>
              </a:rPr>
              <a:t>;, RGB</a:t>
            </a:r>
            <a:r>
              <a:rPr lang="ko-KR" altLang="en-US" sz="1400" dirty="0" smtClean="0">
                <a:solidFill>
                  <a:schemeClr val="bg1"/>
                </a:solidFill>
              </a:rPr>
              <a:t>값 </a:t>
            </a:r>
            <a:r>
              <a:rPr lang="en-US" altLang="ko-KR" sz="1400" dirty="0" smtClean="0">
                <a:solidFill>
                  <a:schemeClr val="bg1"/>
                </a:solidFill>
              </a:rPr>
              <a:t>(16</a:t>
            </a:r>
            <a:r>
              <a:rPr lang="ko-KR" altLang="en-US" sz="1400" dirty="0" smtClean="0">
                <a:solidFill>
                  <a:schemeClr val="bg1"/>
                </a:solidFill>
              </a:rPr>
              <a:t>진수</a:t>
            </a:r>
            <a:r>
              <a:rPr lang="en-US" altLang="ko-KR" sz="1400" dirty="0" smtClean="0">
                <a:solidFill>
                  <a:schemeClr val="bg1"/>
                </a:solidFill>
              </a:rPr>
              <a:t>, 3</a:t>
            </a:r>
            <a:r>
              <a:rPr lang="ko-KR" altLang="en-US" sz="1400" dirty="0" smtClean="0">
                <a:solidFill>
                  <a:schemeClr val="bg1"/>
                </a:solidFill>
              </a:rPr>
              <a:t>자리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en-US" altLang="ko-KR" sz="1400" dirty="0" smtClean="0">
                <a:solidFill>
                  <a:srgbClr val="0000CC"/>
                </a:solidFill>
              </a:rPr>
              <a:t>color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rgbClr val="FFC000"/>
                </a:solidFill>
              </a:rPr>
              <a:t>:</a:t>
            </a:r>
            <a:r>
              <a:rPr lang="en-US" altLang="ko-KR" sz="1400" dirty="0" smtClean="0">
                <a:solidFill>
                  <a:srgbClr val="FF6600"/>
                </a:solidFill>
              </a:rPr>
              <a:t>#ff0</a:t>
            </a:r>
            <a:r>
              <a:rPr lang="en-US" altLang="ko-KR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RGB</a:t>
            </a:r>
            <a:r>
              <a:rPr lang="ko-KR" altLang="en-US" sz="1400" dirty="0" smtClean="0">
                <a:solidFill>
                  <a:schemeClr val="bg1"/>
                </a:solidFill>
              </a:rPr>
              <a:t>값 </a:t>
            </a:r>
            <a:r>
              <a:rPr lang="en-US" altLang="ko-KR" sz="1400" dirty="0" smtClean="0">
                <a:solidFill>
                  <a:schemeClr val="bg1"/>
                </a:solidFill>
              </a:rPr>
              <a:t>(10</a:t>
            </a:r>
            <a:r>
              <a:rPr lang="ko-KR" altLang="en-US" sz="1400" dirty="0" smtClean="0">
                <a:solidFill>
                  <a:schemeClr val="bg1"/>
                </a:solidFill>
              </a:rPr>
              <a:t>진수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en-US" altLang="ko-KR" sz="1400" dirty="0" smtClean="0">
                <a:solidFill>
                  <a:srgbClr val="0000CC"/>
                </a:solidFill>
              </a:rPr>
              <a:t>color</a:t>
            </a:r>
            <a:r>
              <a:rPr lang="en-US" altLang="ko-KR" sz="1400" dirty="0" smtClean="0">
                <a:solidFill>
                  <a:schemeClr val="bg1"/>
                </a:solidFill>
              </a:rPr>
              <a:t> : </a:t>
            </a:r>
            <a:r>
              <a:rPr lang="en-US" altLang="ko-KR" sz="1400" dirty="0" err="1" smtClean="0">
                <a:solidFill>
                  <a:srgbClr val="FF6600"/>
                </a:solidFill>
              </a:rPr>
              <a:t>rgba</a:t>
            </a:r>
            <a:r>
              <a:rPr lang="en-US" altLang="ko-KR" sz="1400" dirty="0" smtClean="0">
                <a:solidFill>
                  <a:srgbClr val="FF6600"/>
                </a:solidFill>
              </a:rPr>
              <a:t>(255,0,0,0.3)</a:t>
            </a:r>
            <a:r>
              <a:rPr lang="en-US" altLang="ko-KR" sz="1400" dirty="0" smtClean="0">
                <a:solidFill>
                  <a:schemeClr val="bg1"/>
                </a:solidFill>
              </a:rPr>
              <a:t>;, </a:t>
            </a:r>
            <a:r>
              <a:rPr lang="en-US" altLang="ko-KR" sz="1400" dirty="0" smtClean="0">
                <a:solidFill>
                  <a:schemeClr val="bg1"/>
                </a:solidFill>
              </a:rPr>
              <a:t>RGB</a:t>
            </a:r>
            <a:r>
              <a:rPr lang="ko-KR" altLang="en-US" sz="1400" dirty="0" smtClean="0">
                <a:solidFill>
                  <a:schemeClr val="bg1"/>
                </a:solidFill>
              </a:rPr>
              <a:t>값 </a:t>
            </a:r>
            <a:r>
              <a:rPr lang="en-US" altLang="ko-KR" sz="1400" dirty="0" smtClean="0">
                <a:solidFill>
                  <a:schemeClr val="bg1"/>
                </a:solidFill>
              </a:rPr>
              <a:t>(%) </a:t>
            </a:r>
            <a:r>
              <a:rPr lang="en-US" altLang="ko-KR" sz="1400" dirty="0" smtClean="0">
                <a:solidFill>
                  <a:srgbClr val="0000CC"/>
                </a:solidFill>
              </a:rPr>
              <a:t>color</a:t>
            </a:r>
            <a:r>
              <a:rPr lang="en-US" altLang="ko-KR" sz="1400" dirty="0" smtClean="0">
                <a:solidFill>
                  <a:schemeClr val="bg1"/>
                </a:solidFill>
              </a:rPr>
              <a:t> : </a:t>
            </a:r>
            <a:r>
              <a:rPr lang="en-US" altLang="ko-KR" sz="1400" dirty="0" err="1" smtClean="0">
                <a:solidFill>
                  <a:srgbClr val="FF6600"/>
                </a:solidFill>
              </a:rPr>
              <a:t>rgb</a:t>
            </a:r>
            <a:r>
              <a:rPr lang="en-US" altLang="ko-KR" sz="1400" dirty="0" smtClean="0">
                <a:solidFill>
                  <a:srgbClr val="FF6600"/>
                </a:solidFill>
              </a:rPr>
              <a:t>(100%,0,0)</a:t>
            </a:r>
            <a:r>
              <a:rPr lang="en-US" altLang="ko-KR" sz="1400" dirty="0" smtClean="0">
                <a:solidFill>
                  <a:schemeClr val="bg1"/>
                </a:solidFill>
              </a:rPr>
              <a:t>;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Keyword 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색상명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, 17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</a:t>
            </a:r>
            <a:r>
              <a:rPr lang="en-US" altLang="ko-KR" sz="1400" dirty="0" smtClean="0">
                <a:solidFill>
                  <a:schemeClr val="bg1"/>
                </a:solidFill>
              </a:rPr>
              <a:t>) – </a:t>
            </a:r>
            <a:r>
              <a:rPr lang="en-US" altLang="ko-KR" sz="1400" dirty="0" smtClean="0">
                <a:solidFill>
                  <a:srgbClr val="0000CC"/>
                </a:solidFill>
              </a:rPr>
              <a:t>color</a:t>
            </a:r>
            <a:r>
              <a:rPr lang="en-US" altLang="ko-KR" sz="1400" dirty="0" smtClean="0">
                <a:solidFill>
                  <a:schemeClr val="bg1"/>
                </a:solidFill>
              </a:rPr>
              <a:t> : </a:t>
            </a:r>
            <a:r>
              <a:rPr lang="en-US" altLang="ko-KR" sz="1400" dirty="0" smtClean="0">
                <a:solidFill>
                  <a:srgbClr val="FF6600"/>
                </a:solidFill>
              </a:rPr>
              <a:t>orange</a:t>
            </a:r>
            <a:r>
              <a:rPr lang="en-US" altLang="ko-KR" sz="1400" dirty="0" smtClean="0">
                <a:solidFill>
                  <a:schemeClr val="bg1"/>
                </a:solidFill>
              </a:rPr>
              <a:t> 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[black, silver, gray, white, maroon, red, purple, teal, fuchsia,  green, lime, olive, yellow, navy, blue, aqua ]</a:t>
            </a:r>
          </a:p>
        </p:txBody>
      </p:sp>
      <p:pic>
        <p:nvPicPr>
          <p:cNvPr id="8" name="그림 7" descr="CSS 단위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695298"/>
            <a:ext cx="6143668" cy="1165750"/>
          </a:xfrm>
          <a:prstGeom prst="rect">
            <a:avLst/>
          </a:prstGeom>
          <a:ln w="19050">
            <a:solidFill>
              <a:srgbClr val="FF6600"/>
            </a:solidFill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572164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박스 모델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(Box Model)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박스 모델은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중요한 개념으로 블록 박스와 인라인 박스가 화면에 표시되는 영역과 다른 박스와의 배치 등에 대한 내용을 담고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특히 화면에 표시되는 박스의 크기를 결정할 때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width, height, border, margin, padding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등의 속성을 사용할 수 있는데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박스의 크기는 다음의 계산식을 통해 결정됩니다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7224" y="2643182"/>
            <a:ext cx="7500990" cy="207170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실제 화면에 차지하는 </a:t>
            </a:r>
            <a:r>
              <a:rPr lang="ko-KR" altLang="en-US" sz="2000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가로 영역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크기 계산식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     </a:t>
            </a:r>
            <a:r>
              <a:rPr lang="en-US" altLang="ko-KR" sz="2000" dirty="0" smtClean="0">
                <a:solidFill>
                  <a:srgbClr val="0000CC"/>
                </a:solidFill>
                <a:latin typeface="나눔고딕 ExtraBold" pitchFamily="50" charset="-127"/>
                <a:ea typeface="나눔고딕 ExtraBold" pitchFamily="50" charset="-127"/>
              </a:rPr>
              <a:t>width + margin + border + padding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실제 화면에 차지하는 </a:t>
            </a:r>
            <a:r>
              <a:rPr lang="ko-KR" altLang="en-US" sz="2000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세로 영역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크기 계산식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     </a:t>
            </a:r>
            <a:r>
              <a:rPr lang="en-US" altLang="ko-KR" sz="2000" dirty="0" smtClean="0">
                <a:solidFill>
                  <a:srgbClr val="0000CC"/>
                </a:solidFill>
                <a:latin typeface="나눔고딕 ExtraBold" pitchFamily="50" charset="-127"/>
                <a:ea typeface="나눔고딕 ExtraBold" pitchFamily="50" charset="-127"/>
              </a:rPr>
              <a:t>height + margin + border + padding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572164"/>
          </a:xfr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박스 모델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(Box Model)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FFFF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width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콘텐츠의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가로 크기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height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콘텐츠의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세로 크기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border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테두리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margin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바깥쪽 여백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(border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기준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FFFF"/>
                </a:solidFill>
                <a:latin typeface="나눔고딕" pitchFamily="50" charset="-127"/>
                <a:ea typeface="나눔고딕" pitchFamily="50" charset="-127"/>
              </a:rPr>
              <a:t>padding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안쪽 여백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(border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기준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그림 4" descr="박스모델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412776"/>
            <a:ext cx="6684039" cy="3087994"/>
          </a:xfrm>
          <a:prstGeom prst="rect">
            <a:avLst/>
          </a:prstGeom>
          <a:ln w="19050">
            <a:solidFill>
              <a:srgbClr val="FF6600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572164"/>
          </a:xfr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표준 모드와 호환 모드에서의 박스 모델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XHTML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문서가 웹 브라우저에서 표준 모드로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렌더링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될 경우와 호환 모드로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렌더링될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경우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의 박스 모델은 다르게 적용 됩니다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특히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IE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의 경우 호환 모드에서는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padding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속성에 지정된 값을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에 포함시켜 계산하기 때문에 의도한 것보다 박스가 작게 출력 될 수 있습니다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그림 4" descr="박스모델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571743"/>
            <a:ext cx="7052496" cy="3503731"/>
          </a:xfrm>
          <a:prstGeom prst="rect">
            <a:avLst/>
          </a:prstGeom>
          <a:ln w="19050">
            <a:solidFill>
              <a:srgbClr val="FF6600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572164"/>
          </a:xfr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margin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겹침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통합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현상  </a:t>
            </a: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margin collapsing (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마진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겹침현상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두개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이상의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margin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값이 세로 방향으로 만났을 때 하나의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margin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으로 합쳐지는 현상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그림 4" descr="박스모델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056861"/>
            <a:ext cx="6429420" cy="4229659"/>
          </a:xfrm>
          <a:prstGeom prst="rect">
            <a:avLst/>
          </a:prstGeom>
          <a:ln w="19050">
            <a:solidFill>
              <a:srgbClr val="FF6600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3257544" cy="385765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타이포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그라피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rgbClr val="FFFF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font-family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font-size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line-height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font-weight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font-style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font-variant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Font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color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rgbClr val="FFFF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FFFF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0" y="1000108"/>
            <a:ext cx="3257544" cy="4143404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text-indent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text-align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vertical-align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text-decoration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text-transform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letter-spacing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white-space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3003816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font-family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글꼴 패밀리를 지정하고자 할 때 사용 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대표 패밀리란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? 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글꼴 패밀리명으로 지정한 글꼴을 사용할 수 없을 때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ko-KR" altLang="en-US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serif, 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삐침 </a:t>
            </a:r>
            <a:r>
              <a:rPr lang="ko-KR" altLang="en-US" sz="16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있는 </a:t>
            </a:r>
            <a:r>
              <a:rPr lang="ko-KR" altLang="en-US" sz="1600" dirty="0" err="1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명조계열의</a:t>
            </a:r>
            <a:r>
              <a:rPr lang="ko-KR" altLang="en-US" sz="16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글꼴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sans-serif, 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삐침 </a:t>
            </a:r>
            <a:r>
              <a:rPr lang="ko-KR" altLang="en-US" sz="16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없고 굵기가 일정한 </a:t>
            </a:r>
            <a:r>
              <a:rPr lang="ko-KR" altLang="en-US" sz="1600" dirty="0" err="1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고딕계열의</a:t>
            </a:r>
            <a:r>
              <a:rPr lang="ko-KR" altLang="en-US" sz="16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글꼴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cursive, (</a:t>
            </a:r>
            <a:r>
              <a:rPr lang="ko-KR" altLang="en-US" sz="16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손으로 쓴 것 같은 </a:t>
            </a:r>
            <a:r>
              <a:rPr lang="ko-KR" altLang="en-US" sz="1600" dirty="0" err="1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필기계열의</a:t>
            </a:r>
            <a:r>
              <a:rPr lang="ko-KR" altLang="en-US" sz="16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글꼴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fantasy, (</a:t>
            </a:r>
            <a:r>
              <a:rPr lang="ko-KR" altLang="en-US" sz="16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화려한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글꼴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Monospace (</a:t>
            </a:r>
            <a:r>
              <a:rPr lang="ko-KR" altLang="en-US" sz="16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글자 폭과 간격이 일정한 글꼴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2932" y="1906427"/>
            <a:ext cx="7901014" cy="64294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[&lt;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글꼴 </a:t>
            </a:r>
            <a:r>
              <a:rPr lang="ko-KR" altLang="en-US" sz="1600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패밀리명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&gt;|&lt;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대표 </a:t>
            </a:r>
            <a:r>
              <a:rPr lang="ko-KR" altLang="en-US" sz="1600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패밀리명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&gt;]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font-family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돋움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en-US" altLang="ko-KR" sz="1600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arial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”,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serif, sans-serif , cursive, fantasy, monospace </a:t>
            </a:r>
            <a:endParaRPr lang="ko-KR" altLang="en-US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42932" y="3797020"/>
            <a:ext cx="8329642" cy="2643206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51" y="3908634"/>
            <a:ext cx="5391175" cy="2827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329642" cy="464347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일차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웹표준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및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웹접근성</a:t>
            </a:r>
            <a:endParaRPr lang="ko-KR" altLang="en-US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의미있는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및 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(X)HTML </a:t>
            </a:r>
            <a:endParaRPr lang="ko-KR" altLang="en-US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(X)HTML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구성요소 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명령어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일차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웹접근성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국가표준기술 가이드라인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Tools,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알아두어야 할 몇 가지</a:t>
            </a:r>
            <a:r>
              <a:rPr lang="en-US" altLang="ko-KR" sz="180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Index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3003816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font-size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lvl="0"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글자 크기를 지정할 경우 사용 합니다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1086" y="1916832"/>
            <a:ext cx="7500990" cy="164307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키워드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길이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퍼센트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font-size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small; //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웹브라우저에서 정한 기본값</a:t>
            </a:r>
            <a:endParaRPr lang="fr-FR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font-size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12px;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font-size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1.5em;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font-size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150%;//1.5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배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61048"/>
            <a:ext cx="4498454" cy="23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492922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line-height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문단의 행간을 지정할 때 사용합니다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그림 7" descr="줄간격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9" y="1848734"/>
            <a:ext cx="6643733" cy="1569719"/>
          </a:xfrm>
          <a:prstGeom prst="rect">
            <a:avLst/>
          </a:prstGeom>
          <a:ln w="19050">
            <a:solidFill>
              <a:srgbClr val="FF6600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14348" y="3714752"/>
            <a:ext cx="6715172" cy="164307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normal |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실수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길이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퍼센트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line-height 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normal ; //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웹브라우저에서 정한 기본값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보통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1.2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line-height 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1.5em ;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line-height 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1.6 ; //1.6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배</a:t>
            </a:r>
            <a:endParaRPr lang="en-US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Line-height 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200% ;//2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2643206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font-weight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글꼴의 굵기를 표현할 때 사용합니다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1472" y="3429000"/>
            <a:ext cx="8329642" cy="2643206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font-style</a:t>
            </a:r>
            <a:r>
              <a:rPr kumimoji="0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 </a:t>
            </a:r>
            <a:endParaRPr kumimoji="0" lang="en-US" altLang="ko-KR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글꼴의 스타일을 지정할 때 사용합니다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4286256"/>
            <a:ext cx="7500990" cy="164307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normal | italic | oblique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font-style :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normal 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font-style :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italic ; //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기울임글꼴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필기체모양으로 기울임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fr-FR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font-style :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oblique ; //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기울임글꼴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보통모양을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그대로 기울임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7224" y="1714488"/>
            <a:ext cx="7500990" cy="164307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키워드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100 ~ 900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font-weight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normal 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font-weight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bold 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font-weight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400 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font-weight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700 ;</a:t>
            </a:r>
            <a:endParaRPr lang="ko-KR" altLang="en-US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089587"/>
            <a:ext cx="3273748" cy="25529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13" y="4422827"/>
            <a:ext cx="4527599" cy="655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2286016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font-variant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영문 글꼴의 소문자를 대문자로 변형할 때 사용합니다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6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소문자 크기의 대문자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1472" y="3071810"/>
            <a:ext cx="8329642" cy="2643206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text-indent</a:t>
            </a:r>
            <a:r>
              <a:rPr kumimoji="0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 </a:t>
            </a:r>
            <a:endParaRPr kumimoji="0" lang="en-US" altLang="ko-KR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문단의 첫 줄 들여쓰기를 적용할 때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3929066"/>
            <a:ext cx="7500990" cy="1357322"/>
          </a:xfrm>
          <a:prstGeom prst="rect">
            <a:avLst/>
          </a:prstGeom>
          <a:solidFill>
            <a:schemeClr val="tx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길이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퍼센트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text-indent :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50px;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text-indent :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2em;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text-indent :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-9999px</a:t>
            </a:r>
            <a:endParaRPr lang="fr-FR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7224" y="1700808"/>
            <a:ext cx="7500990" cy="1214446"/>
          </a:xfrm>
          <a:prstGeom prst="rect">
            <a:avLst/>
          </a:prstGeom>
          <a:solidFill>
            <a:schemeClr val="tx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normal | small-caps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font-variant 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normal ; //</a:t>
            </a:r>
            <a:r>
              <a:rPr lang="ko-KR" altLang="en-US" sz="1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소문자를 작은 대문자로 바꾸지 않습니다</a:t>
            </a:r>
            <a:r>
              <a:rPr lang="en-US" altLang="ko-KR" sz="1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font-variant 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small-caps; //</a:t>
            </a:r>
            <a:r>
              <a:rPr lang="ko-KR" altLang="en-US" sz="1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소문자를 작은 대문자로 바꿉니다</a:t>
            </a:r>
            <a:r>
              <a:rPr lang="en-US" altLang="ko-KR" sz="1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font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font-family, font-size, line-height, font-weight, font-style, font-variant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가지 속성을 한번에 선언할 때 사용하는 대표 속성 입니다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5786" y="2071678"/>
            <a:ext cx="7500990" cy="164307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[ font-weight | font-style | font-variant ] |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      [ font-size ] |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      [ /line-height ] |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      [ font-family ] </a:t>
            </a:r>
          </a:p>
          <a:p>
            <a:pPr>
              <a:buClr>
                <a:schemeClr val="tx1"/>
              </a:buClr>
            </a:pPr>
            <a:endParaRPr lang="en-US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font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bold italic small-caps 12px /1.6 “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돋움”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,sans-serif;</a:t>
            </a:r>
            <a:endParaRPr lang="ko-KR" altLang="en-US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71472" y="3714752"/>
            <a:ext cx="8329642" cy="2643206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color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요소의 글자 색상을 지정할 때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5786" y="4500570"/>
            <a:ext cx="7500990" cy="157163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색상명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RGB 16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진수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RGB 10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진수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RGB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백분율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color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red 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color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#ff0000 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color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rgb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(255,0,0) 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color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rgb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(100%,0%,0%)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2286016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text-align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단락의 텍스트를 가로 기준으로 정렬할 때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1472" y="3429000"/>
            <a:ext cx="8329642" cy="2643206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vertical-align</a:t>
            </a:r>
            <a:r>
              <a:rPr kumimoji="0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 </a:t>
            </a:r>
            <a:endParaRPr kumimoji="0" lang="en-US" altLang="ko-KR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인라인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요소끼리의 세로 위치를 정렬할 때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4286256"/>
            <a:ext cx="7500990" cy="164307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baseline | sub | super | top | text-top | middle |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     bottom | text-bottom |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길이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퍼센트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vertical-align :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top;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vertical-align :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middle;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7224" y="1714488"/>
            <a:ext cx="7500990" cy="157163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left | center | right | justify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text-align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left 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text-align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center;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text-align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justify;  -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영문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IE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63" y="1052736"/>
            <a:ext cx="3791190" cy="309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2286016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text-decoration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텍스트에 밑줄을 긋거나 취소선 등의 효과를 낼 경우에 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1472" y="3143248"/>
            <a:ext cx="8329642" cy="3143272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text-transform</a:t>
            </a:r>
            <a:r>
              <a:rPr kumimoji="0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 </a:t>
            </a:r>
            <a:endParaRPr kumimoji="0" lang="en-US" altLang="ko-KR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영문 대소문자를 변환할 때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b="1" u="sng" dirty="0" smtClean="0">
              <a:solidFill>
                <a:srgbClr val="FFFF00"/>
              </a:solidFill>
              <a:uFill>
                <a:solidFill>
                  <a:srgbClr val="FFFF00"/>
                </a:solidFill>
              </a:u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4000504"/>
            <a:ext cx="7500990" cy="164307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none | uppercase | lowercase | capitalize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text-transform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capitalize;//</a:t>
            </a:r>
            <a:r>
              <a:rPr lang="ko-KR" altLang="en-US" sz="1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단어의 첫번째 글자를 대문자로 바꿉니다</a:t>
            </a:r>
            <a:r>
              <a:rPr lang="en-US" altLang="ko-KR" sz="1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fr-FR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text-transform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uppercase;//</a:t>
            </a:r>
            <a:r>
              <a:rPr lang="ko-KR" altLang="en-US" sz="1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모든 글자를 대문자로 바꿉니다</a:t>
            </a:r>
            <a:r>
              <a:rPr lang="en-US" altLang="ko-KR" sz="1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fr-FR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text-transform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lowercase</a:t>
            </a:r>
            <a:r>
              <a:rPr lang="fr-FR" altLang="ko-KR" sz="1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; //</a:t>
            </a:r>
            <a:r>
              <a:rPr lang="ko-KR" altLang="en-US" sz="1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모든 글자를 소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문자로 </a:t>
            </a:r>
            <a:r>
              <a:rPr lang="ko-KR" altLang="en-US" sz="1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바꿉니다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fr-FR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fr-FR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7224" y="1714488"/>
            <a:ext cx="7500990" cy="135732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none | underline | </a:t>
            </a:r>
            <a:r>
              <a:rPr lang="en-US" altLang="ko-KR" sz="1600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overline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| line-through | blink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text-decoration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underline;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396551"/>
            <a:ext cx="4608512" cy="996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2286016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letter-spacing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 간격을 조절할 때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1472" y="3143248"/>
            <a:ext cx="8329642" cy="3071834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white-space</a:t>
            </a:r>
            <a:r>
              <a:rPr kumimoji="0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 </a:t>
            </a:r>
            <a:endParaRPr kumimoji="0" lang="en-US" altLang="ko-KR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공백 문자를 처리하는 방식을 결정할 때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b="1" u="sng" dirty="0" smtClean="0">
              <a:solidFill>
                <a:srgbClr val="FFFF00"/>
              </a:solidFill>
              <a:uFill>
                <a:solidFill>
                  <a:srgbClr val="FFFF00"/>
                </a:solidFill>
              </a:u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4000504"/>
            <a:ext cx="7500990" cy="150019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normal | </a:t>
            </a:r>
            <a:r>
              <a:rPr lang="en-US" altLang="ko-KR" sz="1600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nowrap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| pre | pre-wrap | pre-line | inherit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white-space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nowrap;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white-space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pre;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7224" y="1714488"/>
            <a:ext cx="7500990" cy="128588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길이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normal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letter-spacing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1em 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letter-spacing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-3px 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051469"/>
            <a:ext cx="3349831" cy="5783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4257676" cy="385765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색상과 배경</a:t>
            </a:r>
            <a:endParaRPr lang="en-US" altLang="ko-KR" sz="1800" dirty="0" smtClean="0">
              <a:solidFill>
                <a:srgbClr val="FFFF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FFFF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background-color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background-image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background-repeat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background-position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background -attachment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background</a:t>
            </a:r>
            <a:endParaRPr lang="en-US" altLang="ko-KR" sz="1800" dirty="0" smtClean="0">
              <a:solidFill>
                <a:srgbClr val="FFFF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FFFF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1472" y="1000108"/>
            <a:ext cx="8329642" cy="2643206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background-color</a:t>
            </a:r>
            <a:r>
              <a:rPr kumimoji="0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 </a:t>
            </a:r>
            <a:endParaRPr kumimoji="0" lang="en-US" altLang="ko-KR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배경 색상을 지정할 때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1857364"/>
            <a:ext cx="7500990" cy="164307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색상명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RGB 16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진수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RGB 10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진수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RGB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백분율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background-color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red;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background-color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#ff0000;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background-color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rgb(255,0,0);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background-color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rgb(100%,0%,0%);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3643314"/>
            <a:ext cx="8329642" cy="2286016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background-image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배경 이미지를 지정할 때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7224" y="4500570"/>
            <a:ext cx="7500990" cy="128588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none | </a:t>
            </a:r>
            <a:r>
              <a:rPr lang="en-US" altLang="ko-KR" sz="1600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()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background-image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none;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background-image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(images/bg.gif);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5224" y="1857364"/>
            <a:ext cx="6480048" cy="2301240"/>
          </a:xfrm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CSS(Cascading Style Sheet)</a:t>
            </a:r>
            <a:endParaRPr lang="ko-KR" altLang="en-US" sz="32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1472" y="857232"/>
            <a:ext cx="8329642" cy="2643206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background-repeat</a:t>
            </a:r>
            <a:r>
              <a:rPr kumimoji="0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 </a:t>
            </a:r>
            <a:endParaRPr kumimoji="0" lang="en-US" altLang="ko-KR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요소에 지정한 배경 이미지의 반복 여부를 변경하고자 할 때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1785926"/>
            <a:ext cx="7500990" cy="185738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repeat | repeat-x | repeat-y | no-repeat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background-image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url(images/bg.gif);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background-repeat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no-repeat;</a:t>
            </a:r>
          </a:p>
          <a:p>
            <a:pPr>
              <a:buClr>
                <a:schemeClr val="tx1"/>
              </a:buClr>
            </a:pPr>
            <a:endParaRPr lang="fr-FR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background-image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url(images/bg.gif);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background-image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repeat-y;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28638" y="3714752"/>
            <a:ext cx="8329642" cy="2286016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background-attachment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요소에 지정된 배경 이미지를 스크롤되어도 항상 같은 위치에 고정 할 때 사용합니다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8662" y="4572008"/>
            <a:ext cx="7500990" cy="128588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scroll | fixed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background-image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(images/bg.gif);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background-attachment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fixed;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1472" y="928670"/>
            <a:ext cx="8329642" cy="2428892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background-position</a:t>
            </a:r>
            <a:r>
              <a:rPr kumimoji="0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 </a:t>
            </a:r>
            <a:endParaRPr kumimoji="0" lang="en-US" altLang="ko-KR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요소에 지정한 배경 이미지의 위치를 변경하고자 할 때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1857364"/>
            <a:ext cx="7500990" cy="135732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left | right | center | top | bottom |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길이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퍼센트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background-image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url(images/bg.gif);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background-position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left top;</a:t>
            </a:r>
            <a:endParaRPr lang="fr-FR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fr-FR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3286124"/>
            <a:ext cx="8329642" cy="421484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Background  </a:t>
            </a: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배경과 관련된 다섯 가지 속성을 단축해서 한 번에 선언하고자 할 때 사용합니다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7224" y="4143380"/>
            <a:ext cx="7500990" cy="185738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background-color | background-image |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     background-repeat | background-position |  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     background-attachment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background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yellow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(images/bg.gif) no-repeat left top fixed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4257676" cy="385765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목록</a:t>
            </a:r>
            <a:endParaRPr lang="en-US" altLang="ko-KR" sz="1800" dirty="0" smtClean="0">
              <a:solidFill>
                <a:srgbClr val="FFFF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FFFF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list-style-type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list-style-position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list-style-image</a:t>
            </a:r>
            <a:endParaRPr lang="en-US" altLang="ko-KR" sz="1600" dirty="0" smtClean="0">
              <a:solidFill>
                <a:srgbClr val="FFFF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14356"/>
            <a:ext cx="8329642" cy="2286016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list-style-type  </a:t>
            </a: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목록을 생성할 때 기본적으로 제공되는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마커를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변경하고자 할 때 사용합니다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1472" y="2857496"/>
            <a:ext cx="8329642" cy="1857388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list-style-position</a:t>
            </a:r>
            <a:r>
              <a:rPr kumimoji="0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 </a:t>
            </a: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3" action="ppaction://hlinkfile"/>
              </a:rPr>
              <a:t>예제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목록의 튀어나온 효과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들어간 효과를 설정합니다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3714752"/>
            <a:ext cx="7500990" cy="85725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inside | outside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list-style-position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outside;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7224" y="1571612"/>
            <a:ext cx="7500990" cy="128588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none | disc | circle | square | decimal | decimal-leading-zero | 	</a:t>
            </a:r>
          </a:p>
          <a:p>
            <a:pPr lvl="1">
              <a:buClr>
                <a:schemeClr val="tx1"/>
              </a:buClr>
            </a:pP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upper-alpha | lower-alpha | upper-roman | lower-roman | </a:t>
            </a:r>
          </a:p>
          <a:p>
            <a:pPr lvl="1">
              <a:buClr>
                <a:schemeClr val="tx1"/>
              </a:buClr>
            </a:pP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upper-</a:t>
            </a:r>
            <a:r>
              <a:rPr lang="en-US" altLang="ko-KR" sz="1600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latin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| lower-</a:t>
            </a:r>
            <a:r>
              <a:rPr lang="en-US" altLang="ko-KR" sz="1600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latin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| lower-</a:t>
            </a:r>
            <a:r>
              <a:rPr lang="en-US" altLang="ko-KR" sz="1600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greek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| </a:t>
            </a:r>
            <a:r>
              <a:rPr lang="en-US" altLang="ko-KR" sz="1600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armenian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| </a:t>
            </a:r>
            <a:r>
              <a:rPr lang="en-US" altLang="ko-KR" sz="1600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georgian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list-style-type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none;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2910" y="4500570"/>
            <a:ext cx="8329642" cy="1857388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list-style-image</a:t>
            </a:r>
            <a:r>
              <a:rPr kumimoji="0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 </a:t>
            </a:r>
            <a:endParaRPr kumimoji="0" lang="en-US" altLang="ko-KR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목록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마커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대신 이미지를 사용할 때는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7224" y="5357826"/>
            <a:ext cx="7500990" cy="85725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() | none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list-style-image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url(images/icon.gif);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4257676" cy="385765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그 외 속성</a:t>
            </a:r>
            <a:endParaRPr lang="en-US" altLang="ko-KR" sz="1800" dirty="0" smtClean="0">
              <a:solidFill>
                <a:srgbClr val="FFFF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FFFF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border-collapse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overflow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display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visibility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float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clear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position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top, right, bottom, left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z-index</a:t>
            </a:r>
            <a:endParaRPr lang="en-US" altLang="ko-KR" sz="1600" dirty="0" smtClean="0">
              <a:solidFill>
                <a:srgbClr val="FFFF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2286016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border-collapse </a:t>
            </a: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테이블의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border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표시하는 방법을 지정할 때는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1472" y="3143248"/>
            <a:ext cx="8329642" cy="2643206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overflow</a:t>
            </a:r>
            <a:r>
              <a:rPr kumimoji="0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 </a:t>
            </a: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3" action="ppaction://hlinkfile"/>
              </a:rPr>
              <a:t>예제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콘텐츠가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블록 박스의 크기를 넘어가는 상황을 처리 하고자 할 때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4071942"/>
            <a:ext cx="7500990" cy="185738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visible | hidden | scroll | auto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overflow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visible 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overflow</a:t>
            </a:r>
            <a:r>
              <a:rPr lang="fr-FR" altLang="ko-KR" sz="16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hidden;</a:t>
            </a:r>
            <a:endParaRPr lang="fr-FR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overflow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scroll 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overflow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auto;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7224" y="1714488"/>
            <a:ext cx="7643866" cy="128588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separate | collapse |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inherit</a:t>
            </a: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border-collapse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separate;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서로 이웃하는 테이블이나 셀의 테두리 선을 분리시켜 표현한다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border-collapse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collapse; 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서로 이웃하는 테이블이나 셀의 테두리 선을 겹쳐서 표현한다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358906"/>
            <a:ext cx="3756671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2286016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display </a:t>
            </a: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요소가 가지고 있는 박스의 성격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블록 요소 또는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인라인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요소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변경할 때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1472" y="3429000"/>
            <a:ext cx="8329642" cy="2643206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visibililty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 박스를 표시하거나 감출 때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사라진 영역이 남음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4286256"/>
            <a:ext cx="7500990" cy="142876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visible | hidden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visibility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visible;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visibility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hidden;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7224" y="1714488"/>
            <a:ext cx="7500990" cy="1643074"/>
          </a:xfrm>
          <a:prstGeom prst="rect">
            <a:avLst/>
          </a:prstGeom>
          <a:solidFill>
            <a:schemeClr val="tx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none | block | inline | inline-block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display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none 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display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block 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display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inline 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display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inline-block 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2643206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Float </a:t>
            </a: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요소가 흐를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(float)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방향을 지정한다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주로 글자가 이미지 주변을 흐르도록 이미지에 사용되지만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배치나 정렬 등 레이아웃을 구성하기 위해서 모든 요소에 사용될 수 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.(block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정렬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1472" y="3429000"/>
            <a:ext cx="8329642" cy="250033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clear</a:t>
            </a:r>
            <a:r>
              <a:rPr kumimoji="0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 </a:t>
            </a: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3" action="ppaction://hlinkfile"/>
              </a:rPr>
              <a:t>예제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속성은 요소의 흐름을 해제한다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(block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정렬 해제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4286256"/>
            <a:ext cx="7500990" cy="150019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none | both | left | right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clear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both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clear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left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clear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fr-FR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right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7224" y="1928802"/>
            <a:ext cx="7500990" cy="1428760"/>
          </a:xfrm>
          <a:prstGeom prst="rect">
            <a:avLst/>
          </a:prstGeom>
          <a:solidFill>
            <a:schemeClr val="tx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none | left | right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float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none 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float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left 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float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right;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3357586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Position </a:t>
            </a: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속성은 요소가 위치할 방식을 지정한다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top, right, bottom, left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속성으로 간격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(offset)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지정할 수 있으며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z-index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z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축 순서를 지정할 수 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 정상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(static)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위치는 지정할 수 없다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7224" y="2285992"/>
            <a:ext cx="7500990" cy="1785950"/>
          </a:xfrm>
          <a:prstGeom prst="rect">
            <a:avLst/>
          </a:prstGeom>
          <a:solidFill>
            <a:schemeClr val="tx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static | relative | absolute | fixed 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position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relative ; -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요소의 본래 위치에서 상대적으로 배치</a:t>
            </a:r>
            <a:endParaRPr lang="en-US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position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absolute ; -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절대배치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포함블록의 네 변 기준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position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fixed ;	 -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위치 고정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절대적 위치와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비슷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lvl="4"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스크린을 기준으로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스크롤할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때 이동하지 않는다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1472" y="4000504"/>
            <a:ext cx="8329642" cy="250033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top, right, bottom, left</a:t>
            </a:r>
            <a:r>
              <a:rPr kumimoji="0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 </a:t>
            </a:r>
            <a:endParaRPr kumimoji="0" lang="en-US" altLang="ko-KR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위치된 요소의 각 방향으로 간격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(offset)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지정한다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7224" y="4857760"/>
            <a:ext cx="7500990" cy="1285884"/>
          </a:xfrm>
          <a:prstGeom prst="rect">
            <a:avLst/>
          </a:prstGeom>
          <a:solidFill>
            <a:schemeClr val="tx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auto |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길이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백분율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| inherit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top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25px 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right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50% ;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2286016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z-index </a:t>
            </a: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 박스가 겹쳐지는 순서를 지정할 때 사용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800" b="0" dirty="0"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(property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b="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1472" y="2857496"/>
            <a:ext cx="8329642" cy="3500462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핵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(hack)</a:t>
            </a:r>
            <a:r>
              <a:rPr kumimoji="0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 </a:t>
            </a:r>
            <a:endParaRPr kumimoji="0" lang="en-US" altLang="ko-KR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크로스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브라우징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환경에서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지원여부 또는 해석의 차이로 인해 발생하는 버그를 바로잡기 위한 트릭을 핵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(hack)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또는 필터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(filter)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4000504"/>
            <a:ext cx="7500990" cy="214314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필터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(* html filter) : *html p {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color:red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; }  - IE6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언더스코어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핵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(underscore hack) : p { _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color:red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; } - IE6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해시 핵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(hash hack) : p { #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color:red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; } - IE6, FF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조건 </a:t>
            </a:r>
            <a:r>
              <a:rPr lang="ko-KR" altLang="en-US" sz="1600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주석문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Conditional Comment)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&lt;!--[if IE 6]&gt;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&lt;link rel="stylesheet" type="text/css“ ref="css/ie6.css"&gt;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sz="16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&lt;![endif]--&gt;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7224" y="1714488"/>
            <a:ext cx="7500990" cy="107157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auto | </a:t>
            </a:r>
            <a:r>
              <a:rPr lang="ko-KR" altLang="en-US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정수</a:t>
            </a:r>
            <a:r>
              <a:rPr lang="en-US" altLang="ko-KR" sz="16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(1, 2, 3 …)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z-index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auto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;//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기본값으로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z-index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지정하지 않은 것과 같음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z-index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-1 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14356"/>
            <a:ext cx="8329642" cy="278608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란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웹 페이지에 “디자인”이라는 시각적 가치를 부여하기 위한 언어입니다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Presentation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모듈을 대체하는 언어로서 개발 되었습니다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W3C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CSS3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향후 표준화 하기 위해 노력하고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표준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: Level CSS 2.1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대다수의 웹 브라우저는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 2.1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지원 합니다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인터넷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익스플로러의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경우 버전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7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부터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CSS2.1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표준을 지원 하기 시작했습니다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CSS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28596" y="3500438"/>
            <a:ext cx="8329642" cy="2786082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ko-KR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CSS </a:t>
            </a:r>
            <a:r>
              <a:rPr kumimoji="0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이점</a:t>
            </a:r>
            <a:endParaRPr kumimoji="0" lang="ko-KR" alt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구조와 표현의 분리를 통해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HTML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을 의미에 맞게 사용할수 있다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간소화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규격화된 코드로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가독성이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높아진다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코드가 간결해져서 서버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전송량이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감소된다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디자인을 효과적으로 관리할 수 있다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단일한 코드로 크로스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브라우징을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할 수 있다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5224" y="1857364"/>
            <a:ext cx="6480048" cy="2301240"/>
          </a:xfrm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Tools </a:t>
            </a:r>
            <a:r>
              <a:rPr lang="en-US" altLang="ko-KR" sz="32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32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알아두어야 </a:t>
            </a:r>
            <a:r>
              <a:rPr lang="ko-KR" altLang="en-US" sz="32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할 몇 </a:t>
            </a:r>
            <a:r>
              <a:rPr lang="ko-KR" altLang="en-US" sz="32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가지</a:t>
            </a:r>
            <a:endParaRPr lang="ko-KR" altLang="en-US" sz="32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파이어 버그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(Firebug)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웹페이지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디버깅툴로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코드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CSS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자바스크립트 오류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DOM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레이아웃 구조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객체별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다운로드 속도 등 같은 다양한 기능을 제공하며 웹 개발 시에 유용한 도구 입니다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Tools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4" name="그룹 9"/>
          <p:cNvGrpSpPr/>
          <p:nvPr/>
        </p:nvGrpSpPr>
        <p:grpSpPr>
          <a:xfrm>
            <a:off x="928662" y="2000239"/>
            <a:ext cx="6429420" cy="4570311"/>
            <a:chOff x="928662" y="2928934"/>
            <a:chExt cx="5269757" cy="378618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2928934"/>
              <a:ext cx="5269757" cy="3786189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miter lim="800000"/>
              <a:headEnd/>
              <a:tailEnd/>
            </a:ln>
          </p:spPr>
        </p:pic>
        <p:sp>
          <p:nvSpPr>
            <p:cNvPr id="8" name="모서리가 둥근 직사각형 7"/>
            <p:cNvSpPr/>
            <p:nvPr/>
          </p:nvSpPr>
          <p:spPr bwMode="auto">
            <a:xfrm>
              <a:off x="2428860" y="6000768"/>
              <a:ext cx="1071570" cy="428628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파이어 버그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(Firebug)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Tools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4" name="그룹 10"/>
          <p:cNvGrpSpPr/>
          <p:nvPr/>
        </p:nvGrpSpPr>
        <p:grpSpPr>
          <a:xfrm>
            <a:off x="714348" y="1428736"/>
            <a:ext cx="7215238" cy="5214974"/>
            <a:chOff x="1000100" y="1500174"/>
            <a:chExt cx="7215238" cy="521497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1500174"/>
              <a:ext cx="7143767" cy="5132618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miter lim="800000"/>
              <a:headEnd/>
              <a:tailEnd/>
            </a:ln>
          </p:spPr>
        </p:pic>
        <p:sp>
          <p:nvSpPr>
            <p:cNvPr id="11" name="모서리가 둥근 직사각형 10"/>
            <p:cNvSpPr/>
            <p:nvPr/>
          </p:nvSpPr>
          <p:spPr bwMode="auto">
            <a:xfrm>
              <a:off x="7643834" y="6429396"/>
              <a:ext cx="571504" cy="285752"/>
            </a:xfrm>
            <a:prstGeom prst="roundRect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1142976" y="4500570"/>
              <a:ext cx="6858048" cy="1928826"/>
            </a:xfrm>
            <a:prstGeom prst="roundRect">
              <a:avLst>
                <a:gd name="adj" fmla="val 421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 개발 툴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(Web Developer)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 Developer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웹 개발 시 필수적인 플러그인으로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CSS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적용을 해제하거나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웹페이지의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이미지를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Remove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시켜 대체 텍스트를 확인하는 등의 점검 시에 활용할 수 있는 도구들로 구성되어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err="1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Tools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4" name="그룹 6"/>
          <p:cNvGrpSpPr/>
          <p:nvPr/>
        </p:nvGrpSpPr>
        <p:grpSpPr>
          <a:xfrm>
            <a:off x="855823" y="2214554"/>
            <a:ext cx="6932288" cy="4500594"/>
            <a:chOff x="1071538" y="1500173"/>
            <a:chExt cx="7000924" cy="5029989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1538" y="1500173"/>
              <a:ext cx="7000924" cy="5029989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miter lim="800000"/>
              <a:headEnd/>
              <a:tailEnd/>
            </a:ln>
          </p:spPr>
        </p:pic>
        <p:sp>
          <p:nvSpPr>
            <p:cNvPr id="11" name="모서리가 둥근 직사각형 10"/>
            <p:cNvSpPr/>
            <p:nvPr/>
          </p:nvSpPr>
          <p:spPr bwMode="auto">
            <a:xfrm>
              <a:off x="1145098" y="2218744"/>
              <a:ext cx="6853804" cy="319364"/>
            </a:xfrm>
            <a:prstGeom prst="roundRect">
              <a:avLst>
                <a:gd name="adj" fmla="val 421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Firefox: Web Developer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Tools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3" y="1692103"/>
            <a:ext cx="3919539" cy="3022781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27" y="1692103"/>
            <a:ext cx="3919539" cy="3022781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1357290" y="5000636"/>
            <a:ext cx="1811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Disable all CSS 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5000628" y="5000636"/>
            <a:ext cx="30907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Outline block level elements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IE: Developer Tools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Tools &gt; Developer Tools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Tools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85926"/>
            <a:ext cx="7560641" cy="4357718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Opera: Dragonfly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Tools &gt; Advanced &gt; Developer Tools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Tools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1785926"/>
            <a:ext cx="7495275" cy="4357718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Safari: Web Inspector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Develop &gt; Show Web Inspector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Tools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5"/>
            <a:ext cx="7429552" cy="4338425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W3C Validation Service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http://validator.w3.org                                 http://jigsaw.w3.org/css-validator/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Tools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5287" y="5000636"/>
            <a:ext cx="34095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W3C Markup Validation Service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5000628" y="5000636"/>
            <a:ext cx="30907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W3C CSS Validation Service</a:t>
            </a:r>
            <a:endParaRPr lang="ko-KR" alt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0" y="1857363"/>
            <a:ext cx="3719514" cy="3032213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0138" y="1857383"/>
            <a:ext cx="3719514" cy="3032213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단위를 넣어라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자바스크립트로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width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height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값을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변경할때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에서는 단위를 적지 않아도 자동으로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px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인식하지만 다른 브라우저에서는 단위를 적지 않을 경우 원하는 화면을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얻을수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없습니다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width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height, padding, margin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값과 같이 수치를 입력하는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속성값에는 반드시 </a:t>
            </a:r>
            <a:r>
              <a:rPr lang="ko-KR" altLang="en-US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단위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dirty="0" err="1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px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, pt, %, </a:t>
            </a:r>
            <a:r>
              <a:rPr lang="en-US" altLang="ko-KR" sz="1600" dirty="0" err="1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em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등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넣어주세요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document.all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은 버려라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식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DOM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스크립팅의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대표주자 바로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document.all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document.regForm.userId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같은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DOM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 방법입니다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name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속성값에 기반한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document.regForm.userId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같은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DOM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접근이나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document.all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objectID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같은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DOM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접근방식은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에서만 동작을 보장합니다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이제 </a:t>
            </a:r>
            <a:r>
              <a:rPr lang="en-US" altLang="ko-KR" sz="1600" dirty="0" err="1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document.getElementById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dirty="0" err="1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objectId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사용해주세요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>
                <a:latin typeface="나눔고딕 ExtraBold" pitchFamily="50" charset="-127"/>
                <a:ea typeface="나눔고딕 ExtraBold" pitchFamily="50" charset="-127"/>
              </a:rPr>
              <a:t>알아두어야 할 몇 가지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초기화</a:t>
            </a:r>
            <a:endParaRPr lang="ko-KR" altLang="en-US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인터넷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익스플로러나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파이어폭스와는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브라우저간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렌더링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방식이 각각 상이합니다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이런경우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reset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활용하여 일괄된 형태로 나타나게 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CSS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7858180" cy="400052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body,form,div,p,h1,h2,h3,h4,h5,h6,dl,dt,dd,ul,ol,li,pre,fieldset,input,blockquote,th,td{font:12px '</a:t>
            </a:r>
            <a:r>
              <a:rPr lang="ko-KR" altLang="en-US" sz="1400" dirty="0" smtClean="0">
                <a:solidFill>
                  <a:schemeClr val="bg1"/>
                </a:solidFill>
              </a:rPr>
              <a:t>돋움</a:t>
            </a:r>
            <a:r>
              <a:rPr lang="en-US" altLang="ko-KR" sz="1400" dirty="0" smtClean="0">
                <a:solidFill>
                  <a:schemeClr val="bg1"/>
                </a:solidFill>
              </a:rPr>
              <a:t>',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dotum,AppleGothic,sans</a:t>
            </a:r>
            <a:r>
              <a:rPr lang="en-US" altLang="ko-KR" sz="1400" dirty="0" smtClean="0">
                <a:solidFill>
                  <a:schemeClr val="bg1"/>
                </a:solidFill>
              </a:rPr>
              <a:t>-serif; margin:0px; padding:0px;}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body{color:#6d6d6d}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table{border-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collapse:collapse</a:t>
            </a:r>
            <a:r>
              <a:rPr lang="en-US" altLang="ko-KR" sz="1400" dirty="0" smtClean="0">
                <a:solidFill>
                  <a:schemeClr val="bg1"/>
                </a:solidFill>
              </a:rPr>
              <a:t>;}</a:t>
            </a:r>
          </a:p>
          <a:p>
            <a:r>
              <a:rPr lang="en-US" altLang="ko-KR" sz="1400" dirty="0" err="1" smtClean="0">
                <a:solidFill>
                  <a:schemeClr val="bg1"/>
                </a:solidFill>
              </a:rPr>
              <a:t>em,cite,address</a:t>
            </a:r>
            <a:r>
              <a:rPr lang="en-US" altLang="ko-KR" sz="1400" dirty="0" smtClean="0">
                <a:solidFill>
                  <a:schemeClr val="bg1"/>
                </a:solidFill>
              </a:rPr>
              <a:t>{font-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style:normal</a:t>
            </a:r>
            <a:r>
              <a:rPr lang="en-US" altLang="ko-KR" sz="1400" dirty="0" smtClean="0">
                <a:solidFill>
                  <a:schemeClr val="bg1"/>
                </a:solidFill>
              </a:rPr>
              <a:t>;}</a:t>
            </a:r>
          </a:p>
          <a:p>
            <a:r>
              <a:rPr lang="en-US" altLang="ko-KR" sz="1400" dirty="0" err="1" smtClean="0">
                <a:solidFill>
                  <a:schemeClr val="bg1"/>
                </a:solidFill>
              </a:rPr>
              <a:t>dl,ul,ol</a:t>
            </a:r>
            <a:r>
              <a:rPr lang="en-US" altLang="ko-KR" sz="1400" dirty="0" smtClean="0">
                <a:solidFill>
                  <a:schemeClr val="bg1"/>
                </a:solidFill>
              </a:rPr>
              <a:t>{list-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style:none</a:t>
            </a:r>
            <a:r>
              <a:rPr lang="en-US" altLang="ko-KR" sz="1400" dirty="0" smtClean="0">
                <a:solidFill>
                  <a:schemeClr val="bg1"/>
                </a:solidFill>
              </a:rPr>
              <a:t>;}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400" dirty="0" smtClean="0">
                <a:solidFill>
                  <a:schemeClr val="bg1"/>
                </a:solidFill>
              </a:rPr>
              <a:t>{border:0;}</a:t>
            </a:r>
          </a:p>
          <a:p>
            <a:r>
              <a:rPr lang="en-US" altLang="ko-KR" sz="1400" dirty="0" err="1" smtClean="0">
                <a:solidFill>
                  <a:schemeClr val="bg1"/>
                </a:solidFill>
              </a:rPr>
              <a:t>object,embed</a:t>
            </a:r>
            <a:r>
              <a:rPr lang="en-US" altLang="ko-KR" sz="1400" dirty="0" smtClean="0">
                <a:solidFill>
                  <a:schemeClr val="bg1"/>
                </a:solidFill>
              </a:rPr>
              <a:t>{vertical-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align:top</a:t>
            </a:r>
            <a:r>
              <a:rPr lang="en-US" altLang="ko-KR" sz="1400" dirty="0" smtClean="0">
                <a:solidFill>
                  <a:schemeClr val="bg1"/>
                </a:solidFill>
              </a:rPr>
              <a:t>;}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caption{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display:none</a:t>
            </a:r>
            <a:r>
              <a:rPr lang="en-US" altLang="ko-KR" sz="1400" dirty="0" smtClean="0">
                <a:solidFill>
                  <a:schemeClr val="bg1"/>
                </a:solidFill>
              </a:rPr>
              <a:t>;}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hr {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display:none</a:t>
            </a:r>
            <a:r>
              <a:rPr lang="en-US" altLang="ko-KR" sz="1400" dirty="0" smtClean="0">
                <a:solidFill>
                  <a:schemeClr val="bg1"/>
                </a:solidFill>
              </a:rPr>
              <a:t>;}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err="1" smtClean="0">
                <a:solidFill>
                  <a:schemeClr val="bg1"/>
                </a:solidFill>
              </a:rPr>
              <a:t>fieldset</a:t>
            </a:r>
            <a:r>
              <a:rPr lang="en-US" altLang="ko-KR" sz="1400" dirty="0" smtClean="0">
                <a:solidFill>
                  <a:schemeClr val="bg1"/>
                </a:solidFill>
              </a:rPr>
              <a:t>{border:0 none;}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legend{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display:none</a:t>
            </a:r>
            <a:r>
              <a:rPr lang="en-US" altLang="ko-KR" sz="1400" dirty="0" smtClean="0">
                <a:solidFill>
                  <a:schemeClr val="bg1"/>
                </a:solidFill>
              </a:rPr>
              <a:t>;}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a:link, a:visited{color:#757575; text-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decoration:none</a:t>
            </a:r>
            <a:r>
              <a:rPr lang="en-US" altLang="ko-KR" sz="1400" dirty="0" smtClean="0">
                <a:solidFill>
                  <a:schemeClr val="bg1"/>
                </a:solidFill>
              </a:rPr>
              <a:t>;}a:hover, a:active{color:#757575; text-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decoration:underline</a:t>
            </a:r>
            <a:r>
              <a:rPr lang="en-US" altLang="ko-KR" sz="1400" dirty="0" smtClean="0">
                <a:solidFill>
                  <a:schemeClr val="bg1"/>
                </a:solidFill>
              </a:rPr>
              <a:t>;}</a:t>
            </a:r>
          </a:p>
          <a:p>
            <a:r>
              <a:rPr lang="en-US" altLang="ko-KR" sz="1400" dirty="0" err="1" smtClean="0">
                <a:solidFill>
                  <a:schemeClr val="bg1"/>
                </a:solidFill>
              </a:rPr>
              <a:t>input,select,textarea</a:t>
            </a:r>
            <a:r>
              <a:rPr lang="en-US" altLang="ko-KR" sz="1400" dirty="0" smtClean="0">
                <a:solidFill>
                  <a:schemeClr val="bg1"/>
                </a:solidFill>
              </a:rPr>
              <a:t>{font-size:12px; font-family:'</a:t>
            </a:r>
            <a:r>
              <a:rPr lang="ko-KR" altLang="en-US" sz="1400" dirty="0" smtClean="0">
                <a:solidFill>
                  <a:schemeClr val="bg1"/>
                </a:solidFill>
              </a:rPr>
              <a:t>돋움</a:t>
            </a:r>
            <a:r>
              <a:rPr lang="en-US" altLang="ko-KR" sz="1400" dirty="0" smtClean="0">
                <a:solidFill>
                  <a:schemeClr val="bg1"/>
                </a:solidFill>
              </a:rPr>
              <a:t>',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dotum,AppleGothicsans</a:t>
            </a:r>
            <a:r>
              <a:rPr lang="en-US" altLang="ko-KR" sz="1400" dirty="0" smtClean="0">
                <a:solidFill>
                  <a:schemeClr val="bg1"/>
                </a:solidFill>
              </a:rPr>
              <a:t>-serif; vertical-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align:middle</a:t>
            </a:r>
            <a:r>
              <a:rPr lang="en-US" altLang="ko-KR" sz="1400" dirty="0" smtClean="0">
                <a:solidFill>
                  <a:schemeClr val="bg1"/>
                </a:solidFill>
              </a:rPr>
              <a:t>; color:#757575;}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올바른 주석 사용하기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에서의 주석 넣기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&lt;!------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주석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------&gt; (X) , &lt;!--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주석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--&gt; (X)  , 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&lt;!-- </a:t>
            </a:r>
            <a:r>
              <a:rPr lang="ko-KR" altLang="en-US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주석 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--&gt; (O)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주석 넣기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&lt;!--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주석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--&gt; (X),  /*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주석*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/ (X) , 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/* </a:t>
            </a:r>
            <a:r>
              <a:rPr lang="en-US" altLang="ko-KR" sz="1600" dirty="0" err="1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주석 *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/ (O)</a:t>
            </a:r>
          </a:p>
          <a:p>
            <a:pPr>
              <a:buClr>
                <a:schemeClr val="tx1"/>
              </a:buClr>
              <a:buNone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inline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엘리먼트와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block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엘리먼트를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구분하자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tr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block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엘리먼트가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아닙니다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보통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inline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취급되는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&lt;span&gt;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태그도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설정하면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block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엘리먼트와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같이 표현되고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display:none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되어 숨겨있는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tr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사용자 액션에 따라 보이게 할때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이렇게 사용하는 경우가 많습니다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tr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엘리먼트는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고유의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display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속성이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table-row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display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값을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"table-row"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해야하나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이 또한 문제가 발생하므로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document.getElementById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en-US" altLang="ko-KR" sz="1600" dirty="0" err="1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elementId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').</a:t>
            </a:r>
            <a:r>
              <a:rPr lang="en-US" altLang="ko-KR" sz="1600" dirty="0" err="1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style.display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 = '';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경우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display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속성값이 기본값으로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세팅이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되기 때문에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선언된 원래의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display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값으로 되돌아가게 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>
                <a:latin typeface="나눔고딕 ExtraBold" pitchFamily="50" charset="-127"/>
                <a:ea typeface="나눔고딕 ExtraBold" pitchFamily="50" charset="-127"/>
              </a:rPr>
              <a:t>알아두어야 할 몇 가지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329642" cy="421484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전용 이벤트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메소드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사용을 피해라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 표준 이전부터 웹 개발을 하셨던 분들은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IE6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위주로 웹 개발을 했기 때문에 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IE6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만의 고유 이벤트나 속성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함수들이 익숙할 겁니다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innerText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→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innerHTML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getElementsByClassName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() →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getElementById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selectNode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(),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selectSingleNode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() →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getElementsByTagName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이벤트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onmouseleave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→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onmouseout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&lt;script type="text/</a:t>
            </a:r>
            <a:r>
              <a:rPr lang="en-US" altLang="ko-KR" sz="1600" dirty="0" err="1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javascript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“&gt;&lt;/script&gt;(O)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&lt;script language="</a:t>
            </a:r>
            <a:r>
              <a:rPr lang="en-US" altLang="ko-KR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javascript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&gt;&lt;/script&gt;(X)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>
                <a:latin typeface="나눔고딕 ExtraBold" pitchFamily="50" charset="-127"/>
                <a:ea typeface="나눔고딕 ExtraBold" pitchFamily="50" charset="-127"/>
              </a:rPr>
              <a:t>알아두어야 할 몇 가지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Rule Set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selector (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 :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스타일을 적용하는 대상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property 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 :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스타일의 종류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value 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 :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속성이 가질 수 있는 값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CSS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858180" cy="714380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</a:rPr>
              <a:t>selector</a:t>
            </a:r>
            <a:r>
              <a:rPr lang="en-US" altLang="ko-KR" sz="3200" dirty="0" smtClean="0">
                <a:solidFill>
                  <a:schemeClr val="bg1"/>
                </a:solidFill>
              </a:rPr>
              <a:t> { </a:t>
            </a:r>
            <a:r>
              <a:rPr lang="en-US" altLang="ko-KR" sz="3200" dirty="0" smtClean="0">
                <a:solidFill>
                  <a:srgbClr val="0000CC"/>
                </a:solidFill>
              </a:rPr>
              <a:t>property</a:t>
            </a:r>
            <a:r>
              <a:rPr lang="en-US" altLang="ko-KR" sz="3200" dirty="0" smtClean="0">
                <a:solidFill>
                  <a:schemeClr val="bg1"/>
                </a:solidFill>
              </a:rPr>
              <a:t> : </a:t>
            </a:r>
            <a:r>
              <a:rPr lang="en-US" altLang="ko-KR" sz="3200" dirty="0" smtClean="0">
                <a:solidFill>
                  <a:srgbClr val="FFC000"/>
                </a:solidFill>
              </a:rPr>
              <a:t>value</a:t>
            </a:r>
            <a:r>
              <a:rPr lang="en-US" altLang="ko-KR" sz="3200" dirty="0" smtClean="0">
                <a:solidFill>
                  <a:schemeClr val="bg1"/>
                </a:solidFill>
              </a:rPr>
              <a:t> ; 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7224" y="3357562"/>
            <a:ext cx="7858180" cy="571504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사용 예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body {color : gray ; font-size : small;}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71472" y="4071942"/>
            <a:ext cx="8329642" cy="2071702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ko-KR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CSS </a:t>
            </a:r>
            <a:r>
              <a:rPr kumimoji="0" lang="ko-KR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적용하기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External Style Sheet 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외부 스타일 시트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 2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	- Linked Style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 2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	- Import Style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Internal Style Sheet 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내부 스타일 시트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Inline Style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Shee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(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인라인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스타일 시트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External Style Sheet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파일을 독립적으로 생성하여 웹 문서에 삽입하는 방법을‘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External Style Sheet(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외부 스타일시트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)’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&lt;link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rel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="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stylesheet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"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=“default.css" type="text/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" /&gt;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CSS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642910" y="2571744"/>
            <a:ext cx="7072362" cy="3071834"/>
            <a:chOff x="642910" y="428604"/>
            <a:chExt cx="7072362" cy="3071834"/>
          </a:xfrm>
        </p:grpSpPr>
        <p:sp>
          <p:nvSpPr>
            <p:cNvPr id="7" name="직사각형 6"/>
            <p:cNvSpPr/>
            <p:nvPr/>
          </p:nvSpPr>
          <p:spPr>
            <a:xfrm>
              <a:off x="642910" y="428604"/>
              <a:ext cx="7072362" cy="307183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외부에 독립적으로 생성한</a:t>
              </a:r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default.css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를 </a:t>
              </a:r>
              <a:r>
                <a:rPr lang="ko-KR" altLang="en-US" sz="1600" dirty="0" err="1" smtClean="0">
                  <a:solidFill>
                    <a:schemeClr val="bg1"/>
                  </a:solidFill>
                </a:rPr>
                <a:t>마크업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 문서에 연결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(link)</a:t>
              </a: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142976" y="1357298"/>
              <a:ext cx="6072230" cy="1928826"/>
              <a:chOff x="1142976" y="1357298"/>
              <a:chExt cx="6072230" cy="192882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142976" y="1357298"/>
                <a:ext cx="6072230" cy="1928826"/>
                <a:chOff x="1142976" y="1357298"/>
                <a:chExt cx="6072230" cy="1928826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1142976" y="1357298"/>
                  <a:ext cx="2143140" cy="192882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 smtClean="0">
                      <a:solidFill>
                        <a:schemeClr val="bg1"/>
                      </a:solidFill>
                    </a:rPr>
                    <a:t>마크업</a:t>
                  </a:r>
                  <a:r>
                    <a:rPr lang="ko-KR" altLang="en-US" dirty="0" smtClean="0">
                      <a:solidFill>
                        <a:schemeClr val="bg1"/>
                      </a:solidFill>
                    </a:rPr>
                    <a:t> 문서</a:t>
                  </a:r>
                  <a:endParaRPr lang="en-US" altLang="ko-KR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(XHTML)</a:t>
                  </a:r>
                </a:p>
                <a:p>
                  <a:pPr algn="ctr"/>
                  <a:endParaRPr lang="en-US" altLang="ko-KR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index.html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5072066" y="1357298"/>
                  <a:ext cx="2143140" cy="192882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bg1"/>
                      </a:solidFill>
                    </a:rPr>
                    <a:t>스타일 문서</a:t>
                  </a:r>
                  <a:endParaRPr lang="en-US" altLang="ko-KR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(CSS)</a:t>
                  </a:r>
                </a:p>
                <a:p>
                  <a:pPr algn="ctr"/>
                  <a:endParaRPr lang="en-US" altLang="ko-KR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default.css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4" name="직선 화살표 연결선 13"/>
              <p:cNvCxnSpPr/>
              <p:nvPr/>
            </p:nvCxnSpPr>
            <p:spPr>
              <a:xfrm rot="10800000">
                <a:off x="3428992" y="2428868"/>
                <a:ext cx="1428760" cy="1588"/>
              </a:xfrm>
              <a:prstGeom prst="straightConnector1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External Style Sheet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&lt;style type="text/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"&gt; @import "default.css"&lt;/style&gt;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base.css  - @import "default.css";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CSS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642910" y="2143116"/>
            <a:ext cx="7500990" cy="3071834"/>
            <a:chOff x="642910" y="-24"/>
            <a:chExt cx="7500990" cy="3071834"/>
          </a:xfrm>
        </p:grpSpPr>
        <p:sp>
          <p:nvSpPr>
            <p:cNvPr id="8" name="직사각형 7"/>
            <p:cNvSpPr/>
            <p:nvPr/>
          </p:nvSpPr>
          <p:spPr>
            <a:xfrm>
              <a:off x="642910" y="-24"/>
              <a:ext cx="7500990" cy="307183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14348" y="142853"/>
              <a:ext cx="35004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외부에 독립적으로 생성한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default.css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를 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dirty="0" err="1" smtClean="0">
                  <a:solidFill>
                    <a:schemeClr val="bg1"/>
                  </a:solidFill>
                </a:rPr>
                <a:t>마크업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문서에서가져오기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(import)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72000" y="119698"/>
              <a:ext cx="3143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Base.css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내에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default.css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파일을  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가져오기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(import)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000100" y="857232"/>
              <a:ext cx="3143272" cy="1928826"/>
              <a:chOff x="1142976" y="857232"/>
              <a:chExt cx="3143272" cy="1928826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142976" y="857232"/>
                <a:ext cx="2773093" cy="192882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>
                    <a:solidFill>
                      <a:schemeClr val="bg1"/>
                    </a:solidFill>
                  </a:rPr>
                  <a:t>마크업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 문서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(XHTML)</a:t>
                </a:r>
              </a:p>
              <a:p>
                <a:pPr algn="ctr"/>
                <a:endParaRPr lang="en-US" altLang="ko-KR" sz="16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&lt;style&gt;</a:t>
                </a:r>
              </a:p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@import</a:t>
                </a:r>
              </a:p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&lt;/style&gt;</a:t>
                </a:r>
              </a:p>
              <a:p>
                <a:pPr algn="ctr"/>
                <a:endParaRPr lang="en-US" altLang="ko-KR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</a:rPr>
                  <a:t>index.html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857488" y="1428736"/>
                <a:ext cx="1428760" cy="7858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5F5F5F"/>
                    </a:solidFill>
                  </a:rPr>
                  <a:t>스타일</a:t>
                </a:r>
                <a:r>
                  <a:rPr lang="en-US" altLang="ko-KR" sz="1600" dirty="0" smtClean="0">
                    <a:solidFill>
                      <a:srgbClr val="5F5F5F"/>
                    </a:solidFill>
                  </a:rPr>
                  <a:t>(CSS)</a:t>
                </a:r>
              </a:p>
              <a:p>
                <a:pPr algn="ctr"/>
                <a:r>
                  <a:rPr lang="en-US" altLang="ko-KR" sz="1600" dirty="0" smtClean="0">
                    <a:solidFill>
                      <a:srgbClr val="5F5F5F"/>
                    </a:solidFill>
                  </a:rPr>
                  <a:t>default.css</a:t>
                </a:r>
                <a:endParaRPr lang="ko-KR" altLang="en-US" sz="1600" dirty="0">
                  <a:solidFill>
                    <a:srgbClr val="5F5F5F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4786314" y="857232"/>
              <a:ext cx="3058845" cy="1928826"/>
              <a:chOff x="4942179" y="857232"/>
              <a:chExt cx="3058845" cy="192882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942179" y="857232"/>
                <a:ext cx="2701655" cy="192882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</a:rPr>
                  <a:t>스타일 문서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(CSS)</a:t>
                </a:r>
              </a:p>
              <a:p>
                <a:pPr algn="ctr"/>
                <a:endParaRPr lang="en-US" altLang="ko-K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6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@import</a:t>
                </a:r>
              </a:p>
              <a:p>
                <a:pPr algn="ctr"/>
                <a:endParaRPr lang="en-US" altLang="ko-K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</a:rPr>
                  <a:t>base.css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572264" y="1428736"/>
                <a:ext cx="1428760" cy="7858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5F5F5F"/>
                    </a:solidFill>
                  </a:rPr>
                  <a:t>스타일</a:t>
                </a:r>
                <a:r>
                  <a:rPr lang="en-US" altLang="ko-KR" sz="1600" dirty="0" smtClean="0">
                    <a:solidFill>
                      <a:srgbClr val="5F5F5F"/>
                    </a:solidFill>
                  </a:rPr>
                  <a:t>(CSS)</a:t>
                </a:r>
              </a:p>
              <a:p>
                <a:pPr algn="ctr"/>
                <a:r>
                  <a:rPr lang="en-US" altLang="ko-KR" sz="1600" dirty="0" smtClean="0">
                    <a:solidFill>
                      <a:srgbClr val="5F5F5F"/>
                    </a:solidFill>
                  </a:rPr>
                  <a:t>default.css</a:t>
                </a:r>
                <a:endParaRPr lang="ko-KR" altLang="en-US" sz="1600" dirty="0">
                  <a:solidFill>
                    <a:srgbClr val="5F5F5F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사용자 지정 3">
      <a:dk1>
        <a:sysClr val="windowText" lastClr="000000"/>
      </a:dk1>
      <a:lt1>
        <a:sysClr val="window" lastClr="FFFFFF"/>
      </a:lt1>
      <a:dk2>
        <a:srgbClr val="8DB3E2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FF00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2655</TotalTime>
  <Words>3813</Words>
  <Application>Microsoft Office PowerPoint</Application>
  <PresentationFormat>화면 슬라이드 쇼(4:3)</PresentationFormat>
  <Paragraphs>814</Paragraphs>
  <Slides>61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1" baseType="lpstr">
      <vt:lpstr>HY견명조</vt:lpstr>
      <vt:lpstr>나눔고딕</vt:lpstr>
      <vt:lpstr>나눔고딕 ExtraBold</vt:lpstr>
      <vt:lpstr>맑은 고딕</vt:lpstr>
      <vt:lpstr>Arial</vt:lpstr>
      <vt:lpstr>Georgia</vt:lpstr>
      <vt:lpstr>Verdana</vt:lpstr>
      <vt:lpstr>Wingdings</vt:lpstr>
      <vt:lpstr>Wingdings 2</vt:lpstr>
      <vt:lpstr>고려청자</vt:lpstr>
      <vt:lpstr>Web Standards &amp; (X)HTML, CSS</vt:lpstr>
      <vt:lpstr>Index</vt:lpstr>
      <vt:lpstr>Index</vt:lpstr>
      <vt:lpstr>CSS(Cascading Style Sheet)</vt:lpstr>
      <vt:lpstr>CSS</vt:lpstr>
      <vt:lpstr>CSS</vt:lpstr>
      <vt:lpstr>CSS</vt:lpstr>
      <vt:lpstr>CSS</vt:lpstr>
      <vt:lpstr>CSS</vt:lpstr>
      <vt:lpstr>CSS</vt:lpstr>
      <vt:lpstr>CSS</vt:lpstr>
      <vt:lpstr>CSS 선택자</vt:lpstr>
      <vt:lpstr>CSS 선택자</vt:lpstr>
      <vt:lpstr>CSS 선택자</vt:lpstr>
      <vt:lpstr>CSS 선택자</vt:lpstr>
      <vt:lpstr>CSS 선택자</vt:lpstr>
      <vt:lpstr>CSS 선택자</vt:lpstr>
      <vt:lpstr>CSS 선택자</vt:lpstr>
      <vt:lpstr>CSS 선택자   </vt:lpstr>
      <vt:lpstr>CSS 개념 및 단위 </vt:lpstr>
      <vt:lpstr>CSS 개념 및 단위 </vt:lpstr>
      <vt:lpstr>CSS 개념 및 단위 </vt:lpstr>
      <vt:lpstr>CSS 개념 및 단위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CSS 속성(property) </vt:lpstr>
      <vt:lpstr>Tools / 알아두어야 할 몇 가지</vt:lpstr>
      <vt:lpstr>Tools</vt:lpstr>
      <vt:lpstr>Tools</vt:lpstr>
      <vt:lpstr>Tools</vt:lpstr>
      <vt:lpstr>Tools</vt:lpstr>
      <vt:lpstr>Tools</vt:lpstr>
      <vt:lpstr>Tools</vt:lpstr>
      <vt:lpstr>Tools</vt:lpstr>
      <vt:lpstr>Tools</vt:lpstr>
      <vt:lpstr>알아두어야 할 몇 가지</vt:lpstr>
      <vt:lpstr>알아두어야 할 몇 가지</vt:lpstr>
      <vt:lpstr>알아두어야 할 몇 가지</vt:lpstr>
    </vt:vector>
  </TitlesOfParts>
  <Company>PIONNET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Standards &amp; CSS</dc:title>
  <dc:creator>PSH</dc:creator>
  <cp:lastModifiedBy>JSH</cp:lastModifiedBy>
  <cp:revision>810</cp:revision>
  <dcterms:created xsi:type="dcterms:W3CDTF">2012-04-19T08:50:59Z</dcterms:created>
  <dcterms:modified xsi:type="dcterms:W3CDTF">2019-02-08T02:05:32Z</dcterms:modified>
</cp:coreProperties>
</file>