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72" r:id="rId1"/>
  </p:sldMasterIdLst>
  <p:notesMasterIdLst>
    <p:notesMasterId r:id="rId93"/>
  </p:notesMasterIdLst>
  <p:handoutMasterIdLst>
    <p:handoutMasterId r:id="rId94"/>
  </p:handoutMasterIdLst>
  <p:sldIdLst>
    <p:sldId id="256" r:id="rId2"/>
    <p:sldId id="368" r:id="rId3"/>
    <p:sldId id="257" r:id="rId4"/>
    <p:sldId id="271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3" r:id="rId13"/>
    <p:sldId id="355" r:id="rId14"/>
    <p:sldId id="268" r:id="rId15"/>
    <p:sldId id="272" r:id="rId16"/>
    <p:sldId id="269" r:id="rId17"/>
    <p:sldId id="276" r:id="rId18"/>
    <p:sldId id="277" r:id="rId19"/>
    <p:sldId id="279" r:id="rId20"/>
    <p:sldId id="280" r:id="rId21"/>
    <p:sldId id="281" r:id="rId22"/>
    <p:sldId id="278" r:id="rId23"/>
    <p:sldId id="282" r:id="rId24"/>
    <p:sldId id="286" r:id="rId25"/>
    <p:sldId id="287" r:id="rId26"/>
    <p:sldId id="288" r:id="rId27"/>
    <p:sldId id="289" r:id="rId28"/>
    <p:sldId id="290" r:id="rId29"/>
    <p:sldId id="356" r:id="rId30"/>
    <p:sldId id="291" r:id="rId31"/>
    <p:sldId id="354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67" r:id="rId41"/>
    <p:sldId id="305" r:id="rId42"/>
    <p:sldId id="306" r:id="rId43"/>
    <p:sldId id="307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8" r:id="rId73"/>
    <p:sldId id="339" r:id="rId74"/>
    <p:sldId id="340" r:id="rId75"/>
    <p:sldId id="341" r:id="rId76"/>
    <p:sldId id="342" r:id="rId77"/>
    <p:sldId id="343" r:id="rId78"/>
    <p:sldId id="344" r:id="rId79"/>
    <p:sldId id="345" r:id="rId80"/>
    <p:sldId id="346" r:id="rId81"/>
    <p:sldId id="347" r:id="rId82"/>
    <p:sldId id="348" r:id="rId83"/>
    <p:sldId id="349" r:id="rId84"/>
    <p:sldId id="350" r:id="rId85"/>
    <p:sldId id="360" r:id="rId86"/>
    <p:sldId id="361" r:id="rId87"/>
    <p:sldId id="362" r:id="rId88"/>
    <p:sldId id="363" r:id="rId89"/>
    <p:sldId id="364" r:id="rId90"/>
    <p:sldId id="366" r:id="rId91"/>
    <p:sldId id="365" r:id="rId9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9" autoAdjust="0"/>
    <p:restoredTop sz="94610" autoAdjust="0"/>
  </p:normalViewPr>
  <p:slideViewPr>
    <p:cSldViewPr>
      <p:cViewPr varScale="1">
        <p:scale>
          <a:sx n="110" d="100"/>
          <a:sy n="110" d="100"/>
        </p:scale>
        <p:origin x="187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85E12-6D01-404B-B685-A1D2A2E7095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43212-6B24-4702-B860-9C5CD76D48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524F9-E27D-4DAE-A254-6862A4F449F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07225-7E01-46A2-AF2B-3687E6A3F4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07225-7E01-46A2-AF2B-3687E6A3F46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1" name="바닥글 개체 틀 3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4" name="그림 33" descr="main_visual.png"/>
          <p:cNvPicPr>
            <a:picLocks noChangeAspect="1"/>
          </p:cNvPicPr>
          <p:nvPr userDrawn="1"/>
        </p:nvPicPr>
        <p:blipFill>
          <a:blip r:embed="rId2">
            <a:lum bright="-21000" contrast="-2000"/>
          </a:blip>
          <a:stretch>
            <a:fillRect/>
          </a:stretch>
        </p:blipFill>
        <p:spPr>
          <a:xfrm>
            <a:off x="214282" y="6500834"/>
            <a:ext cx="973343" cy="285752"/>
          </a:xfrm>
          <a:prstGeom prst="rect">
            <a:avLst/>
          </a:prstGeom>
          <a:effectLst>
            <a:outerShdw blurRad="25400" dist="12700" sx="99000" sy="99000" kx="-800400" algn="bl" rotWithShape="0">
              <a:prstClr val="black">
                <a:alpha val="0"/>
              </a:prstClr>
            </a:outerShdw>
          </a:effectLst>
        </p:spPr>
      </p:pic>
      <p:sp>
        <p:nvSpPr>
          <p:cNvPr id="30" name="슬라이드 번호 개체 틀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5" name="자유형 24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6" name="자유형 25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pic>
        <p:nvPicPr>
          <p:cNvPr id="22" name="그림 21" descr="main_visu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4282" y="6500834"/>
            <a:ext cx="973343" cy="285752"/>
          </a:xfrm>
          <a:prstGeom prst="rect">
            <a:avLst/>
          </a:prstGeom>
        </p:spPr>
      </p:pic>
      <p:sp>
        <p:nvSpPr>
          <p:cNvPr id="29" name="날짜 개체 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30E6-7464-47F4-8B86-CBA79B5669CC}" type="datetime1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157887-0306-4876-9A6B-F6AF100795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1" name="바닥글 개체 틀 3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70F30E6-7464-47F4-8B86-CBA79B5669CC}" type="datetime1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1157887-0306-4876-9A6B-F6AF100795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73" r:id="rId1"/>
    <p:sldLayoutId id="2147484574" r:id="rId2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ml1/47_div-span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hyperlink" Target="html1/60_ul_li.html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5224" y="1857364"/>
            <a:ext cx="6480048" cy="2301240"/>
          </a:xfrm>
        </p:spPr>
        <p:txBody>
          <a:bodyPr>
            <a:noAutofit/>
          </a:bodyPr>
          <a:lstStyle/>
          <a:p>
            <a:r>
              <a:rPr lang="en-US" altLang="ko-KR" sz="5400" b="1" dirty="0">
                <a:latin typeface="나눔고딕 ExtraBold" pitchFamily="50" charset="-127"/>
                <a:ea typeface="나눔고딕 ExtraBold" pitchFamily="50" charset="-127"/>
              </a:rPr>
              <a:t>Web Standards</a:t>
            </a:r>
            <a:br>
              <a:rPr lang="en-US" altLang="ko-KR" sz="5400" b="1" dirty="0"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5400" b="1" dirty="0">
                <a:latin typeface="나눔고딕 ExtraBold" pitchFamily="50" charset="-127"/>
                <a:ea typeface="나눔고딕 ExtraBold" pitchFamily="50" charset="-127"/>
              </a:rPr>
              <a:t>&amp; </a:t>
            </a:r>
            <a:r>
              <a:rPr lang="en-US" altLang="ko-KR" sz="5400" b="1" dirty="0" smtClean="0">
                <a:latin typeface="나눔고딕 ExtraBold" pitchFamily="50" charset="-127"/>
                <a:ea typeface="나눔고딕 ExtraBold" pitchFamily="50" charset="-127"/>
              </a:rPr>
              <a:t>(X)HTML, CSS</a:t>
            </a:r>
            <a:endParaRPr lang="ko-KR" altLang="en-US" sz="5400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643834" y="6356350"/>
            <a:ext cx="1042966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 err="1" smtClean="0">
                <a:latin typeface="나눔고딕 ExtraBold" pitchFamily="50" charset="-127"/>
                <a:ea typeface="나눔고딕 ExtraBold" pitchFamily="50" charset="-127"/>
              </a:rPr>
              <a:t>웹표준</a:t>
            </a:r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(web </a:t>
            </a:r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standards)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2910" y="928670"/>
            <a:ext cx="7929618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우리나라 </a:t>
            </a:r>
            <a:r>
              <a:rPr lang="ko-KR" altLang="en-US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웹표준</a:t>
            </a:r>
            <a:endParaRPr lang="en-US" altLang="ko-KR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Font typeface="Wingdings" pitchFamily="2" charset="2"/>
              <a:buChar char="u"/>
            </a:pPr>
            <a:endParaRPr lang="en-US" altLang="ko-KR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Font typeface="Wingdings" pitchFamily="2" charset="2"/>
              <a:buChar char="u"/>
            </a:pPr>
            <a:endParaRPr lang="en-US" altLang="ko-KR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dirty="0" smtClean="0"/>
              <a:t>                     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2002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년  올바른 웹을 돌아가는 것</a:t>
            </a:r>
          </a:p>
          <a:p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2003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년  상업적 사이트 적용</a:t>
            </a:r>
          </a:p>
          <a:p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2004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년  국내사이트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2005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년  실전 웹 표준 가이드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E:\_교육자료\1\images\w3c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7490" y="1285860"/>
            <a:ext cx="6344840" cy="371477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 err="1" smtClean="0">
                <a:latin typeface="나눔고딕 ExtraBold" pitchFamily="50" charset="-127"/>
                <a:ea typeface="나눔고딕 ExtraBold" pitchFamily="50" charset="-127"/>
              </a:rPr>
              <a:t>웹표준</a:t>
            </a:r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(web </a:t>
            </a:r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standards)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642910" y="928671"/>
            <a:ext cx="79296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웹 표준 관련 기술의 소개</a:t>
            </a:r>
            <a:endParaRPr lang="en-US" altLang="ko-KR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dirty="0" smtClean="0"/>
              <a:t>                     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14348" y="3857628"/>
            <a:ext cx="4572000" cy="19851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웝</a:t>
            </a: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표준 필요성 </a:t>
            </a:r>
            <a:endParaRPr lang="en-US" altLang="ko-KR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HTML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파일용량 축소 및 로딩속도향상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검색엔진 최적화에 중요한 역할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수정관리 용이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유지보수 비용절감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컨텐츠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추가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삭제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위치이동 용이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57224" y="1571612"/>
            <a:ext cx="7143800" cy="2071702"/>
            <a:chOff x="857224" y="4071942"/>
            <a:chExt cx="7143800" cy="2071702"/>
          </a:xfrm>
        </p:grpSpPr>
        <p:sp>
          <p:nvSpPr>
            <p:cNvPr id="7" name="직사각형 6"/>
            <p:cNvSpPr/>
            <p:nvPr/>
          </p:nvSpPr>
          <p:spPr>
            <a:xfrm>
              <a:off x="857224" y="4071942"/>
              <a:ext cx="7143800" cy="20717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웹표준</a:t>
              </a:r>
              <a:r>
                <a:rPr lang="ko-KR" altLang="en-US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 관련 기술</a:t>
              </a:r>
              <a:endPara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endParaRPr lang="ko-KR" altLang="en-US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500166" y="4786322"/>
              <a:ext cx="1214446" cy="1214446"/>
              <a:chOff x="1500166" y="4786322"/>
              <a:chExt cx="1214446" cy="1214446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1500166" y="4786322"/>
                <a:ext cx="1214446" cy="1214446"/>
              </a:xfrm>
              <a:prstGeom prst="ellipse">
                <a:avLst/>
              </a:prstGeom>
              <a:solidFill>
                <a:schemeClr val="tx2">
                  <a:lumMod val="9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571603" y="5072074"/>
                <a:ext cx="107157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구조</a:t>
                </a:r>
                <a:endParaRPr lang="en-US" altLang="ko-KR" sz="16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(X)HTML</a:t>
                </a:r>
                <a:endParaRPr lang="ko-KR" altLang="en-US" sz="16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3643306" y="4786322"/>
              <a:ext cx="1214446" cy="1214446"/>
              <a:chOff x="3643306" y="4786322"/>
              <a:chExt cx="1214446" cy="1214446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3643306" y="4786322"/>
                <a:ext cx="1214446" cy="1214446"/>
              </a:xfrm>
              <a:prstGeom prst="ellipse">
                <a:avLst/>
              </a:prstGeom>
              <a:solidFill>
                <a:schemeClr val="tx2">
                  <a:lumMod val="9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714744" y="5072074"/>
                <a:ext cx="107157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표현</a:t>
                </a:r>
                <a:endParaRPr lang="en-US" altLang="ko-KR" sz="16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CSS</a:t>
                </a:r>
                <a:endParaRPr lang="ko-KR" altLang="en-US" sz="16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929322" y="4786322"/>
              <a:ext cx="1214446" cy="1214446"/>
              <a:chOff x="5929322" y="4786322"/>
              <a:chExt cx="1214446" cy="1214446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5929322" y="4786322"/>
                <a:ext cx="1214446" cy="1214446"/>
              </a:xfrm>
              <a:prstGeom prst="ellipse">
                <a:avLst/>
              </a:prstGeom>
              <a:solidFill>
                <a:schemeClr val="tx2">
                  <a:lumMod val="9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6000760" y="5072074"/>
                <a:ext cx="107157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동작</a:t>
                </a:r>
                <a:endParaRPr lang="en-US" altLang="ko-KR" sz="16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Script</a:t>
                </a:r>
                <a:endParaRPr lang="ko-KR" altLang="en-US" sz="16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 err="1" smtClean="0">
                <a:latin typeface="나눔고딕 ExtraBold" pitchFamily="50" charset="-127"/>
                <a:ea typeface="나눔고딕 ExtraBold" pitchFamily="50" charset="-127"/>
              </a:rPr>
              <a:t>웹표준</a:t>
            </a:r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(web </a:t>
            </a:r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standards)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2910" y="928671"/>
            <a:ext cx="79296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웹 표준 문서 구조화</a:t>
            </a:r>
            <a:endParaRPr lang="en-US" altLang="ko-KR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dirty="0" smtClean="0"/>
              <a:t>                     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026" name="Picture 2" descr="E:\_교육자료\1\images\w3c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7224" y="1357299"/>
            <a:ext cx="7786742" cy="496740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714348" y="4158485"/>
            <a:ext cx="4572000" cy="4185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329642" cy="464347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시맨틱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웹</a:t>
            </a: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시맨틱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웹은 웹 표현 방식인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한계를 극복하기 위해 등장한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언어를 기반으로 하는 차세대 웹으로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시맨틱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웹이 구현하려는 환경은 인간의 언어 구조가 기계에게도 이해될 수 있도록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하는것입니다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앞으로의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시맨틱웹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(Semantic Web) - Data Web  ==&gt; XHTML (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콘텐츠에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맞게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시맨틱웹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권고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(Recommendation)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제대로 이해하고 지켜서 사용하면 된다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시맨틱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웹은 현존하는 웹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(WWW)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대체하는 개념이 아니라 좀 더 체계화하는 데에 목적이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 err="1">
                <a:latin typeface="나눔고딕 ExtraBold" pitchFamily="50" charset="-127"/>
                <a:ea typeface="나눔고딕 ExtraBold" pitchFamily="50" charset="-127"/>
              </a:rPr>
              <a:t>웹표준</a:t>
            </a:r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(web standards)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329642" cy="464347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 표준의 장점</a:t>
            </a: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웹 </a:t>
            </a:r>
            <a:r>
              <a:rPr lang="ko-KR" altLang="en-US" sz="1600" dirty="0" err="1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접근성</a:t>
            </a:r>
            <a:r>
              <a:rPr lang="ko-KR" altLang="en-US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 수준의 향상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검색 친화적인 웹 사이트 구현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구조와 표현의 분리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손쉬운 유지 보수 및 비용 절감 효과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호환성 확보</a:t>
            </a:r>
            <a:endParaRPr lang="en-US" altLang="ko-KR" sz="1600" dirty="0" smtClean="0">
              <a:solidFill>
                <a:srgbClr val="66CCFF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 표준의 단점</a:t>
            </a: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테이블 방식보다 작성하기가 어렵다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새로운 코딩 법을 배워야 한다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 err="1" smtClean="0">
                <a:latin typeface="나눔고딕 ExtraBold" pitchFamily="50" charset="-127"/>
                <a:ea typeface="나눔고딕 ExtraBold" pitchFamily="50" charset="-127"/>
              </a:rPr>
              <a:t>웹표준</a:t>
            </a:r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(web </a:t>
            </a:r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standards)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5224" y="1857364"/>
            <a:ext cx="6480048" cy="2301240"/>
          </a:xfrm>
        </p:spPr>
        <p:txBody>
          <a:bodyPr>
            <a:noAutofit/>
          </a:bodyPr>
          <a:lstStyle/>
          <a:p>
            <a:r>
              <a:rPr lang="ko-KR" altLang="en-US" sz="3200" dirty="0">
                <a:latin typeface="나눔고딕 ExtraBold" pitchFamily="50" charset="-127"/>
                <a:ea typeface="나눔고딕 ExtraBold" pitchFamily="50" charset="-127"/>
              </a:rPr>
              <a:t>웹 </a:t>
            </a:r>
            <a:r>
              <a:rPr lang="ko-KR" altLang="en-US" sz="3200" dirty="0" err="1">
                <a:latin typeface="나눔고딕 ExtraBold" pitchFamily="50" charset="-127"/>
                <a:ea typeface="나눔고딕 ExtraBold" pitchFamily="50" charset="-127"/>
              </a:rPr>
              <a:t>접근성</a:t>
            </a:r>
            <a:r>
              <a:rPr lang="en-US" altLang="ko-KR" sz="3200" dirty="0">
                <a:latin typeface="나눔고딕 ExtraBold" pitchFamily="50" charset="-127"/>
                <a:ea typeface="나눔고딕 ExtraBold" pitchFamily="50" charset="-127"/>
              </a:rPr>
              <a:t>(web accessibility)</a:t>
            </a:r>
            <a:endParaRPr lang="ko-KR" altLang="en-US" sz="3200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643834" y="6356350"/>
            <a:ext cx="1042966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329642" cy="464347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 </a:t>
            </a: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접근성이란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   “모든 사용자가 신체적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환경적 조건에 관계없이 </a:t>
            </a: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			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웹에 접근하여 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이용할 수 있도록 보장하는 것”</a:t>
            </a: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>
                <a:latin typeface="나눔고딕 ExtraBold" pitchFamily="50" charset="-127"/>
                <a:ea typeface="나눔고딕 ExtraBold" pitchFamily="50" charset="-127"/>
              </a:rPr>
              <a:t>웹 </a:t>
            </a:r>
            <a:r>
              <a:rPr lang="ko-KR" altLang="en-US" sz="2800" dirty="0" err="1">
                <a:latin typeface="나눔고딕 ExtraBold" pitchFamily="50" charset="-127"/>
                <a:ea typeface="나눔고딕 ExtraBold" pitchFamily="50" charset="-127"/>
              </a:rPr>
              <a:t>접근성</a:t>
            </a:r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(web accessibility</a:t>
            </a:r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5786" y="2643182"/>
            <a:ext cx="7500990" cy="2714644"/>
            <a:chOff x="714348" y="857232"/>
            <a:chExt cx="7143800" cy="2714644"/>
          </a:xfrm>
        </p:grpSpPr>
        <p:sp>
          <p:nvSpPr>
            <p:cNvPr id="6" name="직사각형 5"/>
            <p:cNvSpPr/>
            <p:nvPr/>
          </p:nvSpPr>
          <p:spPr>
            <a:xfrm>
              <a:off x="714348" y="857232"/>
              <a:ext cx="7143800" cy="271464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웹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접근성</a:t>
              </a:r>
              <a:r>
                <a:rPr lang="en-US" altLang="ko-KR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(Web Accessibility)</a:t>
              </a:r>
            </a:p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/>
              </a:r>
              <a:br>
                <a:rPr lang="en-US" altLang="ko-KR" sz="16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</a:br>
              <a:r>
                <a:rPr lang="ko-KR" altLang="en-US" sz="16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웹 사이트에서 제공하는 정보를 차별 및 제한 없이 </a:t>
              </a:r>
              <a:endPara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동등하게 이용할 수 있도록 보장하는 것</a:t>
              </a:r>
              <a:endPara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endParaRPr lang="ko-KR" altLang="en-US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1142976" y="2571744"/>
              <a:ext cx="2857520" cy="714380"/>
              <a:chOff x="3143240" y="2428868"/>
              <a:chExt cx="2857520" cy="714380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143240" y="2428868"/>
                <a:ext cx="2857520" cy="71438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286116" y="2500306"/>
                <a:ext cx="257176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장애인 및 고령자 등</a:t>
                </a:r>
                <a:endParaRPr lang="en-US" altLang="ko-KR" sz="16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모든 사람</a:t>
                </a:r>
                <a:endParaRPr lang="ko-KR" altLang="en-US" sz="16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357686" y="2571746"/>
              <a:ext cx="3143272" cy="714378"/>
              <a:chOff x="3143240" y="2428868"/>
              <a:chExt cx="2857520" cy="71438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3143240" y="2428868"/>
                <a:ext cx="2857520" cy="71438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286116" y="2500305"/>
                <a:ext cx="2571768" cy="615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다양한 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Platform </a:t>
                </a:r>
                <a:r>
                  <a:rPr lang="ko-KR" altLang="en-US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및 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Device</a:t>
                </a:r>
                <a:r>
                  <a:rPr lang="ko-KR" altLang="en-US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와</a:t>
                </a:r>
                <a:endParaRPr lang="en-US" altLang="ko-KR" sz="16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웹 </a:t>
                </a:r>
                <a:r>
                  <a:rPr lang="ko-KR" altLang="en-US" sz="1600" b="1" dirty="0" err="1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브라우저등</a:t>
                </a:r>
                <a:r>
                  <a:rPr lang="ko-KR" altLang="en-US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 모든 환경</a:t>
                </a:r>
                <a:endParaRPr lang="ko-KR" altLang="en-US" sz="16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2" name="슬라이드 번호 개체 틀 1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928670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3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장애인 차별 금지 및 권리 구제 등에 관한 법률의 이해</a:t>
            </a:r>
            <a:endParaRPr lang="en-US" altLang="ko-KR" sz="3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endParaRPr lang="en-US" altLang="ko-KR" sz="72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endParaRPr lang="en-US" altLang="ko-KR" sz="55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endParaRPr lang="en-US" altLang="ko-KR" sz="33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29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>
                <a:latin typeface="나눔고딕 ExtraBold" pitchFamily="50" charset="-127"/>
                <a:ea typeface="나눔고딕 ExtraBold" pitchFamily="50" charset="-127"/>
              </a:rPr>
              <a:t>웹 </a:t>
            </a:r>
            <a:r>
              <a:rPr lang="ko-KR" altLang="en-US" sz="2800" dirty="0" err="1">
                <a:latin typeface="나눔고딕 ExtraBold" pitchFamily="50" charset="-127"/>
                <a:ea typeface="나눔고딕 ExtraBold" pitchFamily="50" charset="-127"/>
              </a:rPr>
              <a:t>접근성</a:t>
            </a:r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(web accessibility)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00034" y="1643050"/>
            <a:ext cx="8143932" cy="3357586"/>
            <a:chOff x="500034" y="4643446"/>
            <a:chExt cx="8143932" cy="2643206"/>
          </a:xfrm>
        </p:grpSpPr>
        <p:sp>
          <p:nvSpPr>
            <p:cNvPr id="6" name="직사각형 5"/>
            <p:cNvSpPr/>
            <p:nvPr/>
          </p:nvSpPr>
          <p:spPr>
            <a:xfrm>
              <a:off x="500034" y="4643446"/>
              <a:ext cx="8143932" cy="264320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장애인 차별 금지 및 권리 구제 등에 관한 법률</a:t>
              </a:r>
              <a:endPara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endParaRPr lang="ko-KR" altLang="en-US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714348" y="5214950"/>
              <a:ext cx="7715304" cy="857256"/>
              <a:chOff x="714348" y="5214950"/>
              <a:chExt cx="7715304" cy="857256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714348" y="5214950"/>
                <a:ext cx="7715304" cy="85725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85786" y="5214950"/>
                <a:ext cx="7500990" cy="775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21</a:t>
                </a:r>
                <a:r>
                  <a:rPr lang="ko-KR" altLang="en-US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조 </a:t>
                </a:r>
                <a:r>
                  <a:rPr lang="en-US" altLang="ko-KR" sz="1400" dirty="0" smtClean="0">
                    <a:solidFill>
                      <a:schemeClr val="bg1"/>
                    </a:solidFill>
                    <a:latin typeface="+mn-ea"/>
                  </a:rPr>
                  <a:t>(</a:t>
                </a:r>
                <a:r>
                  <a:rPr lang="ko-KR" altLang="en-US" sz="1400" dirty="0" smtClean="0">
                    <a:solidFill>
                      <a:schemeClr val="bg1"/>
                    </a:solidFill>
                    <a:latin typeface="+mn-ea"/>
                  </a:rPr>
                  <a:t>정보통신 </a:t>
                </a:r>
                <a:r>
                  <a:rPr lang="en-US" altLang="ko-KR" sz="1400" dirty="0" smtClean="0">
                    <a:solidFill>
                      <a:schemeClr val="bg1"/>
                    </a:solidFill>
                    <a:latin typeface="+mn-ea"/>
                  </a:rPr>
                  <a:t>. </a:t>
                </a:r>
                <a:r>
                  <a:rPr lang="ko-KR" altLang="en-US" sz="1400" dirty="0" smtClean="0">
                    <a:solidFill>
                      <a:schemeClr val="bg1"/>
                    </a:solidFill>
                    <a:latin typeface="+mn-ea"/>
                  </a:rPr>
                  <a:t>의사소통에서의 정당한 편의 제공</a:t>
                </a:r>
                <a:r>
                  <a:rPr lang="en-US" altLang="ko-KR" sz="1400" dirty="0" smtClean="0">
                    <a:solidFill>
                      <a:schemeClr val="bg1"/>
                    </a:solidFill>
                    <a:latin typeface="+mn-ea"/>
                  </a:rPr>
                  <a:t>)</a:t>
                </a:r>
              </a:p>
              <a:p>
                <a:pPr>
                  <a:buFontTx/>
                  <a:buChar char="-"/>
                </a:pPr>
                <a:endParaRPr lang="en-US" altLang="ko-KR" sz="1400" dirty="0" smtClean="0">
                  <a:solidFill>
                    <a:schemeClr val="bg1"/>
                  </a:solidFill>
                  <a:latin typeface="+mn-ea"/>
                </a:endParaRPr>
              </a:p>
              <a:p>
                <a:pPr>
                  <a:buFontTx/>
                  <a:buChar char="-"/>
                </a:pPr>
                <a:r>
                  <a:rPr lang="ko-KR" altLang="en-US" sz="1400" dirty="0" smtClean="0">
                    <a:solidFill>
                      <a:schemeClr val="bg1"/>
                    </a:solidFill>
                    <a:latin typeface="+mn-ea"/>
                  </a:rPr>
                  <a:t> 행위자는 장애인에게 전자 정보 및 </a:t>
                </a:r>
                <a:r>
                  <a:rPr lang="ko-KR" altLang="en-US" sz="1400" dirty="0" err="1" smtClean="0">
                    <a:solidFill>
                      <a:schemeClr val="bg1"/>
                    </a:solidFill>
                    <a:latin typeface="+mn-ea"/>
                  </a:rPr>
                  <a:t>비전자정보를</a:t>
                </a:r>
                <a:r>
                  <a:rPr lang="ko-KR" altLang="en-US" sz="1400" dirty="0" smtClean="0">
                    <a:solidFill>
                      <a:schemeClr val="bg1"/>
                    </a:solidFill>
                    <a:latin typeface="+mn-ea"/>
                  </a:rPr>
                  <a:t> 동등하게 접근</a:t>
                </a:r>
                <a:r>
                  <a:rPr lang="en-US" altLang="ko-KR" sz="1400" dirty="0" smtClean="0">
                    <a:solidFill>
                      <a:schemeClr val="bg1"/>
                    </a:solidFill>
                    <a:latin typeface="+mn-ea"/>
                  </a:rPr>
                  <a:t>, </a:t>
                </a:r>
                <a:r>
                  <a:rPr lang="ko-KR" altLang="en-US" sz="1400" dirty="0" smtClean="0">
                    <a:solidFill>
                      <a:schemeClr val="bg1"/>
                    </a:solidFill>
                    <a:latin typeface="+mn-ea"/>
                  </a:rPr>
                  <a:t>이용할 수 있는 필요한</a:t>
                </a:r>
                <a:r>
                  <a:rPr lang="en-US" altLang="ko-KR" sz="1400" dirty="0" smtClean="0">
                    <a:solidFill>
                      <a:schemeClr val="bg1"/>
                    </a:solidFill>
                    <a:latin typeface="+mn-ea"/>
                  </a:rPr>
                  <a:t> </a:t>
                </a:r>
              </a:p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+mn-ea"/>
                  </a:rPr>
                  <a:t>  </a:t>
                </a:r>
                <a:r>
                  <a:rPr lang="ko-KR" altLang="en-US" sz="1400" dirty="0" smtClean="0">
                    <a:solidFill>
                      <a:schemeClr val="bg1"/>
                    </a:solidFill>
                    <a:latin typeface="+mn-ea"/>
                  </a:rPr>
                  <a:t>수단을 제공</a:t>
                </a:r>
                <a:endParaRPr lang="ko-KR" altLang="en-US" sz="14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714348" y="6215082"/>
              <a:ext cx="7715304" cy="911376"/>
              <a:chOff x="714348" y="6215082"/>
              <a:chExt cx="7715304" cy="91137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14348" y="6215082"/>
                <a:ext cx="7715304" cy="91137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85786" y="6263751"/>
                <a:ext cx="7572428" cy="775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시행령 제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14</a:t>
                </a:r>
                <a:r>
                  <a:rPr lang="ko-KR" altLang="en-US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조 </a:t>
                </a:r>
                <a:r>
                  <a:rPr lang="en-US" altLang="ko-KR" sz="1400" dirty="0" smtClean="0">
                    <a:solidFill>
                      <a:schemeClr val="bg1"/>
                    </a:solidFill>
                    <a:latin typeface="+mn-ea"/>
                  </a:rPr>
                  <a:t>(</a:t>
                </a:r>
                <a:r>
                  <a:rPr lang="ko-KR" altLang="en-US" sz="1400" dirty="0" smtClean="0">
                    <a:solidFill>
                      <a:schemeClr val="bg1"/>
                    </a:solidFill>
                    <a:latin typeface="+mn-ea"/>
                  </a:rPr>
                  <a:t>정보 접근</a:t>
                </a:r>
                <a:r>
                  <a:rPr lang="en-US" altLang="ko-KR" sz="1400" dirty="0" smtClean="0">
                    <a:solidFill>
                      <a:schemeClr val="bg1"/>
                    </a:solidFill>
                    <a:latin typeface="+mn-ea"/>
                  </a:rPr>
                  <a:t>. </a:t>
                </a:r>
                <a:r>
                  <a:rPr lang="ko-KR" altLang="en-US" sz="1400" dirty="0" smtClean="0">
                    <a:solidFill>
                      <a:schemeClr val="bg1"/>
                    </a:solidFill>
                    <a:latin typeface="+mn-ea"/>
                  </a:rPr>
                  <a:t>의사소통에서의 정당한 편의 제공의 단계적 범위 및 편의의 내용</a:t>
                </a:r>
                <a:r>
                  <a:rPr lang="en-US" altLang="ko-KR" sz="1400" dirty="0" smtClean="0">
                    <a:solidFill>
                      <a:schemeClr val="bg1"/>
                    </a:solidFill>
                    <a:latin typeface="+mn-ea"/>
                  </a:rPr>
                  <a:t>)</a:t>
                </a:r>
              </a:p>
              <a:p>
                <a:pPr marL="342900" indent="-342900"/>
                <a:endParaRPr lang="en-US" altLang="ko-KR" sz="1400" dirty="0" smtClean="0">
                  <a:solidFill>
                    <a:schemeClr val="bg1"/>
                  </a:solidFill>
                  <a:latin typeface="+mn-ea"/>
                </a:endParaRPr>
              </a:p>
              <a:p>
                <a:pPr marL="342900" indent="-342900"/>
                <a:r>
                  <a:rPr lang="en-US" altLang="ko-KR" sz="1400" dirty="0" smtClean="0">
                    <a:solidFill>
                      <a:schemeClr val="bg1"/>
                    </a:solidFill>
                    <a:latin typeface="+mn-ea"/>
                  </a:rPr>
                  <a:t>1. </a:t>
                </a:r>
                <a:r>
                  <a:rPr lang="ko-KR" altLang="en-US" sz="1400" dirty="0" smtClean="0">
                    <a:solidFill>
                      <a:schemeClr val="bg1"/>
                    </a:solidFill>
                    <a:latin typeface="+mn-ea"/>
                  </a:rPr>
                  <a:t>누구든지 신체적</a:t>
                </a:r>
                <a:r>
                  <a:rPr lang="en-US" altLang="ko-KR" sz="1400" dirty="0" smtClean="0">
                    <a:solidFill>
                      <a:schemeClr val="bg1"/>
                    </a:solidFill>
                    <a:latin typeface="+mn-ea"/>
                  </a:rPr>
                  <a:t>, </a:t>
                </a:r>
                <a:r>
                  <a:rPr lang="ko-KR" altLang="en-US" sz="1400" dirty="0" smtClean="0">
                    <a:solidFill>
                      <a:schemeClr val="bg1"/>
                    </a:solidFill>
                    <a:latin typeface="+mn-ea"/>
                  </a:rPr>
                  <a:t>기술적 여건과 관계없이 웹 사이트를 통하여 원하는 서비스를 </a:t>
                </a:r>
                <a:endParaRPr lang="en-US" altLang="ko-KR" sz="1400" dirty="0" smtClean="0">
                  <a:solidFill>
                    <a:schemeClr val="bg1"/>
                  </a:solidFill>
                  <a:latin typeface="+mn-ea"/>
                </a:endParaRPr>
              </a:p>
              <a:p>
                <a:pPr marL="342900" indent="-342900"/>
                <a:r>
                  <a:rPr lang="ko-KR" altLang="en-US" sz="1400" dirty="0" smtClean="0">
                    <a:solidFill>
                      <a:schemeClr val="bg1"/>
                    </a:solidFill>
                    <a:latin typeface="+mn-ea"/>
                  </a:rPr>
                  <a:t>   이용할 수 있도록 </a:t>
                </a:r>
                <a:r>
                  <a:rPr lang="ko-KR" altLang="en-US" sz="1400" dirty="0" err="1" smtClean="0">
                    <a:solidFill>
                      <a:schemeClr val="bg1"/>
                    </a:solidFill>
                    <a:latin typeface="+mn-ea"/>
                  </a:rPr>
                  <a:t>접근성이</a:t>
                </a:r>
                <a:r>
                  <a:rPr lang="ko-KR" altLang="en-US" sz="1400" dirty="0" smtClean="0">
                    <a:solidFill>
                      <a:schemeClr val="bg1"/>
                    </a:solidFill>
                    <a:latin typeface="+mn-ea"/>
                  </a:rPr>
                  <a:t> 보장되는 웹 사이트</a:t>
                </a:r>
                <a:endParaRPr lang="ko-KR" altLang="en-US" sz="14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928670"/>
            <a:ext cx="8329642" cy="464347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 문서 </a:t>
            </a: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접근성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지침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-WCAG[ Web Content Accessibility Guidelines]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>
                <a:latin typeface="나눔고딕 ExtraBold" pitchFamily="50" charset="-127"/>
                <a:ea typeface="나눔고딕 ExtraBold" pitchFamily="50" charset="-127"/>
              </a:rPr>
              <a:t>웹 </a:t>
            </a:r>
            <a:r>
              <a:rPr lang="ko-KR" altLang="en-US" sz="2800" dirty="0" err="1">
                <a:latin typeface="나눔고딕 ExtraBold" pitchFamily="50" charset="-127"/>
                <a:ea typeface="나눔고딕 ExtraBold" pitchFamily="50" charset="-127"/>
              </a:rPr>
              <a:t>접근성</a:t>
            </a:r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(web accessibility)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14348" y="1857364"/>
            <a:ext cx="7143800" cy="2714644"/>
            <a:chOff x="714348" y="4572008"/>
            <a:chExt cx="7143800" cy="2714644"/>
          </a:xfrm>
        </p:grpSpPr>
        <p:sp>
          <p:nvSpPr>
            <p:cNvPr id="6" name="직사각형 5"/>
            <p:cNvSpPr/>
            <p:nvPr/>
          </p:nvSpPr>
          <p:spPr>
            <a:xfrm>
              <a:off x="714348" y="4572008"/>
              <a:ext cx="7143800" cy="271464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콘텐츠</a:t>
              </a:r>
              <a:r>
                <a:rPr lang="ko-KR" altLang="en-US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접근성</a:t>
              </a:r>
              <a:r>
                <a:rPr lang="ko-KR" altLang="en-US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 지침</a:t>
              </a:r>
              <a:r>
                <a:rPr lang="en-US" altLang="ko-KR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(WCAG 2.0)</a:t>
              </a: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endParaRPr lang="ko-KR" altLang="en-US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" name="그룹 16"/>
            <p:cNvGrpSpPr/>
            <p:nvPr/>
          </p:nvGrpSpPr>
          <p:grpSpPr>
            <a:xfrm>
              <a:off x="1000100" y="5643578"/>
              <a:ext cx="3071834" cy="500066"/>
              <a:chOff x="3357554" y="1714488"/>
              <a:chExt cx="3071834" cy="500066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357554" y="1714488"/>
                <a:ext cx="3071834" cy="50006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428992" y="1785926"/>
                <a:ext cx="292895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인식의 용이성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(Perceivable) </a:t>
                </a:r>
              </a:p>
            </p:txBody>
          </p:sp>
        </p:grpSp>
        <p:grpSp>
          <p:nvGrpSpPr>
            <p:cNvPr id="13" name="그룹 16"/>
            <p:cNvGrpSpPr/>
            <p:nvPr/>
          </p:nvGrpSpPr>
          <p:grpSpPr>
            <a:xfrm>
              <a:off x="4379405" y="5643578"/>
              <a:ext cx="3071834" cy="500066"/>
              <a:chOff x="3357554" y="1714488"/>
              <a:chExt cx="3071834" cy="500066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3357554" y="1714488"/>
                <a:ext cx="3071834" cy="50006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428992" y="1785926"/>
                <a:ext cx="292895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운용의 용이성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(Operable)</a:t>
                </a:r>
              </a:p>
            </p:txBody>
          </p:sp>
        </p:grpSp>
        <p:grpSp>
          <p:nvGrpSpPr>
            <p:cNvPr id="16" name="그룹 16"/>
            <p:cNvGrpSpPr/>
            <p:nvPr/>
          </p:nvGrpSpPr>
          <p:grpSpPr>
            <a:xfrm>
              <a:off x="1008051" y="6327390"/>
              <a:ext cx="3071834" cy="500066"/>
              <a:chOff x="3357554" y="1714488"/>
              <a:chExt cx="3071834" cy="50006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357554" y="1714488"/>
                <a:ext cx="3071834" cy="50006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428992" y="1785926"/>
                <a:ext cx="292895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이해의 용이성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(Understandable)</a:t>
                </a:r>
              </a:p>
            </p:txBody>
          </p:sp>
        </p:grpSp>
        <p:grpSp>
          <p:nvGrpSpPr>
            <p:cNvPr id="19" name="그룹 16"/>
            <p:cNvGrpSpPr/>
            <p:nvPr/>
          </p:nvGrpSpPr>
          <p:grpSpPr>
            <a:xfrm>
              <a:off x="4387356" y="6327390"/>
              <a:ext cx="3071834" cy="500066"/>
              <a:chOff x="3357554" y="1714488"/>
              <a:chExt cx="3071834" cy="500066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357554" y="1714488"/>
                <a:ext cx="3071834" cy="50006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428992" y="1785926"/>
                <a:ext cx="292895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기술적 진보성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(Robust)</a:t>
                </a:r>
              </a:p>
            </p:txBody>
          </p:sp>
        </p:grpSp>
      </p:grp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928670"/>
            <a:ext cx="8329642" cy="507209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 문서 </a:t>
            </a: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접근성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지침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-WCAG[ Web Content Accessibility Guidelines]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7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lang="ko-KR" altLang="en-US" sz="17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인식의 용이성</a:t>
            </a:r>
            <a:r>
              <a:rPr lang="en-US" altLang="ko-KR" sz="17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(Perceivable)</a:t>
            </a:r>
            <a:r>
              <a:rPr lang="ko-KR" altLang="en-US" sz="17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올바른 적용사례 </a:t>
            </a:r>
            <a:endParaRPr lang="en-US" altLang="ko-KR" sz="17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이미지에 적절한 대체 텍스트 제공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배경 이미지에 적절한 대체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제공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동영상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음성 등에 대체 수단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자막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원고 또는 수화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제공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색상이 아닌 패턴이나 명암으로 정보를 인식</a:t>
            </a: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7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2) </a:t>
            </a:r>
            <a:r>
              <a:rPr lang="ko-KR" altLang="en-US" sz="17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운용의 용이성</a:t>
            </a:r>
            <a:r>
              <a:rPr lang="en-US" altLang="ko-KR" sz="17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(Operable)</a:t>
            </a:r>
            <a:r>
              <a:rPr lang="ko-KR" altLang="en-US" sz="17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올바른 적용사례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서버측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이미지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맵에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대한 해당 내용 및 기능을 사용할 수 있는 대체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제공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	-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프레임에 대한 적절한 제목 제공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	-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깜빡임이 전혀 없는 웹 사이트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	-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키보드만으로 모든 기능 이용 가능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	-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건너뛰기 링크 제공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	-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반응시간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콘텐츠에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대한 시간제어 기능 제공</a:t>
            </a: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새 창을 사용하지 않거나 사용자에게 미리 알림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>
                <a:latin typeface="나눔고딕 ExtraBold" pitchFamily="50" charset="-127"/>
                <a:ea typeface="나눔고딕 ExtraBold" pitchFamily="50" charset="-127"/>
              </a:rPr>
              <a:t>웹 </a:t>
            </a:r>
            <a:r>
              <a:rPr lang="ko-KR" altLang="en-US" sz="2800" dirty="0" err="1">
                <a:latin typeface="나눔고딕 ExtraBold" pitchFamily="50" charset="-127"/>
                <a:ea typeface="나눔고딕 ExtraBold" pitchFamily="50" charset="-127"/>
              </a:rPr>
              <a:t>접근성</a:t>
            </a:r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(web accessibility)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329642" cy="464347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목표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 표준 및 웹 </a:t>
            </a: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접근성을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고려한 표준화 코딩 이해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의미있는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시멘틱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웹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웹 콘텐츠 </a:t>
            </a: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접근성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지침 이해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 표준 코딩 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(X)HTML 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및 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 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표현</a:t>
            </a: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대상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 표준과 웹 접근성에 관심 및 개념을 이해하고 싶다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내가 코딩하고 있는 코드가 정말 맞게 코딩하고 있는 것인지 궁금하다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(X)HTML 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및 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 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코드 때문에 골치 아팠던 적이 있다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Index</a:t>
            </a:r>
            <a:endParaRPr lang="ko-KR" altLang="en-US" sz="32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928670"/>
            <a:ext cx="8329642" cy="507209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 문서 </a:t>
            </a: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접근성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지침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-WCAG[ Web Content Accessibility Guidelines]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3)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이해의 용이성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(Understandable)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올바른 적용사례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테이블 내용 이해를 위한 정보 제공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(summary, caption)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테이블 제목과 내용 구분 가능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th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td)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페이지별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간단 명료한 제목 제공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콘텐츠의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논리적인 순서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온라인 서식에 대한 적절한 레이블 제공 </a:t>
            </a: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4)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기술적 진보성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(Robust)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올바른 적용사례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애플리케이션의 자체적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접근성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또는 대체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제공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자바스크립트 없이도 주요 기능의 이용 가능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>
                <a:latin typeface="나눔고딕 ExtraBold" pitchFamily="50" charset="-127"/>
                <a:ea typeface="나눔고딕 ExtraBold" pitchFamily="50" charset="-127"/>
              </a:rPr>
              <a:t>웹 </a:t>
            </a:r>
            <a:r>
              <a:rPr lang="ko-KR" altLang="en-US" sz="2800" dirty="0" err="1">
                <a:latin typeface="나눔고딕 ExtraBold" pitchFamily="50" charset="-127"/>
                <a:ea typeface="나눔고딕 ExtraBold" pitchFamily="50" charset="-127"/>
              </a:rPr>
              <a:t>접근성</a:t>
            </a:r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(web accessibility)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928670"/>
            <a:ext cx="8329642" cy="507209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논리적인 웹 </a:t>
            </a: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콘텐츠</a:t>
            </a: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논리적인 화면 배치 순서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좌측 상단 에서 우측 하단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&lt;table&gt;...&lt;/table&gt;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요소를 의미와 무관하게 화면 배치를 위해 사용하는 경우 논리적인 순서를 해칠 가능성이 높습니다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2)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논리적인 선형화 순서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화면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낭독기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- HTML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순서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'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부모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A&gt;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자식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a-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부모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B&gt;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자식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b'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순서로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하지 않고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'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부모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A-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부모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B-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자식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a-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자식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b'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순서로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노드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관계를 무시하는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마크업은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화면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낭독기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사용자에게 치명적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3)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논리적인 키보드 접근 순서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키보드 접근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- HTML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순서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잘못된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논리적인 순서를 바로잡지 않고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tabindex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라는 속성을 이용해서 키보드 접근 순서만 바르게 교정하는 경우 마크업 순서와 키보드 접근 순서가 일치하지 않기 때문에 바람직하지 않습니다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ko-KR" altLang="en-US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>
                <a:latin typeface="나눔고딕 ExtraBold" pitchFamily="50" charset="-127"/>
                <a:ea typeface="나눔고딕 ExtraBold" pitchFamily="50" charset="-127"/>
              </a:rPr>
              <a:t>웹 </a:t>
            </a:r>
            <a:r>
              <a:rPr lang="ko-KR" altLang="en-US" sz="2800" dirty="0" err="1">
                <a:latin typeface="나눔고딕 ExtraBold" pitchFamily="50" charset="-127"/>
                <a:ea typeface="나눔고딕 ExtraBold" pitchFamily="50" charset="-127"/>
              </a:rPr>
              <a:t>접근성</a:t>
            </a:r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(web accessibility)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329642" cy="464347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접근성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있는 웹 </a:t>
            </a: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콘텐츠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접근성이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있는 웹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콘텐츠는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장애를 가진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사람들만이 아니라 다양한 사람들에게 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도움을 줄 수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접근성이란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장애인뿐만 아니라 모든 사람이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정보통신기기나 서비스를 손쉽게 활용할 수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있도록 만드는 것을 말하는 것임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접근성에 대한 개념의 다양성으로 인한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인식의 부족보다는 접근성에 대한 개념을 잘 못 이해하고 있는 것이 더욱 문제임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즉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접근성을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단지 장애인에게 국한된 문제라고 잘못 이해하고 있는 경우가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대부분이라는 것이 문제임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>
                <a:latin typeface="나눔고딕 ExtraBold" pitchFamily="50" charset="-127"/>
                <a:ea typeface="나눔고딕 ExtraBold" pitchFamily="50" charset="-127"/>
              </a:rPr>
              <a:t>웹 </a:t>
            </a:r>
            <a:r>
              <a:rPr lang="ko-KR" altLang="en-US" sz="2800" dirty="0" err="1">
                <a:latin typeface="나눔고딕 ExtraBold" pitchFamily="50" charset="-127"/>
                <a:ea typeface="나눔고딕 ExtraBold" pitchFamily="50" charset="-127"/>
              </a:rPr>
              <a:t>접근성</a:t>
            </a:r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(web accessibility)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" name="Picture 2" descr="E:\_교육자료\1\images\w3c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0565" y="1428736"/>
            <a:ext cx="3873401" cy="253622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928670"/>
            <a:ext cx="8329642" cy="507209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 </a:t>
            </a: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접근성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준수 시 기대 효과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143000" indent="-114300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8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lang="ko-KR" altLang="en-US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규정과 법적 요구사항에 대한 준수</a:t>
            </a:r>
            <a:r>
              <a:rPr lang="en-US" altLang="ko-KR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 marL="1143000" indent="-114300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2) </a:t>
            </a:r>
            <a:r>
              <a:rPr lang="ko-KR" altLang="en-US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장애인</a:t>
            </a:r>
            <a:r>
              <a:rPr lang="en-US" altLang="ko-KR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노인 등을 포함한 다양한 범위의 이용자 확대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3) </a:t>
            </a:r>
            <a:r>
              <a:rPr lang="ko-KR" altLang="en-US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새로운 장소</a:t>
            </a:r>
            <a:r>
              <a:rPr lang="en-US" altLang="ko-KR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기기 개발 등 이용 상황의 확대    </a:t>
            </a:r>
            <a:endParaRPr lang="en-US" altLang="ko-KR" sz="1600" dirty="0" smtClean="0">
              <a:solidFill>
                <a:srgbClr val="66CCFF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4) </a:t>
            </a:r>
            <a:r>
              <a:rPr lang="ko-KR" altLang="en-US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디자인 및 설계에 있어서의 효율성 제고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5) </a:t>
            </a:r>
            <a:r>
              <a:rPr lang="ko-KR" altLang="en-US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비용 절감의 효과</a:t>
            </a:r>
            <a:r>
              <a:rPr lang="en-US" altLang="ko-KR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6) </a:t>
            </a:r>
            <a:r>
              <a:rPr lang="ko-KR" altLang="en-US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홍보 효과 향상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7) </a:t>
            </a:r>
            <a:r>
              <a:rPr lang="ko-KR" altLang="en-US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자발적 관심유도</a:t>
            </a:r>
            <a:endParaRPr lang="en-US" altLang="ko-KR" sz="1600" dirty="0" smtClean="0">
              <a:solidFill>
                <a:srgbClr val="66CCFF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8) </a:t>
            </a:r>
            <a:r>
              <a:rPr lang="ko-KR" altLang="en-US" sz="1600" dirty="0" smtClean="0">
                <a:solidFill>
                  <a:srgbClr val="66CCFF"/>
                </a:solidFill>
                <a:latin typeface="나눔고딕" pitchFamily="50" charset="-127"/>
                <a:ea typeface="나눔고딕" pitchFamily="50" charset="-127"/>
              </a:rPr>
              <a:t>균등기회 보장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>
                <a:latin typeface="나눔고딕 ExtraBold" pitchFamily="50" charset="-127"/>
                <a:ea typeface="나눔고딕 ExtraBold" pitchFamily="50" charset="-127"/>
              </a:rPr>
              <a:t>웹 </a:t>
            </a:r>
            <a:r>
              <a:rPr lang="ko-KR" altLang="en-US" sz="2800" dirty="0" err="1">
                <a:latin typeface="나눔고딕 ExtraBold" pitchFamily="50" charset="-127"/>
                <a:ea typeface="나눔고딕 ExtraBold" pitchFamily="50" charset="-127"/>
              </a:rPr>
              <a:t>접근성</a:t>
            </a:r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(web accessibility)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5224" y="1857364"/>
            <a:ext cx="6480048" cy="2301240"/>
          </a:xfrm>
        </p:spPr>
        <p:txBody>
          <a:bodyPr>
            <a:noAutofit/>
          </a:bodyPr>
          <a:lstStyle/>
          <a:p>
            <a:r>
              <a:rPr lang="ko-KR" altLang="en-US" sz="3200" dirty="0" err="1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의미있는</a:t>
            </a:r>
            <a:r>
              <a:rPr lang="ko-KR" altLang="en-US" sz="3200" dirty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</a:t>
            </a:r>
            <a:r>
              <a:rPr lang="ko-KR" altLang="en-US" sz="3200" dirty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2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및 </a:t>
            </a:r>
            <a:r>
              <a:rPr lang="en-US" altLang="ko-KR" sz="3200" dirty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(X)HTML </a:t>
            </a:r>
            <a:r>
              <a:rPr lang="ko-KR" altLang="en-US" sz="3200" dirty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ko-KR" altLang="en-US" sz="3200" dirty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(mark up)</a:t>
            </a:r>
            <a:endParaRPr lang="ko-KR" altLang="en-US" sz="3200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643834" y="6356350"/>
            <a:ext cx="1042966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2864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HTML, XHTML, XML: Structure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언어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CSS:</a:t>
            </a: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비주얼적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표현을 위한 언어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구조언어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(HTML)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은‘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HyperText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Markup Language’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약자로  웹 문서의 구조를 정의할 때 사용합니다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웹 문서를 만들기 위하여 사용하는 기본적인 프로그래밍 언어의 한 종류이다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제목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본문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목록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링크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 등의 다양한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컨텐츠를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의미있게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할 수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b="0" dirty="0" err="1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의미있는</a:t>
            </a:r>
            <a:r>
              <a:rPr lang="ko-KR" altLang="en-US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800" b="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마크업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ko-KR" sz="2800" b="0" dirty="0">
                <a:latin typeface="나눔고딕 ExtraBold" pitchFamily="50" charset="-127"/>
                <a:ea typeface="나눔고딕 ExtraBold" pitchFamily="50" charset="-127"/>
              </a:rPr>
              <a:t>markup)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3214686"/>
            <a:ext cx="7858180" cy="3000396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0000CC"/>
                </a:solidFill>
              </a:rPr>
              <a:t>[</a:t>
            </a:r>
            <a:r>
              <a:rPr lang="ko-KR" altLang="en-US" sz="1400" dirty="0" err="1" smtClean="0">
                <a:solidFill>
                  <a:srgbClr val="0000CC"/>
                </a:solidFill>
              </a:rPr>
              <a:t>사용예</a:t>
            </a:r>
            <a:r>
              <a:rPr lang="en-US" altLang="ko-KR" sz="1400" dirty="0" smtClean="0">
                <a:solidFill>
                  <a:srgbClr val="0000CC"/>
                </a:solidFill>
              </a:rPr>
              <a:t>]</a:t>
            </a:r>
          </a:p>
          <a:p>
            <a:endParaRPr lang="en-US" altLang="ko-KR" sz="1400" dirty="0" smtClean="0">
              <a:solidFill>
                <a:srgbClr val="0000CC"/>
              </a:solidFill>
            </a:endParaRP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&lt;html&gt;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&lt;head&gt;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&lt;title&gt;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문서 제목 영역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&lt;/title&gt;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&lt;meta http-equiv="content-Type" content="text/html; </a:t>
            </a:r>
            <a:r>
              <a:rPr lang="en-US" altLang="ko-KR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charset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=</a:t>
            </a:r>
            <a:r>
              <a:rPr lang="en-US" altLang="ko-KR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euc-kr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" /&gt;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&lt;/head&gt;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&lt;body&gt;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&lt;h1&gt;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본문 제목 영역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&lt;/h1&gt;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&lt;p&gt;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본문 내용 </a:t>
            </a:r>
            <a:r>
              <a:rPr lang="ko-KR" altLang="en-US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역역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1&lt;/p&gt;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&lt;p&gt;&lt;</a:t>
            </a:r>
            <a:r>
              <a:rPr lang="en-US" altLang="ko-KR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img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scr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=“image/img.jpg” alt=“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이미지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”&gt;&lt;/p&gt;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&lt;/body&gt;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&lt;/html&gt;</a:t>
            </a:r>
          </a:p>
          <a:p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07209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구조언어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(XML)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XML(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eXtensible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Makeup Language)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1996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W3C(World Wide Web Consortium)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제안한 것으로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웹에서 구조화된 문서를 전송할 수 있도록 설계된 표준화된 텍스트 형식입니다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XML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인터넷에서 기존에 사용하던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한계를 극복하고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SGML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복잡함을 해결하는 방안으로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담겨져 있는 형식적 요소를 완전히 배제하는 방식입니다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b="0" dirty="0" err="1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의미있는</a:t>
            </a:r>
            <a:r>
              <a:rPr lang="ko-KR" altLang="en-US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800" b="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마크업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(markup)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3071810"/>
            <a:ext cx="7858180" cy="2286016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0000CC"/>
                </a:solidFill>
              </a:rPr>
              <a:t>[</a:t>
            </a:r>
            <a:r>
              <a:rPr lang="ko-KR" altLang="en-US" sz="1400" dirty="0" err="1" smtClean="0">
                <a:solidFill>
                  <a:srgbClr val="0000CC"/>
                </a:solidFill>
              </a:rPr>
              <a:t>사용예</a:t>
            </a:r>
            <a:r>
              <a:rPr lang="en-US" altLang="ko-KR" sz="1400" dirty="0" smtClean="0">
                <a:solidFill>
                  <a:srgbClr val="0000CC"/>
                </a:solidFill>
              </a:rPr>
              <a:t>]</a:t>
            </a:r>
          </a:p>
          <a:p>
            <a:endParaRPr lang="en-US" altLang="ko-KR" sz="1400" dirty="0" smtClean="0">
              <a:solidFill>
                <a:srgbClr val="0000CC"/>
              </a:solidFill>
            </a:endParaRP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&lt;?xml version="1.0" encoding="</a:t>
            </a:r>
            <a:r>
              <a:rPr lang="en-US" altLang="ko-KR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euc-kr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" ?&gt;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일기장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&lt;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작성자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홍길동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&lt;/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작성자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&lt;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날짜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&gt;7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월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25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일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&lt;/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날짜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&lt;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제목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&gt;</a:t>
            </a:r>
            <a:r>
              <a:rPr lang="ko-KR" altLang="en-US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웹표준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&lt;/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제목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&lt;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본문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&gt;</a:t>
            </a:r>
            <a:r>
              <a:rPr lang="ko-KR" altLang="en-US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웹표준은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W3C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에서 정한 시술사양을 말합니다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.&lt;/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본문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&lt;/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일기장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&gt; </a:t>
            </a:r>
          </a:p>
          <a:p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2864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구조언어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(XHTML)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W3C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XHTML(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eXtensible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Hypertext Markup Language)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을‘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응용으로서의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HTML4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다시 공식화한 것’이라고 정의하고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W3C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좀 더 원활하게 기계적으로 처리하도록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형식을 빌어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 4.01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재정의하게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되는게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이것이 바로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XHTML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b="0" dirty="0" err="1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의미있는</a:t>
            </a:r>
            <a:r>
              <a:rPr lang="ko-KR" altLang="en-US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800" b="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마크업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(markup)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7224" y="3000372"/>
            <a:ext cx="7858180" cy="3000396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0000CC"/>
                </a:solidFill>
              </a:rPr>
              <a:t>[</a:t>
            </a:r>
            <a:r>
              <a:rPr lang="ko-KR" altLang="en-US" sz="1400" dirty="0" err="1" smtClean="0">
                <a:solidFill>
                  <a:srgbClr val="0000CC"/>
                </a:solidFill>
              </a:rPr>
              <a:t>사용예</a:t>
            </a:r>
            <a:r>
              <a:rPr lang="en-US" altLang="ko-KR" sz="1400" dirty="0" smtClean="0">
                <a:solidFill>
                  <a:srgbClr val="0000CC"/>
                </a:solidFill>
              </a:rPr>
              <a:t>]</a:t>
            </a:r>
          </a:p>
          <a:p>
            <a:endParaRPr lang="en-US" altLang="ko-KR" sz="1400" dirty="0" smtClean="0">
              <a:solidFill>
                <a:srgbClr val="0000CC"/>
              </a:solidFill>
            </a:endParaRP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&lt;html&gt;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&lt;head&gt;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&lt;title&gt;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문서 제목 영역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&lt;/title&gt;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&lt;meta http-equiv="content-Type" content="text/html; </a:t>
            </a:r>
            <a:r>
              <a:rPr lang="en-US" altLang="ko-KR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charset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=</a:t>
            </a:r>
            <a:r>
              <a:rPr lang="en-US" altLang="ko-KR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euc-kr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" /&gt;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&lt;/head&gt;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&lt;body&gt;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&lt;h1&gt;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본문 제목 영역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&lt;/h1&gt;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&lt;p&gt;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본문 내용 </a:t>
            </a:r>
            <a:r>
              <a:rPr lang="ko-KR" altLang="en-US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역역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1&lt;/p&gt;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&lt;p&gt;&lt;</a:t>
            </a:r>
            <a:r>
              <a:rPr lang="en-US" altLang="ko-KR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img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scr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=“image/img.jpg” alt=“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이미지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” /&gt;&lt;/p&gt;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&lt;/body&gt;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&lt;/html&gt;</a:t>
            </a:r>
          </a:p>
          <a:p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구조언어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(HTML5)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 5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다음 버전으로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 4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업그레이드한 것입니다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HTML 5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특정 플러그인에 의존하지 않고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콘텐츠를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제공하는 것이 목표이고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2014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년에 권고 예정입니다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그러나 많은 기업들이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 5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표준화에 힘을 보태고 있고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Firefox, Opera, Safari, Chrome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등 최신의 웹 브라우저에서 기본적으로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 5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지원하고 있으며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MS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또한 앞으로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IE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 5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지원하겠다고 발표한 상태입니다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b="0" dirty="0" err="1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의미있는</a:t>
            </a:r>
            <a:r>
              <a:rPr lang="ko-KR" altLang="en-US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800" b="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마크업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(markup)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2857496"/>
            <a:ext cx="7858180" cy="3214710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0000CC"/>
                </a:solidFill>
              </a:rPr>
              <a:t>[</a:t>
            </a:r>
            <a:r>
              <a:rPr lang="ko-KR" altLang="en-US" sz="1400" dirty="0" err="1" smtClean="0">
                <a:solidFill>
                  <a:srgbClr val="0000CC"/>
                </a:solidFill>
              </a:rPr>
              <a:t>사용예</a:t>
            </a:r>
            <a:r>
              <a:rPr lang="en-US" altLang="ko-KR" sz="1400" dirty="0" smtClean="0">
                <a:solidFill>
                  <a:srgbClr val="0000CC"/>
                </a:solidFill>
              </a:rPr>
              <a:t>]</a:t>
            </a:r>
          </a:p>
          <a:p>
            <a:endParaRPr lang="en-US" altLang="ko-KR" sz="1400" dirty="0" smtClean="0">
              <a:solidFill>
                <a:srgbClr val="0000CC"/>
              </a:solidFill>
            </a:endParaRP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&lt;!</a:t>
            </a:r>
            <a:r>
              <a:rPr lang="en-US" altLang="ko-KR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doctype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html&gt;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&lt;html&gt;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&lt;head&gt;&lt;title&gt;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문서 제목 영역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&lt;/title&gt;&lt;/head&gt;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&lt;body&gt;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&lt;header&gt;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헤더 영역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&lt;/header&gt;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&lt;</a:t>
            </a:r>
            <a:r>
              <a:rPr lang="en-US" altLang="ko-KR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nav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&gt;</a:t>
            </a:r>
            <a:r>
              <a:rPr lang="ko-KR" altLang="en-US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비게이션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영역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&lt;/</a:t>
            </a:r>
            <a:r>
              <a:rPr lang="en-US" altLang="ko-KR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nav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&lt;section&gt;&lt;article&gt;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섹션 영역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&lt;/article&gt;&lt;/section&gt;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&lt;figure&gt;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    &lt;video </a:t>
            </a:r>
            <a:r>
              <a:rPr lang="en-US" altLang="ko-KR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src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="URL"&gt;...&lt;/video&gt;&lt;legend&gt;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캡션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&lt;/legend&gt;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&lt;/figure&gt;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&lt;footer&gt;</a:t>
            </a:r>
            <a:r>
              <a:rPr lang="ko-KR" altLang="en-US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푸터영역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&lt;/footer&gt;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&lt;/body&gt;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&lt;/html&gt;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464347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구조언어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(HTML5)</a:t>
            </a:r>
            <a:endParaRPr lang="ko-KR" altLang="en-US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특히 웹 애플리케이션 작성을 보다 쉽도록 하기 위한 몇 가지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도입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- Canvas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요소를 사용하여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2D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그래픽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제공 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비디오 및 오디오를 재생 하기 위한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video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및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audio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 도입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오프라인 웹 어플리케이션을 가능 하는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제공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 어플리케이션이 특정 프로토콜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미디어 타입을 등록 할 수 있도록 허용 하는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제공 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사용자가 웹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컨텐츠를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수정 할 수 있는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제공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드래그 앤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드랍을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가능하게 하는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제공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앞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뒤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네비게이션을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지원할 방문 기록 표시용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-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다중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메시징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처리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프레임을 사용하여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IE 6,7,8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HTML5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지원할 수도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파이어폭스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오페라와 사파리의 구현 작업이 진행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MS IE9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지원을 위한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노력중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b="0" dirty="0" err="1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의미있는</a:t>
            </a:r>
            <a:r>
              <a:rPr lang="ko-KR" altLang="en-US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800" b="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마크업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(markup)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329642" cy="464347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일차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웹표준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및 </a:t>
            </a: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웹접근성</a:t>
            </a:r>
            <a:endParaRPr lang="ko-KR" altLang="en-US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의미있는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및 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(X)HTML </a:t>
            </a:r>
            <a:endParaRPr lang="ko-KR" altLang="en-US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(X)HTML 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구성요소 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명령어</a:t>
            </a: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일차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웹접근성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국가표준기술 가이드라인</a:t>
            </a: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Tools, 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알아두어야 할 몇 가지</a:t>
            </a: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Index</a:t>
            </a:r>
            <a:endParaRPr lang="ko-KR" altLang="en-US" sz="32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마크업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종류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순차적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(procedural markup) - HTML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순차적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마크업은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동질의 환경에서 정보 저장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교환용으로 사용하기에는 문제가 없지만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서로 다른 시스템 간의 정보 교환용으로는 부적절합니다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그리고 특정 응용 소프트웨어에서만 인식될 수 있다는 단점이 있는데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HTML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대표적인 순차적 마크업 언어입니다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서술적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(descriptive markup) - XML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서술적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마크업은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문서가 기본 데이터와 구조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의미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 가지기 때문에 결과적으로 문서 구조와 표현정보를 분리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(document-view pattern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일종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할 수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또한 분리된 표현 정보를 필요할 때 다양하게 적용할 수 있고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텍스트 기반의 서술적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마크업은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이질적인 환경에서 데이터 교환 형태로도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적합니다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서술적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마크업언어는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XML(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eXtensible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Makeup Language)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들 수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b="0" dirty="0" err="1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의미있는</a:t>
            </a:r>
            <a:r>
              <a:rPr lang="ko-KR" altLang="en-US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800" b="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마크업</a:t>
            </a:r>
            <a:r>
              <a:rPr lang="en-US" altLang="ko-KR" sz="2800" b="0" dirty="0" smtClean="0">
                <a:latin typeface="나눔고딕 ExtraBold" pitchFamily="50" charset="-127"/>
                <a:ea typeface="나눔고딕 ExtraBold" pitchFamily="50" charset="-127"/>
              </a:rPr>
              <a:t>(markup)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발전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(X)HTML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31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42910" y="1428736"/>
          <a:ext cx="7858180" cy="4705215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73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HTML </a:t>
                      </a:r>
                      <a:r>
                        <a:rPr lang="ko-KR" altLang="en-US" sz="16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개발시작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1989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년 웹 창시자인 팀 </a:t>
                      </a:r>
                      <a:r>
                        <a:rPr lang="ko-KR" altLang="en-US" sz="1600" dirty="0" err="1" smtClean="0">
                          <a:solidFill>
                            <a:schemeClr val="bg1"/>
                          </a:solidFill>
                        </a:rPr>
                        <a:t>버너스리에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 의해 설계 및 개발 시작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HTML 1.0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1993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년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월 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IETF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에 의해 버전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1.0 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표준 채택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HTML 2.0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1995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년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월 버전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2.0 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표준화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HTML 3.2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1997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년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월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W3C 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버전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3.2 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권고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3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HTML 4.0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1997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년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월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W3C 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버전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4.0 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권고</a:t>
                      </a:r>
                    </a:p>
                  </a:txBody>
                  <a:tcPr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02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HTML 4.01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1999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년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월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W3C 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버전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4.01 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권고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이후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W3C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에서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HTML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을 더 이상 업데이트 하지 않을 것을 선언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577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XHTML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2000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년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~ W3C </a:t>
                      </a:r>
                      <a:r>
                        <a:rPr lang="ko-KR" altLang="en-US" sz="1600" dirty="0" err="1" smtClean="0">
                          <a:solidFill>
                            <a:schemeClr val="bg1"/>
                          </a:solidFill>
                        </a:rPr>
                        <a:t>시멘틱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 웹 실현을 위한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XHTML 1.0 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추진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이후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XHTML2 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개발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2009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년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월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XHTML2 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사양 제정 중지 선언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20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HTML 5 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2004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년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웹 어플리케이션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1.0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이라는 이름으로 세부 명세 작업 시작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2009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년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월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Web Hypertext Application Technology Working Group(WHATWG)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의 현재 최종 제안 상태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Drag &amp; Drop, Audio 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및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Video 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표시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, Vector 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그래픽 표시를 위한 요소 등이 새로 도입 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발전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None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 4.01  W3C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권고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1999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12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24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XHTML 1.0   W3C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권고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2000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26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XHTML 1.0 W3C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XHTML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첫 권고안인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XHTML 1.0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단순히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 4.01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XML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</a:t>
            </a: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다시 규정한 것이다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XHTML 1.0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세 가지 문서형이 있는데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이것은 각각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 4.01 </a:t>
            </a:r>
          </a:p>
          <a:p>
            <a:pPr>
              <a:buClr>
                <a:schemeClr val="tx1"/>
              </a:buClr>
              <a:buNone/>
            </a:pP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버전들의 범위와 동일하다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Strict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에서는 문서가 반드시 체계화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(well formed)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되어야 한다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이것은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 4.01 Strict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형식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Transitional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Strict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에서는 사용되지 않는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&lt;center&gt;,&lt;u&gt;,&lt;strike&gt;,&lt;applet&gt;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요소허용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Frameset: HTML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프레임셋의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사용을 허용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(X)HTML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5786" y="1428736"/>
            <a:ext cx="1928826" cy="57150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HTML 4.01</a:t>
            </a:r>
          </a:p>
        </p:txBody>
      </p:sp>
      <p:sp>
        <p:nvSpPr>
          <p:cNvPr id="6" name="아래쪽 화살표 5"/>
          <p:cNvSpPr/>
          <p:nvPr/>
        </p:nvSpPr>
        <p:spPr>
          <a:xfrm rot="16200000">
            <a:off x="2928926" y="2428868"/>
            <a:ext cx="214314" cy="214314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86116" y="1428736"/>
            <a:ext cx="1928826" cy="57150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HTML 5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85786" y="2214554"/>
            <a:ext cx="1928826" cy="57150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XHTML 1.0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86116" y="2214554"/>
            <a:ext cx="1928826" cy="57150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0000CC"/>
                </a:solidFill>
              </a:rPr>
              <a:t>XHTML 1.1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57884" y="2214554"/>
            <a:ext cx="1928826" cy="57150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XHTML 2.0</a:t>
            </a:r>
          </a:p>
        </p:txBody>
      </p:sp>
      <p:sp>
        <p:nvSpPr>
          <p:cNvPr id="13" name="아래쪽 화살표 12"/>
          <p:cNvSpPr/>
          <p:nvPr/>
        </p:nvSpPr>
        <p:spPr>
          <a:xfrm rot="16200000">
            <a:off x="2928926" y="1643051"/>
            <a:ext cx="214314" cy="214314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 rot="16200000">
            <a:off x="5429256" y="2428868"/>
            <a:ext cx="214314" cy="214314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(X)HTML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214974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문서형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정의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 페이지를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제작할때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문서를 작성하려면 문서의 첫머리에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문서형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정의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(DTD ; Document Type Definition)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선언해야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이나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XHTML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이라는 두 가지 마크업 언어 모두 세 가지의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문서형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정의가 있는데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문서형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정의의 종류에는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엄격형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(strict)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호환형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(transitional),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프레임형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(frameset)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등이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여기서 말하는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문서형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정의란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문서의 요소와 속성 등을 어떤 규칙에 따라 기술해야 하는지에 대한 기준을 의미합니다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7224" y="3857628"/>
            <a:ext cx="7858180" cy="1714512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0000CC"/>
                </a:solidFill>
              </a:rPr>
              <a:t>[</a:t>
            </a:r>
            <a:r>
              <a:rPr lang="ko-KR" altLang="en-US" sz="1400" dirty="0" err="1" smtClean="0">
                <a:solidFill>
                  <a:srgbClr val="0000CC"/>
                </a:solidFill>
              </a:rPr>
              <a:t>문서형</a:t>
            </a:r>
            <a:r>
              <a:rPr lang="ko-KR" altLang="en-US" sz="1400" dirty="0" smtClean="0">
                <a:solidFill>
                  <a:srgbClr val="0000CC"/>
                </a:solidFill>
              </a:rPr>
              <a:t> 정의</a:t>
            </a:r>
            <a:r>
              <a:rPr lang="en-US" altLang="ko-KR" sz="1400" dirty="0" smtClean="0">
                <a:solidFill>
                  <a:srgbClr val="0000CC"/>
                </a:solidFill>
              </a:rPr>
              <a:t>]</a:t>
            </a:r>
          </a:p>
          <a:p>
            <a:endParaRPr lang="en-US" altLang="ko-KR" sz="1400" dirty="0" smtClean="0">
              <a:solidFill>
                <a:srgbClr val="0000CC"/>
              </a:solidFill>
            </a:endParaRP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&lt;!</a:t>
            </a:r>
            <a:r>
              <a:rPr lang="en-US" altLang="ko-KR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doctype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…&gt;	          ------------------------- DTD 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선언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&lt;html&gt;	          ------------------------- </a:t>
            </a:r>
            <a:r>
              <a:rPr lang="en-US" altLang="ko-KR" sz="1400" dirty="0" err="1" smtClean="0">
                <a:solidFill>
                  <a:srgbClr val="0000CC"/>
                </a:solidFill>
              </a:rPr>
              <a:t>xhtml</a:t>
            </a:r>
            <a:r>
              <a:rPr lang="en-US" altLang="ko-KR" sz="1400" dirty="0" smtClean="0">
                <a:solidFill>
                  <a:srgbClr val="0000CC"/>
                </a:solidFill>
              </a:rPr>
              <a:t> </a:t>
            </a:r>
            <a:r>
              <a:rPr lang="ko-KR" altLang="en-US" sz="1400" dirty="0" smtClean="0">
                <a:solidFill>
                  <a:srgbClr val="0000CC"/>
                </a:solidFill>
              </a:rPr>
              <a:t>문서의 시작</a:t>
            </a:r>
          </a:p>
          <a:p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&lt;head&gt;.... &lt;/head&gt; ------------------------- head 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영역</a:t>
            </a:r>
          </a:p>
          <a:p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&lt;body&gt;.... &lt;/body&gt; ------------------------- </a:t>
            </a:r>
            <a:r>
              <a:rPr lang="en-US" altLang="ko-KR" sz="1400" dirty="0" smtClean="0">
                <a:solidFill>
                  <a:srgbClr val="0000CC"/>
                </a:solidFill>
              </a:rPr>
              <a:t>body </a:t>
            </a:r>
            <a:r>
              <a:rPr lang="ko-KR" altLang="en-US" sz="1400" dirty="0" smtClean="0">
                <a:solidFill>
                  <a:srgbClr val="0000CC"/>
                </a:solidFill>
              </a:rPr>
              <a:t>영역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&lt;/html&gt; 	          ------------------------- </a:t>
            </a:r>
            <a:r>
              <a:rPr lang="en-US" altLang="ko-KR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xhtml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문서의 종료</a:t>
            </a:r>
            <a:endParaRPr lang="en-US" altLang="ko-KR" sz="14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(X)HTML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785794"/>
            <a:ext cx="8329642" cy="535785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문서형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선언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문서형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선언은 반드시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문서 첫 줄에 위치해야 하며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문서형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선언의 위에는 공백을 포함해서 어떤 요소도 올 수 없습니다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브라우저에게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document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타입을 알려주고 그것에 맞게 해석을 하도록 요청을 하는 역할을 한다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57224" y="2500306"/>
            <a:ext cx="7858180" cy="342902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0000CC"/>
                </a:solidFill>
              </a:rPr>
              <a:t>[</a:t>
            </a:r>
            <a:r>
              <a:rPr lang="ko-KR" altLang="en-US" sz="1400" dirty="0" err="1" smtClean="0">
                <a:solidFill>
                  <a:srgbClr val="0000CC"/>
                </a:solidFill>
              </a:rPr>
              <a:t>문서형</a:t>
            </a:r>
            <a:r>
              <a:rPr lang="ko-KR" altLang="en-US" sz="1400" dirty="0" smtClean="0">
                <a:solidFill>
                  <a:srgbClr val="0000CC"/>
                </a:solidFill>
              </a:rPr>
              <a:t> 선언 예</a:t>
            </a:r>
            <a:r>
              <a:rPr lang="en-US" altLang="ko-KR" sz="1400" dirty="0" smtClean="0">
                <a:solidFill>
                  <a:srgbClr val="0000CC"/>
                </a:solidFill>
              </a:rPr>
              <a:t>]</a:t>
            </a:r>
          </a:p>
          <a:p>
            <a:endParaRPr lang="en-US" altLang="ko-KR" sz="1400" dirty="0" smtClean="0">
              <a:solidFill>
                <a:srgbClr val="0000CC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&lt;!DOCTYPE html PUBLIC "-//W3C//DTD XHTML 1.0 Transitional//EN" "http://www.w3.org/TR/xhtml1/DTD/xhtml1-transitional.dtd"&gt;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&lt;html&gt;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&lt;head&gt;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&lt;title&gt;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문서 제목 영역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&lt;/title&gt;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&lt;meta http-equiv="content-Type" content="text/html; </a:t>
            </a:r>
            <a:r>
              <a:rPr lang="en-US" altLang="ko-KR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charset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=</a:t>
            </a:r>
            <a:r>
              <a:rPr lang="en-US" altLang="ko-KR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euc-kr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" /&gt;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&lt;/head&gt;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&lt;body&gt;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&lt;h1&gt;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본문 제목 영역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&lt;/h1&gt;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&lt;p&gt;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본문 내용 </a:t>
            </a:r>
            <a:r>
              <a:rPr lang="ko-KR" altLang="en-US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역역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1&lt;/p&gt;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&lt;p&gt;&lt;</a:t>
            </a:r>
            <a:r>
              <a:rPr lang="en-US" altLang="ko-KR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img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scr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=“image/img.jpg” alt=“</a:t>
            </a:r>
            <a:r>
              <a:rPr lang="ko-KR" alt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이미지” 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/&gt;&lt;/p&gt;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&lt;/body&gt;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&lt;/html&gt;</a:t>
            </a:r>
          </a:p>
          <a:p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(X)HTML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785794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문서형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정의 종류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5786" y="1285860"/>
            <a:ext cx="7858180" cy="242889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[HTML 4.01]</a:t>
            </a:r>
          </a:p>
          <a:p>
            <a:r>
              <a:rPr lang="en-US" altLang="ko-KR" sz="1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-HTML Strict DTD</a:t>
            </a:r>
          </a:p>
          <a:p>
            <a:r>
              <a:rPr lang="en-US" altLang="ko-KR" sz="1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&lt;!DOCTYPE HTML PUBLIC "-//W3C//DTD HTML 4.01//EN" http://www.w3.org/TR/html4/strict.dtd"&gt;</a:t>
            </a:r>
          </a:p>
          <a:p>
            <a:endParaRPr lang="en-US" altLang="ko-KR" sz="12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-HTML Transitional DTD</a:t>
            </a:r>
          </a:p>
          <a:p>
            <a:r>
              <a:rPr lang="en-US" altLang="ko-KR" sz="1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&lt;!DOCTYPE HTML PUBLIC "-//W3C//DTD HTML 4.01 Transitional//EN" "http://www.w3.org/TR/html4/loose.dtd"&gt;</a:t>
            </a:r>
          </a:p>
          <a:p>
            <a:endParaRPr lang="en-US" altLang="ko-KR" sz="12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-HTML Frameset DTD</a:t>
            </a:r>
          </a:p>
          <a:p>
            <a:r>
              <a:rPr lang="en-US" altLang="ko-KR" sz="1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&lt;!DOCTYPE HTML PUBLIC "-//W3C//DTD HTML 4.01 Frameset//EN" "http://www.w3.org/TR/html4/frameset.dtd"&gt; 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5786" y="3857628"/>
            <a:ext cx="7858180" cy="2357454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[XHTML 1.0]</a:t>
            </a:r>
          </a:p>
          <a:p>
            <a:r>
              <a:rPr lang="en-US" altLang="ko-KR" sz="1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-XHTML Strict DTD</a:t>
            </a:r>
          </a:p>
          <a:p>
            <a:r>
              <a:rPr lang="en-US" altLang="ko-KR" sz="1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&lt;!DOCTYPE html PUBLIC "-//W3C//DTD XHTML 1.0 Strict//EN" "http://www.w3.org/TR/xhtml1/DTD/xhtml1-strict.dtd"&gt;</a:t>
            </a:r>
          </a:p>
          <a:p>
            <a:r>
              <a:rPr lang="en-US" altLang="ko-KR" sz="1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altLang="ko-KR" sz="1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-XHTML Transitional DTD</a:t>
            </a:r>
          </a:p>
          <a:p>
            <a:r>
              <a:rPr lang="en-US" altLang="ko-KR" sz="1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&lt;!DOCTYPE html PUBLIC "-//W3C//DTD XHTML 1.0 Transitional//EN" "http://www.w3.org/TR/xhtml1/DTD/xhtml1-transitional.dtd"&gt;</a:t>
            </a:r>
          </a:p>
          <a:p>
            <a:r>
              <a:rPr lang="en-US" altLang="ko-KR" sz="1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altLang="ko-KR" sz="1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-XHTML Frameset DTD</a:t>
            </a:r>
          </a:p>
          <a:p>
            <a:r>
              <a:rPr lang="en-US" altLang="ko-KR" sz="1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&lt;!DOCTYPE html PUBLIC "-//W3C//DTD XHTML 1.0 Frameset//EN" "http://www.w3.org/TR/xhtml1/DTD/xhtml1-frameset.dtd"&gt;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(X)HTML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785794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문서 타입 정의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(DTD)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요약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 4.01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XHTML 1.0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규격은 각각 세 가지의 문서 타입을 동일하게 갖고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Strict HTML 4.01 Strict / XHTML 1.0 Strict (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엄격한 규격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Transitional HTML 4.01 Transitional/  XHTML 1.0 Transitional (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과도적인 규격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Frameset HTML 4.01 Frameset / XHTML 1.0 Frameset (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프레임 사용 가능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Strict, Transitional DTD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Strict DTD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W3C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의도했던 문서 타입이고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Transitional DTD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‘과도적인’이라는 단어의 의미 처럼 기존에 만들어진 문서들과의 호환성을 위해서 만들어진 것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과거의 모든 문서들을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Strict DTD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맞게</a:t>
            </a: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바꾸려면 엄청난 변화가 필요하므로 그 중간 단계로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Transitional DTD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설정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7224" y="3214686"/>
            <a:ext cx="7858180" cy="1428760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“</a:t>
            </a:r>
            <a:r>
              <a:rPr lang="en-US" altLang="ko-KR" sz="1400" dirty="0" smtClean="0">
                <a:solidFill>
                  <a:schemeClr val="bg1"/>
                </a:solidFill>
              </a:rPr>
              <a:t>Strict </a:t>
            </a:r>
            <a:r>
              <a:rPr lang="ko-KR" altLang="en-US" sz="1400" dirty="0" smtClean="0">
                <a:solidFill>
                  <a:schemeClr val="bg1"/>
                </a:solidFill>
              </a:rPr>
              <a:t>타입은 </a:t>
            </a:r>
            <a:r>
              <a:rPr lang="en-US" altLang="ko-KR" sz="1400" dirty="0" smtClean="0">
                <a:solidFill>
                  <a:schemeClr val="bg1"/>
                </a:solidFill>
              </a:rPr>
              <a:t>W3C</a:t>
            </a:r>
            <a:r>
              <a:rPr lang="ko-KR" altLang="en-US" sz="1400" dirty="0" smtClean="0">
                <a:solidFill>
                  <a:schemeClr val="bg1"/>
                </a:solidFill>
              </a:rPr>
              <a:t>가 스타일시트 사용을 장려하기 위해 단계적으로 사라질 ‘표현’</a:t>
            </a:r>
            <a:r>
              <a:rPr lang="en-US" altLang="ko-KR" sz="1400" dirty="0" smtClean="0">
                <a:solidFill>
                  <a:schemeClr val="bg1"/>
                </a:solidFill>
              </a:rPr>
              <a:t>(presentation)</a:t>
            </a:r>
            <a:r>
              <a:rPr lang="ko-KR" altLang="en-US" sz="1400" dirty="0" smtClean="0">
                <a:solidFill>
                  <a:schemeClr val="bg1"/>
                </a:solidFill>
              </a:rPr>
              <a:t>에 관한 태그와 속성을 배제한 문서 타입이다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웹 문서 제작자는 가능하다면 </a:t>
            </a:r>
            <a:r>
              <a:rPr lang="en-US" altLang="ko-KR" sz="1400" dirty="0" smtClean="0">
                <a:solidFill>
                  <a:schemeClr val="bg1"/>
                </a:solidFill>
              </a:rPr>
              <a:t>Strict </a:t>
            </a:r>
            <a:r>
              <a:rPr lang="ko-KR" altLang="en-US" sz="1400" dirty="0" smtClean="0">
                <a:solidFill>
                  <a:schemeClr val="bg1"/>
                </a:solidFill>
              </a:rPr>
              <a:t>타입을 사용해야 하지만</a:t>
            </a:r>
            <a:r>
              <a:rPr lang="en-US" altLang="ko-KR" sz="1400" dirty="0" smtClean="0">
                <a:solidFill>
                  <a:schemeClr val="bg1"/>
                </a:solidFill>
              </a:rPr>
              <a:t>(should), </a:t>
            </a:r>
            <a:r>
              <a:rPr lang="ko-KR" altLang="en-US" sz="1400" dirty="0" smtClean="0">
                <a:solidFill>
                  <a:schemeClr val="bg1"/>
                </a:solidFill>
              </a:rPr>
              <a:t>불가피하게 표현을 담당하는 속성이 필요할 경우에는 </a:t>
            </a:r>
            <a:r>
              <a:rPr lang="en-US" altLang="ko-KR" sz="1400" dirty="0" smtClean="0">
                <a:solidFill>
                  <a:schemeClr val="bg1"/>
                </a:solidFill>
              </a:rPr>
              <a:t>Transitional </a:t>
            </a:r>
            <a:r>
              <a:rPr lang="ko-KR" altLang="en-US" sz="1400" dirty="0" smtClean="0">
                <a:solidFill>
                  <a:schemeClr val="bg1"/>
                </a:solidFill>
              </a:rPr>
              <a:t>타입을 사용할 수도 있다</a:t>
            </a:r>
            <a:r>
              <a:rPr lang="en-US" altLang="ko-KR" sz="1400" dirty="0" smtClean="0">
                <a:solidFill>
                  <a:schemeClr val="bg1"/>
                </a:solidFill>
              </a:rPr>
              <a:t>(may).”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(X)HTML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785794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문서 타입 정의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(DTD)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요약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Frameset DTD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Frameset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타입은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Transitional DTD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기반 위에 프레임 지원을 위한 태그와 속성을 추가한 문서 타입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그러므로 문서의 구조화에 있어서는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Transitional DTD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동일하게 취급됨</a:t>
            </a: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Strict DTD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달라진 점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Strict DTD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에서는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Transitional DTD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허용되던 많은 태그와 속성이 금지됨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7224" y="3500438"/>
            <a:ext cx="7858180" cy="2143140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0000CC"/>
                </a:solidFill>
              </a:rPr>
              <a:t>사라진 태그</a:t>
            </a:r>
            <a:r>
              <a:rPr lang="en-US" altLang="ko-KR" sz="1400" dirty="0" smtClean="0">
                <a:solidFill>
                  <a:srgbClr val="0000CC"/>
                </a:solidFill>
              </a:rPr>
              <a:t>(element)</a:t>
            </a:r>
            <a:r>
              <a:rPr lang="ko-KR" altLang="en-US" sz="1400" dirty="0" smtClean="0">
                <a:solidFill>
                  <a:srgbClr val="0000CC"/>
                </a:solidFill>
              </a:rPr>
              <a:t>들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&lt;center&gt;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&lt;font&gt;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iframe</a:t>
            </a:r>
            <a:r>
              <a:rPr lang="en-US" altLang="ko-KR" sz="14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&lt;strike&gt;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&lt;u&gt; </a:t>
            </a:r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글꼴 설정과 각종 요소의 배치</a:t>
            </a:r>
            <a:r>
              <a:rPr lang="en-US" altLang="ko-KR" sz="1200" dirty="0" smtClean="0">
                <a:solidFill>
                  <a:srgbClr val="0070C0"/>
                </a:solidFill>
              </a:rPr>
              <a:t>,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인라인</a:t>
            </a:r>
            <a:r>
              <a:rPr lang="ko-KR" altLang="en-US" sz="1200" dirty="0" smtClean="0">
                <a:solidFill>
                  <a:srgbClr val="0070C0"/>
                </a:solidFill>
              </a:rPr>
              <a:t> 프레임</a:t>
            </a:r>
            <a:r>
              <a:rPr lang="en-US" altLang="ko-KR" sz="1200" dirty="0" smtClean="0">
                <a:solidFill>
                  <a:srgbClr val="0070C0"/>
                </a:solidFill>
              </a:rPr>
              <a:t>, </a:t>
            </a:r>
            <a:r>
              <a:rPr lang="ko-KR" altLang="en-US" sz="1200" dirty="0" smtClean="0">
                <a:solidFill>
                  <a:srgbClr val="0070C0"/>
                </a:solidFill>
              </a:rPr>
              <a:t>밑줄 표시를 담당하는 태그가 사라졌고</a:t>
            </a:r>
            <a:r>
              <a:rPr lang="en-US" altLang="ko-KR" sz="1200" dirty="0" smtClean="0">
                <a:solidFill>
                  <a:srgbClr val="0070C0"/>
                </a:solidFill>
              </a:rPr>
              <a:t>, </a:t>
            </a:r>
            <a:r>
              <a:rPr lang="ko-KR" altLang="en-US" sz="1200" dirty="0" smtClean="0">
                <a:solidFill>
                  <a:srgbClr val="0070C0"/>
                </a:solidFill>
              </a:rPr>
              <a:t>선을 긋는다는 의미의 </a:t>
            </a:r>
            <a:r>
              <a:rPr lang="en-US" altLang="ko-KR" sz="1200" dirty="0" smtClean="0">
                <a:solidFill>
                  <a:srgbClr val="0070C0"/>
                </a:solidFill>
              </a:rPr>
              <a:t>&lt;strike&gt; </a:t>
            </a:r>
            <a:r>
              <a:rPr lang="ko-KR" altLang="en-US" sz="1200" dirty="0" smtClean="0">
                <a:solidFill>
                  <a:srgbClr val="0070C0"/>
                </a:solidFill>
              </a:rPr>
              <a:t>태그는 문서에서 삭제된 부분을 나타내는 </a:t>
            </a:r>
            <a:r>
              <a:rPr lang="en-US" altLang="ko-KR" sz="1200" dirty="0" smtClean="0">
                <a:solidFill>
                  <a:srgbClr val="0070C0"/>
                </a:solidFill>
              </a:rPr>
              <a:t>&lt;del&gt; </a:t>
            </a:r>
            <a:r>
              <a:rPr lang="ko-KR" altLang="en-US" sz="1200" dirty="0" smtClean="0">
                <a:solidFill>
                  <a:srgbClr val="0070C0"/>
                </a:solidFill>
              </a:rPr>
              <a:t>태그로 대체되었습니다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(X)HTML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785794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문서 타입 정의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(DTD)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요약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7224" y="1428736"/>
            <a:ext cx="7858180" cy="450059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0000CC"/>
                </a:solidFill>
              </a:rPr>
              <a:t>사라진 속성</a:t>
            </a:r>
            <a:r>
              <a:rPr lang="en-US" altLang="ko-KR" sz="1400" dirty="0" smtClean="0">
                <a:solidFill>
                  <a:srgbClr val="0000CC"/>
                </a:solidFill>
              </a:rPr>
              <a:t>(attribute)</a:t>
            </a:r>
            <a:r>
              <a:rPr lang="ko-KR" altLang="en-US" sz="1400" dirty="0" smtClean="0">
                <a:solidFill>
                  <a:srgbClr val="0000CC"/>
                </a:solidFill>
              </a:rPr>
              <a:t>들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align :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tabel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관련 태그에서만 허용됨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col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colgroup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tbody</a:t>
            </a:r>
            <a:r>
              <a:rPr lang="en-US" altLang="ko-KR" sz="1400" dirty="0" smtClean="0">
                <a:solidFill>
                  <a:schemeClr val="bg1"/>
                </a:solidFill>
              </a:rPr>
              <a:t>, td,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tfoot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th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thead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tr</a:t>
            </a:r>
            <a:r>
              <a:rPr lang="en-US" altLang="ko-KR" sz="1400" dirty="0" smtClean="0">
                <a:solidFill>
                  <a:schemeClr val="bg1"/>
                </a:solidFill>
              </a:rPr>
              <a:t>).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language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background </a:t>
            </a:r>
          </a:p>
          <a:p>
            <a:r>
              <a:rPr lang="en-US" altLang="ko-KR" sz="1400" dirty="0" err="1" smtClean="0">
                <a:solidFill>
                  <a:schemeClr val="bg1"/>
                </a:solidFill>
              </a:rPr>
              <a:t>bgcolor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border : table </a:t>
            </a:r>
            <a:r>
              <a:rPr lang="ko-KR" altLang="en-US" sz="1400" dirty="0" smtClean="0">
                <a:solidFill>
                  <a:schemeClr val="bg1"/>
                </a:solidFill>
              </a:rPr>
              <a:t>태그에서만 허용됨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height :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img</a:t>
            </a:r>
            <a:r>
              <a:rPr lang="en-US" altLang="ko-KR" sz="1400" dirty="0" smtClean="0">
                <a:solidFill>
                  <a:schemeClr val="bg1"/>
                </a:solidFill>
              </a:rPr>
              <a:t>, object </a:t>
            </a:r>
            <a:r>
              <a:rPr lang="ko-KR" altLang="en-US" sz="1400" dirty="0" smtClean="0">
                <a:solidFill>
                  <a:schemeClr val="bg1"/>
                </a:solidFill>
              </a:rPr>
              <a:t>태그에서만 허용됨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400" dirty="0" err="1" smtClean="0">
                <a:solidFill>
                  <a:schemeClr val="bg1"/>
                </a:solidFill>
              </a:rPr>
              <a:t>hspace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name : HTML 4.01 Strict</a:t>
            </a:r>
            <a:r>
              <a:rPr lang="ko-KR" altLang="en-US" sz="1400" dirty="0" smtClean="0">
                <a:solidFill>
                  <a:schemeClr val="bg1"/>
                </a:solidFill>
              </a:rPr>
              <a:t>에서는 허용되고</a:t>
            </a:r>
            <a:r>
              <a:rPr lang="en-US" altLang="ko-KR" sz="1400" dirty="0" smtClean="0">
                <a:solidFill>
                  <a:schemeClr val="bg1"/>
                </a:solidFill>
              </a:rPr>
              <a:t>, XHTML 1.0 Strict</a:t>
            </a:r>
            <a:r>
              <a:rPr lang="ko-KR" altLang="en-US" sz="1400" dirty="0" smtClean="0">
                <a:solidFill>
                  <a:schemeClr val="bg1"/>
                </a:solidFill>
              </a:rPr>
              <a:t>에서는 </a:t>
            </a:r>
            <a:r>
              <a:rPr lang="en-US" altLang="ko-KR" sz="1400" dirty="0" smtClean="0">
                <a:solidFill>
                  <a:schemeClr val="bg1"/>
                </a:solidFill>
              </a:rPr>
              <a:t>form, image </a:t>
            </a:r>
            <a:r>
              <a:rPr lang="ko-KR" altLang="en-US" sz="1400" dirty="0" smtClean="0">
                <a:solidFill>
                  <a:schemeClr val="bg1"/>
                </a:solidFill>
              </a:rPr>
              <a:t>태그를 제외하고 허용됨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400" dirty="0" err="1" smtClean="0">
                <a:solidFill>
                  <a:schemeClr val="bg1"/>
                </a:solidFill>
              </a:rPr>
              <a:t>noshade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400" dirty="0" err="1" smtClean="0">
                <a:solidFill>
                  <a:schemeClr val="bg1"/>
                </a:solidFill>
              </a:rPr>
              <a:t>nowrap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target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text, link,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vlink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alink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400" dirty="0" err="1" smtClean="0">
                <a:solidFill>
                  <a:schemeClr val="bg1"/>
                </a:solidFill>
              </a:rPr>
              <a:t>vspace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width :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img</a:t>
            </a:r>
            <a:r>
              <a:rPr lang="en-US" altLang="ko-KR" sz="1400" dirty="0" smtClean="0">
                <a:solidFill>
                  <a:schemeClr val="bg1"/>
                </a:solidFill>
              </a:rPr>
              <a:t>, object, table,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col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colgroup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태그에서만 허용됨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Strict DTD</a:t>
            </a:r>
            <a:r>
              <a:rPr lang="ko-KR" altLang="en-US" sz="1200" dirty="0" smtClean="0">
                <a:solidFill>
                  <a:srgbClr val="0070C0"/>
                </a:solidFill>
              </a:rPr>
              <a:t>에서는 </a:t>
            </a:r>
            <a:r>
              <a:rPr lang="en-US" altLang="ko-KR" sz="1200" dirty="0" smtClean="0">
                <a:solidFill>
                  <a:srgbClr val="0070C0"/>
                </a:solidFill>
              </a:rPr>
              <a:t>HTML </a:t>
            </a:r>
            <a:r>
              <a:rPr lang="ko-KR" altLang="en-US" sz="1200" dirty="0" smtClean="0">
                <a:solidFill>
                  <a:srgbClr val="0070C0"/>
                </a:solidFill>
              </a:rPr>
              <a:t>문서의 표현을 담당하는 대부분의 속성이 사라지고</a:t>
            </a:r>
            <a:r>
              <a:rPr lang="en-US" altLang="ko-KR" sz="1200" dirty="0" smtClean="0">
                <a:solidFill>
                  <a:srgbClr val="0070C0"/>
                </a:solidFill>
              </a:rPr>
              <a:t>, </a:t>
            </a:r>
            <a:r>
              <a:rPr lang="ko-KR" altLang="en-US" sz="1200" dirty="0" smtClean="0">
                <a:solidFill>
                  <a:srgbClr val="0070C0"/>
                </a:solidFill>
              </a:rPr>
              <a:t>대신 </a:t>
            </a:r>
            <a:r>
              <a:rPr lang="en-US" altLang="ko-KR" sz="1200" dirty="0" smtClean="0">
                <a:solidFill>
                  <a:srgbClr val="0070C0"/>
                </a:solidFill>
              </a:rPr>
              <a:t>CSS</a:t>
            </a:r>
            <a:r>
              <a:rPr lang="ko-KR" altLang="en-US" sz="1200" dirty="0" smtClean="0">
                <a:solidFill>
                  <a:srgbClr val="0070C0"/>
                </a:solidFill>
              </a:rPr>
              <a:t>를 사용해서 같은 효과를 얻도록 요구</a:t>
            </a:r>
            <a:r>
              <a:rPr lang="en-US" altLang="ko-KR" sz="1200" dirty="0" smtClean="0">
                <a:solidFill>
                  <a:srgbClr val="0070C0"/>
                </a:solidFill>
              </a:rPr>
              <a:t>. </a:t>
            </a:r>
            <a:r>
              <a:rPr lang="ko-KR" altLang="en-US" sz="1200" dirty="0" smtClean="0">
                <a:solidFill>
                  <a:srgbClr val="0070C0"/>
                </a:solidFill>
              </a:rPr>
              <a:t>즉</a:t>
            </a:r>
            <a:r>
              <a:rPr lang="en-US" altLang="ko-KR" sz="1200" dirty="0" smtClean="0">
                <a:solidFill>
                  <a:srgbClr val="0070C0"/>
                </a:solidFill>
              </a:rPr>
              <a:t>, Strict DTD</a:t>
            </a:r>
            <a:r>
              <a:rPr lang="ko-KR" altLang="en-US" sz="1200" dirty="0" smtClean="0">
                <a:solidFill>
                  <a:srgbClr val="0070C0"/>
                </a:solidFill>
              </a:rPr>
              <a:t>를 사용하기 위해서는 문서의 구조와 표현을 엄격하게 분리시켜야 함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(X)HTML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785794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문서 타입 정의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(DTD)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요약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Strict DTD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사용해야 하는 이유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앞서 설명했듯이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Strict DTD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문서의 구조와 표현을 엄격하게 분리시키기 위해 만들어짐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따라서 규격에 맞게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하기만 하면 자연스럽게 그 목적을 달성할 수 있지만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그에 반해서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Transitional DTD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규격을 지킨다고 해서 ‘의미 있는’ 문서를 보장하지는 않음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‘의미 있는’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장점을 얻기 위해서는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Strict DTD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사용하는 것이 최선의 방법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XHTML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최종 권고안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규격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XHTML 1.1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에서는 세 가지로 나뉘었던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DTD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하나로 통합시켰는데 그 기반이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XHTML 1.0 Strict DTD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라는 것을 생각해보면 앞으로의 웹 환경이 보다 구조적인 문서를 만드는 방향으로 나아가리라는 것을 짐작할 수 있음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그러므로 새로 문서를 작성해야 한다면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Strict DTD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도입하는 것이 미래의 웹 환경을 위해서도 바람직함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XHTML transitional(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과도기적인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변이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): 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앞으로 사용하지 않는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엘리먼트나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속성들을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사용해야하는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 경우 선언하며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유효성 검사에서도 감안하여 체크하기 때문에   에러가 나지 않음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현재 국내의 실정에는 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transitional DTD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적합하다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5224" y="1857364"/>
            <a:ext cx="6480048" cy="2301240"/>
          </a:xfrm>
        </p:spPr>
        <p:txBody>
          <a:bodyPr>
            <a:noAutofit/>
          </a:bodyPr>
          <a:lstStyle/>
          <a:p>
            <a:r>
              <a:rPr lang="ko-KR" altLang="en-US" sz="3200" dirty="0" err="1">
                <a:latin typeface="나눔고딕 ExtraBold" pitchFamily="50" charset="-127"/>
                <a:ea typeface="나눔고딕 ExtraBold" pitchFamily="50" charset="-127"/>
              </a:rPr>
              <a:t>웹표준</a:t>
            </a:r>
            <a:r>
              <a:rPr lang="en-US" altLang="ko-KR" sz="3200" dirty="0">
                <a:latin typeface="나눔고딕 ExtraBold" pitchFamily="50" charset="-127"/>
                <a:ea typeface="나눔고딕 ExtraBold" pitchFamily="50" charset="-127"/>
              </a:rPr>
              <a:t>(web standards)</a:t>
            </a:r>
            <a:endParaRPr lang="ko-KR" altLang="en-US" sz="3200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643834" y="6356350"/>
            <a:ext cx="1042966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(X)HTML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785794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서식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DTD(Document Type Definition)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선언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html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브라우저 자체에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DTD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포함되어 있지만 </a:t>
            </a:r>
            <a:r>
              <a:rPr lang="en-US" altLang="ko-KR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xhtml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경우 새로운 태그들이 더 추가 될 수 있으므로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DTD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구체적으로 명시해 주어야 한다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XHTML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이름공간에 대한 참조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문서의 최상위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element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&lt;html&gt;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 안에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XHTML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이름공간에 대한 참조를 포함시켜야 한다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2214554"/>
            <a:ext cx="7858180" cy="1714512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&lt;!DOCTYPE html PUBLIC "-//W3C//DTD XHTML 1.0 Strict//EN" "http://www.w3.org/TR/xhtml1/DTD/xhtml1-strict.dtd"&gt;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&lt;!DOCTYPE html PUBLIC "-//W3C//DTD XHTML 1.0 Transitional//EN" "http://www.w3.org/TR/xhtml1/DTD/xhtml1-transitional.dtd"&gt;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&lt;!DOCTYPE html PUBLIC "-//W3C//DTD XHTML 1.0 Frameset//EN" "http://www.w3.org/TR/xhtml1/DTD/xhtml1-frameset.dtd"&gt;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7224" y="4857760"/>
            <a:ext cx="7858180" cy="500066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&lt;html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xmlns</a:t>
            </a:r>
            <a:r>
              <a:rPr lang="en-US" altLang="ko-KR" sz="1200" dirty="0" smtClean="0">
                <a:solidFill>
                  <a:schemeClr val="bg1"/>
                </a:solidFill>
              </a:rPr>
              <a:t>="http://www.w3.org/1999/xhtml"&gt;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(X)HTML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785794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의미를 살린 </a:t>
            </a: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마크업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(Semantic Markup)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!DOCTYPE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마크업시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얼마나 문법을 지켜서 할 것인지 고려된 사항에서 적합한 것을 선택하는 것이 좋다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마크업할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때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W3C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권고하는 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엘리먼트의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의미에 맞게 작성하는 것이 중요하다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한 개의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웹페이지를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구성하기 위해 많이 사용되는 요소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(element)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h1 ~ h6(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제목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p(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문단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),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 -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단독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엘리먼트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(x)=&gt;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블럭화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ex) &lt;p&gt;&lt;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/&gt;&lt;/p&gt;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alt=“”(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이미지설명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부여한다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이미지에 대한 별로의 설명이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컨텐츠로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있는 경우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alt=“”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작성하고 비  워둔다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순서가 없는 리스트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ol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순서가 는 리스트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table,  form,  address(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주소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),  hr :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라인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큰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구조가 끝나는 곳에 넣어서 구분이 쉽도록 사용 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br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줄바꿈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div :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블록 레벨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엘리먼트를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그룹핑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span :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인라인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레벨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엘리먼트를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그룹핑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&amp;copy; : copyright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ASCII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(X)HTML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785794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에 대한 오해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웹표준을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준수하기 위해서는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XHTML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써야 한다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요소의 사용을 되도록 피해야 한다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7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7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FRAME, IFRAME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접근성을 해치므로 사용해서는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안된다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643050"/>
            <a:ext cx="7858180" cy="642942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None/>
            </a:pP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HTML 4.01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을 잘 준수해도 웹표준을 준수한 것이다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buClr>
                <a:schemeClr val="tx1"/>
              </a:buClr>
              <a:buNone/>
            </a:pPr>
            <a:r>
              <a:rPr lang="ko-KR" altLang="en-US" sz="12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웹표준에서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중요한 것은 어떤 종류의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마크업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언어를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사용했는냐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보다 요소와 속성의 의미를 얼마나 잘 이해하고 적절히 문법에 맞게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사용했는지이다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7224" y="2714620"/>
            <a:ext cx="7858180" cy="1500198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None/>
            </a:pP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요소가 너무 남용되는 것은 문제이지만 그렇다고 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요소의 사용을 너무 배척할 필요는 없다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요소는 내용을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그루핑하는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목적도 있기 때문에 표현하는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콘텐츠에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따라서 디자인적인 용도와 무관하게 사용할 수 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DIV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를 사용하지 않은 코드보다는 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요소와 적절한 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id, class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를 사용한 코드가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가독성도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훨씬 높다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물론 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&lt;div class="round-button"&gt;&lt;div&gt;&lt;div&gt;&lt;a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="list.html"&gt;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목록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&lt;/a&gt;&lt;/div&gt;&lt;/div&gt;&lt;/div&gt;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이런 경우는 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과용으로 피해야 하는 경우이다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57224" y="4786322"/>
            <a:ext cx="7858180" cy="128588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buClr>
                <a:schemeClr val="tx1"/>
              </a:buClr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과도하게 많은 프레임을 사용하는 것은 페이지 구성상도 좋지 않고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접근성을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해치게 된다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10000"/>
              </a:lnSpc>
              <a:buClr>
                <a:schemeClr val="tx1"/>
              </a:buClr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하지만 프레임을 사용해야 하는 이유가 충분하고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접근성있게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프레임을 사용했다면 어떤 경우에는 프레임을 사용하는 것이 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접근성이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좋을 수도 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10000"/>
              </a:lnSpc>
              <a:buClr>
                <a:schemeClr val="tx1"/>
              </a:buClr>
              <a:buNone/>
            </a:pPr>
            <a:r>
              <a:rPr lang="ko-KR" altLang="en-US" sz="12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접근성을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높인다고 표준에 정의되어 는 특정 요소나 기능을 배제할 필요는 없다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10000"/>
              </a:lnSpc>
              <a:buClr>
                <a:schemeClr val="tx1"/>
              </a:buClr>
              <a:buNone/>
            </a:pPr>
            <a:r>
              <a:rPr lang="ko-KR" altLang="en-US" sz="12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접근성을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높이는 방법은 다양한 선택권을 사용자에게 주는 것이지 특정 형태만 강요하는 것이 아니다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(X)HTML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785794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에 대한 오해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title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속성은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툴팁이나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스크린리더에서 읽혀질 내용을 제공할 때 사용된다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summary, CAPTION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사용하여 스크린리더에 정보를 제공한다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7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7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643050"/>
            <a:ext cx="7858180" cy="128588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1"/>
              </a:buClr>
              <a:buNone/>
            </a:pP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title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속성은 추가적인 정보를 제공하기 위해서 사용된다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대부분의 브라우저는 이를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툴팁으로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보여주고 있지만 브라우저에 따라서는 이를 이렇게 처리하지 않을 수도 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buClr>
                <a:schemeClr val="tx1"/>
              </a:buClr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스크린리더 역시 이 정보를 활용하지만 스크린리더를 위해서 이 정보를 제공하는 것은 아니다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None/>
            </a:pPr>
            <a:endParaRPr lang="en-US" altLang="ko-KR" sz="12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태그와 속성의 의미를 잘 이해하고 사용하는 것이 중요하다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브라우저나 특정 사용자 기기에서 구현된 모습을 보고 원래의 의미를 혼동해서는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안된다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57224" y="3571876"/>
            <a:ext cx="7858180" cy="1143008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summary, CAPTION, scope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등을 사용할 경우 이를 스크린리더가 참조할 수는 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하지만 이러한 속성과 요소가 스크린리더만을 위한 것은 아니다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HTML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의 의미를 이해하고 이에 맞게 사용해야지 특정 브라우저나 사용자 기기만을 염두에 두고 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HTML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을 구성해서는 안된다</a:t>
            </a:r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5224" y="1857364"/>
            <a:ext cx="6480048" cy="2301240"/>
          </a:xfrm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(X)HTML </a:t>
            </a:r>
            <a:r>
              <a:rPr lang="ko-KR" altLang="en-US" sz="32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구성요소 </a:t>
            </a:r>
            <a:r>
              <a:rPr lang="en-US" altLang="ko-KR" sz="32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32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명령어</a:t>
            </a:r>
            <a:endParaRPr lang="ko-KR" altLang="en-US" sz="3200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643834" y="6356350"/>
            <a:ext cx="1042966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85794"/>
            <a:ext cx="8329642" cy="52864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XHTML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구성요소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태그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(tag)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“&lt;“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“&gt;”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묶어서 표현하는 명령어를 말합니다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기본 형식은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&lt;Tag&gt;~&lt;/Tag&gt;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이며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일부 명령어 인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empty element(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빈 요소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경우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&lt;Tag/&gt;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형태로 기술합니다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(element)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시작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&lt;Tag&gt;~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종료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&lt;/Tag&gt;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까지의 모든 명령어 집합을‘ 요소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(element)’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라고 합니다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XHTML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문서에서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콘텐츠는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이러한 요소들로 구성되며 각 요소의 의미에 따라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콘텐츠의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제목이나 본문의 구조를 가집니다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(attribute)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시작 태그는 태그의 의미와 필요에 따라 개별적인 옵션을 가질 수 있는데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이러한 옵션을‘속성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(attribute)’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이라고 합니다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속성은 태그마다 다를 수 있으며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여러 개의 속성을 하나의 태그에 지정할 때는</a:t>
            </a: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공백으로 구분하여 시작 태그에 지정할 수 있습니다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구성요소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45</a:t>
            </a:fld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928662" y="1285860"/>
            <a:ext cx="7215238" cy="1428760"/>
            <a:chOff x="1000100" y="3071810"/>
            <a:chExt cx="7215238" cy="1571636"/>
          </a:xfrm>
        </p:grpSpPr>
        <p:sp>
          <p:nvSpPr>
            <p:cNvPr id="7" name="직사각형 6"/>
            <p:cNvSpPr/>
            <p:nvPr/>
          </p:nvSpPr>
          <p:spPr>
            <a:xfrm>
              <a:off x="1000100" y="3071810"/>
              <a:ext cx="7215238" cy="157163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  <a:buNone/>
              </a:pPr>
              <a:r>
                <a:rPr lang="pl-PL" altLang="ko-KR" sz="16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&lt;p&gt;&lt;a href="http://www.w3c.org"&gt; XHTML W3C.ORG &lt;/a&gt;&lt;/p&gt;</a:t>
              </a:r>
              <a:endParaRPr lang="en-US" altLang="ko-KR" sz="1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>
                <a:buClr>
                  <a:schemeClr val="tx1"/>
                </a:buClr>
                <a:buNone/>
              </a:pPr>
              <a:endParaRPr lang="en-US" altLang="ko-KR" sz="1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rot="5400000">
              <a:off x="1643836" y="4071148"/>
              <a:ext cx="285752" cy="1588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5400000">
              <a:off x="7430314" y="4071148"/>
              <a:ext cx="285752" cy="1588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1285852" y="4214818"/>
              <a:ext cx="1000132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rgbClr val="0070C0"/>
                  </a:solidFill>
                </a:rPr>
                <a:t>시작태그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000892" y="4214818"/>
              <a:ext cx="1143008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rgbClr val="0070C0"/>
                  </a:solidFill>
                </a:rPr>
                <a:t>종료태그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214810" y="3071810"/>
              <a:ext cx="714380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rgbClr val="0070C0"/>
                  </a:solidFill>
                </a:rPr>
                <a:t>요소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rot="5400000">
              <a:off x="3786976" y="4071148"/>
              <a:ext cx="285752" cy="1588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3571868" y="4214818"/>
              <a:ext cx="714380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rgbClr val="0070C0"/>
                  </a:solidFill>
                </a:rPr>
                <a:t>값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785918" y="3429000"/>
              <a:ext cx="5788066" cy="142876"/>
              <a:chOff x="1785918" y="3500438"/>
              <a:chExt cx="5788066" cy="142876"/>
            </a:xfrm>
          </p:grpSpPr>
          <p:cxnSp>
            <p:nvCxnSpPr>
              <p:cNvPr id="13" name="직선 연결선 12"/>
              <p:cNvCxnSpPr/>
              <p:nvPr/>
            </p:nvCxnSpPr>
            <p:spPr>
              <a:xfrm rot="5400000">
                <a:off x="1715274" y="3571082"/>
                <a:ext cx="142876" cy="1588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그룹 28"/>
              <p:cNvGrpSpPr/>
              <p:nvPr/>
            </p:nvGrpSpPr>
            <p:grpSpPr>
              <a:xfrm>
                <a:off x="1785918" y="3500438"/>
                <a:ext cx="5788066" cy="142876"/>
                <a:chOff x="1785918" y="3500438"/>
                <a:chExt cx="5788066" cy="142876"/>
              </a:xfrm>
            </p:grpSpPr>
            <p:cxnSp>
              <p:nvCxnSpPr>
                <p:cNvPr id="22" name="직선 연결선 21"/>
                <p:cNvCxnSpPr/>
                <p:nvPr/>
              </p:nvCxnSpPr>
              <p:spPr>
                <a:xfrm rot="5400000">
                  <a:off x="7501752" y="3571082"/>
                  <a:ext cx="142876" cy="1588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rot="10800000" flipV="1">
                  <a:off x="1785918" y="3500438"/>
                  <a:ext cx="5786478" cy="9524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" name="직사각형 31"/>
            <p:cNvSpPr/>
            <p:nvPr/>
          </p:nvSpPr>
          <p:spPr>
            <a:xfrm>
              <a:off x="2214546" y="4214818"/>
              <a:ext cx="714380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rgbClr val="0070C0"/>
                  </a:solidFill>
                </a:rPr>
                <a:t>속성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 rot="5400000">
              <a:off x="2429654" y="4071148"/>
              <a:ext cx="285752" cy="1588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2864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XHTML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구성요소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(value)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 속성이 가지는 값을 의미하며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속성에 값을 할당할 때는 대입 연산자인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=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함께 지정합니다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&lt;html&gt;~&lt;/html&gt;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모든 웹 페이지의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콘텐츠는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&lt;html&gt;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태그와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&lt;/html&gt;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태그 안에 선언해야 하며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&lt;html&gt;~&lt;/html&gt;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태그는 웹 페이지의 시작과 종료를 의미합니다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&lt;head&gt;~&lt;/head&gt;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문서는 머리 부분과 본문 부분으로 나눌 수 있는데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머리 영역의 시작은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&lt;head&gt;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태그로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종료는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&lt;/head&gt;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태그로 선언합니다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그리고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&lt;head&gt;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태그 안에는 문서의 일반적인 정보와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meta, title, link, script </a:t>
            </a:r>
            <a:r>
              <a:rPr lang="ko-KR" altLang="en-US" sz="140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등을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선언할 수 있습니다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&lt;body&gt;~&lt;/body&gt;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body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요소는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문서의 본문 부분에 해당하며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 브라우저 화면에 나타나는 모든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콘텐츠는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&lt;body&gt;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태그와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&lt;/body&gt;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태그 사이에 선언해야 합니다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구성요소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2864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블록 레벨 </a:t>
            </a: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엘리먼트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(block), </a:t>
            </a: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인라인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엘리먼트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(inline) </a:t>
            </a:r>
            <a:r>
              <a:rPr lang="ko-KR" altLang="en-US" sz="1600" b="1" u="sng" dirty="0" smtClean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나눔고딕" pitchFamily="50" charset="-127"/>
                <a:ea typeface="나눔고딕" pitchFamily="50" charset="-127"/>
                <a:hlinkClick r:id="rId2" action="ppaction://hlinkfile"/>
              </a:rPr>
              <a:t>예제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브라우저에 디스플레이 되는 상태에 따라서 크게 두 개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블록 레벨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엘리먼트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인라인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엘리먼트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엘리먼트 그룹으로 나눌 수 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블록 레벨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엘리먼트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			       </a:t>
            </a:r>
            <a:r>
              <a:rPr lang="sv-SE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div,h1~h6, p,hr, ul, li, ol, dl, dt,dd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등</a:t>
            </a: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			       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독립적인 형태의 상자를 의미하는데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어릴 때 가지고 </a:t>
            </a: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			       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놀았던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레고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블록으로 이해하면 좋을 것 같습니다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			       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레고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블록은 위쪽으로 쌓이지만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마크업에서의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블록은</a:t>
            </a: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			      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아래쪽으로 쌓인다는 것이 다릅니다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위의 특성에 의해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div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영역 나눠주는 역할을 하는 엘리먼트로 사용된다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인라인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엘리먼트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	span, </a:t>
            </a:r>
            <a:r>
              <a:rPr lang="en-US" altLang="ko-KR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a, </a:t>
            </a:r>
            <a:r>
              <a:rPr lang="en-US" altLang="ko-KR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em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strong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등</a:t>
            </a: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마크업할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때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인라인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엘리먼트는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단독으로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마크업될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수 없고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반드시 블록 레벨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엘리먼트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 안에 둘러싸여야 한다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구성요소 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47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928662" y="2571744"/>
            <a:ext cx="2500330" cy="1785950"/>
            <a:chOff x="4214810" y="2643182"/>
            <a:chExt cx="2500330" cy="1785950"/>
          </a:xfrm>
        </p:grpSpPr>
        <p:sp>
          <p:nvSpPr>
            <p:cNvPr id="6" name="직사각형 5"/>
            <p:cNvSpPr/>
            <p:nvPr/>
          </p:nvSpPr>
          <p:spPr>
            <a:xfrm>
              <a:off x="4214810" y="2643182"/>
              <a:ext cx="2500330" cy="178595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00562" y="2857496"/>
              <a:ext cx="1928826" cy="35719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Block 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요소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00562" y="3357562"/>
              <a:ext cx="1928826" cy="35719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Block 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요소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500562" y="3857628"/>
              <a:ext cx="1928826" cy="35719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Block 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요소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785794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네임 스페이스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XHTML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재정의한 언어이기 때문에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가지는 확장성을 이용하여 다른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형식의 문서 표준을 네임스페이스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xmlns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이용하여 지원할 수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만약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XHTML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문서에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네임스페이스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xmlns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이용하여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MathML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이라는 수학식 기호를 표현하기 위한 언어를 삽입하려면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네임스페이스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xmlns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http://www.w3.org/TR/2000/REC-xhtml1-0000126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지정합니다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HTML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재정의한 언어인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XHTML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다음과 같은 네임스페이스값을 가집니다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구성요소 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4357694"/>
            <a:ext cx="7858180" cy="500066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&lt;html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xmlns</a:t>
            </a:r>
            <a:r>
              <a:rPr lang="en-US" altLang="ko-KR" sz="1400" dirty="0" smtClean="0">
                <a:solidFill>
                  <a:schemeClr val="bg1"/>
                </a:solidFill>
              </a:rPr>
              <a:t>="http://www.w3.org/1999/xhtml"&gt;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785794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휴먼 랭귀지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휴먼 랭귀지 명시는 한국어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영어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중국어 또는 독일어 등의 인간이 사용하는 언어를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문서에 선언하여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(x)HTML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해석할 수 있는 소프트웨어들이 올바르게 동작하도록 하는 것을 의미합니다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	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휴먼 랭귀지 코드는 주요 사용 언어에 따라‘한국어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ko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영어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(en),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일어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ja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중국어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zh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프랑스어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fr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 ...’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형식으로 지정할 수 있고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선언하는 방법은 다음과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구성요소 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3429000"/>
            <a:ext cx="7858180" cy="142876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&lt;html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xml:lang</a:t>
            </a:r>
            <a:r>
              <a:rPr lang="en-US" altLang="ko-KR" sz="1400" dirty="0" smtClean="0">
                <a:solidFill>
                  <a:srgbClr val="FF0000"/>
                </a:solidFill>
              </a:rPr>
              <a:t>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ko</a:t>
            </a:r>
            <a:r>
              <a:rPr lang="en-US" altLang="ko-KR" sz="1400" dirty="0" smtClean="0">
                <a:solidFill>
                  <a:srgbClr val="FF0000"/>
                </a:solidFill>
              </a:rPr>
              <a:t>"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lang</a:t>
            </a:r>
            <a:r>
              <a:rPr lang="en-US" altLang="ko-KR" sz="1400" dirty="0" smtClean="0">
                <a:solidFill>
                  <a:srgbClr val="FF0000"/>
                </a:solidFill>
              </a:rPr>
              <a:t>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ko</a:t>
            </a:r>
            <a:r>
              <a:rPr lang="en-US" altLang="ko-KR" sz="1400" dirty="0" smtClean="0">
                <a:solidFill>
                  <a:srgbClr val="FF0000"/>
                </a:solidFill>
              </a:rPr>
              <a:t>"</a:t>
            </a:r>
            <a:r>
              <a:rPr lang="en-US" altLang="ko-KR" sz="14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&lt;p&gt;</a:t>
            </a:r>
            <a:r>
              <a:rPr lang="ko-KR" altLang="en-US" sz="1400" dirty="0" smtClean="0">
                <a:solidFill>
                  <a:schemeClr val="bg1"/>
                </a:solidFill>
              </a:rPr>
              <a:t>사과는 영어로</a:t>
            </a:r>
            <a:r>
              <a:rPr lang="en-US" altLang="ko-KR" sz="1400" dirty="0" smtClean="0">
                <a:solidFill>
                  <a:schemeClr val="bg1"/>
                </a:solidFill>
              </a:rPr>
              <a:t>&lt;span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lang</a:t>
            </a:r>
            <a:r>
              <a:rPr lang="en-US" altLang="ko-KR" sz="1400" dirty="0" smtClean="0">
                <a:solidFill>
                  <a:srgbClr val="FF0000"/>
                </a:solidFill>
              </a:rPr>
              <a:t>="en"</a:t>
            </a:r>
            <a:r>
              <a:rPr lang="en-US" altLang="ko-KR" sz="1400" dirty="0" smtClean="0">
                <a:solidFill>
                  <a:schemeClr val="bg1"/>
                </a:solidFill>
              </a:rPr>
              <a:t>&gt;apple&lt;/span&gt;,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독일어로 </a:t>
            </a:r>
            <a:r>
              <a:rPr lang="en-US" altLang="ko-KR" sz="1400" dirty="0" smtClean="0">
                <a:solidFill>
                  <a:schemeClr val="bg1"/>
                </a:solidFill>
              </a:rPr>
              <a:t>&lt;span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lang</a:t>
            </a:r>
            <a:r>
              <a:rPr lang="en-US" altLang="ko-KR" sz="1400" dirty="0" smtClean="0">
                <a:solidFill>
                  <a:srgbClr val="FF0000"/>
                </a:solidFill>
              </a:rPr>
              <a:t>="de"</a:t>
            </a:r>
            <a:r>
              <a:rPr lang="en-US" altLang="ko-KR" sz="1400" dirty="0" smtClean="0">
                <a:solidFill>
                  <a:schemeClr val="bg1"/>
                </a:solidFill>
              </a:rPr>
              <a:t>&gt;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apfel</a:t>
            </a:r>
            <a:r>
              <a:rPr lang="en-US" altLang="ko-KR" sz="1400" dirty="0" smtClean="0">
                <a:solidFill>
                  <a:schemeClr val="bg1"/>
                </a:solidFill>
              </a:rPr>
              <a:t>&lt;/span&gt;</a:t>
            </a:r>
            <a:r>
              <a:rPr lang="ko-KR" altLang="en-US" sz="1400" dirty="0" smtClean="0">
                <a:solidFill>
                  <a:schemeClr val="bg1"/>
                </a:solidFill>
              </a:rPr>
              <a:t>라고 합니다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.&lt;/p&gt;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329642" cy="464347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 표준이란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  “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웹에서 표준적으로 사용되는 기술의 총칭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&lt;div&gt;...&lt;/div&gt;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감싸면 표준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&lt;table&gt;...&lt;/table&gt;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안쓰면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표준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웹표준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(web standard) -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웹이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태어날때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부터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있던 개념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태그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엘리먼트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각각에 속성과 역할이 구분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 역할에 맞게 사용하면 웹 표준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.(&lt;table&gt;...&lt;/table&gt;)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b="1" u="sng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http://www.w3schools.com/tags/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 err="1" smtClean="0">
                <a:latin typeface="나눔고딕 ExtraBold" pitchFamily="50" charset="-127"/>
                <a:ea typeface="나눔고딕 ExtraBold" pitchFamily="50" charset="-127"/>
              </a:rPr>
              <a:t>웹표준</a:t>
            </a:r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(web </a:t>
            </a:r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standards)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2864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문서 정보와 문자 코드 세트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(meta)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 코드 세트 지정하기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 브라우저에서 웹 페이지를 제작할 때 사용한 문자가 깨지지 않고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인코딩되도록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하려면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meta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요소를 이용하여 문자 코드 세트를 지정해야 합니다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이때 다국어 </a:t>
            </a:r>
            <a:r>
              <a:rPr lang="ko-KR" altLang="en-US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인코딩의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경우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utf-8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지정할 수 있으며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한글은 </a:t>
            </a:r>
            <a:r>
              <a:rPr lang="en-US" altLang="ko-KR" sz="14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euc-kr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선언합니다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키워드 지정하기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 페이지 홍보의 수단으로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meta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요소를 이용하여 검색 키워드를 지정할 수 있습니다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검색 키워드를 웹 페이지에 지정하면 검색할 때 웹 사이트가 상위에 노출되는 효과를 얻을 수 있고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meta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요소를 이용하여 검색 키워드를 지정할 때는 검색 키워드를 콤마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(,)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구분하여 선언합니다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7224" y="2571744"/>
            <a:ext cx="7858180" cy="642942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&lt;meta http-equiv="</a:t>
            </a:r>
            <a:r>
              <a:rPr lang="en-US" altLang="ko-KR" sz="1400" dirty="0" smtClean="0">
                <a:solidFill>
                  <a:srgbClr val="FF0000"/>
                </a:solidFill>
              </a:rPr>
              <a:t>content-Type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" content="text/html; </a:t>
            </a:r>
            <a:r>
              <a:rPr lang="en-US" altLang="ko-KR" sz="1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charset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=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euc-kr</a:t>
            </a:r>
            <a:r>
              <a:rPr lang="en-US" altLang="ko-KR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" /&gt;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7224" y="4786322"/>
            <a:ext cx="7858180" cy="642942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&lt;meta </a:t>
            </a:r>
            <a:r>
              <a:rPr lang="fr-FR" altLang="ko-KR" sz="1400" dirty="0" smtClean="0">
                <a:solidFill>
                  <a:srgbClr val="000000"/>
                </a:solidFill>
                <a:ea typeface="맑은 고딕" pitchFamily="50" charset="-127"/>
              </a:rPr>
              <a:t>name="</a:t>
            </a:r>
            <a:r>
              <a:rPr lang="fr-FR" altLang="ko-KR" sz="1400" dirty="0" smtClean="0">
                <a:solidFill>
                  <a:srgbClr val="0070C0"/>
                </a:solidFill>
                <a:ea typeface="맑은 고딕" pitchFamily="50" charset="-127"/>
              </a:rPr>
              <a:t>keywords</a:t>
            </a:r>
            <a:r>
              <a:rPr lang="fr-FR" altLang="ko-KR" sz="1400" dirty="0" smtClean="0">
                <a:solidFill>
                  <a:srgbClr val="000000"/>
                </a:solidFill>
                <a:ea typeface="맑은 고딕" pitchFamily="50" charset="-127"/>
              </a:rPr>
              <a:t>" content=</a:t>
            </a:r>
            <a:r>
              <a:rPr lang="en-US" altLang="ko-KR" sz="1400" dirty="0" smtClean="0">
                <a:solidFill>
                  <a:srgbClr val="000000"/>
                </a:solidFill>
                <a:ea typeface="맑은 고딕" pitchFamily="50" charset="-127"/>
              </a:rPr>
              <a:t> " </a:t>
            </a:r>
            <a:r>
              <a:rPr lang="ko-KR" altLang="en-US" sz="1400" dirty="0" smtClean="0">
                <a:solidFill>
                  <a:srgbClr val="0070C0"/>
                </a:solidFill>
                <a:ea typeface="맑은 고딕" pitchFamily="50" charset="-127"/>
              </a:rPr>
              <a:t>키워드</a:t>
            </a:r>
            <a:r>
              <a:rPr lang="en-US" altLang="ko-KR" sz="1400" dirty="0" smtClean="0">
                <a:solidFill>
                  <a:srgbClr val="0070C0"/>
                </a:solidFill>
                <a:ea typeface="맑은 고딕" pitchFamily="50" charset="-127"/>
              </a:rPr>
              <a:t>,</a:t>
            </a:r>
            <a:r>
              <a:rPr lang="ko-KR" altLang="en-US" sz="1400" dirty="0" smtClean="0">
                <a:solidFill>
                  <a:srgbClr val="0070C0"/>
                </a:solidFill>
                <a:ea typeface="맑은 고딕" pitchFamily="50" charset="-127"/>
              </a:rPr>
              <a:t>키워드</a:t>
            </a:r>
            <a:r>
              <a:rPr lang="en-US" altLang="ko-KR" sz="1400" dirty="0" smtClean="0">
                <a:solidFill>
                  <a:srgbClr val="0070C0"/>
                </a:solidFill>
                <a:ea typeface="맑은 고딕" pitchFamily="50" charset="-127"/>
              </a:rPr>
              <a:t>,</a:t>
            </a:r>
            <a:r>
              <a:rPr lang="ko-KR" altLang="en-US" sz="1400" dirty="0" smtClean="0">
                <a:solidFill>
                  <a:srgbClr val="0070C0"/>
                </a:solidFill>
                <a:ea typeface="맑은 고딕" pitchFamily="50" charset="-127"/>
              </a:rPr>
              <a:t>키워드</a:t>
            </a:r>
            <a:r>
              <a:rPr lang="en-US" altLang="ko-KR" sz="1400" dirty="0" smtClean="0">
                <a:solidFill>
                  <a:srgbClr val="0070C0"/>
                </a:solidFill>
                <a:ea typeface="맑은 고딕" pitchFamily="50" charset="-127"/>
              </a:rPr>
              <a:t>,</a:t>
            </a:r>
            <a:r>
              <a:rPr lang="ko-KR" altLang="en-US" sz="1400" dirty="0" smtClean="0">
                <a:solidFill>
                  <a:srgbClr val="0070C0"/>
                </a:solidFill>
                <a:ea typeface="맑은 고딕" pitchFamily="50" charset="-127"/>
              </a:rPr>
              <a:t>키워드</a:t>
            </a:r>
            <a:r>
              <a:rPr lang="en-US" altLang="ko-KR" sz="1400" dirty="0" smtClean="0">
                <a:solidFill>
                  <a:srgbClr val="000000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/&gt;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2864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문서 정보와 문자 코드 세트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(meta)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다양한 문서 정보 지정하기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문자 코드 세트와 키워드 외에도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subject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이용하여 문서 제목 정보를 제공하고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description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값으로 웹 페이지의 요약 정보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제작자 정보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저작권 정보 및 검색 로봇 제어 여부 등의 문서 정보를 지정할 수 있습니다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7224" y="2571744"/>
            <a:ext cx="7858180" cy="2214578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&lt;meta </a:t>
            </a:r>
            <a:r>
              <a:rPr lang="fr-FR" altLang="ko-KR" sz="1400" dirty="0" smtClean="0">
                <a:solidFill>
                  <a:srgbClr val="000000"/>
                </a:solidFill>
                <a:ea typeface="맑은 고딕" pitchFamily="50" charset="-127"/>
              </a:rPr>
              <a:t>name="</a:t>
            </a:r>
            <a:r>
              <a:rPr lang="fr-FR" altLang="ko-KR" sz="1400" dirty="0" smtClean="0">
                <a:solidFill>
                  <a:srgbClr val="0070C0"/>
                </a:solidFill>
                <a:ea typeface="맑은 고딕" pitchFamily="50" charset="-127"/>
              </a:rPr>
              <a:t>subject</a:t>
            </a:r>
            <a:r>
              <a:rPr lang="fr-FR" altLang="ko-KR" sz="1400" dirty="0" smtClean="0">
                <a:solidFill>
                  <a:srgbClr val="000000"/>
                </a:solidFill>
                <a:ea typeface="맑은 고딕" pitchFamily="50" charset="-127"/>
              </a:rPr>
              <a:t>" content="</a:t>
            </a:r>
            <a:r>
              <a:rPr lang="ko-KR" altLang="en-US" sz="1400" dirty="0" smtClean="0">
                <a:solidFill>
                  <a:srgbClr val="0070C0"/>
                </a:solidFill>
                <a:ea typeface="맑은 고딕" pitchFamily="50" charset="-127"/>
              </a:rPr>
              <a:t>문서 제목 정보</a:t>
            </a:r>
            <a:r>
              <a:rPr lang="en-US" altLang="ko-KR" sz="1400" dirty="0" smtClean="0">
                <a:solidFill>
                  <a:srgbClr val="000000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/&gt;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fr-FR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meta </a:t>
            </a:r>
            <a:r>
              <a:rPr lang="fr-FR" altLang="ko-KR" sz="1400" dirty="0" smtClean="0">
                <a:solidFill>
                  <a:srgbClr val="000000"/>
                </a:solidFill>
                <a:ea typeface="맑은 고딕" pitchFamily="50" charset="-127"/>
              </a:rPr>
              <a:t>name="</a:t>
            </a:r>
            <a:r>
              <a:rPr lang="fr-FR" altLang="ko-KR" sz="1400" dirty="0" smtClean="0">
                <a:solidFill>
                  <a:srgbClr val="0070C0"/>
                </a:solidFill>
                <a:ea typeface="맑은 고딕" pitchFamily="50" charset="-127"/>
              </a:rPr>
              <a:t>description</a:t>
            </a:r>
            <a:r>
              <a:rPr lang="fr-FR" altLang="ko-KR" sz="1400" dirty="0" smtClean="0">
                <a:solidFill>
                  <a:srgbClr val="000000"/>
                </a:solidFill>
                <a:ea typeface="맑은 고딕" pitchFamily="50" charset="-127"/>
              </a:rPr>
              <a:t>" content="</a:t>
            </a:r>
            <a:r>
              <a:rPr lang="ko-KR" altLang="en-US" sz="1400" dirty="0" smtClean="0">
                <a:solidFill>
                  <a:srgbClr val="0070C0"/>
                </a:solidFill>
                <a:ea typeface="맑은 고딕" pitchFamily="50" charset="-127"/>
              </a:rPr>
              <a:t>요약 설명 내용</a:t>
            </a:r>
            <a:r>
              <a:rPr lang="en-US" altLang="ko-KR" sz="1400" dirty="0" smtClean="0">
                <a:solidFill>
                  <a:srgbClr val="000000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/&gt;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fr-FR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meta </a:t>
            </a:r>
            <a:r>
              <a:rPr lang="fr-FR" altLang="ko-KR" sz="1400" dirty="0" smtClean="0">
                <a:solidFill>
                  <a:srgbClr val="000000"/>
                </a:solidFill>
                <a:ea typeface="맑은 고딕" pitchFamily="50" charset="-127"/>
              </a:rPr>
              <a:t>name="</a:t>
            </a:r>
            <a:r>
              <a:rPr lang="fr-FR" altLang="ko-KR" sz="1400" dirty="0" smtClean="0">
                <a:solidFill>
                  <a:srgbClr val="0070C0"/>
                </a:solidFill>
                <a:ea typeface="맑은 고딕" pitchFamily="50" charset="-127"/>
              </a:rPr>
              <a:t>author</a:t>
            </a:r>
            <a:r>
              <a:rPr lang="fr-FR" altLang="ko-KR" sz="1400" dirty="0" smtClean="0">
                <a:solidFill>
                  <a:srgbClr val="000000"/>
                </a:solidFill>
                <a:ea typeface="맑은 고딕" pitchFamily="50" charset="-127"/>
              </a:rPr>
              <a:t>" content="</a:t>
            </a:r>
            <a:r>
              <a:rPr lang="ko-KR" altLang="en-US" sz="1400" dirty="0" smtClean="0">
                <a:solidFill>
                  <a:srgbClr val="0070C0"/>
                </a:solidFill>
                <a:ea typeface="맑은 고딕" pitchFamily="50" charset="-127"/>
              </a:rPr>
              <a:t>작성자 정보</a:t>
            </a:r>
            <a:r>
              <a:rPr lang="en-US" altLang="ko-KR" sz="1400" dirty="0" smtClean="0">
                <a:solidFill>
                  <a:srgbClr val="000000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/&gt;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fr-FR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meta </a:t>
            </a:r>
            <a:r>
              <a:rPr lang="fr-FR" altLang="ko-KR" sz="1400" dirty="0" smtClean="0">
                <a:solidFill>
                  <a:srgbClr val="000000"/>
                </a:solidFill>
                <a:ea typeface="맑은 고딕" pitchFamily="50" charset="-127"/>
              </a:rPr>
              <a:t>name="</a:t>
            </a:r>
            <a:r>
              <a:rPr lang="fr-FR" altLang="ko-KR" sz="1400" dirty="0" smtClean="0">
                <a:solidFill>
                  <a:srgbClr val="0070C0"/>
                </a:solidFill>
                <a:ea typeface="맑은 고딕" pitchFamily="50" charset="-127"/>
              </a:rPr>
              <a:t>robots</a:t>
            </a:r>
            <a:r>
              <a:rPr lang="fr-FR" altLang="ko-KR" sz="1400" dirty="0" smtClean="0">
                <a:solidFill>
                  <a:srgbClr val="000000"/>
                </a:solidFill>
                <a:ea typeface="맑은 고딕" pitchFamily="50" charset="-127"/>
              </a:rPr>
              <a:t>" content="</a:t>
            </a:r>
            <a:r>
              <a:rPr lang="fr-FR" altLang="ko-KR" sz="1400" dirty="0" smtClean="0">
                <a:solidFill>
                  <a:srgbClr val="0070C0"/>
                </a:solidFill>
                <a:ea typeface="맑은 고딕" pitchFamily="50" charset="-127"/>
              </a:rPr>
              <a:t>index,follow</a:t>
            </a:r>
            <a:r>
              <a:rPr lang="fr-FR" altLang="ko-KR" sz="1400" dirty="0" smtClean="0">
                <a:solidFill>
                  <a:srgbClr val="000000"/>
                </a:solidFill>
                <a:ea typeface="맑은 고딕" pitchFamily="50" charset="-127"/>
              </a:rPr>
              <a:t>" </a:t>
            </a:r>
            <a:r>
              <a:rPr lang="fr-FR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/&gt;</a:t>
            </a:r>
          </a:p>
          <a:p>
            <a:pPr>
              <a:lnSpc>
                <a:spcPct val="150000"/>
              </a:lnSpc>
            </a:pPr>
            <a:r>
              <a:rPr lang="fr-FR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&lt;meta </a:t>
            </a:r>
            <a:r>
              <a:rPr lang="fr-FR" altLang="ko-KR" sz="1400" dirty="0" smtClean="0">
                <a:solidFill>
                  <a:srgbClr val="000000"/>
                </a:solidFill>
                <a:ea typeface="맑은 고딕" pitchFamily="50" charset="-127"/>
              </a:rPr>
              <a:t>name="</a:t>
            </a:r>
            <a:r>
              <a:rPr lang="fr-FR" altLang="ko-KR" sz="1400" dirty="0" smtClean="0">
                <a:solidFill>
                  <a:srgbClr val="0070C0"/>
                </a:solidFill>
                <a:ea typeface="맑은 고딕" pitchFamily="50" charset="-127"/>
              </a:rPr>
              <a:t>copyright</a:t>
            </a:r>
            <a:r>
              <a:rPr lang="fr-FR" altLang="ko-KR" sz="1400" dirty="0" smtClean="0">
                <a:solidFill>
                  <a:srgbClr val="000000"/>
                </a:solidFill>
                <a:ea typeface="맑은 고딕" pitchFamily="50" charset="-127"/>
              </a:rPr>
              <a:t>" content="</a:t>
            </a:r>
            <a:r>
              <a:rPr lang="ko-KR" altLang="en-US" sz="1400" dirty="0" smtClean="0">
                <a:solidFill>
                  <a:srgbClr val="0070C0"/>
                </a:solidFill>
                <a:ea typeface="맑은 고딕" pitchFamily="50" charset="-127"/>
              </a:rPr>
              <a:t>저작권 정보</a:t>
            </a:r>
            <a:r>
              <a:rPr lang="fr-FR" altLang="ko-KR" sz="1400" dirty="0" smtClean="0">
                <a:solidFill>
                  <a:srgbClr val="000000"/>
                </a:solidFill>
                <a:ea typeface="맑은 고딕" pitchFamily="50" charset="-127"/>
              </a:rPr>
              <a:t>" </a:t>
            </a:r>
            <a:r>
              <a:rPr lang="fr-FR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/&gt;</a:t>
            </a:r>
            <a:endParaRPr lang="en-US" altLang="ko-KR" sz="1400" dirty="0" smtClean="0">
              <a:solidFill>
                <a:srgbClr val="FF0000"/>
              </a:solidFill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2864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문서의 제목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&lt;title&gt;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title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요소는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웹문서의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제목을 선언할 때 사용하는 요소로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문서마다 유일한 내용으로 구성해야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시각장애인의 경우에는 음성 브라우저를 이용하여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콘텐츠를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탐색하기때문에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title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요소는 문서를 구별할 수 있는 첫 번째 관문이라고 할 수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또한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title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요소는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즐겨찾기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및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북마크에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해당 웹 문서를 추가할 경우에 사용되는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북마크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이름으로도 활용되므로 같은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title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가진 웹 문서가 여러 개 있어서는 안됩니다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title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선언 형식은 다음과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0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7224" y="4143380"/>
            <a:ext cx="7858180" cy="642942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&lt;title&gt;</a:t>
            </a:r>
            <a:r>
              <a:rPr lang="ko-KR" altLang="en-US" sz="1400" dirty="0" smtClean="0">
                <a:solidFill>
                  <a:srgbClr val="000000"/>
                </a:solidFill>
                <a:ea typeface="맑은 고딕" pitchFamily="50" charset="-127"/>
              </a:rPr>
              <a:t>문서 제목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fr-FR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title&gt;</a:t>
            </a:r>
            <a:endParaRPr lang="en-US" altLang="ko-KR" sz="1400" dirty="0" smtClean="0">
              <a:solidFill>
                <a:srgbClr val="FF0000"/>
              </a:solidFill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제목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&lt;h1&gt;~&lt;h6&gt;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제목을 작성하고자 할 때는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&lt;h1&gt;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같은 헤딩 요소를 이용합니다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제목은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대제목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중제목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소제목 등의 계층 구조를 가지게 되는데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&lt;h1&gt;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다음에 바로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&lt;h3&gt;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나오지 않도록 주의해야만 논리적인 웹 문서를 제작할 수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h1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요소의 출현횟수에 대해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xhtml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권고안에서 특별히 언급하지는 않지만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h1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요소는 그 문서의 큰 제목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타이틀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나타내기 때문에 원칙적으로 하나의 문서에 한번만 지정해야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(h1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권고안에서 섹션의 가장 큰 제목을 나타내며 여러섹션으로 이루어진 문서에는 여러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h1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들어갈 수도 있음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그러므로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검색 엔진에 따라서 해당 항목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(h1, h2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등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안의 내용에 비중을 두고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Index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구축하기 때문에 적극 활용해 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콘텐츠를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만드는것이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좋습니다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헤딩의 선언 형식은 다음과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4143380"/>
            <a:ext cx="7500990" cy="2214578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&lt;h1&gt; </a:t>
            </a:r>
            <a:r>
              <a:rPr lang="ko-KR" altLang="en-US" sz="1400" dirty="0" err="1" smtClean="0">
                <a:solidFill>
                  <a:srgbClr val="000000"/>
                </a:solidFill>
                <a:ea typeface="맑은 고딕" pitchFamily="50" charset="-127"/>
              </a:rPr>
              <a:t>대제목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&lt;/</a:t>
            </a:r>
            <a:r>
              <a:rPr lang="fr-FR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h1&gt;</a:t>
            </a:r>
          </a:p>
          <a:p>
            <a:r>
              <a:rPr lang="fr-FR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&lt;h2&gt; </a:t>
            </a:r>
            <a:r>
              <a:rPr lang="ko-KR" altLang="en-US" sz="1400" dirty="0" err="1" smtClean="0">
                <a:solidFill>
                  <a:srgbClr val="000000"/>
                </a:solidFill>
                <a:ea typeface="맑은 고딕" pitchFamily="50" charset="-127"/>
              </a:rPr>
              <a:t>중제목</a:t>
            </a:r>
            <a:r>
              <a:rPr lang="ko-KR" altLang="en-US" sz="1400" dirty="0" smtClean="0">
                <a:solidFill>
                  <a:srgbClr val="000000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</a:t>
            </a:r>
            <a:r>
              <a:rPr lang="fr-FR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h2&gt;</a:t>
            </a:r>
          </a:p>
          <a:p>
            <a:r>
              <a:rPr lang="fr-FR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&lt;h3&gt; </a:t>
            </a:r>
            <a:r>
              <a:rPr lang="ko-KR" altLang="en-US" sz="1400" dirty="0" smtClean="0">
                <a:solidFill>
                  <a:srgbClr val="000000"/>
                </a:solidFill>
                <a:ea typeface="맑은 고딕" pitchFamily="50" charset="-127"/>
              </a:rPr>
              <a:t>소제목</a:t>
            </a:r>
            <a:r>
              <a:rPr lang="ko-KR" altLang="en-US" sz="1400" dirty="0" smtClean="0">
                <a:solidFill>
                  <a:srgbClr val="FF0000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</a:t>
            </a:r>
            <a:r>
              <a:rPr lang="fr-FR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h3&gt;</a:t>
            </a:r>
          </a:p>
          <a:p>
            <a:r>
              <a:rPr lang="fr-FR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&lt;h4&gt; </a:t>
            </a:r>
            <a:r>
              <a:rPr lang="ko-KR" altLang="en-US" sz="1400" dirty="0" smtClean="0">
                <a:solidFill>
                  <a:srgbClr val="000000"/>
                </a:solidFill>
                <a:ea typeface="맑은 고딕" pitchFamily="50" charset="-127"/>
              </a:rPr>
              <a:t>소소제목</a:t>
            </a:r>
            <a:r>
              <a:rPr lang="ko-KR" altLang="en-US" sz="1400" dirty="0" smtClean="0">
                <a:solidFill>
                  <a:srgbClr val="FF0000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</a:t>
            </a:r>
            <a:r>
              <a:rPr lang="fr-FR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h4&gt;</a:t>
            </a:r>
          </a:p>
          <a:p>
            <a:r>
              <a:rPr lang="fr-FR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&lt;h5&gt; </a:t>
            </a:r>
            <a:r>
              <a:rPr lang="ko-KR" altLang="en-US" sz="1400" dirty="0" smtClean="0">
                <a:solidFill>
                  <a:srgbClr val="000000"/>
                </a:solidFill>
                <a:ea typeface="맑은 고딕" pitchFamily="50" charset="-127"/>
              </a:rPr>
              <a:t>소소소제목</a:t>
            </a:r>
            <a:r>
              <a:rPr lang="ko-KR" altLang="en-US" sz="1400" dirty="0" smtClean="0">
                <a:solidFill>
                  <a:srgbClr val="FF0000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</a:t>
            </a:r>
            <a:r>
              <a:rPr lang="fr-FR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h5&gt;</a:t>
            </a:r>
          </a:p>
          <a:p>
            <a:r>
              <a:rPr lang="fr-FR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&lt;h6&gt; </a:t>
            </a:r>
            <a:r>
              <a:rPr lang="ko-KR" altLang="en-US" sz="1400" dirty="0" smtClean="0">
                <a:solidFill>
                  <a:srgbClr val="000000"/>
                </a:solidFill>
                <a:ea typeface="맑은 고딕" pitchFamily="50" charset="-127"/>
              </a:rPr>
              <a:t>소소소소제목</a:t>
            </a:r>
            <a:r>
              <a:rPr lang="ko-KR" altLang="en-US" sz="1400" dirty="0" smtClean="0">
                <a:solidFill>
                  <a:srgbClr val="FF0000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</a:t>
            </a:r>
            <a:r>
              <a:rPr lang="fr-FR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h6&gt;</a:t>
            </a:r>
            <a:endParaRPr lang="en-US" altLang="ko-KR" sz="1400" dirty="0" smtClean="0">
              <a:solidFill>
                <a:srgbClr val="FF0000"/>
              </a:solidFill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53</a:t>
            </a:fld>
            <a:endParaRPr lang="ko-KR" altLang="en-US"/>
          </a:p>
        </p:txBody>
      </p:sp>
      <p:pic>
        <p:nvPicPr>
          <p:cNvPr id="8" name="Picture 2" descr="E:\_교육자료\1\images\w3c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43636" y="4191391"/>
            <a:ext cx="2071702" cy="209686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문단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&lt;p&gt; - </a:t>
            </a:r>
            <a:r>
              <a:rPr lang="en-US" sz="1600" dirty="0" smtClean="0">
                <a:solidFill>
                  <a:schemeClr val="tx1"/>
                </a:solidFill>
              </a:rPr>
              <a:t>paragraph</a:t>
            </a:r>
            <a:endParaRPr lang="en-US" altLang="ko-KR" sz="1600" dirty="0" smtClean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p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요소는 텍스트를 문단으로 정의할 때 사용합니다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문단 요소 안에는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&lt;a&gt;, &lt;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등과 같은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인라인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요소와 텍스트만 포함할 수 있으며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블록 요소는 사용할 수 없습니다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문단 안에서 강제로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줄바꿈해야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하는 경우가 있을 때는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br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/&gt;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요소를 사용할 수 있지만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시각적 효과 등을 위해 함부로 사용하지 않아야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문단 태그로서 한 문단을 바꾸고 커서를 맨 앞에 위치시킨다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에디터상에서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[Enter]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기능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시작과 끝을 알리는 태그로 사용할 수도 있고 단독으로 사용할 수도 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옵션 태그 추가 사용 가능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여러번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사용해도 한번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사용한것과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같은 효과를 본다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반복 사용 의미 없음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p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요소의 선언 형식은 다음과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5786" y="4786322"/>
            <a:ext cx="7715304" cy="1643074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&lt;p&gt;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문단 텍스트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</a:t>
            </a:r>
            <a:r>
              <a:rPr lang="fr-FR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p&gt;</a:t>
            </a:r>
          </a:p>
          <a:p>
            <a:endParaRPr lang="fr-FR" altLang="ko-KR" sz="1400" dirty="0" smtClean="0">
              <a:solidFill>
                <a:srgbClr val="FF0000"/>
              </a:solidFill>
              <a:ea typeface="맑은 고딕" pitchFamily="50" charset="-127"/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&lt;p&gt;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문단 텍스트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1 &lt;/p&gt;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&lt;p&gt;&lt;/p&gt; &lt;p&gt;&lt;/p&gt; &lt;p&gt;&lt;/p&gt; &lt;p&gt;&lt;/p&gt; &lt;p&gt;&lt;/p&gt;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&lt;p&gt;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문단 텍스트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2 &lt;/p&gt;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54</a:t>
            </a:fld>
            <a:endParaRPr lang="ko-KR" altLang="en-US"/>
          </a:p>
        </p:txBody>
      </p:sp>
      <p:pic>
        <p:nvPicPr>
          <p:cNvPr id="8" name="Picture 2" descr="E:\_교육자료\1\images\w3c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43636" y="4929198"/>
            <a:ext cx="2220035" cy="132466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줄바꿈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</a:t>
            </a:r>
            <a:r>
              <a:rPr lang="en-US" altLang="ko-KR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br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/&gt;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문단에서 텍스트를 강제로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줄바꿈할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때는‘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line break’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의미인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br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요소를 사용합니다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줄 바꿈 태그로 한 줄을 바꾸고 커서를 맨 앞에 위치 시킨다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에디터상에서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[Shift] + [Enter]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기능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시작과 끝을 알리는 태그 없이 단독으로 사용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여러번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사용해도 하면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여러줄을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띄울 수 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반복 사용시 사용 횟수 만큼 적용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br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요소는 빈 요소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(empty element)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 형식은 다음과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4357694"/>
            <a:ext cx="7643866" cy="1714512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&lt;p&gt;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첫 줄 텍스트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br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/&gt;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두 번째 줄 텍스트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br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/&gt; 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br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/&gt; 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br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/&gt; 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br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/&gt;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세 번째 줄 텍스트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&lt;/p&gt;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55</a:t>
            </a:fld>
            <a:endParaRPr lang="ko-KR" altLang="en-US"/>
          </a:p>
        </p:txBody>
      </p:sp>
      <p:pic>
        <p:nvPicPr>
          <p:cNvPr id="8" name="Picture 2" descr="E:\_교육자료\1\images\w3c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86512" y="4576252"/>
            <a:ext cx="2040893" cy="135307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주소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&lt;address&gt;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address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요소를 이용하여 웹 문서의 아래쪽에 연락처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주소 포함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및 제작자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저작권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(copyrights)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정보 등을 표시할 수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address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안에는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인라인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요소와 텍스트를 포함할 수 있지만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블록 요소는 포함할 수 없습니다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address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요소의 사용 형식은 다음과 같습니다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3429000"/>
            <a:ext cx="7858180" cy="785818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&lt;address&gt;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작성자 정보 </a:t>
            </a:r>
            <a:r>
              <a:rPr lang="ko-KR" altLang="en-US" sz="1400" dirty="0" err="1" smtClean="0">
                <a:solidFill>
                  <a:schemeClr val="bg1"/>
                </a:solidFill>
                <a:ea typeface="맑은 고딕" pitchFamily="50" charset="-127"/>
              </a:rPr>
              <a:t>콘텐츠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&lt;/address&gt;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구분선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&lt;hr /&gt;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hr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요소는 수평선으로 표현되어 구분선 역할을 하고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빈 요소이며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&lt;hr /&gt;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종료 태그 없이 사용합니다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논리적인 의미의 구분이라기보다는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콘텐츠의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전후의 내용을 구분할 수 있도록 선으로 나타내는 것입니다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hr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요소는 텍스트 브라우저나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제공되지 않는 환경에서 콘텐츠의 구조적 구분을 표현할 수 있기 때문에 사용자에게 유용합니다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hr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요소는 빈 요소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(empty element)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 형식은 다음과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4643446"/>
            <a:ext cx="7715304" cy="164307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&lt;div id="content"&gt; content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영역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&lt;/div&gt;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&lt;hr /&gt;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&lt;div id="aside"&gt; aside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영역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&lt;/div&gt;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&lt;hr /&gt;</a:t>
            </a:r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57</a:t>
            </a:fld>
            <a:endParaRPr lang="ko-KR" altLang="en-US"/>
          </a:p>
        </p:txBody>
      </p:sp>
      <p:pic>
        <p:nvPicPr>
          <p:cNvPr id="8" name="Picture 2" descr="E:\_교육자료\1\images\w3c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86512" y="4770141"/>
            <a:ext cx="2071702" cy="137350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하이퍼링크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&lt;a&gt; -</a:t>
            </a:r>
            <a:r>
              <a:rPr lang="en-US" altLang="ko-KR" sz="16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anchor</a:t>
            </a:r>
            <a:endParaRPr lang="en-US" altLang="ko-KR" sz="1600" dirty="0" smtClean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요소는 텍스트나 이미지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콘텐츠에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링크를 설정할 때 사용합니다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 가능한 속성에는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target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title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 등이 있으며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Transitional DTD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 경우에만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target (_self, _blank, _parent, _top)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속성을 지정할 수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요소의 사용 형식은 다음과 같습니다</a:t>
            </a:r>
            <a:r>
              <a:rPr lang="en-US" altLang="ko-KR" sz="160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3500438"/>
            <a:ext cx="7858180" cy="107157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&lt;p&gt;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&lt;a </a:t>
            </a:r>
            <a:r>
              <a:rPr lang="en-US" altLang="ko-KR" sz="1400" dirty="0" err="1" smtClean="0">
                <a:solidFill>
                  <a:srgbClr val="0000CC"/>
                </a:solidFill>
                <a:ea typeface="맑은 고딕" pitchFamily="50" charset="-127"/>
              </a:rPr>
              <a:t>href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파일명 또는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URL"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target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="_blank"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title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대체설명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텍스트 또는 이미지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&lt;/a&gt;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&lt;/p&gt;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이미지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</a:t>
            </a:r>
            <a:r>
              <a:rPr lang="en-US" altLang="ko-KR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img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/&gt;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 문서에 텍스트가 아닌 이미지 개체를 삽입할 때는 빈 요소인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요소를 이용해야 하며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요소의 경우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속성과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alt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속성은 필수 속성입니다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특히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alt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속성은 이미지가 보이지 않는 환경에서 대체 텍스트를 제공하기 위한 목적으로 사용하며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이미지와 동등한 정보를 제공해야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만약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alt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속성으로 대체 텍스트를 지정하기 어려운 경우에는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longdesc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속성을 이용하여 이미지에 대한 대체 정보로 연결할 수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요소는 빈 요소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(empty element)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 형식은 다음과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4143380"/>
            <a:ext cx="7858180" cy="107157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&lt;p&gt;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img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</a:t>
            </a:r>
            <a:r>
              <a:rPr lang="en-US" altLang="ko-KR" sz="1400" dirty="0" err="1" smtClean="0">
                <a:solidFill>
                  <a:srgbClr val="0000CC"/>
                </a:solidFill>
                <a:ea typeface="맑은 고딕" pitchFamily="50" charset="-127"/>
              </a:rPr>
              <a:t>src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이미지 명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alt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대체텍스트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/&gt;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&lt;/p&gt;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class1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6333" y="1000108"/>
            <a:ext cx="3739071" cy="5274242"/>
          </a:xfrm>
          <a:noFill/>
          <a:ln w="1905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 err="1" smtClean="0">
                <a:latin typeface="나눔고딕 ExtraBold" pitchFamily="50" charset="-127"/>
                <a:ea typeface="나눔고딕 ExtraBold" pitchFamily="50" charset="-127"/>
              </a:rPr>
              <a:t>웹표준</a:t>
            </a:r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(web </a:t>
            </a:r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standards)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928670"/>
            <a:ext cx="8329642" cy="464347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W3C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권고안을 준수하여 사용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문법 오류가 없는 코드를 유지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주요 브라우저들은 비교적 표준을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잘 구현하고 있음</a:t>
            </a:r>
          </a:p>
        </p:txBody>
      </p:sp>
      <p:pic>
        <p:nvPicPr>
          <p:cNvPr id="7" name="내용 개체 틀 4" descr="class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928934"/>
            <a:ext cx="3739071" cy="2182485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비순서형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목록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</a:t>
            </a:r>
            <a:r>
              <a:rPr lang="en-US" altLang="ko-KR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ul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&gt; </a:t>
            </a:r>
            <a:r>
              <a:rPr lang="ko-KR" altLang="en-US" sz="1600" b="1" u="sng" dirty="0" smtClean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나눔고딕" pitchFamily="50" charset="-127"/>
                <a:ea typeface="나눔고딕" pitchFamily="50" charset="-127"/>
                <a:hlinkClick r:id="rId2" action="ppaction://hlinkfile"/>
              </a:rPr>
              <a:t>예제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요소는 순서가 중요하지 않은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콘텐츠에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사용하기에 적절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목록을 만드는데 있어 가장 빠르고 편한 방법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여러 계층의 단계를 가진 목록을 작성하는 데에도 뛰어난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확장성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요소의 사용 형식은 다음과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3429000"/>
            <a:ext cx="7643866" cy="250033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ul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li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목록 항목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1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li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li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목록 항목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ul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li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목록 항목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2-1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li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li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목록 항목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2-2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li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       &lt;/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ul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li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ul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60</a:t>
            </a:fld>
            <a:endParaRPr lang="ko-KR" altLang="en-US"/>
          </a:p>
        </p:txBody>
      </p:sp>
      <p:pic>
        <p:nvPicPr>
          <p:cNvPr id="8" name="Picture 2" descr="E:\_교육자료\1\images\w3c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929322" y="3961034"/>
            <a:ext cx="2214578" cy="14682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순서형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목록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</a:t>
            </a:r>
            <a:r>
              <a:rPr lang="en-US" altLang="ko-KR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ol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&gt;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ol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요소는 순서가 중요한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콘텐츠에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사용하기에 적절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ol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요소의 사용 형식은 다음과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2714620"/>
            <a:ext cx="7572428" cy="2643206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ol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li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목록 항목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1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li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li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목록 항목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ol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li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목록 항목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2-1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li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li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목록 항목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2-2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li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       &lt;/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ol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li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ol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61</a:t>
            </a:fld>
            <a:endParaRPr lang="ko-KR" altLang="en-US"/>
          </a:p>
        </p:txBody>
      </p:sp>
      <p:pic>
        <p:nvPicPr>
          <p:cNvPr id="8" name="Picture 2" descr="E:\_교육자료\1\images\w3c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86446" y="3357562"/>
            <a:ext cx="2262800" cy="150019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정의형 목록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&lt;dl&gt;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dl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요소는‘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Definition List’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약자로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용어 정의 리스트를 생성할 때 사용합니다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dl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요소의 경우 단순히 정의형 목록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용어 제목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용어 설명 등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만이 아니라 주종 관계가 성립되는 콘텐츠에 광범위하게 사용할 수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dl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요소의 사용 형식은 다음과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3429000"/>
            <a:ext cx="7643866" cy="1571636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&lt;dl&gt;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    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dt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용어제목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dt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    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dd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용어설명</a:t>
            </a:r>
            <a:r>
              <a:rPr lang="ko-KR" altLang="en-US" sz="1400" dirty="0" smtClean="0">
                <a:solidFill>
                  <a:srgbClr val="FF0000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dd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&lt;/dl&gt;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62</a:t>
            </a:fld>
            <a:endParaRPr lang="ko-KR" altLang="en-US"/>
          </a:p>
        </p:txBody>
      </p:sp>
      <p:pic>
        <p:nvPicPr>
          <p:cNvPr id="8" name="Picture 2" descr="E:\_교육자료\1\images\w3c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45885" y="3571876"/>
            <a:ext cx="1969453" cy="130571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강조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&lt;strong&gt; &amp; &lt;</a:t>
            </a:r>
            <a:r>
              <a:rPr lang="en-US" altLang="ko-KR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em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&gt;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문단의 내용 중에서 강조하려는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콘텐츠를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마크업할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때는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strong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em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사용할 수 있는데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strong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강한 강조를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em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강조의 의미를 갖습니다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일부 음성 브라우저의 경우 강조 관련 요소로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마크업한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콘텐츠는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좀 더 크게 읽어 주거나 두 번 반복하여 읽어 주기도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강조 관련 요소의 사용 형식은 다음과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3786190"/>
            <a:ext cx="7643866" cy="2143140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&lt;p&gt;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텍스트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em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강조할 텍스트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em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텍스트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&lt;/p&gt;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&lt;p&gt;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텍스트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&lt;strong&gt;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강조할 텍스트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&lt;/strong&gt;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텍스트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&lt;/p&gt;</a:t>
            </a:r>
          </a:p>
          <a:p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63</a:t>
            </a:fld>
            <a:endParaRPr lang="ko-KR" altLang="en-US"/>
          </a:p>
        </p:txBody>
      </p:sp>
      <p:pic>
        <p:nvPicPr>
          <p:cNvPr id="8" name="Picture 2" descr="E:\_교육자료\1\images\w3c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1537" y="4714884"/>
            <a:ext cx="4757705" cy="92869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추가글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및 </a:t>
            </a: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삭제글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&lt;ins&gt; &amp; &lt;del&gt;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추가글이나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삭제글의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변경된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콘텐츠를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마크업할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때 사용하는 요소로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ins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del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요소를 사용할 수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ins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del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요소는 블록 요소와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인라인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요소로 자유롭게 사용할 수 있다는 특징이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추가글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및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삭제글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관련 요소의 사용 형식은 다음과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3500438"/>
            <a:ext cx="7143800" cy="2643206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&lt;p&gt;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&lt;ins&gt;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취소 </a:t>
            </a:r>
            <a:r>
              <a:rPr lang="ko-KR" altLang="en-US" sz="1400" dirty="0" err="1" smtClean="0">
                <a:solidFill>
                  <a:schemeClr val="bg1"/>
                </a:solidFill>
                <a:ea typeface="맑은 고딕" pitchFamily="50" charset="-127"/>
              </a:rPr>
              <a:t>콘텐츠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&lt;/ins&gt;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&lt;p&gt;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또는 </a:t>
            </a:r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&lt;ins&gt;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&lt;p&gt;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취소 </a:t>
            </a:r>
            <a:r>
              <a:rPr lang="ko-KR" altLang="en-US" sz="1400" dirty="0" err="1" smtClean="0">
                <a:solidFill>
                  <a:schemeClr val="bg1"/>
                </a:solidFill>
                <a:ea typeface="맑은 고딕" pitchFamily="50" charset="-127"/>
              </a:rPr>
              <a:t>콘텐츠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&lt;/p&gt;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&lt;/ins&gt;</a:t>
            </a:r>
          </a:p>
          <a:p>
            <a:endParaRPr lang="en-US" altLang="ko-KR" sz="1400" dirty="0" smtClean="0">
              <a:solidFill>
                <a:srgbClr val="FF0000"/>
              </a:solidFill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&lt;p&gt;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&lt;del&gt;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추가 </a:t>
            </a:r>
            <a:r>
              <a:rPr lang="ko-KR" altLang="en-US" sz="1400" dirty="0" err="1" smtClean="0">
                <a:solidFill>
                  <a:schemeClr val="bg1"/>
                </a:solidFill>
                <a:ea typeface="맑은 고딕" pitchFamily="50" charset="-127"/>
              </a:rPr>
              <a:t>콘텐츠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&lt;/del&gt;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&lt;p&gt;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또는 </a:t>
            </a:r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&lt;del&gt;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&lt;p&gt;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추가 </a:t>
            </a:r>
            <a:r>
              <a:rPr lang="ko-KR" altLang="en-US" sz="1400" dirty="0" err="1" smtClean="0">
                <a:solidFill>
                  <a:schemeClr val="bg1"/>
                </a:solidFill>
                <a:ea typeface="맑은 고딕" pitchFamily="50" charset="-127"/>
              </a:rPr>
              <a:t>콘텐츠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&lt;/p&gt;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&lt;/del&gt;</a:t>
            </a:r>
          </a:p>
          <a:p>
            <a:endParaRPr lang="en-US" altLang="ko-KR" sz="1400" dirty="0" smtClean="0">
              <a:solidFill>
                <a:srgbClr val="FF0000"/>
              </a:solidFill>
              <a:ea typeface="맑은 고딕" pitchFamily="50" charset="-127"/>
            </a:endParaRPr>
          </a:p>
          <a:p>
            <a:endParaRPr lang="en-US" altLang="ko-KR" sz="1400" dirty="0" smtClean="0">
              <a:solidFill>
                <a:srgbClr val="FF0000"/>
              </a:solidFill>
              <a:ea typeface="맑은 고딕" pitchFamily="50" charset="-127"/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가격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: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	&lt;del&gt;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20,000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원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&lt;/del&gt;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	&lt;ins&gt;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15,000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원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&lt;/ins&gt;</a:t>
            </a:r>
          </a:p>
          <a:p>
            <a:endParaRPr lang="en-US" altLang="ko-KR" sz="1400" dirty="0" smtClean="0">
              <a:solidFill>
                <a:srgbClr val="FF0000"/>
              </a:solidFill>
              <a:ea typeface="맑은 고딕" pitchFamily="50" charset="-127"/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가격</a:t>
            </a:r>
            <a:r>
              <a:rPr lang="en-US" altLang="ko-KR" sz="1400" dirty="0" smtClean="0">
                <a:solidFill>
                  <a:schemeClr val="bg1"/>
                </a:solidFill>
              </a:rPr>
              <a:t>:	</a:t>
            </a:r>
            <a:r>
              <a:rPr lang="en-US" altLang="ko-KR" sz="1400" strike="sngStrike" dirty="0" smtClean="0">
                <a:solidFill>
                  <a:schemeClr val="bg1"/>
                </a:solidFill>
              </a:rPr>
              <a:t> 20,000</a:t>
            </a:r>
            <a:r>
              <a:rPr lang="ko-KR" altLang="en-US" sz="1400" strike="sngStrike" dirty="0" smtClean="0">
                <a:solidFill>
                  <a:schemeClr val="bg1"/>
                </a:solidFill>
              </a:rPr>
              <a:t>원 </a:t>
            </a:r>
            <a:r>
              <a:rPr lang="en-US" altLang="ko-KR" sz="1400" u="sng" dirty="0" smtClean="0">
                <a:solidFill>
                  <a:schemeClr val="bg1"/>
                </a:solidFill>
              </a:rPr>
              <a:t>15,000</a:t>
            </a:r>
            <a:r>
              <a:rPr lang="ko-KR" altLang="en-US" sz="1400" u="sng" dirty="0" smtClean="0">
                <a:solidFill>
                  <a:schemeClr val="bg1"/>
                </a:solidFill>
              </a:rPr>
              <a:t>원 </a:t>
            </a:r>
            <a:endParaRPr lang="en-US" altLang="ko-KR" sz="1400" u="sng" dirty="0" smtClean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첨자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&lt;sup&gt; &amp; &lt;sub&gt;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윗첨자나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아랫첨자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형식으로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콘텐츠를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표현해야 할 경우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sup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sub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요소를 사용할 수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첨자 관련 요소의 사용 형식은 다음과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dirty="0" err="1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3000372"/>
            <a:ext cx="7715304" cy="1500198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&lt;p&gt;X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&lt;sup&gt;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2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&lt;/sup&gt;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&lt;/p&gt; - </a:t>
            </a:r>
            <a:r>
              <a:rPr lang="ko-KR" altLang="en-US" sz="1400" dirty="0" err="1" smtClean="0">
                <a:solidFill>
                  <a:schemeClr val="bg1"/>
                </a:solidFill>
                <a:ea typeface="맑은 고딕" pitchFamily="50" charset="-127"/>
              </a:rPr>
              <a:t>윗첨자</a:t>
            </a:r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endParaRPr lang="ko-KR" altLang="en-US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&lt;p&gt;H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&lt;sub&gt;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2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&lt;/sub&gt;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O &lt;/p&gt; - </a:t>
            </a:r>
            <a:r>
              <a:rPr lang="ko-KR" altLang="en-US" sz="1400" dirty="0" err="1" smtClean="0">
                <a:solidFill>
                  <a:schemeClr val="bg1"/>
                </a:solidFill>
                <a:ea typeface="맑은 고딕" pitchFamily="50" charset="-127"/>
              </a:rPr>
              <a:t>아랫첨자</a:t>
            </a:r>
            <a:endParaRPr lang="en-US" altLang="ko-KR" sz="1400" dirty="0" smtClean="0">
              <a:solidFill>
                <a:srgbClr val="FF0000"/>
              </a:solidFill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65</a:t>
            </a:fld>
            <a:endParaRPr lang="ko-KR" altLang="en-US"/>
          </a:p>
        </p:txBody>
      </p:sp>
      <p:pic>
        <p:nvPicPr>
          <p:cNvPr id="8" name="Picture 2" descr="E:\_교육자료\1\images\w3c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57950" y="3260075"/>
            <a:ext cx="1857388" cy="102618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85794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테이블 요소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&lt;table&gt;,&lt;</a:t>
            </a:r>
            <a:r>
              <a:rPr lang="en-US" altLang="ko-KR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tr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&gt;,&lt;</a:t>
            </a:r>
            <a:r>
              <a:rPr lang="en-US" altLang="ko-KR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th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&gt;,&lt;td&gt; 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차원의 격자 형태로 구성된 표를 생성할 때는 테이블 관련 요소를 이용할 수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크게 열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(column)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행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(row),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그리고 셀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(cell)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구성되며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기본적인 형식은 다음과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dirty="0" err="1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1928802"/>
            <a:ext cx="7286676" cy="1785950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&lt;table&gt;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    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tr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         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th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제목 셀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(header cell)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th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    &lt;/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tr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    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tr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         &lt;td&gt;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내용 셀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(data cell)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&lt;/td&gt;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    &lt;/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tr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&lt;/table&gt;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7224" y="3857628"/>
            <a:ext cx="7286676" cy="2428892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테이블의 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구성요소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16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endParaRPr lang="en-US" altLang="ko-KR" sz="16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endParaRPr lang="en-US" altLang="ko-KR" sz="16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endParaRPr lang="en-US" altLang="ko-KR" sz="16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endParaRPr lang="en-US" altLang="ko-KR" sz="16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endParaRPr lang="en-US" altLang="ko-KR" sz="16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endParaRPr lang="en-US" altLang="ko-KR" sz="1600" dirty="0" smtClean="0">
              <a:solidFill>
                <a:srgbClr val="FF0000"/>
              </a:solidFill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285984" y="4643446"/>
          <a:ext cx="24764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2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4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1857356" y="3857628"/>
            <a:ext cx="6072230" cy="2286016"/>
            <a:chOff x="1857356" y="428604"/>
            <a:chExt cx="6072230" cy="2286016"/>
          </a:xfrm>
        </p:grpSpPr>
        <p:grpSp>
          <p:nvGrpSpPr>
            <p:cNvPr id="25" name="그룹 24"/>
            <p:cNvGrpSpPr/>
            <p:nvPr/>
          </p:nvGrpSpPr>
          <p:grpSpPr>
            <a:xfrm>
              <a:off x="1857356" y="428604"/>
              <a:ext cx="1428760" cy="2286016"/>
              <a:chOff x="1857356" y="428604"/>
              <a:chExt cx="1428760" cy="2286016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143108" y="1000108"/>
                <a:ext cx="714380" cy="1714512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rot="5400000" flipH="1" flipV="1">
                <a:off x="2356628" y="856438"/>
                <a:ext cx="286546" cy="794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/>
              <p:cNvSpPr/>
              <p:nvPr/>
            </p:nvSpPr>
            <p:spPr>
              <a:xfrm>
                <a:off x="1857356" y="428604"/>
                <a:ext cx="1428760" cy="357190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70C0"/>
                    </a:solidFill>
                  </a:rPr>
                  <a:t>열</a:t>
                </a:r>
                <a:r>
                  <a:rPr lang="en-US" altLang="ko-KR" sz="1600" dirty="0" smtClean="0">
                    <a:solidFill>
                      <a:srgbClr val="0070C0"/>
                    </a:solidFill>
                  </a:rPr>
                  <a:t>(column)</a:t>
                </a:r>
                <a:endParaRPr lang="ko-KR" altLang="en-US" sz="16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2143108" y="1071546"/>
              <a:ext cx="5786478" cy="1643074"/>
              <a:chOff x="2143108" y="1071546"/>
              <a:chExt cx="5786478" cy="164307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143108" y="2143116"/>
                <a:ext cx="2857520" cy="571504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 flipV="1">
                <a:off x="5000628" y="2428868"/>
                <a:ext cx="357190" cy="794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/>
              <p:cNvSpPr/>
              <p:nvPr/>
            </p:nvSpPr>
            <p:spPr>
              <a:xfrm>
                <a:off x="5286380" y="2285992"/>
                <a:ext cx="1000132" cy="357190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70C0"/>
                    </a:solidFill>
                  </a:rPr>
                  <a:t>행</a:t>
                </a:r>
                <a:r>
                  <a:rPr lang="en-US" altLang="ko-KR" sz="1600" dirty="0" smtClean="0">
                    <a:solidFill>
                      <a:srgbClr val="0070C0"/>
                    </a:solidFill>
                  </a:rPr>
                  <a:t>(row)</a:t>
                </a:r>
                <a:endParaRPr lang="ko-KR" altLang="en-US" sz="1600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23" name="그룹 22"/>
              <p:cNvGrpSpPr/>
              <p:nvPr/>
            </p:nvGrpSpPr>
            <p:grpSpPr>
              <a:xfrm>
                <a:off x="4143372" y="1071546"/>
                <a:ext cx="3786214" cy="571504"/>
                <a:chOff x="4143372" y="1071546"/>
                <a:chExt cx="3786214" cy="571504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4143372" y="1071546"/>
                  <a:ext cx="857256" cy="571504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65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" name="그룹 21"/>
                <p:cNvGrpSpPr/>
                <p:nvPr/>
              </p:nvGrpSpPr>
              <p:grpSpPr>
                <a:xfrm>
                  <a:off x="5000628" y="1142984"/>
                  <a:ext cx="2928958" cy="357190"/>
                  <a:chOff x="5000628" y="1142984"/>
                  <a:chExt cx="2928958" cy="357190"/>
                </a:xfrm>
              </p:grpSpPr>
              <p:cxnSp>
                <p:nvCxnSpPr>
                  <p:cNvPr id="20" name="직선 연결선 19"/>
                  <p:cNvCxnSpPr/>
                  <p:nvPr/>
                </p:nvCxnSpPr>
                <p:spPr>
                  <a:xfrm flipV="1">
                    <a:off x="5000628" y="1357298"/>
                    <a:ext cx="357190" cy="794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6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직사각형 20"/>
                  <p:cNvSpPr/>
                  <p:nvPr/>
                </p:nvSpPr>
                <p:spPr>
                  <a:xfrm>
                    <a:off x="5357818" y="1142984"/>
                    <a:ext cx="2571768" cy="357190"/>
                  </a:xfrm>
                  <a:prstGeom prst="rect">
                    <a:avLst/>
                  </a:prstGeom>
                  <a:noFill/>
                  <a:ln>
                    <a:noFill/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dirty="0" smtClean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rPr>
                      <a:t>제목 셀 또는 내용 셀</a:t>
                    </a:r>
                    <a:r>
                      <a:rPr lang="en-US" altLang="ko-KR" sz="1600" dirty="0" smtClean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rPr>
                      <a:t>(cell)</a:t>
                    </a:r>
                    <a:endParaRPr lang="ko-KR" altLang="en-US" sz="1600" dirty="0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셀병합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ko-KR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colspan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en-US" altLang="ko-KR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rowspan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 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제목 셀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th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이나 내용 셀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(td)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colspan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속성이나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rowspan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이용하여 원하는 방향으로 셀을 병합 할 수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열이 서로 다른 셀을 병합할 때는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colspan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속성을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행이 서로 다른 셀을 병합할 때는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rowspan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사용하며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형식은 다음과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dirty="0" err="1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3000372"/>
            <a:ext cx="7786742" cy="342902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&lt;table border="1"&gt;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&lt;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tr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 &lt;td 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colspan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="2"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열이 서로 다른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개의 셀을 병합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&lt;/td&gt;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&lt;/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tr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&lt;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tr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 &lt;td 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rowspan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="2"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행이 서로 다른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개의 셀을 병합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&lt;/td&gt;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 &lt;td&gt;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병합되지 않은 셀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&lt;/td&gt;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&lt;/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tr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&lt;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tr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  &lt;td&gt;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병합되지 않은 셀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&lt;/td&gt;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&lt;/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tr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&lt;/table&gt;</a:t>
            </a:r>
          </a:p>
          <a:p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214942" y="5261681"/>
          <a:ext cx="3214710" cy="1024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12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행이 서로 다른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개의 셀을 병합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68">
                <a:tc rowSpan="2">
                  <a:txBody>
                    <a:bodyPr/>
                    <a:lstStyle/>
                    <a:p>
                      <a:r>
                        <a:rPr lang="ko-KR" altLang="en-US" sz="1200" dirty="0" smtClean="0"/>
                        <a:t>행이 서로 다른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개의 셀을 병합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병합되지 않은 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5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병합되지 않은 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테이블 제목 및 요약문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&lt;caption&gt;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요소와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summary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접근성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높은 테이블 데이터를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마크업할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때 테이블의 제목 및 테이블 데이터의 내용을 요약해서 알려줄 수 있는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caption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summary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속성을 사용하는 것이 좋습니다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caption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요소에는 테이블의 내용을 대표할 수 있는 제목을 삽입하고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summary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속성에는 간단한 제목보다 테이블의 내용이 무엇인지를 설명해서 시각적으로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데이블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접근이 쉽지 않은 사용자가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summary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내용을 듣고 해당 테이블의 콘텐츠를 파악한 후 건너뛸 것인지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탐색할 것인지를 선택할 수 있도록 해야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caption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summary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속성의 사용 형식은 다음과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dirty="0" err="1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4214818"/>
            <a:ext cx="7858180" cy="1428760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&lt;table border="1"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summary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="</a:t>
            </a:r>
            <a:r>
              <a:rPr lang="ko-KR" altLang="en-US" sz="1400" dirty="0" smtClean="0">
                <a:solidFill>
                  <a:srgbClr val="0000CC"/>
                </a:solidFill>
                <a:ea typeface="맑은 고딕" pitchFamily="50" charset="-127"/>
              </a:rPr>
              <a:t>웹 </a:t>
            </a:r>
            <a:r>
              <a:rPr lang="ko-KR" altLang="en-US" sz="1400" dirty="0" err="1" smtClean="0">
                <a:solidFill>
                  <a:srgbClr val="0000CC"/>
                </a:solidFill>
                <a:ea typeface="맑은 고딕" pitchFamily="50" charset="-127"/>
              </a:rPr>
              <a:t>접근성</a:t>
            </a:r>
            <a:r>
              <a:rPr lang="ko-KR" altLang="en-US" sz="1400" dirty="0" smtClean="0">
                <a:solidFill>
                  <a:srgbClr val="0000CC"/>
                </a:solidFill>
                <a:ea typeface="맑은 고딕" pitchFamily="50" charset="-127"/>
              </a:rPr>
              <a:t> 및 </a:t>
            </a:r>
            <a:r>
              <a:rPr lang="ko-KR" altLang="en-US" sz="1400" dirty="0" err="1" smtClean="0">
                <a:solidFill>
                  <a:srgbClr val="0000CC"/>
                </a:solidFill>
                <a:ea typeface="맑은 고딕" pitchFamily="50" charset="-127"/>
              </a:rPr>
              <a:t>웹표준</a:t>
            </a:r>
            <a:r>
              <a:rPr lang="ko-KR" altLang="en-US" sz="1400" dirty="0" smtClean="0">
                <a:solidFill>
                  <a:srgbClr val="0000CC"/>
                </a:solidFill>
                <a:ea typeface="맑은 고딕" pitchFamily="50" charset="-127"/>
              </a:rPr>
              <a:t> 관련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3</a:t>
            </a:r>
            <a:r>
              <a:rPr lang="ko-KR" altLang="en-US" sz="1400" dirty="0" smtClean="0">
                <a:solidFill>
                  <a:srgbClr val="0000CC"/>
                </a:solidFill>
                <a:ea typeface="맑은 고딕" pitchFamily="50" charset="-127"/>
              </a:rPr>
              <a:t>권의 </a:t>
            </a:r>
            <a:r>
              <a:rPr lang="ko-KR" altLang="en-US" sz="1400" dirty="0" err="1" smtClean="0">
                <a:solidFill>
                  <a:srgbClr val="0000CC"/>
                </a:solidFill>
                <a:ea typeface="맑은 고딕" pitchFamily="50" charset="-127"/>
              </a:rPr>
              <a:t>서적명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, </a:t>
            </a:r>
            <a:r>
              <a:rPr lang="ko-KR" altLang="en-US" sz="1400" dirty="0" smtClean="0">
                <a:solidFill>
                  <a:srgbClr val="0000CC"/>
                </a:solidFill>
                <a:ea typeface="맑은 고딕" pitchFamily="50" charset="-127"/>
              </a:rPr>
              <a:t>출판사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, </a:t>
            </a:r>
            <a:r>
              <a:rPr lang="ko-KR" altLang="en-US" sz="1400" dirty="0" smtClean="0">
                <a:solidFill>
                  <a:srgbClr val="0000CC"/>
                </a:solidFill>
                <a:ea typeface="맑은 고딕" pitchFamily="50" charset="-127"/>
              </a:rPr>
              <a:t>가격 정보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"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   &lt;caption&gt;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웹 </a:t>
            </a:r>
            <a:r>
              <a:rPr lang="ko-KR" altLang="en-US" sz="1400" dirty="0" err="1" smtClean="0">
                <a:solidFill>
                  <a:schemeClr val="bg1"/>
                </a:solidFill>
                <a:ea typeface="맑은 고딕" pitchFamily="50" charset="-127"/>
              </a:rPr>
              <a:t>접근성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 및 </a:t>
            </a:r>
            <a:r>
              <a:rPr lang="ko-KR" altLang="en-US" sz="1400" dirty="0" err="1" smtClean="0">
                <a:solidFill>
                  <a:schemeClr val="bg1"/>
                </a:solidFill>
                <a:ea typeface="맑은 고딕" pitchFamily="50" charset="-127"/>
              </a:rPr>
              <a:t>웹표준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 관련 서적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&lt;/caption&gt;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......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&lt;/table&gt;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제목 셀과 내용 셀의 연관성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(scope, id, headers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 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시각장애가 있는 사용자나 음성 브라우저의 경우 테이블을 탐색할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때왼쪽에서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오른쪽으로 셀의 내용만 듣고 판단하기 때문에 열과 행을 파악하고 내용 셀의 연관성을 유추하는 것이 쉽지 않습니다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이러한 경우에는 테이블의 열과 행의 제목 셀에 해당하는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th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요소에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scope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속성을 사용할 것을 권장합니다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th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요소에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scope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속성을 지정하고 해당 값으로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col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이나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row,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rowgroup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colgroup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할당하면 해당 셀이 열의 제목인지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행의 제목인지 등을 알 수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좀 더 복잡하게 병합된 셀의 경우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th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id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속성으로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네이밍을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할당하고 해당 제목 셀과 연관성이 있는 내용 셀에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headers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속성과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값을 연결하여 제목 셀과 내용 셀의 관계를 지정할 수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dirty="0" err="1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 err="1" smtClean="0">
                <a:latin typeface="나눔고딕 ExtraBold" pitchFamily="50" charset="-127"/>
                <a:ea typeface="나눔고딕 ExtraBold" pitchFamily="50" charset="-127"/>
              </a:rPr>
              <a:t>웹표준</a:t>
            </a:r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(web </a:t>
            </a:r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standards)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2910" y="963115"/>
            <a:ext cx="79296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팀버너스리</a:t>
            </a:r>
            <a:r>
              <a:rPr lang="en-US" altLang="ko-KR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(Tim </a:t>
            </a:r>
            <a:r>
              <a:rPr lang="en-US" altLang="ko-KR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Berners</a:t>
            </a:r>
            <a:r>
              <a:rPr lang="en-US" altLang="ko-KR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-lee) </a:t>
            </a:r>
          </a:p>
          <a:p>
            <a:r>
              <a:rPr lang="ko-KR" altLang="en-US" dirty="0" smtClean="0"/>
              <a:t>                     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                           영국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(1955)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                          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월드와이드웹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(WWW) -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아버지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창시자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                          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월드와이드웹컨소시엄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(W3C)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만듬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참여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                           (IT HW, SW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업체 참여 권고안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endParaRPr lang="en-US" altLang="ko-KR" dirty="0" smtClean="0"/>
          </a:p>
          <a:p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웹의 힘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(Power)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은 보편성에 있으며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장애에 구애 없이 모든 사람이 접근할 수 있는 것이 가장 중요한 요소라고 설명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16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내용 개체 틀 4" descr="class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464454"/>
            <a:ext cx="1285884" cy="1607356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scope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속성의 사용 형식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scope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속성의 사용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4348" y="1928802"/>
            <a:ext cx="7820052" cy="3671898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&lt;table border="1"&gt;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&lt;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tr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 &lt;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th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scope="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col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"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열 제목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th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 &lt;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th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scope="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col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"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열 제목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th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 &lt;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th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scope="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col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"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열 제목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th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&lt;/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tr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&lt;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tr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 &lt;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th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scope="row"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행 제목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th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 &lt;td&gt;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내용 셀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&lt;/td&gt;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 &lt;td&gt;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내용 셀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&lt;/td&gt;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&lt;/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tr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&lt;/table&gt;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70</a:t>
            </a:fld>
            <a:endParaRPr lang="ko-KR" altLang="en-US"/>
          </a:p>
        </p:txBody>
      </p:sp>
      <p:pic>
        <p:nvPicPr>
          <p:cNvPr id="8" name="Picture 2" descr="E:\_교육자료\1\images\w3c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8" y="3000372"/>
            <a:ext cx="2571768" cy="128588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id, headers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속성의 사용 형식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id, headers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속성의 사용 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4348" y="1928802"/>
            <a:ext cx="7858180" cy="3929090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&lt;table border="1"&gt;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&lt;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tr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 &lt;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th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id="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eduCompany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" 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rowspan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="3"&gt;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교육기관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th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 &lt;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th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id="title"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교육과정명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th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 &lt;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th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id="price" 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colspan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="2" &gt;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교육비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th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&lt;/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tr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&lt;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tr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 &lt;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th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id="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kpc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"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rowspan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="2"&gt;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한국 생산성 본부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th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 &lt;td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headers="</a:t>
            </a:r>
            <a:r>
              <a:rPr lang="en-US" altLang="ko-KR" sz="1400" dirty="0" err="1" smtClean="0">
                <a:solidFill>
                  <a:srgbClr val="0000CC"/>
                </a:solidFill>
                <a:ea typeface="맑은 고딕" pitchFamily="50" charset="-127"/>
              </a:rPr>
              <a:t>kpc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 title price"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&gt;XHTML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을 이용한 구조설계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&lt;/td&gt;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 &lt;td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headers="</a:t>
            </a:r>
            <a:r>
              <a:rPr lang="en-US" altLang="ko-KR" sz="1400" dirty="0" err="1" smtClean="0">
                <a:solidFill>
                  <a:srgbClr val="0000CC"/>
                </a:solidFill>
                <a:ea typeface="맑은 고딕" pitchFamily="50" charset="-127"/>
              </a:rPr>
              <a:t>kpc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 title price"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&gt;60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만원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&lt;/td&gt;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&lt;/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tr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&lt;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tr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 &lt;td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headers="</a:t>
            </a:r>
            <a:r>
              <a:rPr lang="en-US" altLang="ko-KR" sz="1400" dirty="0" err="1" smtClean="0">
                <a:solidFill>
                  <a:srgbClr val="0000CC"/>
                </a:solidFill>
                <a:ea typeface="맑은 고딕" pitchFamily="50" charset="-127"/>
              </a:rPr>
              <a:t>kpc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 title price"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&gt;CSS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를 이용한 디자인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&lt;/td&gt;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 &lt;td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headers="</a:t>
            </a:r>
            <a:r>
              <a:rPr lang="en-US" altLang="ko-KR" sz="1400" dirty="0" err="1" smtClean="0">
                <a:solidFill>
                  <a:srgbClr val="0000CC"/>
                </a:solidFill>
                <a:ea typeface="맑은 고딕" pitchFamily="50" charset="-127"/>
              </a:rPr>
              <a:t>kpc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 title price"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&gt;70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만원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&lt;/td&gt;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&lt;/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tr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&lt;/table&gt;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열 그룹 요소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</a:t>
            </a:r>
            <a:r>
              <a:rPr lang="en-US" altLang="ko-KR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colgroup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&gt;, &lt;</a:t>
            </a:r>
            <a:r>
              <a:rPr lang="en-US" altLang="ko-KR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col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&gt;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테이블의 열끼리 논리적으로 그룹화하려면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colgroup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col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요소를 사용할 수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이때 그룹화하는 열이 하나 이상일 경우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span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속성을 사용하여 그룹화하려는 열을 지정합니다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colgroup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논리적인 그룹화를 위해 사용하는 요소이고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col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스타일을 지정할 목적으로 사용한다는 점이 다릅니다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colgroup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및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col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요소의 사용 형식은 다음과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4348" y="3000372"/>
            <a:ext cx="7858180" cy="1857388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&lt;table&gt;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colgroup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span="2"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col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id="publishing"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/&gt;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col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id="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bookTitle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/&gt;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colgroup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col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id="circulation"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/&gt;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&lt;/table&gt;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행 그룹 요소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</a:t>
            </a:r>
            <a:r>
              <a:rPr lang="en-US" altLang="ko-KR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thead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&gt;,&lt;</a:t>
            </a:r>
            <a:r>
              <a:rPr lang="en-US" altLang="ko-KR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tfoot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&gt;,&lt;</a:t>
            </a:r>
            <a:r>
              <a:rPr lang="en-US" altLang="ko-KR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tbody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&gt;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테이블의 행을 논리적으로 구성할 때 헤더 행은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thead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요소로부터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행은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tfoot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요소로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본문 행은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tbody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사용할 수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행 그룹화 요소의 선언 순서는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thead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tfoot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tbody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순이고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thead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요소와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tfoot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요소는 테이블에서 한 번만 사용할 수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제목 행으로 지정된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thead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요소에는 반드시 제목 셀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th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이용해서 해당 영역이 테이블의 헤더 영역임을 지정해야만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thead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tfoot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tbody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요소의 사용 형식은 다음과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4348" y="4143380"/>
            <a:ext cx="7858180" cy="1214446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&lt;table border="1"&gt;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thead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tr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헤더 행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tr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thead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tfoot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tr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  <a:r>
              <a:rPr lang="ko-KR" altLang="en-US" sz="1400" dirty="0" err="1" smtClean="0">
                <a:solidFill>
                  <a:schemeClr val="bg1"/>
                </a:solidFill>
                <a:ea typeface="맑은 고딕" pitchFamily="50" charset="-127"/>
              </a:rPr>
              <a:t>푸터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 행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tr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tfoot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tbody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tr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본문 행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tr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tbody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&lt;/table&gt;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폼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&lt;form&gt;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폼 요소는 웹 문서가 서로 상호작용을 할 수 있도록 하는 역할을 담당합니다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사용자가 자료를 검색하기 위한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검색어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입력 상자나 여러 가지 항목에서 원하는 값을 선택할 수 있도록 제공하는 라디오 버튼 또는 체크 박스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목록 형태로 펼쳐지는 목록 상자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(combo box),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서버로 자료를 전송하기 위한 전송 버튼 등이 이에 해당됩니다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form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요소의 사용 형식은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다음고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4348" y="3786190"/>
            <a:ext cx="7858180" cy="107157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&lt;form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action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서버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URI"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method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=""get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또는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post "&gt;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폼의 내용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&lt;/form&gt;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폼 요소 그룹화 및 제목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</a:t>
            </a:r>
            <a:r>
              <a:rPr lang="en-US" altLang="ko-KR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fieldset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&gt;, &lt;legend&gt;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여러 개의 폼 요소를 그룹화하여 좀 더 구조적으로 만들려면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fieldset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요소를 사용해야 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fieldset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요소로 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컨트롤의 그룹화하는 범위를 정의 합니다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legned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요소로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fieldset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컨트롤들이 어떠한 성격의 콘텐츠인지 제목 형식으로 알려줄 수 있으며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fieldset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요소의 바로 뒤에 한 번만 작성할 수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fieldset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legend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요소의 사용 형식은 다음과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4348" y="3429000"/>
            <a:ext cx="7858180" cy="1785950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&lt;form action="member.jsp" method="post"&gt;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fieldset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&lt;legend&gt;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폼 요소의 제목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&lt;/legend&gt;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    …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fieldset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&lt;/form&gt;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레이블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&lt;label&gt;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폼을 구조화하고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접근성을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높일 수 있는 요소 중에는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label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label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요소는 각 폼 컨트롤의 연관 관계와 설명을 추가하는 역할을 담당합니다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웹표준을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지원하는 대부분의 최신 브라우저의 경우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label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 선택해도 폼 컨트롤을 선택할 수 있으며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음성 브라우저의 경우 폼 컨트롤이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label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인접하여 있지 않는 경우에도 인식할 수 있도록 지원합니다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접근성을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높이기 위해 모든 폼 컨트롤 등에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label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요소를 사용하는 것이 좋습니다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85794"/>
            <a:ext cx="8329642" cy="278608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명시적인 레이블 </a:t>
            </a:r>
            <a:endParaRPr lang="en-US" altLang="ko-KR" sz="19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명시적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label(id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for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 연결하기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4348" y="1785926"/>
            <a:ext cx="7858180" cy="1714512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&lt;form action="member.asp" method="post"&gt;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&lt;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fieldset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&lt;legend&gt;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회원가입 정보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&lt;/legend&gt;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&lt;p&gt;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&lt;label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for="</a:t>
            </a:r>
            <a:r>
              <a:rPr lang="en-US" altLang="ko-KR" sz="1400" dirty="0" err="1" smtClean="0">
                <a:solidFill>
                  <a:srgbClr val="0000CC"/>
                </a:solidFill>
                <a:ea typeface="맑은 고딕" pitchFamily="50" charset="-127"/>
              </a:rPr>
              <a:t>userName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"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이름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&lt;/label&gt;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&lt;input type="text"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id="</a:t>
            </a:r>
            <a:r>
              <a:rPr lang="en-US" altLang="ko-KR" sz="1400" dirty="0" err="1" smtClean="0">
                <a:solidFill>
                  <a:srgbClr val="0000CC"/>
                </a:solidFill>
                <a:ea typeface="맑은 고딕" pitchFamily="50" charset="-127"/>
              </a:rPr>
              <a:t>userName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name="name" value="value" /&gt;&lt;/p&gt;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&lt;/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fieldset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</a:t>
            </a:r>
            <a:r>
              <a:rPr lang="en-US" altLang="ko-KR" sz="1400" smtClean="0">
                <a:solidFill>
                  <a:schemeClr val="bg1"/>
                </a:solidFill>
                <a:ea typeface="맑은 고딕" pitchFamily="50" charset="-127"/>
              </a:rPr>
              <a:t>form&gt;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71472" y="3571876"/>
            <a:ext cx="8329642" cy="2786082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암묵적인 레이블 </a:t>
            </a:r>
            <a:endParaRPr kumimoji="0" lang="en-US" altLang="ko-KR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암묵적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label(label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요소에 폼 컨트롤 포함시키기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4348" y="4500570"/>
            <a:ext cx="7858180" cy="1714512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&lt;form action="member.asp" method="post"&gt;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&lt;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fieldset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&lt;legend&gt;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회원가입 정보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&lt;/legend&gt;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    &lt;p&gt;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&lt;label&gt;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이름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&lt;input type="text" id="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userName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name="name" value="value" /&gt;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&lt;/label&gt;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&lt;/p&gt;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&lt;/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fieldset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&lt;/form&gt;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&lt;input&gt;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요소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폼 요소 안에 한 줄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글상자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라디오 버튼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체크 박스 등의 폼 컨트롤을 생성할 때는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input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요소를 사용합니다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input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요소의 경우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type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속성값에 따라 폼의 종류가 결정되며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컨트롤의 종류는 다음과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type =“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컨트롤값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”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type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속성에 사용할 수 있는 컨트롤 값은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text , password , radio, checkbox, file, image, submit, reset, button,  hidden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가지 값이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input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요소의 사용 형식은 다음과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4348" y="5000636"/>
            <a:ext cx="7858180" cy="642942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&lt;input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type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컨트롤 값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value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초기값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size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크기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id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err="1" smtClean="0">
                <a:solidFill>
                  <a:schemeClr val="bg1"/>
                </a:solidFill>
                <a:ea typeface="맑은 고딕" pitchFamily="50" charset="-127"/>
              </a:rPr>
              <a:t>식별자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name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err="1" smtClean="0">
                <a:solidFill>
                  <a:schemeClr val="bg1"/>
                </a:solidFill>
                <a:ea typeface="맑은 고딕" pitchFamily="50" charset="-127"/>
              </a:rPr>
              <a:t>변수명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/&gt;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목록상자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&lt;select&gt;,&lt;option&gt;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select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option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요소를 이용하여 목록 상자를 생성할 수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목록 상자는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드롭다운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메뉴와 리스트 박스로 나눌 수 있고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size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속성으로 목록 상자의 형태를 정할 수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select, option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요소의 사용 형식은 다음과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4348" y="3500438"/>
            <a:ext cx="7858180" cy="92869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&lt;select 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name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err="1" smtClean="0">
                <a:solidFill>
                  <a:schemeClr val="bg1"/>
                </a:solidFill>
                <a:ea typeface="맑은 고딕" pitchFamily="50" charset="-127"/>
              </a:rPr>
              <a:t>변수명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id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err="1" smtClean="0">
                <a:solidFill>
                  <a:schemeClr val="bg1"/>
                </a:solidFill>
                <a:ea typeface="맑은 고딕" pitchFamily="50" charset="-127"/>
              </a:rPr>
              <a:t>식별자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&lt;option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value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초기값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항목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&lt;/option&gt;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&lt;/select&gt;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 err="1" smtClean="0">
                <a:latin typeface="나눔고딕 ExtraBold" pitchFamily="50" charset="-127"/>
                <a:ea typeface="나눔고딕 ExtraBold" pitchFamily="50" charset="-127"/>
              </a:rPr>
              <a:t>웹표준</a:t>
            </a:r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(web </a:t>
            </a:r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standards)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2910" y="928670"/>
            <a:ext cx="79296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W3C(World Wide Web Consortium)</a:t>
            </a:r>
          </a:p>
          <a:p>
            <a:r>
              <a:rPr lang="ko-KR" altLang="en-US" dirty="0" smtClean="0"/>
              <a:t>                     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026" name="Picture 2" descr="E:\_교육자료\1\images\w3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2714644" cy="20432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714348" y="3510037"/>
            <a:ext cx="792961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W3C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는 웹 표준을 제정하는 등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웹의 장기적인 발전을 위해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1994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년에 창립된 인터넷 관련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국제 컨소시엄이다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국제적인 웹 기술 표준 기구를 말하며 정보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의견 교환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아이디어 창출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독립적 사고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그리고 공동의 이해를 위하여 명세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가이드 라인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소프트웨어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그리고 도구 및 규칙 등의 표준안을 제정함으로써 웹의 모든 잠재력을 이끌어 내는 것을 목표로 함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2" descr="E:\_교육자료\1\images\w3c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57621" y="1374276"/>
            <a:ext cx="4857783" cy="319945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여러 줄 </a:t>
            </a: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글상자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</a:t>
            </a:r>
            <a:r>
              <a:rPr lang="en-US" altLang="ko-KR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textarea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&gt;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여러 줄로 된 텍스트를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입력받을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때는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textarea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 이용합니다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input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요소를 이용한 한 줄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글상자와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달리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textarea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 안에서 입력한 텍스트의 내용이 임의의 줄로 바뀝니다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이때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입력받을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수 있는 텍스트 수는 제한이 없습니다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textarea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요소의 사용 형식은 다음과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4348" y="3429000"/>
            <a:ext cx="7858180" cy="92869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textarea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cols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 "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가로크기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rows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 "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세로크기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name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 "</a:t>
            </a:r>
            <a:r>
              <a:rPr lang="ko-KR" altLang="en-US" sz="1400" dirty="0" err="1" smtClean="0">
                <a:solidFill>
                  <a:schemeClr val="bg1"/>
                </a:solidFill>
                <a:ea typeface="맑은 고딕" pitchFamily="50" charset="-127"/>
              </a:rPr>
              <a:t>변수명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id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 "</a:t>
            </a:r>
            <a:r>
              <a:rPr lang="ko-KR" altLang="en-US" sz="1400" dirty="0" err="1" smtClean="0">
                <a:solidFill>
                  <a:schemeClr val="bg1"/>
                </a:solidFill>
                <a:ea typeface="맑은 고딕" pitchFamily="50" charset="-127"/>
              </a:rPr>
              <a:t>식별자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초기값이 되는 텍스트 작성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textarea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버튼 요소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&lt;button&gt; 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button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요소를 이용하여 생성할 수 있는 경우는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input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요소의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submit, reset, button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등의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type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같지만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좀 더 유연한 디자인이 가능하다는 장점이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button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요소의 사용 형식은 다음과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4348" y="3143248"/>
            <a:ext cx="7858180" cy="92869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&lt;button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type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버튼의 종류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name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err="1" smtClean="0">
                <a:solidFill>
                  <a:schemeClr val="bg1"/>
                </a:solidFill>
                <a:ea typeface="맑은 고딕" pitchFamily="50" charset="-127"/>
              </a:rPr>
              <a:t>변수명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 id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err="1" smtClean="0">
                <a:solidFill>
                  <a:schemeClr val="bg1"/>
                </a:solidFill>
                <a:ea typeface="맑은 고딕" pitchFamily="50" charset="-127"/>
              </a:rPr>
              <a:t>식별자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    </a:t>
            </a:r>
            <a:r>
              <a:rPr lang="ko-KR" altLang="en-US" sz="1400" dirty="0" err="1" smtClean="0">
                <a:solidFill>
                  <a:schemeClr val="bg1"/>
                </a:solidFill>
                <a:ea typeface="맑은 고딕" pitchFamily="50" charset="-127"/>
              </a:rPr>
              <a:t>버튼명</a:t>
            </a:r>
            <a:endParaRPr lang="ko-KR" altLang="en-US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&lt;/button&gt;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인라인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프레임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</a:t>
            </a:r>
            <a:r>
              <a:rPr lang="en-US" altLang="ko-KR" sz="1900" dirty="0" err="1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iframe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&gt;  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인라인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프레임을 이용하여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콘텐츠를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삽입할 경우에는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iframe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요소를 사용합니다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인라인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프레임은 인터넷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익스플로러의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독자적인 요소였으나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 4.0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HTML 4.01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이후에 정식으로 지원하고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인라인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프레임은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XHTML 1.0 strict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XHTML 1.1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에서는 사용할 수 없으며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Transitional DTD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에서만 사용할 수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인라인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프레임을 사용할 경우에는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접근성을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고려하여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iframe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title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속성을 함께 제공하는 것이 바람직합니다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iframe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요소의 사용 형식은 다음과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4348" y="4572008"/>
            <a:ext cx="7858180" cy="1357322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iframe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</a:t>
            </a:r>
            <a:r>
              <a:rPr lang="en-US" altLang="ko-KR" sz="1400" dirty="0" err="1" smtClean="0">
                <a:solidFill>
                  <a:srgbClr val="0000CC"/>
                </a:solidFill>
                <a:ea typeface="맑은 고딕" pitchFamily="50" charset="-127"/>
              </a:rPr>
              <a:t>src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삽입할 문서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id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err="1" smtClean="0">
                <a:solidFill>
                  <a:schemeClr val="bg1"/>
                </a:solidFill>
                <a:ea typeface="맑은 고딕" pitchFamily="50" charset="-127"/>
              </a:rPr>
              <a:t>식별자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name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err="1" smtClean="0">
                <a:solidFill>
                  <a:schemeClr val="bg1"/>
                </a:solidFill>
                <a:ea typeface="맑은 고딕" pitchFamily="50" charset="-127"/>
              </a:rPr>
              <a:t>변수명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width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가로 크기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height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세로 크기“ </a:t>
            </a:r>
            <a:r>
              <a:rPr lang="en-US" altLang="ko-KR" sz="1400" dirty="0" err="1" smtClean="0">
                <a:solidFill>
                  <a:srgbClr val="0000CC"/>
                </a:solidFill>
                <a:ea typeface="맑은 고딕" pitchFamily="50" charset="-127"/>
              </a:rPr>
              <a:t>frameborder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테두리 표현 여부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scrolling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스크롤 여부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title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삽입된 </a:t>
            </a:r>
            <a:r>
              <a:rPr lang="ko-KR" altLang="en-US" sz="1400" dirty="0" err="1" smtClean="0">
                <a:solidFill>
                  <a:schemeClr val="bg1"/>
                </a:solidFill>
                <a:ea typeface="맑은 고딕" pitchFamily="50" charset="-127"/>
              </a:rPr>
              <a:t>콘텐츠의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 성격이나 내용을 대체할 수 있는 설명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프레임이 지원되지 않는 환경 대체 </a:t>
            </a:r>
            <a:r>
              <a:rPr lang="ko-KR" altLang="en-US" sz="1400" dirty="0" err="1" smtClean="0">
                <a:solidFill>
                  <a:schemeClr val="bg1"/>
                </a:solidFill>
                <a:ea typeface="맑은 고딕" pitchFamily="50" charset="-127"/>
              </a:rPr>
              <a:t>콘텐츠</a:t>
            </a:r>
            <a:endParaRPr lang="ko-KR" altLang="en-US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iframe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개체 삽입 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&lt;object&gt;  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object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요소는 이미지를 포함한 플래시 개체나 동영상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 등의 플러그인 개체를 의미합니다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object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요소의 사용 형식은 다음과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4348" y="2714620"/>
            <a:ext cx="7858180" cy="2571768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 smtClean="0">
              <a:solidFill>
                <a:srgbClr val="FF0000"/>
              </a:solidFill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objcet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type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개체종류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data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="URI"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width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가로 크기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height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세로 크기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rgbClr val="0000CC"/>
                </a:solidFill>
                <a:ea typeface="맑은 고딕" pitchFamily="50" charset="-127"/>
              </a:rPr>
              <a:t>id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="</a:t>
            </a:r>
            <a:r>
              <a:rPr lang="ko-KR" altLang="en-US" sz="1400" dirty="0" err="1" smtClean="0">
                <a:solidFill>
                  <a:schemeClr val="bg1"/>
                </a:solidFill>
                <a:ea typeface="맑은 고딕" pitchFamily="50" charset="-127"/>
              </a:rPr>
              <a:t>식별자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    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param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name="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FileName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value="URI"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/&gt;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param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name="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AutoStart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value="0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또는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1"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/&gt;</a:t>
            </a:r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param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name="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ShowControls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value="0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또는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1"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/&gt;</a:t>
            </a:r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param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name="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ShowStatusBar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value="0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또는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1"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/&gt;</a:t>
            </a:r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    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param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name="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EnableTracker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value="0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또는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1"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/&gt;</a:t>
            </a:r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param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name="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ShowTracker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value="0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또는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1"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/&gt;</a:t>
            </a:r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    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param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name="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ShowAudioControls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value="0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또는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1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/&gt;</a:t>
            </a:r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    &lt;</a:t>
            </a:r>
            <a:r>
              <a:rPr lang="en-US" altLang="ko-KR" sz="1400" dirty="0" err="1" smtClean="0">
                <a:solidFill>
                  <a:srgbClr val="FF0000"/>
                </a:solidFill>
                <a:ea typeface="맑은 고딕" pitchFamily="50" charset="-127"/>
              </a:rPr>
              <a:t>param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name="</a:t>
            </a:r>
            <a:r>
              <a:rPr lang="en-US" altLang="ko-KR" sz="1400" dirty="0" err="1" smtClean="0">
                <a:solidFill>
                  <a:schemeClr val="bg1"/>
                </a:solidFill>
                <a:ea typeface="맑은 고딕" pitchFamily="50" charset="-127"/>
              </a:rPr>
              <a:t>ShowDisplay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" value="0 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또는 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1" </a:t>
            </a:r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/&gt;</a:t>
            </a:r>
            <a:endParaRPr lang="en-US" altLang="ko-KR" sz="1400" dirty="0" smtClean="0">
              <a:solidFill>
                <a:schemeClr val="bg1"/>
              </a:solidFill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&lt;/object&gt;</a:t>
            </a:r>
          </a:p>
          <a:p>
            <a:endParaRPr lang="en-US" altLang="ko-KR" sz="1400" dirty="0" smtClean="0">
              <a:solidFill>
                <a:srgbClr val="FF0000"/>
              </a:solidFill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78647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&lt;span&gt;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요소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블록 요소를 그룹화하기 위해 주로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요소를 사용한다면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인라인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요소를 그룹화할 때는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span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요소를 사용합니다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요소와 마찬가지로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class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속성을 이용하여 그룹화한 요소에 적절한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네이밍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(naming)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통해 의미를 부여할 수 있습니다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span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요소는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인라인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요소이므로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p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요소와 같은 블록 요소를 포함할 수 없습니다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span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요소의 사용 형식은 다음과 같습니다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0" dirty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2800" b="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명령어</a:t>
            </a:r>
            <a:endParaRPr lang="ko-KR" altLang="en-US" sz="28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4348" y="4214818"/>
            <a:ext cx="7858180" cy="857256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 smtClean="0">
              <a:solidFill>
                <a:srgbClr val="FF0000"/>
              </a:solidFill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&lt;span&gt;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     </a:t>
            </a:r>
            <a:r>
              <a:rPr lang="ko-KR" altLang="en-US" sz="1400" dirty="0" err="1" smtClean="0">
                <a:solidFill>
                  <a:schemeClr val="bg1"/>
                </a:solidFill>
                <a:ea typeface="맑은 고딕" pitchFamily="50" charset="-127"/>
              </a:rPr>
              <a:t>인라인</a:t>
            </a:r>
            <a:r>
              <a:rPr lang="ko-KR" altLang="en-US" sz="1400" dirty="0" smtClean="0">
                <a:solidFill>
                  <a:schemeClr val="bg1"/>
                </a:solidFill>
                <a:ea typeface="맑은 고딕" pitchFamily="50" charset="-127"/>
              </a:rPr>
              <a:t> 요소</a:t>
            </a:r>
            <a:r>
              <a:rPr lang="en-US" altLang="ko-KR" sz="1400" dirty="0" smtClean="0">
                <a:solidFill>
                  <a:schemeClr val="bg1"/>
                </a:solidFill>
                <a:ea typeface="맑은 고딕" pitchFamily="50" charset="-127"/>
              </a:rPr>
              <a:t>(Inline Element)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ea typeface="맑은 고딕" pitchFamily="50" charset="-127"/>
              </a:rPr>
              <a:t>&lt;/span&gt;</a:t>
            </a:r>
          </a:p>
          <a:p>
            <a:endParaRPr lang="en-US" altLang="ko-KR" sz="1400" dirty="0" smtClean="0">
              <a:solidFill>
                <a:srgbClr val="FF0000"/>
              </a:solidFill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(X)HTML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785794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서식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Well-formed document</a:t>
            </a: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DTD(Document Type Definition)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선언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문서의 최상위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element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&lt;html&gt;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 안에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XHTML 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이름공간에 대한 참조를 포함시켜야 한다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714488"/>
            <a:ext cx="7858180" cy="450059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(X) </a:t>
            </a:r>
            <a:r>
              <a:rPr lang="en-US" altLang="ko-KR" sz="1200" dirty="0" smtClean="0">
                <a:solidFill>
                  <a:schemeClr val="bg1"/>
                </a:solidFill>
              </a:rPr>
              <a:t>&lt;p&gt;</a:t>
            </a:r>
            <a:r>
              <a:rPr lang="ko-KR" altLang="en-US" sz="1200" dirty="0" smtClean="0">
                <a:solidFill>
                  <a:schemeClr val="bg1"/>
                </a:solidFill>
              </a:rPr>
              <a:t>여기에 강조 된 </a:t>
            </a:r>
            <a:r>
              <a:rPr lang="en-US" altLang="ko-KR" sz="1200" dirty="0" smtClean="0">
                <a:solidFill>
                  <a:schemeClr val="bg1"/>
                </a:solidFill>
              </a:rPr>
              <a:t>&lt;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em</a:t>
            </a:r>
            <a:r>
              <a:rPr lang="en-US" altLang="ko-KR" sz="1200" dirty="0" smtClean="0">
                <a:solidFill>
                  <a:schemeClr val="bg1"/>
                </a:solidFill>
              </a:rPr>
              <a:t>&gt;</a:t>
            </a:r>
            <a:r>
              <a:rPr lang="ko-KR" altLang="en-US" sz="1200" dirty="0" smtClean="0">
                <a:solidFill>
                  <a:schemeClr val="bg1"/>
                </a:solidFill>
              </a:rPr>
              <a:t>문단이 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.&lt;/p&gt;&lt;/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em</a:t>
            </a:r>
            <a:r>
              <a:rPr lang="en-US" altLang="ko-KR" sz="12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(O) </a:t>
            </a:r>
            <a:r>
              <a:rPr lang="en-US" altLang="ko-KR" sz="1200" dirty="0" smtClean="0">
                <a:solidFill>
                  <a:schemeClr val="bg1"/>
                </a:solidFill>
              </a:rPr>
              <a:t>&lt;p&gt;</a:t>
            </a:r>
            <a:r>
              <a:rPr lang="ko-KR" altLang="en-US" sz="1200" dirty="0" smtClean="0">
                <a:solidFill>
                  <a:schemeClr val="bg1"/>
                </a:solidFill>
              </a:rPr>
              <a:t>여기에 강조 된 </a:t>
            </a:r>
            <a:r>
              <a:rPr lang="en-US" altLang="ko-KR" sz="1200" dirty="0" smtClean="0">
                <a:solidFill>
                  <a:schemeClr val="bg1"/>
                </a:solidFill>
              </a:rPr>
              <a:t>&lt;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em</a:t>
            </a:r>
            <a:r>
              <a:rPr lang="en-US" altLang="ko-KR" sz="1200" dirty="0" smtClean="0">
                <a:solidFill>
                  <a:schemeClr val="bg1"/>
                </a:solidFill>
              </a:rPr>
              <a:t>&gt;</a:t>
            </a:r>
            <a:r>
              <a:rPr lang="ko-KR" altLang="en-US" sz="1200" dirty="0" smtClean="0">
                <a:solidFill>
                  <a:schemeClr val="bg1"/>
                </a:solidFill>
              </a:rPr>
              <a:t>문단</a:t>
            </a:r>
            <a:r>
              <a:rPr lang="en-US" altLang="ko-KR" sz="1200" dirty="0" smtClean="0">
                <a:solidFill>
                  <a:schemeClr val="bg1"/>
                </a:solidFill>
              </a:rPr>
              <a:t>&lt;/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em</a:t>
            </a:r>
            <a:r>
              <a:rPr lang="en-US" altLang="ko-KR" sz="1200" dirty="0" smtClean="0">
                <a:solidFill>
                  <a:schemeClr val="bg1"/>
                </a:solidFill>
              </a:rPr>
              <a:t>&gt;</a:t>
            </a:r>
            <a:r>
              <a:rPr lang="ko-KR" altLang="en-US" sz="1200" dirty="0" smtClean="0">
                <a:solidFill>
                  <a:schemeClr val="bg1"/>
                </a:solidFill>
              </a:rPr>
              <a:t>이 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.&lt;/p&gt;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잘못된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사용예</a:t>
            </a:r>
            <a:r>
              <a:rPr lang="en-US" altLang="ko-KR" sz="1200" dirty="0" smtClean="0">
                <a:solidFill>
                  <a:srgbClr val="FF0000"/>
                </a:solidFill>
              </a:rPr>
              <a:t> (X) </a:t>
            </a:r>
            <a:endParaRPr lang="ko-KR" altLang="en-US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&lt;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ul</a:t>
            </a:r>
            <a:r>
              <a:rPr lang="en-US" altLang="ko-KR" sz="12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&lt;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li</a:t>
            </a:r>
            <a:r>
              <a:rPr lang="en-US" altLang="ko-KR" sz="1200" dirty="0" smtClean="0">
                <a:solidFill>
                  <a:schemeClr val="bg1"/>
                </a:solidFill>
              </a:rPr>
              <a:t>&gt;Coffee&lt;/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li</a:t>
            </a:r>
            <a:r>
              <a:rPr lang="en-US" altLang="ko-KR" sz="12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&lt;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li</a:t>
            </a:r>
            <a:r>
              <a:rPr lang="en-US" altLang="ko-KR" sz="1200" dirty="0" smtClean="0">
                <a:solidFill>
                  <a:schemeClr val="bg1"/>
                </a:solidFill>
              </a:rPr>
              <a:t>&gt;Tea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    &lt;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ul</a:t>
            </a:r>
            <a:r>
              <a:rPr lang="en-US" altLang="ko-KR" sz="12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        &lt;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li</a:t>
            </a:r>
            <a:r>
              <a:rPr lang="en-US" altLang="ko-KR" sz="1200" dirty="0" smtClean="0">
                <a:solidFill>
                  <a:schemeClr val="bg1"/>
                </a:solidFill>
              </a:rPr>
              <a:t>&gt;Black tea&lt;/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li</a:t>
            </a:r>
            <a:r>
              <a:rPr lang="en-US" altLang="ko-KR" sz="12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    &lt;/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ul</a:t>
            </a:r>
            <a:r>
              <a:rPr lang="en-US" altLang="ko-KR" sz="12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&lt;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li</a:t>
            </a:r>
            <a:r>
              <a:rPr lang="en-US" altLang="ko-KR" sz="1200" dirty="0" smtClean="0">
                <a:solidFill>
                  <a:schemeClr val="bg1"/>
                </a:solidFill>
              </a:rPr>
              <a:t>&gt;Milk&lt;/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li</a:t>
            </a:r>
            <a:r>
              <a:rPr lang="en-US" altLang="ko-KR" sz="12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&lt;/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ul</a:t>
            </a:r>
            <a:r>
              <a:rPr lang="en-US" altLang="ko-KR" sz="1200" dirty="0" smtClean="0">
                <a:solidFill>
                  <a:schemeClr val="bg1"/>
                </a:solidFill>
              </a:rPr>
              <a:t>&gt;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올바른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사용예</a:t>
            </a:r>
            <a:r>
              <a:rPr lang="en-US" altLang="ko-KR" sz="1200" dirty="0" smtClean="0">
                <a:solidFill>
                  <a:srgbClr val="FF0000"/>
                </a:solidFill>
              </a:rPr>
              <a:t>(O)</a:t>
            </a:r>
            <a:endParaRPr lang="ko-KR" altLang="en-US" sz="1200" dirty="0" smtClean="0">
              <a:solidFill>
                <a:srgbClr val="FF0000"/>
              </a:solidFill>
            </a:endParaRPr>
          </a:p>
          <a:p>
            <a:r>
              <a:rPr lang="it-IT" altLang="ko-KR" sz="1200" dirty="0" smtClean="0">
                <a:solidFill>
                  <a:schemeClr val="bg1"/>
                </a:solidFill>
              </a:rPr>
              <a:t>&lt;ul&gt;</a:t>
            </a:r>
          </a:p>
          <a:p>
            <a:r>
              <a:rPr lang="it-IT" altLang="ko-KR" sz="1200" dirty="0" smtClean="0">
                <a:solidFill>
                  <a:schemeClr val="bg1"/>
                </a:solidFill>
              </a:rPr>
              <a:t>    &lt;li&gt;Coffee&lt;/li&gt;</a:t>
            </a:r>
          </a:p>
          <a:p>
            <a:r>
              <a:rPr lang="it-IT" altLang="ko-KR" sz="1200" dirty="0" smtClean="0">
                <a:solidFill>
                  <a:schemeClr val="bg1"/>
                </a:solidFill>
              </a:rPr>
              <a:t>    &lt;li&gt;Tea</a:t>
            </a:r>
          </a:p>
          <a:p>
            <a:r>
              <a:rPr lang="it-IT" altLang="ko-KR" sz="1200" dirty="0" smtClean="0">
                <a:solidFill>
                  <a:schemeClr val="bg1"/>
                </a:solidFill>
              </a:rPr>
              <a:t>        &lt;ul&gt;</a:t>
            </a:r>
          </a:p>
          <a:p>
            <a:r>
              <a:rPr lang="it-IT" altLang="ko-KR" sz="1200" dirty="0" smtClean="0">
                <a:solidFill>
                  <a:schemeClr val="bg1"/>
                </a:solidFill>
              </a:rPr>
              <a:t>            &lt;li&gt;Black tea&lt;/li&gt;</a:t>
            </a:r>
          </a:p>
          <a:p>
            <a:r>
              <a:rPr lang="it-IT" altLang="ko-KR" sz="1200" dirty="0" smtClean="0">
                <a:solidFill>
                  <a:schemeClr val="bg1"/>
                </a:solidFill>
              </a:rPr>
              <a:t>        &lt;/ul&gt;</a:t>
            </a:r>
          </a:p>
          <a:p>
            <a:r>
              <a:rPr lang="it-IT" altLang="ko-KR" sz="1200" dirty="0" smtClean="0">
                <a:solidFill>
                  <a:schemeClr val="bg1"/>
                </a:solidFill>
              </a:rPr>
              <a:t>     &lt;/li&gt;</a:t>
            </a:r>
          </a:p>
          <a:p>
            <a:r>
              <a:rPr lang="it-IT" altLang="ko-KR" sz="1200" dirty="0" smtClean="0">
                <a:solidFill>
                  <a:schemeClr val="bg1"/>
                </a:solidFill>
              </a:rPr>
              <a:t>     &lt;li&gt;Milk&lt;/li&gt;</a:t>
            </a:r>
          </a:p>
          <a:p>
            <a:r>
              <a:rPr lang="it-IT" altLang="ko-KR" sz="1200" dirty="0" smtClean="0">
                <a:solidFill>
                  <a:schemeClr val="bg1"/>
                </a:solidFill>
              </a:rPr>
              <a:t>&lt;/ul&gt;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(X)HTML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785794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서식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 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모든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엘리멘트들은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종료 태그를 가져야 한다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모든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element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attribute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소문자로 작성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xml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대소문자를 구분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반드시 소문자로 작성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FFFF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a, applet, frame, </a:t>
            </a:r>
            <a:r>
              <a:rPr lang="en-US" altLang="ko-KR" sz="1600" dirty="0" err="1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iframe</a:t>
            </a: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600" dirty="0" err="1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, map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요소의 </a:t>
            </a:r>
            <a:r>
              <a:rPr lang="en-US" altLang="ko-KR" sz="160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name </a:t>
            </a:r>
            <a:r>
              <a:rPr lang="ko-KR" altLang="en-US" sz="160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속성 </a:t>
            </a:r>
            <a:r>
              <a:rPr lang="ko-KR" altLang="en-US" sz="1600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페기</a:t>
            </a:r>
            <a:r>
              <a:rPr lang="en-US" altLang="ko-KR" sz="160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. id</a:t>
            </a:r>
            <a:r>
              <a:rPr lang="ko-KR" altLang="en-US" sz="160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속성으로 교체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400" dirty="0" smtClean="0">
              <a:solidFill>
                <a:srgbClr val="FFFF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&lt;applet&gt; &lt;</a:t>
            </a:r>
            <a:r>
              <a:rPr lang="en-US" altLang="ko-KR" sz="1600" dirty="0" err="1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basefont</a:t>
            </a: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&gt; &lt;center&gt; &lt;dir&gt; &lt;font&gt; &lt;</a:t>
            </a:r>
            <a:r>
              <a:rPr lang="en-US" altLang="ko-KR" sz="1600" dirty="0" err="1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isindex</a:t>
            </a: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&gt; &lt;menu&gt; &lt;s&gt; &lt;strike&gt; &lt;u&gt; &lt;</a:t>
            </a:r>
            <a:r>
              <a:rPr lang="en-US" altLang="ko-KR" sz="1600" dirty="0" err="1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xmp</a:t>
            </a:r>
            <a:r>
              <a:rPr lang="en-US" altLang="ko-KR" sz="1600" dirty="0" smtClean="0">
                <a:solidFill>
                  <a:srgbClr val="FFFF00"/>
                </a:solidFill>
                <a:latin typeface="나눔고딕" pitchFamily="50" charset="-127"/>
                <a:ea typeface="나눔고딕" pitchFamily="50" charset="-127"/>
              </a:rPr>
              <a:t>&gt;  </a:t>
            </a:r>
            <a:r>
              <a:rPr lang="en-US" altLang="ko-KR" sz="160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- HTML 4.01 </a:t>
            </a:r>
            <a:r>
              <a:rPr lang="ko-KR" altLang="en-US" sz="160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부터 폐기된 요소들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643050"/>
            <a:ext cx="7858180" cy="1071570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(X) </a:t>
            </a:r>
            <a:r>
              <a:rPr lang="en-US" altLang="ko-KR" sz="1200" dirty="0" smtClean="0">
                <a:solidFill>
                  <a:schemeClr val="bg1"/>
                </a:solidFill>
              </a:rPr>
              <a:t>&lt;p&gt;</a:t>
            </a:r>
            <a:r>
              <a:rPr lang="ko-KR" altLang="en-US" sz="1200" dirty="0" smtClean="0">
                <a:solidFill>
                  <a:schemeClr val="bg1"/>
                </a:solidFill>
              </a:rPr>
              <a:t>이것은 문단입니다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(O) </a:t>
            </a:r>
            <a:r>
              <a:rPr lang="en-US" altLang="ko-KR" sz="1200" dirty="0" smtClean="0">
                <a:solidFill>
                  <a:schemeClr val="bg1"/>
                </a:solidFill>
              </a:rPr>
              <a:t>&lt;p&gt;</a:t>
            </a:r>
            <a:r>
              <a:rPr lang="ko-KR" altLang="en-US" sz="1200" dirty="0" smtClean="0">
                <a:solidFill>
                  <a:schemeClr val="bg1"/>
                </a:solidFill>
              </a:rPr>
              <a:t>이것은 문단입니다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&lt;/p&gt; empty element</a:t>
            </a:r>
            <a:r>
              <a:rPr lang="ko-KR" altLang="en-US" sz="1200" dirty="0" smtClean="0">
                <a:solidFill>
                  <a:schemeClr val="bg1"/>
                </a:solidFill>
              </a:rPr>
              <a:t>에도 종료 양식을 갖춰야 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(X) </a:t>
            </a:r>
            <a:r>
              <a:rPr lang="en-US" altLang="ko-KR" sz="1200" dirty="0" smtClean="0">
                <a:solidFill>
                  <a:schemeClr val="bg1"/>
                </a:solidFill>
              </a:rPr>
              <a:t>&lt;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br</a:t>
            </a:r>
            <a:r>
              <a:rPr lang="en-US" altLang="ko-KR" sz="1200" dirty="0" smtClean="0">
                <a:solidFill>
                  <a:schemeClr val="bg1"/>
                </a:solidFill>
              </a:rPr>
              <a:t>&gt;&lt;hr&gt;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(O) </a:t>
            </a:r>
            <a:r>
              <a:rPr lang="en-US" altLang="ko-KR" sz="1200" dirty="0" smtClean="0">
                <a:solidFill>
                  <a:schemeClr val="bg1"/>
                </a:solidFill>
              </a:rPr>
              <a:t>&lt;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br</a:t>
            </a:r>
            <a:r>
              <a:rPr lang="en-US" altLang="ko-KR" sz="1200" dirty="0" smtClean="0">
                <a:solidFill>
                  <a:schemeClr val="bg1"/>
                </a:solidFill>
              </a:rPr>
              <a:t>/&gt;&lt;hr/&gt;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7224" y="3214686"/>
            <a:ext cx="7858180" cy="642942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(X) </a:t>
            </a:r>
            <a:r>
              <a:rPr lang="en-US" altLang="ko-KR" sz="1200" dirty="0" smtClean="0">
                <a:solidFill>
                  <a:schemeClr val="bg1"/>
                </a:solidFill>
              </a:rPr>
              <a:t>&lt;H1&gt;</a:t>
            </a:r>
            <a:r>
              <a:rPr lang="ko-KR" altLang="en-US" sz="1200" dirty="0" smtClean="0">
                <a:solidFill>
                  <a:schemeClr val="bg1"/>
                </a:solidFill>
              </a:rPr>
              <a:t>이것은 제목입니다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&lt;/H1&gt;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(O) </a:t>
            </a:r>
            <a:r>
              <a:rPr lang="en-US" altLang="ko-KR" sz="1200" dirty="0" smtClean="0">
                <a:solidFill>
                  <a:schemeClr val="bg1"/>
                </a:solidFill>
              </a:rPr>
              <a:t>&lt;h1&gt;</a:t>
            </a:r>
            <a:r>
              <a:rPr lang="ko-KR" altLang="en-US" sz="1200" dirty="0" smtClean="0">
                <a:solidFill>
                  <a:schemeClr val="bg1"/>
                </a:solidFill>
              </a:rPr>
              <a:t>이것은 문단입니다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&lt;/h1&gt;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(X)HTML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785794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서식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특수문자는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Entity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코드로 치환합니다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language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속성은 사용하지 않습니다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주석 안에서 더블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대시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"--"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사용하면 안됩니다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사용금지 속성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 속성은 키보드를 이용한 링크 탐색을 불가능하게 만들므로 사용을 금지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714488"/>
            <a:ext cx="7858180" cy="785818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(X) </a:t>
            </a:r>
            <a:r>
              <a:rPr lang="en-US" altLang="ko-KR" sz="1200" dirty="0" smtClean="0">
                <a:solidFill>
                  <a:schemeClr val="bg1"/>
                </a:solidFill>
              </a:rPr>
              <a:t>&lt;a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href</a:t>
            </a:r>
            <a:r>
              <a:rPr lang="en-US" altLang="ko-KR" sz="1200" dirty="0" smtClean="0">
                <a:solidFill>
                  <a:schemeClr val="bg1"/>
                </a:solidFill>
              </a:rPr>
              <a:t>="./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index.php?id</a:t>
            </a:r>
            <a:r>
              <a:rPr lang="en-US" altLang="ko-KR" sz="1200" dirty="0" smtClean="0">
                <a:solidFill>
                  <a:schemeClr val="bg1"/>
                </a:solidFill>
              </a:rPr>
              <a:t>=n1&amp;page=1"&gt;</a:t>
            </a:r>
            <a:r>
              <a:rPr lang="ko-KR" altLang="en-US" sz="1200" dirty="0" smtClean="0">
                <a:solidFill>
                  <a:schemeClr val="bg1"/>
                </a:solidFill>
              </a:rPr>
              <a:t>질문 </a:t>
            </a:r>
            <a:r>
              <a:rPr lang="en-US" altLang="ko-KR" sz="1200" dirty="0" smtClean="0">
                <a:solidFill>
                  <a:schemeClr val="bg1"/>
                </a:solidFill>
              </a:rPr>
              <a:t>&amp; </a:t>
            </a:r>
            <a:r>
              <a:rPr lang="ko-KR" altLang="en-US" sz="1200" dirty="0" smtClean="0">
                <a:solidFill>
                  <a:schemeClr val="bg1"/>
                </a:solidFill>
              </a:rPr>
              <a:t>답변</a:t>
            </a:r>
            <a:r>
              <a:rPr lang="en-US" altLang="ko-KR" sz="1200" dirty="0" smtClean="0">
                <a:solidFill>
                  <a:schemeClr val="bg1"/>
                </a:solidFill>
              </a:rPr>
              <a:t>&lt;/a&gt;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(O) </a:t>
            </a:r>
            <a:r>
              <a:rPr lang="en-US" altLang="ko-KR" sz="1200" dirty="0" smtClean="0">
                <a:solidFill>
                  <a:schemeClr val="bg1"/>
                </a:solidFill>
              </a:rPr>
              <a:t>&lt;a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href</a:t>
            </a:r>
            <a:r>
              <a:rPr lang="en-US" altLang="ko-KR" sz="1200" dirty="0" smtClean="0">
                <a:solidFill>
                  <a:schemeClr val="bg1"/>
                </a:solidFill>
              </a:rPr>
              <a:t>="./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index.php?id</a:t>
            </a:r>
            <a:r>
              <a:rPr lang="en-US" altLang="ko-KR" sz="1200" dirty="0" smtClean="0">
                <a:solidFill>
                  <a:schemeClr val="bg1"/>
                </a:solidFill>
              </a:rPr>
              <a:t>=n1&amp;amp;page=1"&gt;</a:t>
            </a:r>
            <a:r>
              <a:rPr lang="ko-KR" altLang="en-US" sz="1200" dirty="0" smtClean="0">
                <a:solidFill>
                  <a:schemeClr val="bg1"/>
                </a:solidFill>
              </a:rPr>
              <a:t>질문 </a:t>
            </a:r>
            <a:r>
              <a:rPr lang="en-US" altLang="ko-KR" sz="1200" dirty="0" smtClean="0">
                <a:solidFill>
                  <a:schemeClr val="bg1"/>
                </a:solidFill>
              </a:rPr>
              <a:t>&amp;amp; </a:t>
            </a:r>
            <a:r>
              <a:rPr lang="ko-KR" altLang="en-US" sz="1200" dirty="0" smtClean="0">
                <a:solidFill>
                  <a:schemeClr val="bg1"/>
                </a:solidFill>
              </a:rPr>
              <a:t>답변</a:t>
            </a:r>
            <a:r>
              <a:rPr lang="en-US" altLang="ko-KR" sz="1200" dirty="0" smtClean="0">
                <a:solidFill>
                  <a:schemeClr val="bg1"/>
                </a:solidFill>
              </a:rPr>
              <a:t>&lt;/a&gt;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7224" y="2928934"/>
            <a:ext cx="7858180" cy="785818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(X) </a:t>
            </a:r>
            <a:r>
              <a:rPr lang="en-US" altLang="ko-KR" sz="1200" dirty="0" smtClean="0">
                <a:solidFill>
                  <a:schemeClr val="bg1"/>
                </a:solidFill>
              </a:rPr>
              <a:t>&lt;script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src</a:t>
            </a:r>
            <a:r>
              <a:rPr lang="en-US" altLang="ko-KR" sz="1200" dirty="0" smtClean="0">
                <a:solidFill>
                  <a:schemeClr val="bg1"/>
                </a:solidFill>
              </a:rPr>
              <a:t>="./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js</a:t>
            </a:r>
            <a:r>
              <a:rPr lang="en-US" altLang="ko-KR" sz="1200" dirty="0" smtClean="0">
                <a:solidFill>
                  <a:schemeClr val="bg1"/>
                </a:solidFill>
              </a:rPr>
              <a:t>/font.js" language="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javascript</a:t>
            </a:r>
            <a:r>
              <a:rPr lang="en-US" altLang="ko-KR" sz="1200" dirty="0" smtClean="0">
                <a:solidFill>
                  <a:schemeClr val="bg1"/>
                </a:solidFill>
              </a:rPr>
              <a:t>"&gt;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(O) </a:t>
            </a:r>
            <a:r>
              <a:rPr lang="en-US" altLang="ko-KR" sz="1200" dirty="0" smtClean="0">
                <a:solidFill>
                  <a:schemeClr val="bg1"/>
                </a:solidFill>
              </a:rPr>
              <a:t>&lt;script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src</a:t>
            </a:r>
            <a:r>
              <a:rPr lang="en-US" altLang="ko-KR" sz="1200" dirty="0" smtClean="0">
                <a:solidFill>
                  <a:schemeClr val="bg1"/>
                </a:solidFill>
              </a:rPr>
              <a:t>="./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js</a:t>
            </a:r>
            <a:r>
              <a:rPr lang="en-US" altLang="ko-KR" sz="1200" dirty="0" smtClean="0">
                <a:solidFill>
                  <a:schemeClr val="bg1"/>
                </a:solidFill>
              </a:rPr>
              <a:t>/font.js" type="text/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javascript</a:t>
            </a:r>
            <a:r>
              <a:rPr lang="en-US" altLang="ko-KR" sz="1200" dirty="0" smtClean="0">
                <a:solidFill>
                  <a:schemeClr val="bg1"/>
                </a:solidFill>
              </a:rPr>
              <a:t>"&gt;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87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7224" y="4143380"/>
            <a:ext cx="7858180" cy="57150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(X) </a:t>
            </a:r>
            <a:r>
              <a:rPr lang="en-US" altLang="ko-KR" sz="1200" dirty="0" smtClean="0">
                <a:solidFill>
                  <a:schemeClr val="bg1"/>
                </a:solidFill>
              </a:rPr>
              <a:t>&lt;!--------------</a:t>
            </a:r>
            <a:r>
              <a:rPr lang="ko-KR" altLang="en-US" sz="1200" dirty="0" smtClean="0">
                <a:solidFill>
                  <a:schemeClr val="bg1"/>
                </a:solidFill>
              </a:rPr>
              <a:t>주석</a:t>
            </a:r>
            <a:r>
              <a:rPr lang="en-US" altLang="ko-KR" sz="1200" dirty="0" smtClean="0">
                <a:solidFill>
                  <a:schemeClr val="bg1"/>
                </a:solidFill>
              </a:rPr>
              <a:t>-----------&gt;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(O) </a:t>
            </a:r>
            <a:r>
              <a:rPr lang="en-US" altLang="ko-KR" sz="1200" dirty="0" smtClean="0">
                <a:solidFill>
                  <a:schemeClr val="bg1"/>
                </a:solidFill>
              </a:rPr>
              <a:t>&lt;!-- </a:t>
            </a:r>
            <a:r>
              <a:rPr lang="ko-KR" altLang="en-US" sz="1200" dirty="0" smtClean="0">
                <a:solidFill>
                  <a:schemeClr val="bg1"/>
                </a:solidFill>
              </a:rPr>
              <a:t>주석 내용입니다 </a:t>
            </a:r>
            <a:r>
              <a:rPr lang="en-US" altLang="ko-KR" sz="1200" dirty="0" smtClean="0">
                <a:solidFill>
                  <a:schemeClr val="bg1"/>
                </a:solidFill>
              </a:rPr>
              <a:t>--&gt;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7224" y="5286388"/>
            <a:ext cx="7858180" cy="357190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(x)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onfocus</a:t>
            </a:r>
            <a:r>
              <a:rPr lang="en-US" altLang="ko-KR" sz="1200" dirty="0" smtClean="0">
                <a:solidFill>
                  <a:schemeClr val="bg1"/>
                </a:solidFill>
              </a:rPr>
              <a:t>="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this.blur</a:t>
            </a:r>
            <a:r>
              <a:rPr lang="en-US" altLang="ko-KR" sz="1200" dirty="0" smtClean="0">
                <a:solidFill>
                  <a:schemeClr val="bg1"/>
                </a:solidFill>
              </a:rPr>
              <a:t>();"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(X)HTML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785794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서식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attribute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값들은 항상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따옴표안에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들어가야 한다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attribute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최소화 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xml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속성의 최소화를 지원하지 않기 때문에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compact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checked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들이 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attribute</a:t>
            </a:r>
            <a:r>
              <a:rPr lang="ko-KR" altLang="en-US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값으로 짝을 이루어 기술되어야 한다</a:t>
            </a:r>
            <a:r>
              <a:rPr lang="en-US" altLang="ko-KR" sz="14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문서의 구조와  표현의  분리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714488"/>
            <a:ext cx="7858180" cy="57150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(X) </a:t>
            </a:r>
            <a:r>
              <a:rPr lang="en-US" altLang="ko-KR" sz="1200" dirty="0" smtClean="0">
                <a:solidFill>
                  <a:schemeClr val="bg1"/>
                </a:solidFill>
              </a:rPr>
              <a:t>&lt;table rows=3&gt;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(O) </a:t>
            </a:r>
            <a:r>
              <a:rPr lang="en-US" altLang="ko-KR" sz="1200" dirty="0" smtClean="0">
                <a:solidFill>
                  <a:schemeClr val="bg1"/>
                </a:solidFill>
              </a:rPr>
              <a:t>&lt;table rows="3"&gt;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7224" y="3214686"/>
            <a:ext cx="7858180" cy="642942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(X) </a:t>
            </a:r>
            <a:r>
              <a:rPr lang="en-US" altLang="ko-KR" sz="1200" dirty="0" smtClean="0">
                <a:solidFill>
                  <a:schemeClr val="bg1"/>
                </a:solidFill>
              </a:rPr>
              <a:t>&lt;input name="" type="checkbox" value="" checked /&gt;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(O) </a:t>
            </a:r>
            <a:r>
              <a:rPr lang="en-US" altLang="ko-KR" sz="1200" dirty="0" smtClean="0">
                <a:solidFill>
                  <a:schemeClr val="bg1"/>
                </a:solidFill>
              </a:rPr>
              <a:t>&lt;input name="" type="checkbox" value="" checked="checked" /&gt;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88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7224" y="4357694"/>
            <a:ext cx="7858180" cy="128588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(X) </a:t>
            </a:r>
            <a:r>
              <a:rPr lang="en-US" altLang="ko-KR" sz="1200" dirty="0" smtClean="0">
                <a:solidFill>
                  <a:schemeClr val="bg1"/>
                </a:solidFill>
              </a:rPr>
              <a:t>&lt;b align="center"&gt;...&lt;/b&gt; </a:t>
            </a:r>
            <a:r>
              <a:rPr lang="ko-KR" altLang="en-US" sz="1200" dirty="0" smtClean="0">
                <a:solidFill>
                  <a:schemeClr val="bg1"/>
                </a:solidFill>
              </a:rPr>
              <a:t>화면표시를 위한 </a:t>
            </a:r>
            <a:r>
              <a:rPr lang="en-US" altLang="ko-KR" sz="1200" dirty="0" smtClean="0">
                <a:solidFill>
                  <a:schemeClr val="bg1"/>
                </a:solidFill>
              </a:rPr>
              <a:t>HTML </a:t>
            </a:r>
            <a:r>
              <a:rPr lang="ko-KR" altLang="en-US" sz="1200" dirty="0" smtClean="0">
                <a:solidFill>
                  <a:schemeClr val="bg1"/>
                </a:solidFill>
              </a:rPr>
              <a:t>요소와 속성이 사용되어 유지보수 이점감소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(△) </a:t>
            </a:r>
            <a:r>
              <a:rPr lang="en-US" altLang="ko-KR" sz="1200" dirty="0" smtClean="0">
                <a:solidFill>
                  <a:schemeClr val="bg1"/>
                </a:solidFill>
              </a:rPr>
              <a:t>&lt;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col</a:t>
            </a:r>
            <a:r>
              <a:rPr lang="en-US" altLang="ko-KR" sz="1200" dirty="0" smtClean="0">
                <a:solidFill>
                  <a:schemeClr val="bg1"/>
                </a:solidFill>
              </a:rPr>
              <a:t> width="100"&gt;&lt;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col</a:t>
            </a:r>
            <a:r>
              <a:rPr lang="en-US" altLang="ko-KR" sz="1200" dirty="0" smtClean="0">
                <a:solidFill>
                  <a:schemeClr val="bg1"/>
                </a:solidFill>
              </a:rPr>
              <a:t> width="50"&gt; </a:t>
            </a:r>
            <a:r>
              <a:rPr lang="ko-KR" altLang="en-US" sz="1200" dirty="0" smtClean="0">
                <a:solidFill>
                  <a:schemeClr val="bg1"/>
                </a:solidFill>
              </a:rPr>
              <a:t>테이블 셀의 너비를 지정하는 방법으로 </a:t>
            </a:r>
            <a:r>
              <a:rPr lang="en-US" altLang="ko-KR" sz="1200" dirty="0" smtClean="0">
                <a:solidFill>
                  <a:schemeClr val="bg1"/>
                </a:solidFill>
              </a:rPr>
              <a:t>HTML</a:t>
            </a:r>
            <a:r>
              <a:rPr lang="ko-KR" altLang="en-US" sz="1200" dirty="0" smtClean="0">
                <a:solidFill>
                  <a:schemeClr val="bg1"/>
                </a:solidFill>
              </a:rPr>
              <a:t>속성을 사용하였지만 허용됨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(△) </a:t>
            </a:r>
            <a:r>
              <a:rPr lang="en-US" altLang="ko-KR" sz="1200" dirty="0" smtClean="0">
                <a:solidFill>
                  <a:schemeClr val="bg1"/>
                </a:solidFill>
              </a:rPr>
              <a:t>&lt;div style="width:100px"&gt;...&lt;/div&gt; Inline </a:t>
            </a:r>
            <a:r>
              <a:rPr lang="ko-KR" altLang="en-US" sz="1200" dirty="0" smtClean="0">
                <a:solidFill>
                  <a:schemeClr val="bg1"/>
                </a:solidFill>
              </a:rPr>
              <a:t>형식으로 기술하여 유지보수가 어려움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(△) </a:t>
            </a:r>
            <a:r>
              <a:rPr lang="en-US" altLang="ko-KR" sz="1200" dirty="0" smtClean="0">
                <a:solidFill>
                  <a:schemeClr val="bg1"/>
                </a:solidFill>
              </a:rPr>
              <a:t>&lt;style type="text/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css</a:t>
            </a:r>
            <a:r>
              <a:rPr lang="en-US" altLang="ko-KR" sz="1200" dirty="0" smtClean="0">
                <a:solidFill>
                  <a:schemeClr val="bg1"/>
                </a:solidFill>
              </a:rPr>
              <a:t>"&gt;...&lt;/style&gt; Internal </a:t>
            </a:r>
            <a:r>
              <a:rPr lang="ko-KR" altLang="en-US" sz="1200" dirty="0" smtClean="0">
                <a:solidFill>
                  <a:schemeClr val="bg1"/>
                </a:solidFill>
              </a:rPr>
              <a:t>형식으로 기술하여 유지보수가 어려움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(X)HTML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785794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서식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 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element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금지</a:t>
            </a:r>
            <a:endParaRPr lang="en-US" altLang="ko-KR" sz="14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2931" y="1772816"/>
            <a:ext cx="7858180" cy="2000264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a : </a:t>
            </a:r>
            <a:r>
              <a:rPr lang="ko-KR" altLang="en-US" sz="1200" dirty="0" smtClean="0">
                <a:solidFill>
                  <a:schemeClr val="bg1"/>
                </a:solidFill>
              </a:rPr>
              <a:t>다른 </a:t>
            </a:r>
            <a:r>
              <a:rPr lang="en-US" altLang="ko-KR" sz="1200" dirty="0" smtClean="0">
                <a:solidFill>
                  <a:schemeClr val="bg1"/>
                </a:solidFill>
              </a:rPr>
              <a:t>a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엘레멘트들을</a:t>
            </a:r>
            <a:r>
              <a:rPr lang="ko-KR" altLang="en-US" sz="1200" dirty="0" smtClean="0">
                <a:solidFill>
                  <a:schemeClr val="bg1"/>
                </a:solidFill>
              </a:rPr>
              <a:t> 포함 할 수 없다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pre :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img</a:t>
            </a:r>
            <a:r>
              <a:rPr lang="en-US" altLang="ko-KR" sz="1200" dirty="0" smtClean="0">
                <a:solidFill>
                  <a:schemeClr val="bg1"/>
                </a:solidFill>
              </a:rPr>
              <a:t>, object, big, small, sub </a:t>
            </a:r>
            <a:r>
              <a:rPr lang="ko-KR" altLang="en-US" sz="1200" dirty="0" smtClean="0">
                <a:solidFill>
                  <a:schemeClr val="bg1"/>
                </a:solidFill>
              </a:rPr>
              <a:t>또는 </a:t>
            </a:r>
            <a:r>
              <a:rPr lang="en-US" altLang="ko-KR" sz="1200" dirty="0" smtClean="0">
                <a:solidFill>
                  <a:schemeClr val="bg1"/>
                </a:solidFill>
              </a:rPr>
              <a:t>sup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엘레멘트들을</a:t>
            </a:r>
            <a:r>
              <a:rPr lang="ko-KR" altLang="en-US" sz="1200" dirty="0" smtClean="0">
                <a:solidFill>
                  <a:schemeClr val="bg1"/>
                </a:solidFill>
              </a:rPr>
              <a:t> 포함 할 수 없다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button  : input, select,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textarea</a:t>
            </a:r>
            <a:r>
              <a:rPr lang="en-US" altLang="ko-KR" sz="1200" dirty="0" smtClean="0">
                <a:solidFill>
                  <a:schemeClr val="bg1"/>
                </a:solidFill>
              </a:rPr>
              <a:t>, label, button, form,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fieldset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iframe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또는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isindex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엘레멘트들을</a:t>
            </a:r>
            <a:r>
              <a:rPr lang="ko-KR" altLang="en-US" sz="1200" dirty="0" smtClean="0">
                <a:solidFill>
                  <a:schemeClr val="bg1"/>
                </a:solidFill>
              </a:rPr>
              <a:t> 포함 할 수 없다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label : </a:t>
            </a:r>
            <a:r>
              <a:rPr lang="ko-KR" altLang="en-US" sz="1200" dirty="0" smtClean="0">
                <a:solidFill>
                  <a:schemeClr val="bg1"/>
                </a:solidFill>
              </a:rPr>
              <a:t>다른 </a:t>
            </a:r>
            <a:r>
              <a:rPr lang="en-US" altLang="ko-KR" sz="1200" dirty="0" smtClean="0">
                <a:solidFill>
                  <a:schemeClr val="bg1"/>
                </a:solidFill>
              </a:rPr>
              <a:t>label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엘레멘트들을</a:t>
            </a:r>
            <a:r>
              <a:rPr lang="ko-KR" altLang="en-US" sz="1200" dirty="0" smtClean="0">
                <a:solidFill>
                  <a:schemeClr val="bg1"/>
                </a:solidFill>
              </a:rPr>
              <a:t> 포함 할 수 없다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form : </a:t>
            </a:r>
            <a:r>
              <a:rPr lang="ko-KR" altLang="en-US" sz="1200" dirty="0" smtClean="0">
                <a:solidFill>
                  <a:schemeClr val="bg1"/>
                </a:solidFill>
              </a:rPr>
              <a:t>다른 </a:t>
            </a:r>
            <a:r>
              <a:rPr lang="en-US" altLang="ko-KR" sz="1200" dirty="0" smtClean="0">
                <a:solidFill>
                  <a:schemeClr val="bg1"/>
                </a:solidFill>
              </a:rPr>
              <a:t>form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엘레멘트들을</a:t>
            </a:r>
            <a:r>
              <a:rPr lang="ko-KR" altLang="en-US" sz="1200" dirty="0" smtClean="0">
                <a:solidFill>
                  <a:schemeClr val="bg1"/>
                </a:solidFill>
              </a:rPr>
              <a:t> 포함 할 수 없다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 err="1" smtClean="0">
                <a:latin typeface="나눔고딕 ExtraBold" pitchFamily="50" charset="-127"/>
                <a:ea typeface="나눔고딕 ExtraBold" pitchFamily="50" charset="-127"/>
              </a:rPr>
              <a:t>웹표준</a:t>
            </a:r>
            <a:r>
              <a:rPr lang="en-US" altLang="ko-KR" sz="2800" dirty="0">
                <a:latin typeface="나눔고딕 ExtraBold" pitchFamily="50" charset="-127"/>
                <a:ea typeface="나눔고딕 ExtraBold" pitchFamily="50" charset="-127"/>
              </a:rPr>
              <a:t>(web </a:t>
            </a:r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standards)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2910" y="928670"/>
            <a:ext cx="79296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W3C(World Wide Web Consortium)</a:t>
            </a:r>
          </a:p>
          <a:p>
            <a:r>
              <a:rPr lang="ko-KR" altLang="en-US" dirty="0" smtClean="0"/>
              <a:t>                     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026" name="Picture 2" descr="E:\_교육자료\1\images\w3c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5786" y="1428736"/>
            <a:ext cx="6357982" cy="372247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(X)HTML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785794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서식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 - 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보편적 접근의 보장</a:t>
            </a: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sz="18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Javascript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지원하지 않는 장치에서도 폼을 전송하거나 핵심 기능을 사용할 수 있도록 설계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마우스의 움직임이나 포커스의 이동만으로 </a:t>
            </a:r>
            <a:r>
              <a:rPr lang="ko-KR" altLang="en-US" sz="18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콘텐츠의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내용이나 순서가 변하지 않도록 설계</a:t>
            </a: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/>
                </a:solidFill>
              </a:rPr>
              <a:t>마우스가 없는 장치에서도 키보드만으로 인터페이스의 조작이 가능하도록 설계합니다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endParaRPr lang="en-US" altLang="ko-KR" sz="18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928802"/>
            <a:ext cx="7858180" cy="1143008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(X) </a:t>
            </a:r>
            <a:r>
              <a:rPr lang="en-US" altLang="ko-KR" sz="1200" dirty="0" smtClean="0">
                <a:solidFill>
                  <a:schemeClr val="bg1"/>
                </a:solidFill>
              </a:rPr>
              <a:t>&lt;form&gt;… &lt;a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href</a:t>
            </a:r>
            <a:r>
              <a:rPr lang="en-US" altLang="ko-KR" sz="1200" dirty="0" smtClean="0">
                <a:solidFill>
                  <a:schemeClr val="bg1"/>
                </a:solidFill>
              </a:rPr>
              <a:t>="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javascript:confirm</a:t>
            </a:r>
            <a:r>
              <a:rPr lang="en-US" altLang="ko-KR" sz="1200" dirty="0" smtClean="0">
                <a:solidFill>
                  <a:schemeClr val="bg1"/>
                </a:solidFill>
              </a:rPr>
              <a:t>()"&gt;&lt;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img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src</a:t>
            </a:r>
            <a:r>
              <a:rPr lang="en-US" altLang="ko-KR" sz="1200" dirty="0" smtClean="0">
                <a:solidFill>
                  <a:schemeClr val="bg1"/>
                </a:solidFill>
              </a:rPr>
              <a:t>="btn_confirm.gif" width="40" height="20" alt="</a:t>
            </a:r>
            <a:r>
              <a:rPr lang="ko-KR" altLang="en-US" sz="1200" dirty="0" smtClean="0">
                <a:solidFill>
                  <a:schemeClr val="bg1"/>
                </a:solidFill>
              </a:rPr>
              <a:t>확인</a:t>
            </a:r>
            <a:r>
              <a:rPr lang="en-US" altLang="ko-KR" sz="1200" dirty="0" smtClean="0">
                <a:solidFill>
                  <a:schemeClr val="bg1"/>
                </a:solidFill>
              </a:rPr>
              <a:t>" /&gt;&lt;/a&gt;&lt;/form&gt;</a:t>
            </a:r>
            <a:r>
              <a:rPr lang="ko-KR" altLang="en-US" sz="1200" dirty="0" smtClean="0">
                <a:solidFill>
                  <a:schemeClr val="bg1"/>
                </a:solidFill>
              </a:rPr>
              <a:t>폼 전송 기능을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javascript</a:t>
            </a:r>
            <a:r>
              <a:rPr lang="ko-KR" altLang="en-US" sz="1200" dirty="0" smtClean="0">
                <a:solidFill>
                  <a:schemeClr val="bg1"/>
                </a:solidFill>
              </a:rPr>
              <a:t>에 전적으로 의존하고 있으며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스크린리더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사용성이</a:t>
            </a:r>
            <a:r>
              <a:rPr lang="ko-KR" altLang="en-US" sz="1200" dirty="0" smtClean="0">
                <a:solidFill>
                  <a:schemeClr val="bg1"/>
                </a:solidFill>
              </a:rPr>
              <a:t> 떨어짐</a:t>
            </a:r>
          </a:p>
          <a:p>
            <a:endParaRPr lang="ko-KR" altLang="en-US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(O) </a:t>
            </a:r>
            <a:r>
              <a:rPr lang="en-US" altLang="ko-KR" sz="1200" dirty="0" smtClean="0">
                <a:solidFill>
                  <a:schemeClr val="bg1"/>
                </a:solidFill>
              </a:rPr>
              <a:t>&lt;form&gt;… &lt;input type="image"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src</a:t>
            </a:r>
            <a:r>
              <a:rPr lang="en-US" altLang="ko-KR" sz="1200" dirty="0" smtClean="0">
                <a:solidFill>
                  <a:schemeClr val="bg1"/>
                </a:solidFill>
              </a:rPr>
              <a:t>="btn_confirm.gif" alt="</a:t>
            </a:r>
            <a:r>
              <a:rPr lang="ko-KR" altLang="en-US" sz="1200" dirty="0" smtClean="0">
                <a:solidFill>
                  <a:schemeClr val="bg1"/>
                </a:solidFill>
              </a:rPr>
              <a:t>확인</a:t>
            </a:r>
            <a:r>
              <a:rPr lang="en-US" altLang="ko-KR" sz="1200" dirty="0" smtClean="0">
                <a:solidFill>
                  <a:schemeClr val="bg1"/>
                </a:solidFill>
              </a:rPr>
              <a:t>" /&gt;&lt;/form&gt;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javascript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미지원</a:t>
            </a:r>
            <a:r>
              <a:rPr lang="ko-KR" altLang="en-US" sz="1200" dirty="0" smtClean="0">
                <a:solidFill>
                  <a:schemeClr val="bg1"/>
                </a:solidFill>
              </a:rPr>
              <a:t> 환경과 스크린리더 사용 환경을 고려한 코드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7224" y="3857628"/>
            <a:ext cx="7858180" cy="785818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(△)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onmouseover</a:t>
            </a:r>
            <a:r>
              <a:rPr lang="en-US" altLang="ko-KR" sz="1200" dirty="0" smtClean="0">
                <a:solidFill>
                  <a:schemeClr val="bg1"/>
                </a:solidFill>
              </a:rPr>
              <a:t> &amp;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onfocus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시각이 없는 사용자는 내용의 변화를 예측하거나 인식하지 못하므로 되도록 지양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(O)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onclick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시각이 없는 사용자도 내용의 변화를 예측할 수 있음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90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7224" y="5429264"/>
            <a:ext cx="7858180" cy="785818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&lt;a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href</a:t>
            </a:r>
            <a:r>
              <a:rPr lang="en-US" altLang="ko-KR" sz="1200" dirty="0" smtClean="0">
                <a:solidFill>
                  <a:schemeClr val="bg1"/>
                </a:solidFill>
              </a:rPr>
              <a:t>="#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gnb</a:t>
            </a:r>
            <a:r>
              <a:rPr lang="en-US" altLang="ko-KR" sz="1200" dirty="0" smtClean="0">
                <a:solidFill>
                  <a:schemeClr val="bg1"/>
                </a:solidFill>
              </a:rPr>
              <a:t>"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onclick</a:t>
            </a:r>
            <a:r>
              <a:rPr lang="en-US" altLang="ko-KR" sz="1200" dirty="0" smtClean="0">
                <a:solidFill>
                  <a:schemeClr val="bg1"/>
                </a:solidFill>
              </a:rPr>
              <a:t>="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RemoveEl</a:t>
            </a:r>
            <a:r>
              <a:rPr lang="en-US" altLang="ko-KR" sz="1200" dirty="0" smtClean="0">
                <a:solidFill>
                  <a:schemeClr val="bg1"/>
                </a:solidFill>
              </a:rPr>
              <a:t>('tm3','gnb'); return false;"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onkeypress</a:t>
            </a:r>
            <a:r>
              <a:rPr lang="en-US" altLang="ko-KR" sz="1200" dirty="0" smtClean="0">
                <a:solidFill>
                  <a:schemeClr val="bg1"/>
                </a:solidFill>
              </a:rPr>
              <a:t>="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RemoveEl</a:t>
            </a:r>
            <a:r>
              <a:rPr lang="en-US" altLang="ko-KR" sz="1200" dirty="0" smtClean="0">
                <a:solidFill>
                  <a:schemeClr val="bg1"/>
                </a:solidFill>
              </a:rPr>
              <a:t>('tm3','gnb'); return false;" class="ms"&gt;&lt;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img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src</a:t>
            </a:r>
            <a:r>
              <a:rPr lang="en-US" altLang="ko-KR" sz="1200" dirty="0" smtClean="0">
                <a:solidFill>
                  <a:schemeClr val="bg1"/>
                </a:solidFill>
              </a:rPr>
              <a:t>="../images/icon_minus_off.gif" class="rollover" alt="</a:t>
            </a:r>
            <a:r>
              <a:rPr lang="ko-KR" altLang="en-US" sz="1200" dirty="0" smtClean="0">
                <a:solidFill>
                  <a:schemeClr val="bg1"/>
                </a:solidFill>
              </a:rPr>
              <a:t>메뉴</a:t>
            </a:r>
            <a:r>
              <a:rPr lang="en-US" altLang="ko-KR" sz="1200" dirty="0" smtClean="0">
                <a:solidFill>
                  <a:schemeClr val="bg1"/>
                </a:solidFill>
              </a:rPr>
              <a:t>" /&gt;&lt;/a&gt;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582594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(X)HTML</a:t>
            </a:r>
            <a:endParaRPr lang="ko-KR" alt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714356"/>
            <a:ext cx="8329642" cy="564360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(X)HTML </a:t>
            </a:r>
            <a:r>
              <a:rPr lang="ko-KR" altLang="en-US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서식</a:t>
            </a:r>
            <a:r>
              <a:rPr lang="en-US" altLang="ko-KR" sz="19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 - 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보편적 접근의 보장</a:t>
            </a: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마우스와 키보드 이벤트 처리기 </a:t>
            </a:r>
            <a:r>
              <a:rPr lang="ko-KR" altLang="en-US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대응표</a:t>
            </a: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8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앵커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&lt;a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="#URI"&gt;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참조 값으로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"#"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넣거나 </a:t>
            </a:r>
            <a:r>
              <a:rPr lang="en-US" altLang="ko-KR" sz="1600" dirty="0" err="1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Javascript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이용하여 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URI</a:t>
            </a:r>
            <a:r>
              <a:rPr lang="ko-KR" altLang="en-US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연결하는 방법을 사용하지 않습니다</a:t>
            </a:r>
            <a:r>
              <a:rPr lang="en-US" altLang="ko-KR" sz="1600" dirty="0" smtClean="0">
                <a:solidFill>
                  <a:schemeClr val="tx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571612"/>
            <a:ext cx="7858180" cy="1428760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0000CC"/>
                </a:solidFill>
              </a:rPr>
              <a:t>마우스              </a:t>
            </a:r>
            <a:r>
              <a:rPr lang="en-US" altLang="ko-KR" sz="1400" dirty="0" smtClean="0">
                <a:solidFill>
                  <a:srgbClr val="0000CC"/>
                </a:solidFill>
              </a:rPr>
              <a:t>	=         	</a:t>
            </a:r>
            <a:r>
              <a:rPr lang="ko-KR" altLang="en-US" sz="1400" dirty="0" smtClean="0">
                <a:solidFill>
                  <a:srgbClr val="0000CC"/>
                </a:solidFill>
              </a:rPr>
              <a:t>키보드 </a:t>
            </a:r>
          </a:p>
          <a:p>
            <a:r>
              <a:rPr lang="en-US" altLang="ko-KR" sz="1400" dirty="0" err="1" smtClean="0">
                <a:solidFill>
                  <a:srgbClr val="0000CC"/>
                </a:solidFill>
              </a:rPr>
              <a:t>onmousedown</a:t>
            </a:r>
            <a:r>
              <a:rPr lang="en-US" altLang="ko-KR" sz="1400" dirty="0" smtClean="0">
                <a:solidFill>
                  <a:srgbClr val="0000CC"/>
                </a:solidFill>
              </a:rPr>
              <a:t>	=	</a:t>
            </a:r>
            <a:r>
              <a:rPr lang="en-US" altLang="ko-KR" sz="1400" dirty="0" err="1" smtClean="0">
                <a:solidFill>
                  <a:srgbClr val="0000CC"/>
                </a:solidFill>
              </a:rPr>
              <a:t>onkeydown</a:t>
            </a:r>
            <a:r>
              <a:rPr lang="en-US" altLang="ko-KR" sz="1400" dirty="0" smtClean="0">
                <a:solidFill>
                  <a:srgbClr val="0000CC"/>
                </a:solidFill>
              </a:rPr>
              <a:t> </a:t>
            </a:r>
          </a:p>
          <a:p>
            <a:r>
              <a:rPr lang="en-US" altLang="ko-KR" sz="1400" dirty="0" err="1" smtClean="0">
                <a:solidFill>
                  <a:srgbClr val="0000CC"/>
                </a:solidFill>
              </a:rPr>
              <a:t>onmouseup</a:t>
            </a:r>
            <a:r>
              <a:rPr lang="en-US" altLang="ko-KR" sz="1400" dirty="0" smtClean="0">
                <a:solidFill>
                  <a:srgbClr val="0000CC"/>
                </a:solidFill>
              </a:rPr>
              <a:t>	=	</a:t>
            </a:r>
            <a:r>
              <a:rPr lang="en-US" altLang="ko-KR" sz="1400" dirty="0" err="1" smtClean="0">
                <a:solidFill>
                  <a:srgbClr val="0000CC"/>
                </a:solidFill>
              </a:rPr>
              <a:t>onkeyup</a:t>
            </a:r>
            <a:r>
              <a:rPr lang="en-US" altLang="ko-KR" sz="1400" dirty="0" smtClean="0">
                <a:solidFill>
                  <a:srgbClr val="0000CC"/>
                </a:solidFill>
              </a:rPr>
              <a:t> </a:t>
            </a:r>
          </a:p>
          <a:p>
            <a:r>
              <a:rPr lang="en-US" altLang="ko-KR" sz="1400" dirty="0" err="1" smtClean="0">
                <a:solidFill>
                  <a:srgbClr val="0000CC"/>
                </a:solidFill>
              </a:rPr>
              <a:t>onclick</a:t>
            </a:r>
            <a:r>
              <a:rPr lang="en-US" altLang="ko-KR" sz="1400" dirty="0" smtClean="0">
                <a:solidFill>
                  <a:srgbClr val="0000CC"/>
                </a:solidFill>
              </a:rPr>
              <a:t>		=	</a:t>
            </a:r>
            <a:r>
              <a:rPr lang="en-US" altLang="ko-KR" sz="1400" dirty="0" err="1" smtClean="0">
                <a:solidFill>
                  <a:srgbClr val="0000CC"/>
                </a:solidFill>
              </a:rPr>
              <a:t>onkeypress</a:t>
            </a:r>
            <a:r>
              <a:rPr lang="en-US" altLang="ko-KR" sz="1400" dirty="0" smtClean="0">
                <a:solidFill>
                  <a:srgbClr val="0000CC"/>
                </a:solidFill>
              </a:rPr>
              <a:t> </a:t>
            </a:r>
          </a:p>
          <a:p>
            <a:r>
              <a:rPr lang="en-US" altLang="ko-KR" sz="1400" dirty="0" err="1" smtClean="0">
                <a:solidFill>
                  <a:srgbClr val="0000CC"/>
                </a:solidFill>
              </a:rPr>
              <a:t>onmouseover</a:t>
            </a:r>
            <a:r>
              <a:rPr lang="en-US" altLang="ko-KR" sz="1400" dirty="0" smtClean="0">
                <a:solidFill>
                  <a:srgbClr val="0000CC"/>
                </a:solidFill>
              </a:rPr>
              <a:t>	=	</a:t>
            </a:r>
            <a:r>
              <a:rPr lang="en-US" altLang="ko-KR" sz="1400" dirty="0" err="1" smtClean="0">
                <a:solidFill>
                  <a:srgbClr val="0000CC"/>
                </a:solidFill>
              </a:rPr>
              <a:t>onfocus</a:t>
            </a:r>
            <a:r>
              <a:rPr lang="en-US" altLang="ko-KR" sz="1400" dirty="0" smtClean="0">
                <a:solidFill>
                  <a:srgbClr val="0000CC"/>
                </a:solidFill>
              </a:rPr>
              <a:t> </a:t>
            </a:r>
          </a:p>
          <a:p>
            <a:r>
              <a:rPr lang="en-US" altLang="ko-KR" sz="1400" dirty="0" err="1" smtClean="0">
                <a:solidFill>
                  <a:srgbClr val="0000CC"/>
                </a:solidFill>
              </a:rPr>
              <a:t>onmouseout</a:t>
            </a:r>
            <a:r>
              <a:rPr lang="en-US" altLang="ko-KR" sz="1400" dirty="0" smtClean="0">
                <a:solidFill>
                  <a:srgbClr val="0000CC"/>
                </a:solidFill>
              </a:rPr>
              <a:t>	=	</a:t>
            </a:r>
            <a:r>
              <a:rPr lang="en-US" altLang="ko-KR" sz="1400" dirty="0" err="1" smtClean="0">
                <a:solidFill>
                  <a:srgbClr val="0000CC"/>
                </a:solidFill>
              </a:rPr>
              <a:t>onblur</a:t>
            </a:r>
            <a:endParaRPr lang="en-US" altLang="ko-KR" sz="1400" dirty="0" smtClean="0">
              <a:solidFill>
                <a:srgbClr val="0000C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1157887-0306-4876-9A6B-F6AF100795B1}" type="slidenum">
              <a:rPr lang="ko-KR" altLang="en-US" smtClean="0"/>
              <a:pPr/>
              <a:t>91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7224" y="3714752"/>
            <a:ext cx="7858180" cy="2500330"/>
          </a:xfrm>
          <a:prstGeom prst="rect">
            <a:avLst/>
          </a:prstGeom>
          <a:solidFill>
            <a:schemeClr val="tx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(X) </a:t>
            </a:r>
            <a:r>
              <a:rPr lang="en-US" altLang="ko-KR" sz="1400" dirty="0" smtClean="0">
                <a:solidFill>
                  <a:schemeClr val="bg1"/>
                </a:solidFill>
              </a:rPr>
              <a:t>&lt;a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href</a:t>
            </a:r>
            <a:r>
              <a:rPr lang="en-US" altLang="ko-KR" sz="1400" dirty="0" smtClean="0">
                <a:solidFill>
                  <a:schemeClr val="bg1"/>
                </a:solidFill>
              </a:rPr>
              <a:t>="#"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onclick</a:t>
            </a:r>
            <a:r>
              <a:rPr lang="en-US" altLang="ko-KR" sz="1400" dirty="0" smtClean="0">
                <a:solidFill>
                  <a:schemeClr val="bg1"/>
                </a:solidFill>
              </a:rPr>
              <a:t>="top() "&gt;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href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속성이 참조하는 </a:t>
            </a:r>
            <a:r>
              <a:rPr lang="en-US" altLang="ko-KR" sz="1400" dirty="0" smtClean="0">
                <a:solidFill>
                  <a:schemeClr val="bg1"/>
                </a:solidFill>
              </a:rPr>
              <a:t>URI </a:t>
            </a:r>
            <a:r>
              <a:rPr lang="ko-KR" altLang="en-US" sz="1400" dirty="0" smtClean="0">
                <a:solidFill>
                  <a:schemeClr val="bg1"/>
                </a:solidFill>
              </a:rPr>
              <a:t>값이 유효하지 않음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(X) </a:t>
            </a:r>
            <a:r>
              <a:rPr lang="en-US" altLang="ko-KR" sz="1400" dirty="0" smtClean="0">
                <a:solidFill>
                  <a:schemeClr val="bg1"/>
                </a:solidFill>
              </a:rPr>
              <a:t>&lt;a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href</a:t>
            </a:r>
            <a:r>
              <a:rPr lang="en-US" altLang="ko-KR" sz="1400" dirty="0" smtClean="0">
                <a:solidFill>
                  <a:schemeClr val="bg1"/>
                </a:solidFill>
              </a:rPr>
              <a:t>="#"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onclick</a:t>
            </a:r>
            <a:r>
              <a:rPr lang="en-US" altLang="ko-KR" sz="1400" dirty="0" smtClean="0">
                <a:solidFill>
                  <a:schemeClr val="bg1"/>
                </a:solidFill>
              </a:rPr>
              <a:t>="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window.open</a:t>
            </a:r>
            <a:r>
              <a:rPr lang="en-US" altLang="ko-KR" sz="1400" dirty="0" smtClean="0">
                <a:solidFill>
                  <a:schemeClr val="bg1"/>
                </a:solidFill>
              </a:rPr>
              <a:t>('top.html', '_blank')"&gt;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href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속성이 참조하는 </a:t>
            </a:r>
            <a:r>
              <a:rPr lang="en-US" altLang="ko-KR" sz="1400" dirty="0" smtClean="0">
                <a:solidFill>
                  <a:schemeClr val="bg1"/>
                </a:solidFill>
              </a:rPr>
              <a:t>URI </a:t>
            </a:r>
            <a:r>
              <a:rPr lang="ko-KR" altLang="en-US" sz="1400" dirty="0" smtClean="0">
                <a:solidFill>
                  <a:schemeClr val="bg1"/>
                </a:solidFill>
              </a:rPr>
              <a:t>값이 유효하지 않음 </a:t>
            </a:r>
          </a:p>
          <a:p>
            <a:endParaRPr lang="ko-KR" altLang="en-US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(O) </a:t>
            </a:r>
            <a:r>
              <a:rPr lang="en-US" altLang="ko-KR" sz="1400" dirty="0" smtClean="0">
                <a:solidFill>
                  <a:schemeClr val="bg1"/>
                </a:solidFill>
              </a:rPr>
              <a:t>&lt;a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href</a:t>
            </a:r>
            <a:r>
              <a:rPr lang="en-US" altLang="ko-KR" sz="1400" dirty="0" smtClean="0">
                <a:solidFill>
                  <a:schemeClr val="bg1"/>
                </a:solidFill>
              </a:rPr>
              <a:t>="#top"&gt; </a:t>
            </a:r>
            <a:r>
              <a:rPr lang="ko-KR" altLang="en-US" sz="1400" dirty="0" smtClean="0">
                <a:solidFill>
                  <a:schemeClr val="bg1"/>
                </a:solidFill>
              </a:rPr>
              <a:t>현재 페이지의 </a:t>
            </a:r>
            <a:r>
              <a:rPr lang="en-US" altLang="ko-KR" sz="1400" dirty="0" smtClean="0">
                <a:solidFill>
                  <a:schemeClr val="bg1"/>
                </a:solidFill>
              </a:rPr>
              <a:t>#help</a:t>
            </a:r>
            <a:r>
              <a:rPr lang="ko-KR" altLang="en-US" sz="1400" dirty="0" smtClean="0">
                <a:solidFill>
                  <a:schemeClr val="bg1"/>
                </a:solidFill>
              </a:rPr>
              <a:t>를 참조하는 유효한 방식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(O) </a:t>
            </a:r>
            <a:r>
              <a:rPr lang="en-US" altLang="ko-KR" sz="1400" dirty="0" smtClean="0">
                <a:solidFill>
                  <a:schemeClr val="bg1"/>
                </a:solidFill>
              </a:rPr>
              <a:t>&lt;a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href</a:t>
            </a:r>
            <a:r>
              <a:rPr lang="en-US" altLang="ko-KR" sz="1400" dirty="0" smtClean="0">
                <a:solidFill>
                  <a:schemeClr val="bg1"/>
                </a:solidFill>
              </a:rPr>
              <a:t>="#top"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onclick</a:t>
            </a:r>
            <a:r>
              <a:rPr lang="en-US" altLang="ko-KR" sz="1400" dirty="0" smtClean="0">
                <a:solidFill>
                  <a:schemeClr val="bg1"/>
                </a:solidFill>
              </a:rPr>
              <a:t>="show('top'); return false;"&gt;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href</a:t>
            </a:r>
            <a:r>
              <a:rPr lang="ko-KR" altLang="en-US" sz="1400" dirty="0" smtClean="0">
                <a:solidFill>
                  <a:schemeClr val="bg1"/>
                </a:solidFill>
              </a:rPr>
              <a:t>의 값이 유효하고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onclick</a:t>
            </a:r>
            <a:r>
              <a:rPr lang="ko-KR" altLang="en-US" sz="1400" dirty="0" smtClean="0">
                <a:solidFill>
                  <a:schemeClr val="bg1"/>
                </a:solidFill>
              </a:rPr>
              <a:t>은 동작만 제어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(O) </a:t>
            </a:r>
            <a:r>
              <a:rPr lang="en-US" altLang="ko-KR" sz="1400" dirty="0" smtClean="0">
                <a:solidFill>
                  <a:schemeClr val="bg1"/>
                </a:solidFill>
              </a:rPr>
              <a:t>&lt;a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href</a:t>
            </a:r>
            <a:r>
              <a:rPr lang="en-US" altLang="ko-KR" sz="1400" dirty="0" smtClean="0">
                <a:solidFill>
                  <a:schemeClr val="bg1"/>
                </a:solidFill>
              </a:rPr>
              <a:t>="top.html"&gt; top.html </a:t>
            </a:r>
            <a:r>
              <a:rPr lang="ko-KR" altLang="en-US" sz="1400" dirty="0" smtClean="0">
                <a:solidFill>
                  <a:schemeClr val="bg1"/>
                </a:solidFill>
              </a:rPr>
              <a:t>페이지를 참조하는 유효한 방식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(O) </a:t>
            </a:r>
            <a:r>
              <a:rPr lang="en-US" altLang="ko-KR" sz="1400" dirty="0" smtClean="0">
                <a:solidFill>
                  <a:schemeClr val="bg1"/>
                </a:solidFill>
              </a:rPr>
              <a:t>&lt;a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href</a:t>
            </a:r>
            <a:r>
              <a:rPr lang="en-US" altLang="ko-KR" sz="1400" dirty="0" smtClean="0">
                <a:solidFill>
                  <a:schemeClr val="bg1"/>
                </a:solidFill>
              </a:rPr>
              <a:t>="top.html" target="_blank"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onclick</a:t>
            </a:r>
            <a:r>
              <a:rPr lang="en-US" altLang="ko-KR" sz="1400" dirty="0" smtClean="0">
                <a:solidFill>
                  <a:schemeClr val="bg1"/>
                </a:solidFill>
              </a:rPr>
              <a:t>="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window.open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this.href</a:t>
            </a:r>
            <a:r>
              <a:rPr lang="en-US" altLang="ko-KR" sz="1400" dirty="0" smtClean="0">
                <a:solidFill>
                  <a:schemeClr val="bg1"/>
                </a:solidFill>
              </a:rPr>
              <a:t>, '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popName</a:t>
            </a:r>
            <a:r>
              <a:rPr lang="en-US" altLang="ko-KR" sz="1400" dirty="0" smtClean="0">
                <a:solidFill>
                  <a:schemeClr val="bg1"/>
                </a:solidFill>
              </a:rPr>
              <a:t>', 'width=300,height=200'); return false;"&gt;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href</a:t>
            </a:r>
            <a:r>
              <a:rPr lang="ko-KR" altLang="en-US" sz="1400" dirty="0" smtClean="0">
                <a:solidFill>
                  <a:schemeClr val="bg1"/>
                </a:solidFill>
              </a:rPr>
              <a:t>의 </a:t>
            </a:r>
            <a:r>
              <a:rPr lang="en-US" altLang="ko-KR" sz="1400" dirty="0" smtClean="0">
                <a:solidFill>
                  <a:schemeClr val="bg1"/>
                </a:solidFill>
              </a:rPr>
              <a:t>URI </a:t>
            </a:r>
            <a:r>
              <a:rPr lang="ko-KR" altLang="en-US" sz="1400" dirty="0" smtClean="0">
                <a:solidFill>
                  <a:schemeClr val="bg1"/>
                </a:solidFill>
              </a:rPr>
              <a:t>값이 유효하고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onclick</a:t>
            </a:r>
            <a:r>
              <a:rPr lang="ko-KR" altLang="en-US" sz="1400" dirty="0" smtClean="0">
                <a:solidFill>
                  <a:schemeClr val="bg1"/>
                </a:solidFill>
              </a:rPr>
              <a:t>은 동작만을 제어하여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javascript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미지원</a:t>
            </a:r>
            <a:r>
              <a:rPr lang="ko-KR" altLang="en-US" sz="1400" dirty="0" smtClean="0">
                <a:solidFill>
                  <a:schemeClr val="bg1"/>
                </a:solidFill>
              </a:rPr>
              <a:t> 환경에서도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새창</a:t>
            </a:r>
            <a:r>
              <a:rPr lang="ko-KR" altLang="en-US" sz="1400" dirty="0" smtClean="0">
                <a:solidFill>
                  <a:schemeClr val="bg1"/>
                </a:solidFill>
              </a:rPr>
              <a:t> 띄우기를 지원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사용자 지정 4">
      <a:dk1>
        <a:sysClr val="windowText" lastClr="000000"/>
      </a:dk1>
      <a:lt1>
        <a:sysClr val="window" lastClr="FFFFFF"/>
      </a:lt1>
      <a:dk2>
        <a:srgbClr val="8DB3E2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FF00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1550</TotalTime>
  <Words>7540</Words>
  <Application>Microsoft Office PowerPoint</Application>
  <PresentationFormat>화면 슬라이드 쇼(4:3)</PresentationFormat>
  <Paragraphs>1331</Paragraphs>
  <Slides>91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101" baseType="lpstr">
      <vt:lpstr>HY견명조</vt:lpstr>
      <vt:lpstr>나눔고딕</vt:lpstr>
      <vt:lpstr>나눔고딕 ExtraBold</vt:lpstr>
      <vt:lpstr>맑은 고딕</vt:lpstr>
      <vt:lpstr>Arial</vt:lpstr>
      <vt:lpstr>Georgia</vt:lpstr>
      <vt:lpstr>Verdana</vt:lpstr>
      <vt:lpstr>Wingdings</vt:lpstr>
      <vt:lpstr>Wingdings 2</vt:lpstr>
      <vt:lpstr>고려청자</vt:lpstr>
      <vt:lpstr>Web Standards &amp; (X)HTML, CSS</vt:lpstr>
      <vt:lpstr>Index</vt:lpstr>
      <vt:lpstr>Index</vt:lpstr>
      <vt:lpstr>웹표준(web standards)</vt:lpstr>
      <vt:lpstr>웹표준(web standards)</vt:lpstr>
      <vt:lpstr>웹표준(web standards)</vt:lpstr>
      <vt:lpstr>웹표준(web standards)</vt:lpstr>
      <vt:lpstr>웹표준(web standards)</vt:lpstr>
      <vt:lpstr>웹표준(web standards)</vt:lpstr>
      <vt:lpstr>웹표준(web standards)</vt:lpstr>
      <vt:lpstr>웹표준(web standards)</vt:lpstr>
      <vt:lpstr>웹표준(web standards)</vt:lpstr>
      <vt:lpstr>웹표준(web standards)</vt:lpstr>
      <vt:lpstr>웹표준(web standards)</vt:lpstr>
      <vt:lpstr>웹 접근성(web accessibility)</vt:lpstr>
      <vt:lpstr>웹 접근성(web accessibility)</vt:lpstr>
      <vt:lpstr>웹 접근성(web accessibility)</vt:lpstr>
      <vt:lpstr>웹 접근성(web accessibility)</vt:lpstr>
      <vt:lpstr>웹 접근성(web accessibility)</vt:lpstr>
      <vt:lpstr>웹 접근성(web accessibility)</vt:lpstr>
      <vt:lpstr>웹 접근성(web accessibility)</vt:lpstr>
      <vt:lpstr>웹 접근성(web accessibility)</vt:lpstr>
      <vt:lpstr>웹 접근성(web accessibility)</vt:lpstr>
      <vt:lpstr>의미있는 마크업 및 (X)HTML  (mark up)</vt:lpstr>
      <vt:lpstr>의미있는 마크업(markup)</vt:lpstr>
      <vt:lpstr>의미있는 마크업(markup)</vt:lpstr>
      <vt:lpstr>의미있는 마크업(markup)</vt:lpstr>
      <vt:lpstr>의미있는 마크업(markup)</vt:lpstr>
      <vt:lpstr>의미있는 마크업(markup)</vt:lpstr>
      <vt:lpstr>의미있는 마크업(markup)</vt:lpstr>
      <vt:lpstr>(X)HTML</vt:lpstr>
      <vt:lpstr>(X)HTML</vt:lpstr>
      <vt:lpstr>(X)HTML</vt:lpstr>
      <vt:lpstr>(X)HTML</vt:lpstr>
      <vt:lpstr>(X)HTML</vt:lpstr>
      <vt:lpstr>(X)HTML</vt:lpstr>
      <vt:lpstr>(X)HTML</vt:lpstr>
      <vt:lpstr>(X)HTML</vt:lpstr>
      <vt:lpstr>(X)HTML</vt:lpstr>
      <vt:lpstr>(X)HTML</vt:lpstr>
      <vt:lpstr>(X)HTML</vt:lpstr>
      <vt:lpstr>(X)HTML</vt:lpstr>
      <vt:lpstr>(X)HTML</vt:lpstr>
      <vt:lpstr>(X)HTML 구성요소 &amp; 명령어</vt:lpstr>
      <vt:lpstr>(X)HTML 구성요소</vt:lpstr>
      <vt:lpstr>(X)HTML 구성요소 </vt:lpstr>
      <vt:lpstr>(X)HTML 구성요소 </vt:lpstr>
      <vt:lpstr>(X)HTML 구성요소 </vt:lpstr>
      <vt:lpstr>(X)HTML 구성요소 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 명령어</vt:lpstr>
      <vt:lpstr>(X)HTML</vt:lpstr>
      <vt:lpstr>(X)HTML</vt:lpstr>
      <vt:lpstr>(X)HTML</vt:lpstr>
      <vt:lpstr>(X)HTML</vt:lpstr>
      <vt:lpstr>(X)HTML</vt:lpstr>
      <vt:lpstr>(X)HTML</vt:lpstr>
      <vt:lpstr>(X)HTML</vt:lpstr>
    </vt:vector>
  </TitlesOfParts>
  <Company>PIONNET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Standards &amp; CSS</dc:title>
  <dc:creator>PSH</dc:creator>
  <cp:lastModifiedBy>정의찬(인터넷BD 운영)</cp:lastModifiedBy>
  <cp:revision>388</cp:revision>
  <dcterms:created xsi:type="dcterms:W3CDTF">2012-04-19T08:50:59Z</dcterms:created>
  <dcterms:modified xsi:type="dcterms:W3CDTF">2020-01-13T09:57:48Z</dcterms:modified>
</cp:coreProperties>
</file>