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2"/>
  </p:notesMasterIdLst>
  <p:handoutMasterIdLst>
    <p:handoutMasterId r:id="rId13"/>
  </p:handoutMasterIdLst>
  <p:sldIdLst>
    <p:sldId id="291" r:id="rId2"/>
    <p:sldId id="289" r:id="rId3"/>
    <p:sldId id="294" r:id="rId4"/>
    <p:sldId id="292" r:id="rId5"/>
    <p:sldId id="271" r:id="rId6"/>
    <p:sldId id="296" r:id="rId7"/>
    <p:sldId id="290" r:id="rId8"/>
    <p:sldId id="293" r:id="rId9"/>
    <p:sldId id="297" r:id="rId10"/>
    <p:sldId id="298" r:id="rId11"/>
  </p:sldIdLst>
  <p:sldSz cx="9144000" cy="6858000" type="screen4x3"/>
  <p:notesSz cx="6784975" cy="9918700"/>
  <p:defaultTextStyle>
    <a:defPPr>
      <a:defRPr lang="ja-JP"/>
    </a:defPPr>
    <a:lvl1pPr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318">
          <p15:clr>
            <a:srgbClr val="A4A3A4"/>
          </p15:clr>
        </p15:guide>
        <p15:guide id="2" pos="248">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CECFF"/>
    <a:srgbClr val="336600"/>
    <a:srgbClr val="FFFFCC"/>
    <a:srgbClr val="99FFCC"/>
    <a:srgbClr val="9999FF"/>
    <a:srgbClr val="CCFFFF"/>
    <a:srgbClr val="6699FF"/>
    <a:srgbClr val="FF66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0" autoAdjust="0"/>
    <p:restoredTop sz="79673" autoAdjust="0"/>
  </p:normalViewPr>
  <p:slideViewPr>
    <p:cSldViewPr snapToGrid="0">
      <p:cViewPr varScale="1">
        <p:scale>
          <a:sx n="73" d="100"/>
          <a:sy n="73" d="100"/>
        </p:scale>
        <p:origin x="2022" y="66"/>
      </p:cViewPr>
      <p:guideLst>
        <p:guide orient="horz" pos="318"/>
        <p:guide pos="2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77" d="100"/>
          <a:sy n="77" d="100"/>
        </p:scale>
        <p:origin x="-2664" y="-96"/>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0156" cy="4959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kumimoji="1" sz="1200">
                <a:latin typeface="Times New Roman" pitchFamily="18" charset="0"/>
              </a:defRPr>
            </a:lvl1pPr>
          </a:lstStyle>
          <a:p>
            <a:endParaRPr lang="en-US" altLang="ja-JP"/>
          </a:p>
        </p:txBody>
      </p:sp>
      <p:sp>
        <p:nvSpPr>
          <p:cNvPr id="2051" name="Rectangle 3"/>
          <p:cNvSpPr>
            <a:spLocks noGrp="1" noChangeArrowheads="1"/>
          </p:cNvSpPr>
          <p:nvPr>
            <p:ph type="dt" sz="quarter" idx="1"/>
          </p:nvPr>
        </p:nvSpPr>
        <p:spPr bwMode="auto">
          <a:xfrm>
            <a:off x="3844819" y="0"/>
            <a:ext cx="2940156" cy="4959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kumimoji="1" sz="1200">
                <a:latin typeface="Times New Roman" pitchFamily="18" charset="0"/>
              </a:defRPr>
            </a:lvl1pPr>
          </a:lstStyle>
          <a:p>
            <a:endParaRPr lang="en-US" altLang="ja-JP"/>
          </a:p>
        </p:txBody>
      </p:sp>
      <p:sp>
        <p:nvSpPr>
          <p:cNvPr id="2052" name="Rectangle 4"/>
          <p:cNvSpPr>
            <a:spLocks noGrp="1" noChangeArrowheads="1"/>
          </p:cNvSpPr>
          <p:nvPr>
            <p:ph type="ftr" sz="quarter" idx="2"/>
          </p:nvPr>
        </p:nvSpPr>
        <p:spPr bwMode="auto">
          <a:xfrm>
            <a:off x="0" y="9422765"/>
            <a:ext cx="2940156" cy="49593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spcBef>
                <a:spcPct val="50000"/>
              </a:spcBef>
              <a:defRPr kumimoji="1" sz="1200">
                <a:latin typeface="Times New Roman" pitchFamily="18" charset="0"/>
              </a:defRPr>
            </a:lvl1pPr>
          </a:lstStyle>
          <a:p>
            <a:endParaRPr lang="en-US" altLang="ja-JP"/>
          </a:p>
        </p:txBody>
      </p:sp>
      <p:sp>
        <p:nvSpPr>
          <p:cNvPr id="2053" name="Rectangle 5"/>
          <p:cNvSpPr>
            <a:spLocks noGrp="1" noChangeArrowheads="1"/>
          </p:cNvSpPr>
          <p:nvPr>
            <p:ph type="sldNum" sz="quarter" idx="3"/>
          </p:nvPr>
        </p:nvSpPr>
        <p:spPr bwMode="auto">
          <a:xfrm>
            <a:off x="3844819" y="9422765"/>
            <a:ext cx="2940156" cy="49593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kumimoji="1" sz="1200">
                <a:latin typeface="Times New Roman" pitchFamily="18" charset="0"/>
              </a:defRPr>
            </a:lvl1pPr>
          </a:lstStyle>
          <a:p>
            <a:fld id="{987484EC-CA5F-4750-8F04-A3DB5809DCE5}" type="slidenum">
              <a:rPr lang="en-US" altLang="ja-JP"/>
              <a:pPr/>
              <a:t>‹#›</a:t>
            </a:fld>
            <a:endParaRPr lang="en-US" altLang="ja-JP"/>
          </a:p>
        </p:txBody>
      </p:sp>
    </p:spTree>
    <p:extLst>
      <p:ext uri="{BB962C8B-B14F-4D97-AF65-F5344CB8AC3E}">
        <p14:creationId xmlns:p14="http://schemas.microsoft.com/office/powerpoint/2010/main" val="206690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40156" cy="4959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kumimoji="1" sz="1200">
                <a:latin typeface="Times New Roman" pitchFamily="18" charset="0"/>
              </a:defRPr>
            </a:lvl1pPr>
          </a:lstStyle>
          <a:p>
            <a:endParaRPr lang="en-US" altLang="ja-JP"/>
          </a:p>
        </p:txBody>
      </p:sp>
      <p:sp>
        <p:nvSpPr>
          <p:cNvPr id="4099" name="Rectangle 1027"/>
          <p:cNvSpPr>
            <a:spLocks noGrp="1" noChangeArrowheads="1"/>
          </p:cNvSpPr>
          <p:nvPr>
            <p:ph type="dt" idx="1"/>
          </p:nvPr>
        </p:nvSpPr>
        <p:spPr bwMode="auto">
          <a:xfrm>
            <a:off x="3844819" y="0"/>
            <a:ext cx="2940156" cy="4959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kumimoji="1" sz="1200">
                <a:latin typeface="Times New Roman" pitchFamily="18" charset="0"/>
              </a:defRPr>
            </a:lvl1pPr>
          </a:lstStyle>
          <a:p>
            <a:endParaRPr lang="en-US" altLang="ja-JP"/>
          </a:p>
        </p:txBody>
      </p:sp>
      <p:sp>
        <p:nvSpPr>
          <p:cNvPr id="4100" name="Rectangle 1028"/>
          <p:cNvSpPr>
            <a:spLocks noGrp="1" noRot="1" noChangeAspect="1" noChangeArrowheads="1"/>
          </p:cNvSpPr>
          <p:nvPr>
            <p:ph type="sldImg" idx="2"/>
          </p:nvPr>
        </p:nvSpPr>
        <p:spPr bwMode="auto">
          <a:xfrm>
            <a:off x="912813" y="744538"/>
            <a:ext cx="4959350" cy="3719512"/>
          </a:xfrm>
          <a:prstGeom prst="rect">
            <a:avLst/>
          </a:prstGeom>
          <a:noFill/>
          <a:ln w="9525">
            <a:solidFill>
              <a:schemeClr val="tx1"/>
            </a:solidFill>
            <a:miter lim="800000"/>
            <a:headEnd/>
            <a:tailEnd/>
          </a:ln>
        </p:spPr>
      </p:sp>
      <p:sp>
        <p:nvSpPr>
          <p:cNvPr id="4101" name="Rectangle 1029"/>
          <p:cNvSpPr>
            <a:spLocks noGrp="1" noChangeArrowheads="1"/>
          </p:cNvSpPr>
          <p:nvPr>
            <p:ph type="body" sz="quarter" idx="3"/>
          </p:nvPr>
        </p:nvSpPr>
        <p:spPr bwMode="auto">
          <a:xfrm>
            <a:off x="904664" y="4711383"/>
            <a:ext cx="4975648" cy="44634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2" name="Rectangle 1030"/>
          <p:cNvSpPr>
            <a:spLocks noGrp="1" noChangeArrowheads="1"/>
          </p:cNvSpPr>
          <p:nvPr>
            <p:ph type="ftr" sz="quarter" idx="4"/>
          </p:nvPr>
        </p:nvSpPr>
        <p:spPr bwMode="auto">
          <a:xfrm>
            <a:off x="0" y="9422765"/>
            <a:ext cx="2940156" cy="49593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spcBef>
                <a:spcPct val="50000"/>
              </a:spcBef>
              <a:defRPr kumimoji="1" sz="1200">
                <a:latin typeface="Times New Roman" pitchFamily="18" charset="0"/>
              </a:defRPr>
            </a:lvl1pPr>
          </a:lstStyle>
          <a:p>
            <a:endParaRPr lang="en-US" altLang="ja-JP"/>
          </a:p>
        </p:txBody>
      </p:sp>
      <p:sp>
        <p:nvSpPr>
          <p:cNvPr id="4103" name="Rectangle 1031"/>
          <p:cNvSpPr>
            <a:spLocks noGrp="1" noChangeArrowheads="1"/>
          </p:cNvSpPr>
          <p:nvPr>
            <p:ph type="sldNum" sz="quarter" idx="5"/>
          </p:nvPr>
        </p:nvSpPr>
        <p:spPr bwMode="auto">
          <a:xfrm>
            <a:off x="3844819" y="9422765"/>
            <a:ext cx="2940156" cy="49593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kumimoji="1" sz="1200">
                <a:latin typeface="Times New Roman" pitchFamily="18" charset="0"/>
              </a:defRPr>
            </a:lvl1pPr>
          </a:lstStyle>
          <a:p>
            <a:fld id="{5A528F0C-2F65-48A7-8008-D2437B2281AE}" type="slidenum">
              <a:rPr lang="en-US" altLang="ja-JP"/>
              <a:pPr/>
              <a:t>‹#›</a:t>
            </a:fld>
            <a:endParaRPr lang="en-US" altLang="ja-JP"/>
          </a:p>
        </p:txBody>
      </p:sp>
    </p:spTree>
    <p:extLst>
      <p:ext uri="{BB962C8B-B14F-4D97-AF65-F5344CB8AC3E}">
        <p14:creationId xmlns:p14="http://schemas.microsoft.com/office/powerpoint/2010/main" val="42859876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CC15DC7-9878-4067-AFD4-38E2744E5B5A}" type="slidenum">
              <a:rPr lang="en-US" altLang="ja-JP"/>
              <a:pPr/>
              <a:t>1</a:t>
            </a:fld>
            <a:endParaRPr lang="en-US" altLang="ja-JP"/>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ja-JP" altLang="en-US" dirty="0" smtClean="0"/>
              <a:t>セマンティックとは（引用：</a:t>
            </a:r>
            <a:r>
              <a:rPr kumimoji="1" lang="en-US" altLang="ja-JP" dirty="0" smtClean="0"/>
              <a:t>IT</a:t>
            </a:r>
            <a:r>
              <a:rPr kumimoji="1" lang="ja-JP" altLang="en-US" dirty="0" smtClean="0"/>
              <a:t>用語辞典　</a:t>
            </a:r>
            <a:r>
              <a:rPr kumimoji="1" lang="en-US" altLang="ja-JP" dirty="0" smtClean="0"/>
              <a:t>BINARY</a:t>
            </a:r>
            <a:r>
              <a:rPr kumimoji="1" lang="ja-JP" altLang="en-US" dirty="0" smtClean="0"/>
              <a:t>）</a:t>
            </a:r>
            <a:endParaRPr kumimoji="1" lang="en-US" altLang="ja-JP" dirty="0" smtClean="0"/>
          </a:p>
          <a:p>
            <a:r>
              <a:rPr kumimoji="1" lang="ja-JP" altLang="en-US" dirty="0" smtClean="0"/>
              <a:t>セマンティックとは、一般的には「意味」や「意味論」に関することを指す語である。</a:t>
            </a:r>
            <a:r>
              <a:rPr kumimoji="1" lang="en-US" altLang="ja-JP" dirty="0" smtClean="0"/>
              <a:t>IT</a:t>
            </a:r>
            <a:r>
              <a:rPr kumimoji="1" lang="ja-JP" altLang="en-US" dirty="0" smtClean="0"/>
              <a:t>用語としては、コンピュータに文書や情報の持つ意味を正確に解釈させ、</a:t>
            </a:r>
            <a:endParaRPr kumimoji="1" lang="en-US" altLang="ja-JP" dirty="0" smtClean="0"/>
          </a:p>
          <a:p>
            <a:r>
              <a:rPr kumimoji="1" lang="ja-JP" altLang="en-US" dirty="0" smtClean="0"/>
              <a:t>文書の関連付けや情報収集などの処理を自動的に行わせる技術について用いられる語である。</a:t>
            </a:r>
          </a:p>
          <a:p>
            <a:endParaRPr lang="ja-JP" altLang="en-US" dirty="0" smtClean="0"/>
          </a:p>
        </p:txBody>
      </p:sp>
    </p:spTree>
    <p:extLst>
      <p:ext uri="{BB962C8B-B14F-4D97-AF65-F5344CB8AC3E}">
        <p14:creationId xmlns:p14="http://schemas.microsoft.com/office/powerpoint/2010/main" val="20867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CC15DC7-9878-4067-AFD4-38E2744E5B5A}" type="slidenum">
              <a:rPr lang="en-US" altLang="ja-JP"/>
              <a:pPr/>
              <a:t>2</a:t>
            </a:fld>
            <a:endParaRPr lang="en-US" altLang="ja-JP"/>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ja-JP" altLang="en-US" dirty="0" smtClean="0"/>
          </a:p>
        </p:txBody>
      </p:sp>
    </p:spTree>
    <p:extLst>
      <p:ext uri="{BB962C8B-B14F-4D97-AF65-F5344CB8AC3E}">
        <p14:creationId xmlns:p14="http://schemas.microsoft.com/office/powerpoint/2010/main" val="367718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CC15DC7-9878-4067-AFD4-38E2744E5B5A}" type="slidenum">
              <a:rPr lang="en-US" altLang="ja-JP"/>
              <a:pPr/>
              <a:t>3</a:t>
            </a:fld>
            <a:endParaRPr lang="en-US" altLang="ja-JP"/>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ja-JP" altLang="en-US" dirty="0" smtClean="0"/>
          </a:p>
        </p:txBody>
      </p:sp>
    </p:spTree>
    <p:extLst>
      <p:ext uri="{BB962C8B-B14F-4D97-AF65-F5344CB8AC3E}">
        <p14:creationId xmlns:p14="http://schemas.microsoft.com/office/powerpoint/2010/main" val="258840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CC15DC7-9878-4067-AFD4-38E2744E5B5A}" type="slidenum">
              <a:rPr lang="en-US" altLang="ja-JP"/>
              <a:pPr/>
              <a:t>4</a:t>
            </a:fld>
            <a:endParaRPr lang="en-US" altLang="ja-JP"/>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ja-JP" altLang="en-US" dirty="0" smtClean="0"/>
          </a:p>
        </p:txBody>
      </p:sp>
    </p:spTree>
    <p:extLst>
      <p:ext uri="{BB962C8B-B14F-4D97-AF65-F5344CB8AC3E}">
        <p14:creationId xmlns:p14="http://schemas.microsoft.com/office/powerpoint/2010/main" val="3722838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CC15DC7-9878-4067-AFD4-38E2744E5B5A}" type="slidenum">
              <a:rPr lang="en-US" altLang="ja-JP"/>
              <a:pPr/>
              <a:t>5</a:t>
            </a:fld>
            <a:endParaRPr lang="en-US" altLang="ja-JP"/>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ja-JP" dirty="0" smtClean="0"/>
          </a:p>
        </p:txBody>
      </p:sp>
    </p:spTree>
    <p:extLst>
      <p:ext uri="{BB962C8B-B14F-4D97-AF65-F5344CB8AC3E}">
        <p14:creationId xmlns:p14="http://schemas.microsoft.com/office/powerpoint/2010/main" val="3404469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A528F0C-2F65-48A7-8008-D2437B2281AE}" type="slidenum">
              <a:rPr lang="en-US" altLang="ja-JP" smtClean="0"/>
              <a:pPr/>
              <a:t>6</a:t>
            </a:fld>
            <a:endParaRPr lang="en-US" altLang="ja-JP"/>
          </a:p>
        </p:txBody>
      </p:sp>
    </p:spTree>
    <p:extLst>
      <p:ext uri="{BB962C8B-B14F-4D97-AF65-F5344CB8AC3E}">
        <p14:creationId xmlns:p14="http://schemas.microsoft.com/office/powerpoint/2010/main" val="1617005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CC15DC7-9878-4067-AFD4-38E2744E5B5A}" type="slidenum">
              <a:rPr lang="en-US" altLang="ja-JP"/>
              <a:pPr/>
              <a:t>7</a:t>
            </a:fld>
            <a:endParaRPr lang="en-US" altLang="ja-JP"/>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ja-JP" altLang="en-US" dirty="0" smtClean="0"/>
          </a:p>
        </p:txBody>
      </p:sp>
    </p:spTree>
    <p:extLst>
      <p:ext uri="{BB962C8B-B14F-4D97-AF65-F5344CB8AC3E}">
        <p14:creationId xmlns:p14="http://schemas.microsoft.com/office/powerpoint/2010/main" val="1110329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CC15DC7-9878-4067-AFD4-38E2744E5B5A}" type="slidenum">
              <a:rPr lang="en-US" altLang="ja-JP"/>
              <a:pPr/>
              <a:t>8</a:t>
            </a:fld>
            <a:endParaRPr lang="en-US" altLang="ja-JP"/>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ja-JP" altLang="en-US" dirty="0" smtClean="0"/>
          </a:p>
        </p:txBody>
      </p:sp>
    </p:spTree>
    <p:extLst>
      <p:ext uri="{BB962C8B-B14F-4D97-AF65-F5344CB8AC3E}">
        <p14:creationId xmlns:p14="http://schemas.microsoft.com/office/powerpoint/2010/main" val="644539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スライド番号プレースホルダ 3"/>
          <p:cNvSpPr>
            <a:spLocks noGrp="1"/>
          </p:cNvSpPr>
          <p:nvPr>
            <p:ph type="sldNum" sz="quarter" idx="10"/>
          </p:nvPr>
        </p:nvSpPr>
        <p:spPr/>
        <p:txBody>
          <a:bodyPr/>
          <a:lstStyle>
            <a:lvl1pPr>
              <a:defRPr/>
            </a:lvl1pPr>
          </a:lstStyle>
          <a:p>
            <a:r>
              <a:rPr lang="en-US" altLang="ja-JP"/>
              <a:t>P</a:t>
            </a:r>
            <a:fld id="{F2F2016B-7FDF-4021-ABF8-823B6225670D}" type="slidenum">
              <a:rPr lang="en-US" altLang="ja-JP"/>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 3"/>
          <p:cNvSpPr>
            <a:spLocks noGrp="1"/>
          </p:cNvSpPr>
          <p:nvPr>
            <p:ph type="sldNum" sz="quarter" idx="10"/>
          </p:nvPr>
        </p:nvSpPr>
        <p:spPr/>
        <p:txBody>
          <a:bodyPr/>
          <a:lstStyle>
            <a:lvl1pPr>
              <a:defRPr/>
            </a:lvl1pPr>
          </a:lstStyle>
          <a:p>
            <a:r>
              <a:rPr lang="en-US" altLang="ja-JP"/>
              <a:t>P</a:t>
            </a:r>
            <a:fld id="{BD7F722D-3B45-4C5D-A7B8-E8E8CAB8AD9F}" type="slidenum">
              <a:rPr lang="en-US" altLang="ja-JP"/>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27825" y="533400"/>
            <a:ext cx="2105025" cy="53371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12750" y="533400"/>
            <a:ext cx="6162675" cy="53371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 3"/>
          <p:cNvSpPr>
            <a:spLocks noGrp="1"/>
          </p:cNvSpPr>
          <p:nvPr>
            <p:ph type="sldNum" sz="quarter" idx="10"/>
          </p:nvPr>
        </p:nvSpPr>
        <p:spPr/>
        <p:txBody>
          <a:bodyPr/>
          <a:lstStyle>
            <a:lvl1pPr>
              <a:defRPr/>
            </a:lvl1pPr>
          </a:lstStyle>
          <a:p>
            <a:r>
              <a:rPr lang="en-US" altLang="ja-JP"/>
              <a:t>P</a:t>
            </a:r>
            <a:fld id="{87075611-EF61-4CC3-AB5C-15511E9B5E7B}" type="slidenum">
              <a:rPr lang="en-US" altLang="ja-JP"/>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01320" y="342331"/>
            <a:ext cx="7901485" cy="533400"/>
          </a:xfrm>
        </p:spPr>
        <p:txBody>
          <a:body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 3"/>
          <p:cNvSpPr>
            <a:spLocks noGrp="1"/>
          </p:cNvSpPr>
          <p:nvPr>
            <p:ph type="sldNum" sz="quarter" idx="10"/>
          </p:nvPr>
        </p:nvSpPr>
        <p:spPr/>
        <p:txBody>
          <a:bodyPr/>
          <a:lstStyle>
            <a:lvl1pPr>
              <a:defRPr/>
            </a:lvl1pPr>
          </a:lstStyle>
          <a:p>
            <a:r>
              <a:rPr lang="en-US" altLang="ja-JP"/>
              <a:t>P</a:t>
            </a:r>
            <a:fld id="{ADE45537-07C3-4518-B510-353832BBD331}" type="slidenum">
              <a:rPr lang="en-US" altLang="ja-JP"/>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スライド番号プレースホルダ 3"/>
          <p:cNvSpPr>
            <a:spLocks noGrp="1"/>
          </p:cNvSpPr>
          <p:nvPr>
            <p:ph type="sldNum" sz="quarter" idx="10"/>
          </p:nvPr>
        </p:nvSpPr>
        <p:spPr/>
        <p:txBody>
          <a:bodyPr/>
          <a:lstStyle>
            <a:lvl1pPr>
              <a:defRPr/>
            </a:lvl1pPr>
          </a:lstStyle>
          <a:p>
            <a:r>
              <a:rPr lang="en-US" altLang="ja-JP"/>
              <a:t>P</a:t>
            </a:r>
            <a:fld id="{6BB0E7CB-18E4-4553-A6E0-72156F28EF9F}" type="slidenum">
              <a:rPr lang="en-US" altLang="ja-JP"/>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700088" y="1190625"/>
            <a:ext cx="3810000"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62488" y="1190625"/>
            <a:ext cx="3810000"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 4"/>
          <p:cNvSpPr>
            <a:spLocks noGrp="1"/>
          </p:cNvSpPr>
          <p:nvPr>
            <p:ph type="sldNum" sz="quarter" idx="10"/>
          </p:nvPr>
        </p:nvSpPr>
        <p:spPr/>
        <p:txBody>
          <a:bodyPr/>
          <a:lstStyle>
            <a:lvl1pPr>
              <a:defRPr/>
            </a:lvl1pPr>
          </a:lstStyle>
          <a:p>
            <a:r>
              <a:rPr lang="en-US" altLang="ja-JP"/>
              <a:t>P</a:t>
            </a:r>
            <a:fld id="{23E31530-0AA3-4AA3-8A0A-39F1DDAE2910}" type="slidenum">
              <a:rPr lang="en-US" altLang="ja-JP"/>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 6"/>
          <p:cNvSpPr>
            <a:spLocks noGrp="1"/>
          </p:cNvSpPr>
          <p:nvPr>
            <p:ph type="sldNum" sz="quarter" idx="10"/>
          </p:nvPr>
        </p:nvSpPr>
        <p:spPr/>
        <p:txBody>
          <a:bodyPr/>
          <a:lstStyle>
            <a:lvl1pPr>
              <a:defRPr/>
            </a:lvl1pPr>
          </a:lstStyle>
          <a:p>
            <a:r>
              <a:rPr lang="en-US" altLang="ja-JP"/>
              <a:t>P</a:t>
            </a:r>
            <a:fld id="{9B6CF12B-B9C5-4B87-A5A3-A52EF0E76BA1}" type="slidenum">
              <a:rPr lang="en-US" altLang="ja-JP"/>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スライド番号プレースホルダ 2"/>
          <p:cNvSpPr>
            <a:spLocks noGrp="1"/>
          </p:cNvSpPr>
          <p:nvPr>
            <p:ph type="sldNum" sz="quarter" idx="10"/>
          </p:nvPr>
        </p:nvSpPr>
        <p:spPr/>
        <p:txBody>
          <a:bodyPr/>
          <a:lstStyle>
            <a:lvl1pPr>
              <a:defRPr/>
            </a:lvl1pPr>
          </a:lstStyle>
          <a:p>
            <a:r>
              <a:rPr lang="en-US" altLang="ja-JP"/>
              <a:t>P</a:t>
            </a:r>
            <a:fld id="{F8BB4666-BE79-41B5-BA65-00D72A980002}" type="slidenum">
              <a:rPr lang="en-US" altLang="ja-JP"/>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lvl1pPr>
          </a:lstStyle>
          <a:p>
            <a:r>
              <a:rPr lang="en-US" altLang="ja-JP"/>
              <a:t>P</a:t>
            </a:r>
            <a:fld id="{826420E5-9E12-473D-9957-32CF2BA89447}" type="slidenum">
              <a:rPr lang="en-US" altLang="ja-JP"/>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スライド番号プレースホルダ 4"/>
          <p:cNvSpPr>
            <a:spLocks noGrp="1"/>
          </p:cNvSpPr>
          <p:nvPr>
            <p:ph type="sldNum" sz="quarter" idx="10"/>
          </p:nvPr>
        </p:nvSpPr>
        <p:spPr/>
        <p:txBody>
          <a:bodyPr/>
          <a:lstStyle>
            <a:lvl1pPr>
              <a:defRPr/>
            </a:lvl1pPr>
          </a:lstStyle>
          <a:p>
            <a:r>
              <a:rPr lang="en-US" altLang="ja-JP"/>
              <a:t>P</a:t>
            </a:r>
            <a:fld id="{C8C1DC79-FC03-4F73-A154-BED93CD15220}" type="slidenum">
              <a:rPr lang="en-US" altLang="ja-JP"/>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スライド番号プレースホルダ 4"/>
          <p:cNvSpPr>
            <a:spLocks noGrp="1"/>
          </p:cNvSpPr>
          <p:nvPr>
            <p:ph type="sldNum" sz="quarter" idx="10"/>
          </p:nvPr>
        </p:nvSpPr>
        <p:spPr/>
        <p:txBody>
          <a:bodyPr/>
          <a:lstStyle>
            <a:lvl1pPr>
              <a:defRPr/>
            </a:lvl1pPr>
          </a:lstStyle>
          <a:p>
            <a:r>
              <a:rPr lang="en-US" altLang="ja-JP"/>
              <a:t>P</a:t>
            </a:r>
            <a:fld id="{167187C0-A472-4DCD-BBA0-234DC00A2316}" type="slidenum">
              <a:rPr lang="en-US" altLang="ja-JP"/>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bwMode="auto">
          <a:xfrm>
            <a:off x="700088" y="1190625"/>
            <a:ext cx="7772400" cy="4679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75782" name="Rectangle 6"/>
          <p:cNvSpPr>
            <a:spLocks noGrp="1" noChangeArrowheads="1"/>
          </p:cNvSpPr>
          <p:nvPr>
            <p:ph type="sldNum" sz="quarter" idx="4"/>
          </p:nvPr>
        </p:nvSpPr>
        <p:spPr bwMode="auto">
          <a:xfrm>
            <a:off x="6654800" y="64436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kumimoji="1" sz="1400">
                <a:latin typeface="+mn-lt"/>
              </a:defRPr>
            </a:lvl1pPr>
          </a:lstStyle>
          <a:p>
            <a:r>
              <a:rPr lang="en-US" altLang="ja-JP"/>
              <a:t>P</a:t>
            </a:r>
            <a:fld id="{A3B767E9-B785-4732-B444-B6576A8E2D9A}" type="slidenum">
              <a:rPr lang="en-US" altLang="ja-JP"/>
              <a:pPr/>
              <a:t>‹#›</a:t>
            </a:fld>
            <a:endParaRPr lang="en-US" altLang="ja-JP"/>
          </a:p>
        </p:txBody>
      </p:sp>
      <p:sp>
        <p:nvSpPr>
          <p:cNvPr id="75786" name="Rectangle 10"/>
          <p:cNvSpPr>
            <a:spLocks noGrp="1" noChangeArrowheads="1"/>
          </p:cNvSpPr>
          <p:nvPr>
            <p:ph type="title"/>
          </p:nvPr>
        </p:nvSpPr>
        <p:spPr bwMode="auto">
          <a:xfrm>
            <a:off x="863126" y="369627"/>
            <a:ext cx="7789555" cy="533400"/>
          </a:xfrm>
          <a:prstGeom prst="rect">
            <a:avLst/>
          </a:prstGeom>
          <a:noFill/>
          <a:ln w="9525" algn="ctr">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9" name="テキスト ボックス 8"/>
          <p:cNvSpPr txBox="1"/>
          <p:nvPr userDrawn="1"/>
        </p:nvSpPr>
        <p:spPr>
          <a:xfrm>
            <a:off x="6523630" y="2"/>
            <a:ext cx="2620369" cy="30777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prstClr val="white"/>
                </a:solidFill>
                <a:effectLst/>
                <a:uLnTx/>
                <a:uFillTx/>
                <a:latin typeface="Calibri"/>
                <a:ea typeface="ＭＳ Ｐゴシック"/>
                <a:cs typeface="+mn-cs"/>
              </a:rPr>
              <a:t>HTML</a:t>
            </a:r>
            <a:r>
              <a:rPr kumimoji="1" lang="ja-JP" altLang="en-US" sz="1400" b="0" i="0" u="none" strike="noStrike" kern="1200" cap="none" spc="0" normalizeH="0" baseline="0" noProof="0" dirty="0" smtClean="0">
                <a:ln>
                  <a:noFill/>
                </a:ln>
                <a:solidFill>
                  <a:prstClr val="white"/>
                </a:solidFill>
                <a:effectLst/>
                <a:uLnTx/>
                <a:uFillTx/>
                <a:latin typeface="Calibri"/>
                <a:ea typeface="ＭＳ Ｐゴシック"/>
                <a:cs typeface="+mn-cs"/>
              </a:rPr>
              <a:t>（補助資料）　</a:t>
            </a:r>
            <a:endParaRPr kumimoji="1" lang="ja-JP" altLang="en-US" sz="1400" b="0" i="0" u="none" strike="noStrike" kern="1200" cap="none" spc="0" normalizeH="0" baseline="0" noProof="0" dirty="0">
              <a:ln>
                <a:noFill/>
              </a:ln>
              <a:solidFill>
                <a:prstClr val="white"/>
              </a:solidFill>
              <a:effectLst/>
              <a:uLnTx/>
              <a:uFillTx/>
              <a:latin typeface="Calibri"/>
              <a:ea typeface="ＭＳ Ｐゴシック"/>
              <a:cs typeface="+mn-cs"/>
            </a:endParaRPr>
          </a:p>
        </p:txBody>
      </p:sp>
      <p:grpSp>
        <p:nvGrpSpPr>
          <p:cNvPr id="15" name="グループ化 14"/>
          <p:cNvGrpSpPr/>
          <p:nvPr userDrawn="1"/>
        </p:nvGrpSpPr>
        <p:grpSpPr>
          <a:xfrm>
            <a:off x="214282" y="285728"/>
            <a:ext cx="571503" cy="571503"/>
            <a:chOff x="4070738" y="1528291"/>
            <a:chExt cx="1007417" cy="1007417"/>
          </a:xfrm>
          <a:scene3d>
            <a:camera prst="orthographicFront"/>
            <a:lightRig rig="threePt" dir="t">
              <a:rot lat="0" lon="0" rev="7500000"/>
            </a:lightRig>
          </a:scene3d>
        </p:grpSpPr>
        <p:sp>
          <p:nvSpPr>
            <p:cNvPr id="16" name="円/楕円 15"/>
            <p:cNvSpPr/>
            <p:nvPr/>
          </p:nvSpPr>
          <p:spPr>
            <a:xfrm>
              <a:off x="4070738" y="1528291"/>
              <a:ext cx="1007417" cy="1007417"/>
            </a:xfrm>
            <a:prstGeom prst="ellipse">
              <a:avLst/>
            </a:prstGeom>
            <a:gradFill rotWithShape="1">
              <a:gsLst>
                <a:gs pos="0">
                  <a:srgbClr val="4F81BD">
                    <a:shade val="50000"/>
                    <a:hueOff val="180719"/>
                    <a:satOff val="-3780"/>
                    <a:lumOff val="21031"/>
                    <a:alphaOff val="0"/>
                    <a:shade val="51000"/>
                    <a:satMod val="130000"/>
                  </a:srgbClr>
                </a:gs>
                <a:gs pos="80000">
                  <a:srgbClr val="4F81BD">
                    <a:shade val="50000"/>
                    <a:hueOff val="180719"/>
                    <a:satOff val="-3780"/>
                    <a:lumOff val="21031"/>
                    <a:alphaOff val="0"/>
                    <a:shade val="93000"/>
                    <a:satMod val="130000"/>
                  </a:srgbClr>
                </a:gs>
                <a:gs pos="100000">
                  <a:srgbClr val="4F81BD">
                    <a:shade val="50000"/>
                    <a:hueOff val="180719"/>
                    <a:satOff val="-3780"/>
                    <a:lumOff val="21031"/>
                    <a:alphaOff val="0"/>
                    <a:shade val="94000"/>
                    <a:satMod val="135000"/>
                  </a:srgbClr>
                </a:gs>
              </a:gsLst>
              <a:lin ang="16200000" scaled="0"/>
            </a:gradFill>
            <a:ln>
              <a:noFill/>
            </a:ln>
            <a:effectLst>
              <a:outerShdw blurRad="40000" dist="23000" dir="5400000" rotWithShape="0">
                <a:srgbClr val="000000">
                  <a:alpha val="35000"/>
                </a:srgbClr>
              </a:outerShdw>
            </a:effectLst>
            <a:sp3d prstMaterial="plastic">
              <a:bevelT w="127000" h="25400" prst="relaxedInset"/>
            </a:sp3d>
          </p:spPr>
        </p:sp>
        <p:sp>
          <p:nvSpPr>
            <p:cNvPr id="17" name="円/楕円 4"/>
            <p:cNvSpPr/>
            <p:nvPr/>
          </p:nvSpPr>
          <p:spPr>
            <a:xfrm>
              <a:off x="4218271" y="1675824"/>
              <a:ext cx="712351" cy="712351"/>
            </a:xfrm>
            <a:prstGeom prst="rect">
              <a:avLst/>
            </a:prstGeom>
            <a:noFill/>
            <a:ln>
              <a:noFill/>
            </a:ln>
            <a:effectLst/>
            <a:sp3d/>
          </p:spPr>
          <p:txBody>
            <a:bodyPr lIns="16510" tIns="16510" rIns="16510" bIns="16510" spcCol="1270" anchor="ctr"/>
            <a:lstStyle/>
            <a:p>
              <a:pPr marL="0" marR="0" lvl="0" indent="0" algn="ctr" defTabSz="577850" rtl="0" eaLnBrk="1" fontAlgn="auto" latinLnBrk="0" hangingPunct="1">
                <a:lnSpc>
                  <a:spcPct val="90000"/>
                </a:lnSpc>
                <a:spcBef>
                  <a:spcPts val="0"/>
                </a:spcBef>
                <a:spcAft>
                  <a:spcPct val="35000"/>
                </a:spcAft>
                <a:buClrTx/>
                <a:buSzTx/>
                <a:buFontTx/>
                <a:buNone/>
                <a:tabLst/>
                <a:defRPr/>
              </a:pPr>
              <a:endParaRPr kumimoji="1" lang="ja-JP" altLang="en-US" sz="1300" b="0" i="0" u="none" strike="noStrike" kern="1200" cap="none" spc="0" normalizeH="0" baseline="0" noProof="0" dirty="0">
                <a:ln>
                  <a:noFill/>
                </a:ln>
                <a:solidFill>
                  <a:prstClr val="white"/>
                </a:solidFill>
                <a:effectLst/>
                <a:uLnTx/>
                <a:uFillTx/>
                <a:latin typeface="Calibri"/>
                <a:ea typeface="ＭＳ Ｐゴシック"/>
                <a:cs typeface="+mn-cs"/>
              </a:endParaRPr>
            </a:p>
          </p:txBody>
        </p:sp>
      </p:gr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ftr="0" dt="0"/>
  <p:txStyles>
    <p:titleStyle>
      <a:lvl1pPr algn="l" rtl="0" fontAlgn="base">
        <a:spcBef>
          <a:spcPct val="0"/>
        </a:spcBef>
        <a:spcAft>
          <a:spcPct val="0"/>
        </a:spcAft>
        <a:defRPr kumimoji="1" sz="2800" b="1">
          <a:solidFill>
            <a:schemeClr val="tx1"/>
          </a:solidFill>
          <a:latin typeface="+mj-lt"/>
          <a:ea typeface="+mj-ea"/>
          <a:cs typeface="+mj-cs"/>
        </a:defRPr>
      </a:lvl1pPr>
      <a:lvl2pPr algn="ctr" rtl="0" fontAlgn="base">
        <a:spcBef>
          <a:spcPct val="0"/>
        </a:spcBef>
        <a:spcAft>
          <a:spcPct val="0"/>
        </a:spcAft>
        <a:defRPr kumimoji="1" sz="2800" b="1">
          <a:solidFill>
            <a:schemeClr val="tx1"/>
          </a:solidFill>
          <a:latin typeface="HGS創英角ｺﾞｼｯｸUB" pitchFamily="50" charset="-128"/>
          <a:ea typeface="HGS創英角ｺﾞｼｯｸUB" pitchFamily="50" charset="-128"/>
        </a:defRPr>
      </a:lvl2pPr>
      <a:lvl3pPr algn="ctr" rtl="0" fontAlgn="base">
        <a:spcBef>
          <a:spcPct val="0"/>
        </a:spcBef>
        <a:spcAft>
          <a:spcPct val="0"/>
        </a:spcAft>
        <a:defRPr kumimoji="1" sz="2800" b="1">
          <a:solidFill>
            <a:schemeClr val="tx1"/>
          </a:solidFill>
          <a:latin typeface="HGS創英角ｺﾞｼｯｸUB" pitchFamily="50" charset="-128"/>
          <a:ea typeface="HGS創英角ｺﾞｼｯｸUB" pitchFamily="50" charset="-128"/>
        </a:defRPr>
      </a:lvl3pPr>
      <a:lvl4pPr algn="ctr" rtl="0" fontAlgn="base">
        <a:spcBef>
          <a:spcPct val="0"/>
        </a:spcBef>
        <a:spcAft>
          <a:spcPct val="0"/>
        </a:spcAft>
        <a:defRPr kumimoji="1" sz="2800" b="1">
          <a:solidFill>
            <a:schemeClr val="tx1"/>
          </a:solidFill>
          <a:latin typeface="HGS創英角ｺﾞｼｯｸUB" pitchFamily="50" charset="-128"/>
          <a:ea typeface="HGS創英角ｺﾞｼｯｸUB" pitchFamily="50" charset="-128"/>
        </a:defRPr>
      </a:lvl4pPr>
      <a:lvl5pPr algn="ctr" rtl="0" fontAlgn="base">
        <a:spcBef>
          <a:spcPct val="0"/>
        </a:spcBef>
        <a:spcAft>
          <a:spcPct val="0"/>
        </a:spcAft>
        <a:defRPr kumimoji="1" sz="2800" b="1">
          <a:solidFill>
            <a:schemeClr val="tx1"/>
          </a:solidFill>
          <a:latin typeface="HGS創英角ｺﾞｼｯｸUB" pitchFamily="50" charset="-128"/>
          <a:ea typeface="HGS創英角ｺﾞｼｯｸUB" pitchFamily="50" charset="-128"/>
        </a:defRPr>
      </a:lvl5pPr>
      <a:lvl6pPr marL="457200" algn="ctr" rtl="0" fontAlgn="base">
        <a:spcBef>
          <a:spcPct val="0"/>
        </a:spcBef>
        <a:spcAft>
          <a:spcPct val="0"/>
        </a:spcAft>
        <a:defRPr kumimoji="1" sz="2800" b="1">
          <a:solidFill>
            <a:schemeClr val="tx1"/>
          </a:solidFill>
          <a:latin typeface="HGS創英角ｺﾞｼｯｸUB" pitchFamily="50" charset="-128"/>
          <a:ea typeface="HGS創英角ｺﾞｼｯｸUB" pitchFamily="50" charset="-128"/>
        </a:defRPr>
      </a:lvl6pPr>
      <a:lvl7pPr marL="914400" algn="ctr" rtl="0" fontAlgn="base">
        <a:spcBef>
          <a:spcPct val="0"/>
        </a:spcBef>
        <a:spcAft>
          <a:spcPct val="0"/>
        </a:spcAft>
        <a:defRPr kumimoji="1" sz="2800" b="1">
          <a:solidFill>
            <a:schemeClr val="tx1"/>
          </a:solidFill>
          <a:latin typeface="HGS創英角ｺﾞｼｯｸUB" pitchFamily="50" charset="-128"/>
          <a:ea typeface="HGS創英角ｺﾞｼｯｸUB" pitchFamily="50" charset="-128"/>
        </a:defRPr>
      </a:lvl7pPr>
      <a:lvl8pPr marL="1371600" algn="ctr" rtl="0" fontAlgn="base">
        <a:spcBef>
          <a:spcPct val="0"/>
        </a:spcBef>
        <a:spcAft>
          <a:spcPct val="0"/>
        </a:spcAft>
        <a:defRPr kumimoji="1" sz="2800" b="1">
          <a:solidFill>
            <a:schemeClr val="tx1"/>
          </a:solidFill>
          <a:latin typeface="HGS創英角ｺﾞｼｯｸUB" pitchFamily="50" charset="-128"/>
          <a:ea typeface="HGS創英角ｺﾞｼｯｸUB" pitchFamily="50" charset="-128"/>
        </a:defRPr>
      </a:lvl8pPr>
      <a:lvl9pPr marL="1828800" algn="ctr" rtl="0" fontAlgn="base">
        <a:spcBef>
          <a:spcPct val="0"/>
        </a:spcBef>
        <a:spcAft>
          <a:spcPct val="0"/>
        </a:spcAft>
        <a:defRPr kumimoji="1" sz="2800" b="1">
          <a:solidFill>
            <a:schemeClr val="tx1"/>
          </a:solidFill>
          <a:latin typeface="HGS創英角ｺﾞｼｯｸUB" pitchFamily="50" charset="-128"/>
          <a:ea typeface="HGS創英角ｺﾞｼｯｸUB" pitchFamily="50" charset="-128"/>
        </a:defRPr>
      </a:lvl9pPr>
    </p:titleStyle>
    <p:bodyStyle>
      <a:lvl1pPr marL="342900" indent="-342900" algn="l" rtl="0" fontAlgn="base">
        <a:lnSpc>
          <a:spcPts val="2900"/>
        </a:lnSpc>
        <a:spcBef>
          <a:spcPct val="20000"/>
        </a:spcBef>
        <a:spcAft>
          <a:spcPct val="0"/>
        </a:spcAft>
        <a:buFont typeface="Wingdings" pitchFamily="2" charset="2"/>
        <a:buChar char="l"/>
        <a:defRPr kumimoji="1" sz="2400">
          <a:solidFill>
            <a:schemeClr val="tx1"/>
          </a:solidFill>
          <a:latin typeface="+mn-lt"/>
          <a:ea typeface="+mn-ea"/>
          <a:cs typeface="+mn-cs"/>
        </a:defRPr>
      </a:lvl1pPr>
      <a:lvl2pPr marL="742950" indent="-285750" algn="l" rtl="0" fontAlgn="base">
        <a:lnSpc>
          <a:spcPts val="2900"/>
        </a:lnSpc>
        <a:spcBef>
          <a:spcPct val="20000"/>
        </a:spcBef>
        <a:spcAft>
          <a:spcPct val="0"/>
        </a:spcAft>
        <a:buFont typeface="Wingdings" pitchFamily="2" charset="2"/>
        <a:buChar char="l"/>
        <a:defRPr kumimoji="1" sz="2000">
          <a:solidFill>
            <a:schemeClr val="tx1"/>
          </a:solidFill>
          <a:latin typeface="+mn-lt"/>
          <a:ea typeface="+mn-ea"/>
        </a:defRPr>
      </a:lvl2pPr>
      <a:lvl3pPr marL="1143000" indent="-228600" algn="l" rtl="0" fontAlgn="base">
        <a:lnSpc>
          <a:spcPts val="2900"/>
        </a:lnSpc>
        <a:spcBef>
          <a:spcPct val="20000"/>
        </a:spcBef>
        <a:spcAft>
          <a:spcPct val="0"/>
        </a:spcAft>
        <a:buFont typeface="Wingdings" pitchFamily="2" charset="2"/>
        <a:buChar char="l"/>
        <a:defRPr kumimoji="1">
          <a:solidFill>
            <a:schemeClr val="tx1"/>
          </a:solidFill>
          <a:latin typeface="+mn-lt"/>
          <a:ea typeface="+mn-ea"/>
        </a:defRPr>
      </a:lvl3pPr>
      <a:lvl4pPr marL="1600200" indent="-228600" algn="l" rtl="0" fontAlgn="base">
        <a:lnSpc>
          <a:spcPts val="2900"/>
        </a:lnSpc>
        <a:spcBef>
          <a:spcPct val="20000"/>
        </a:spcBef>
        <a:spcAft>
          <a:spcPct val="0"/>
        </a:spcAft>
        <a:buFont typeface="Wingdings" pitchFamily="2" charset="2"/>
        <a:buChar char="l"/>
        <a:defRPr kumimoji="1" sz="1600">
          <a:solidFill>
            <a:schemeClr val="tx1"/>
          </a:solidFill>
          <a:latin typeface="+mn-lt"/>
          <a:ea typeface="+mn-ea"/>
        </a:defRPr>
      </a:lvl4pPr>
      <a:lvl5pPr marL="2057400" indent="-228600" algn="l" rtl="0" fontAlgn="base">
        <a:lnSpc>
          <a:spcPts val="2900"/>
        </a:lnSpc>
        <a:spcBef>
          <a:spcPct val="20000"/>
        </a:spcBef>
        <a:spcAft>
          <a:spcPct val="0"/>
        </a:spcAft>
        <a:buFont typeface="Wingdings" pitchFamily="2" charset="2"/>
        <a:buChar char="l"/>
        <a:defRPr kumimoji="1" sz="1600">
          <a:solidFill>
            <a:schemeClr val="tx1"/>
          </a:solidFill>
          <a:latin typeface="+mn-lt"/>
          <a:ea typeface="+mn-ea"/>
        </a:defRPr>
      </a:lvl5pPr>
      <a:lvl6pPr marL="2514600" indent="-228600" algn="l" rtl="0" fontAlgn="base">
        <a:lnSpc>
          <a:spcPts val="2900"/>
        </a:lnSpc>
        <a:spcBef>
          <a:spcPct val="20000"/>
        </a:spcBef>
        <a:spcAft>
          <a:spcPct val="0"/>
        </a:spcAft>
        <a:buFont typeface="Wingdings" pitchFamily="2" charset="2"/>
        <a:buChar char="l"/>
        <a:defRPr kumimoji="1" sz="1600">
          <a:solidFill>
            <a:schemeClr val="tx1"/>
          </a:solidFill>
          <a:latin typeface="+mn-lt"/>
          <a:ea typeface="+mn-ea"/>
        </a:defRPr>
      </a:lvl6pPr>
      <a:lvl7pPr marL="2971800" indent="-228600" algn="l" rtl="0" fontAlgn="base">
        <a:lnSpc>
          <a:spcPts val="2900"/>
        </a:lnSpc>
        <a:spcBef>
          <a:spcPct val="20000"/>
        </a:spcBef>
        <a:spcAft>
          <a:spcPct val="0"/>
        </a:spcAft>
        <a:buFont typeface="Wingdings" pitchFamily="2" charset="2"/>
        <a:buChar char="l"/>
        <a:defRPr kumimoji="1" sz="1600">
          <a:solidFill>
            <a:schemeClr val="tx1"/>
          </a:solidFill>
          <a:latin typeface="+mn-lt"/>
          <a:ea typeface="+mn-ea"/>
        </a:defRPr>
      </a:lvl7pPr>
      <a:lvl8pPr marL="3429000" indent="-228600" algn="l" rtl="0" fontAlgn="base">
        <a:lnSpc>
          <a:spcPts val="2900"/>
        </a:lnSpc>
        <a:spcBef>
          <a:spcPct val="20000"/>
        </a:spcBef>
        <a:spcAft>
          <a:spcPct val="0"/>
        </a:spcAft>
        <a:buFont typeface="Wingdings" pitchFamily="2" charset="2"/>
        <a:buChar char="l"/>
        <a:defRPr kumimoji="1" sz="1600">
          <a:solidFill>
            <a:schemeClr val="tx1"/>
          </a:solidFill>
          <a:latin typeface="+mn-lt"/>
          <a:ea typeface="+mn-ea"/>
        </a:defRPr>
      </a:lvl8pPr>
      <a:lvl9pPr marL="3886200" indent="-228600" algn="l" rtl="0" fontAlgn="base">
        <a:lnSpc>
          <a:spcPts val="2900"/>
        </a:lnSpc>
        <a:spcBef>
          <a:spcPct val="20000"/>
        </a:spcBef>
        <a:spcAft>
          <a:spcPct val="0"/>
        </a:spcAft>
        <a:buFont typeface="Wingdings" pitchFamily="2" charset="2"/>
        <a:buChar char="l"/>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 3"/>
          <p:cNvSpPr>
            <a:spLocks noGrp="1"/>
          </p:cNvSpPr>
          <p:nvPr>
            <p:ph type="sldNum" sz="quarter" idx="10"/>
          </p:nvPr>
        </p:nvSpPr>
        <p:spPr/>
        <p:txBody>
          <a:bodyPr/>
          <a:lstStyle/>
          <a:p>
            <a:r>
              <a:rPr lang="en-US" altLang="ja-JP"/>
              <a:t>P</a:t>
            </a:r>
            <a:fld id="{86D9D8B7-469D-480D-90DC-0F55AE874BEC}" type="slidenum">
              <a:rPr lang="en-US" altLang="ja-JP"/>
              <a:pPr/>
              <a:t>1</a:t>
            </a:fld>
            <a:endParaRPr lang="en-US" altLang="ja-JP"/>
          </a:p>
        </p:txBody>
      </p:sp>
      <p:sp>
        <p:nvSpPr>
          <p:cNvPr id="15" name="Rectangle 2"/>
          <p:cNvSpPr txBox="1">
            <a:spLocks noChangeArrowheads="1"/>
          </p:cNvSpPr>
          <p:nvPr/>
        </p:nvSpPr>
        <p:spPr bwMode="auto">
          <a:xfrm>
            <a:off x="854218" y="298790"/>
            <a:ext cx="6460982" cy="533400"/>
          </a:xfrm>
          <a:prstGeom prst="rect">
            <a:avLst/>
          </a:prstGeom>
          <a:noFill/>
          <a:ln w="9525" algn="ctr">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eaLnBrk="1" hangingPunct="1"/>
            <a:r>
              <a:rPr kumimoji="1" lang="en-US" altLang="ja-JP" sz="2800" b="1" i="0" u="none" strike="noStrike" kern="0" cap="none" spc="0" normalizeH="0" baseline="0" noProof="0" dirty="0" smtClean="0">
                <a:ln>
                  <a:noFill/>
                </a:ln>
                <a:solidFill>
                  <a:schemeClr val="tx1"/>
                </a:solidFill>
                <a:effectLst/>
                <a:uLnTx/>
                <a:uFillTx/>
                <a:latin typeface="+mj-lt"/>
                <a:ea typeface="+mj-ea"/>
                <a:cs typeface="+mj-cs"/>
              </a:rPr>
              <a:t>HTML</a:t>
            </a:r>
            <a:r>
              <a:rPr kumimoji="1" lang="ja-JP" altLang="en-US" sz="2800" b="1" i="0" u="none" strike="noStrike" kern="0" cap="none" spc="0" normalizeH="0" baseline="0" noProof="0" dirty="0" smtClean="0">
                <a:ln>
                  <a:noFill/>
                </a:ln>
                <a:solidFill>
                  <a:schemeClr val="tx1"/>
                </a:solidFill>
                <a:effectLst/>
                <a:uLnTx/>
                <a:uFillTx/>
                <a:latin typeface="+mj-lt"/>
                <a:ea typeface="+mj-ea"/>
                <a:cs typeface="+mj-cs"/>
              </a:rPr>
              <a:t>の歴史</a:t>
            </a:r>
          </a:p>
        </p:txBody>
      </p:sp>
      <p:sp>
        <p:nvSpPr>
          <p:cNvPr id="16" name="正方形/長方形 15"/>
          <p:cNvSpPr/>
          <p:nvPr/>
        </p:nvSpPr>
        <p:spPr bwMode="auto">
          <a:xfrm>
            <a:off x="1089070" y="1497042"/>
            <a:ext cx="1201005" cy="559558"/>
          </a:xfrm>
          <a:prstGeom prst="rect">
            <a:avLst/>
          </a:prstGeom>
          <a:solidFill>
            <a:srgbClr val="CCECFF"/>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HTML</a:t>
            </a:r>
          </a:p>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chemeClr val="tx1"/>
                </a:solidFill>
                <a:effectLst/>
                <a:latin typeface="Arial" charset="0"/>
                <a:ea typeface="ＭＳ Ｐゴシック" pitchFamily="50" charset="-128"/>
              </a:rPr>
              <a:t>誕生</a:t>
            </a:r>
          </a:p>
        </p:txBody>
      </p:sp>
      <p:sp>
        <p:nvSpPr>
          <p:cNvPr id="17" name="正方形/長方形 16"/>
          <p:cNvSpPr/>
          <p:nvPr/>
        </p:nvSpPr>
        <p:spPr bwMode="auto">
          <a:xfrm>
            <a:off x="3368120" y="1481495"/>
            <a:ext cx="1188000" cy="559558"/>
          </a:xfrm>
          <a:prstGeom prst="rect">
            <a:avLst/>
          </a:prstGeom>
          <a:solidFill>
            <a:srgbClr val="CCECFF"/>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HTML2.0</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9" name="テキスト ボックス 28"/>
          <p:cNvSpPr txBox="1"/>
          <p:nvPr/>
        </p:nvSpPr>
        <p:spPr>
          <a:xfrm>
            <a:off x="1052118" y="2194441"/>
            <a:ext cx="2198038" cy="1169551"/>
          </a:xfrm>
          <a:prstGeom prst="rect">
            <a:avLst/>
          </a:prstGeom>
          <a:noFill/>
        </p:spPr>
        <p:txBody>
          <a:bodyPr wrap="none" rtlCol="0">
            <a:spAutoFit/>
          </a:bodyPr>
          <a:lstStyle/>
          <a:p>
            <a:r>
              <a:rPr kumimoji="1" lang="en-US" altLang="ja-JP" sz="1400" dirty="0" smtClean="0"/>
              <a:t>1989</a:t>
            </a:r>
            <a:r>
              <a:rPr kumimoji="1" lang="ja-JP" altLang="en-US" sz="1400" dirty="0" smtClean="0"/>
              <a:t>年</a:t>
            </a:r>
            <a:endParaRPr kumimoji="1" lang="en-US" altLang="ja-JP" sz="1400" dirty="0" smtClean="0"/>
          </a:p>
          <a:p>
            <a:r>
              <a:rPr kumimoji="1" lang="ja-JP" altLang="en-US" sz="1400" dirty="0" smtClean="0"/>
              <a:t>スイス　</a:t>
            </a:r>
            <a:r>
              <a:rPr kumimoji="1" lang="en-US" altLang="ja-JP" sz="1400" dirty="0" smtClean="0"/>
              <a:t>CERN</a:t>
            </a:r>
            <a:r>
              <a:rPr kumimoji="1" lang="ja-JP" altLang="en-US" sz="1400" dirty="0" smtClean="0"/>
              <a:t>研究所にて</a:t>
            </a:r>
            <a:endParaRPr kumimoji="1" lang="en-US" altLang="ja-JP" sz="1400" dirty="0" smtClean="0"/>
          </a:p>
          <a:p>
            <a:r>
              <a:rPr kumimoji="1" lang="ja-JP" altLang="en-US" sz="1400" dirty="0" smtClean="0"/>
              <a:t>バーナーズリー氏</a:t>
            </a:r>
            <a:endParaRPr kumimoji="1" lang="en-US" altLang="ja-JP" sz="1400" dirty="0" smtClean="0"/>
          </a:p>
          <a:p>
            <a:r>
              <a:rPr kumimoji="1" lang="ja-JP" altLang="en-US" sz="1400" dirty="0"/>
              <a:t>膨大</a:t>
            </a:r>
            <a:r>
              <a:rPr kumimoji="1" lang="ja-JP" altLang="en-US" sz="1400" dirty="0" smtClean="0"/>
              <a:t>な研究論文を効率よく</a:t>
            </a:r>
            <a:endParaRPr kumimoji="1" lang="en-US" altLang="ja-JP" sz="1400" dirty="0" smtClean="0"/>
          </a:p>
          <a:p>
            <a:r>
              <a:rPr kumimoji="1" lang="ja-JP" altLang="en-US" sz="1400" dirty="0"/>
              <a:t>管理したい</a:t>
            </a:r>
            <a:endParaRPr kumimoji="1" lang="en-US" altLang="ja-JP" sz="1400" dirty="0" smtClean="0"/>
          </a:p>
        </p:txBody>
      </p:sp>
      <p:sp>
        <p:nvSpPr>
          <p:cNvPr id="39" name="テキスト ボックス 38"/>
          <p:cNvSpPr txBox="1"/>
          <p:nvPr/>
        </p:nvSpPr>
        <p:spPr>
          <a:xfrm>
            <a:off x="3368120" y="2170212"/>
            <a:ext cx="1518364" cy="738664"/>
          </a:xfrm>
          <a:prstGeom prst="rect">
            <a:avLst/>
          </a:prstGeom>
          <a:noFill/>
        </p:spPr>
        <p:txBody>
          <a:bodyPr wrap="none" rtlCol="0">
            <a:spAutoFit/>
          </a:bodyPr>
          <a:lstStyle/>
          <a:p>
            <a:r>
              <a:rPr kumimoji="1" lang="en-US" altLang="ja-JP" sz="1400" dirty="0" smtClean="0"/>
              <a:t>1995</a:t>
            </a:r>
            <a:r>
              <a:rPr kumimoji="1" lang="ja-JP" altLang="en-US" sz="1400" dirty="0" smtClean="0"/>
              <a:t>年</a:t>
            </a:r>
            <a:endParaRPr kumimoji="1" lang="en-US" altLang="ja-JP" sz="1400" dirty="0" smtClean="0"/>
          </a:p>
          <a:p>
            <a:r>
              <a:rPr kumimoji="1" lang="ja-JP" altLang="en-US" sz="1400" dirty="0" smtClean="0"/>
              <a:t>見栄えに関する</a:t>
            </a:r>
            <a:endParaRPr kumimoji="1" lang="en-US" altLang="ja-JP" sz="1400" dirty="0" smtClean="0"/>
          </a:p>
          <a:p>
            <a:r>
              <a:rPr kumimoji="1" lang="ja-JP" altLang="en-US" sz="1400" dirty="0" smtClean="0"/>
              <a:t>機能はあまりない</a:t>
            </a:r>
            <a:endParaRPr kumimoji="1" lang="en-US" altLang="ja-JP" sz="1400" dirty="0" smtClean="0"/>
          </a:p>
        </p:txBody>
      </p:sp>
      <p:sp>
        <p:nvSpPr>
          <p:cNvPr id="40" name="正方形/長方形 39"/>
          <p:cNvSpPr/>
          <p:nvPr/>
        </p:nvSpPr>
        <p:spPr bwMode="auto">
          <a:xfrm>
            <a:off x="5275564" y="1481495"/>
            <a:ext cx="1188000" cy="559558"/>
          </a:xfrm>
          <a:prstGeom prst="rect">
            <a:avLst/>
          </a:prstGeom>
          <a:solidFill>
            <a:srgbClr val="CCECFF"/>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HTML3.2</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42" name="テキスト ボックス 41"/>
          <p:cNvSpPr txBox="1"/>
          <p:nvPr/>
        </p:nvSpPr>
        <p:spPr>
          <a:xfrm>
            <a:off x="5258799" y="2179912"/>
            <a:ext cx="1826141" cy="738664"/>
          </a:xfrm>
          <a:prstGeom prst="rect">
            <a:avLst/>
          </a:prstGeom>
          <a:noFill/>
        </p:spPr>
        <p:txBody>
          <a:bodyPr wrap="none" rtlCol="0">
            <a:spAutoFit/>
          </a:bodyPr>
          <a:lstStyle/>
          <a:p>
            <a:r>
              <a:rPr kumimoji="1" lang="en-US" altLang="ja-JP" sz="1400" dirty="0" smtClean="0"/>
              <a:t>1997</a:t>
            </a:r>
            <a:r>
              <a:rPr kumimoji="1" lang="ja-JP" altLang="en-US" sz="1400" dirty="0" smtClean="0"/>
              <a:t>年</a:t>
            </a:r>
            <a:endParaRPr kumimoji="1" lang="en-US" altLang="ja-JP" sz="1400" dirty="0" smtClean="0"/>
          </a:p>
          <a:p>
            <a:r>
              <a:rPr kumimoji="1" lang="ja-JP" altLang="en-US" sz="1400" dirty="0" smtClean="0"/>
              <a:t>ブラウザメーカ独自の</a:t>
            </a:r>
            <a:endParaRPr kumimoji="1" lang="en-US" altLang="ja-JP" sz="1400" dirty="0" smtClean="0"/>
          </a:p>
          <a:p>
            <a:r>
              <a:rPr kumimoji="1" lang="ja-JP" altLang="en-US" sz="1400" dirty="0" smtClean="0"/>
              <a:t>機能を取り込む</a:t>
            </a:r>
            <a:endParaRPr kumimoji="1" lang="en-US" altLang="ja-JP" sz="1400" dirty="0" smtClean="0"/>
          </a:p>
        </p:txBody>
      </p:sp>
      <p:sp>
        <p:nvSpPr>
          <p:cNvPr id="43" name="正方形/長方形 42"/>
          <p:cNvSpPr/>
          <p:nvPr/>
        </p:nvSpPr>
        <p:spPr bwMode="auto">
          <a:xfrm>
            <a:off x="7202024" y="1481495"/>
            <a:ext cx="1188000" cy="559558"/>
          </a:xfrm>
          <a:prstGeom prst="rect">
            <a:avLst/>
          </a:prstGeom>
          <a:solidFill>
            <a:srgbClr val="CCECFF"/>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HTML4.0</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45" name="テキスト ボックス 44"/>
          <p:cNvSpPr txBox="1"/>
          <p:nvPr/>
        </p:nvSpPr>
        <p:spPr>
          <a:xfrm>
            <a:off x="7202024" y="2170212"/>
            <a:ext cx="1244251" cy="738664"/>
          </a:xfrm>
          <a:prstGeom prst="rect">
            <a:avLst/>
          </a:prstGeom>
          <a:noFill/>
        </p:spPr>
        <p:txBody>
          <a:bodyPr wrap="none" rtlCol="0">
            <a:spAutoFit/>
          </a:bodyPr>
          <a:lstStyle/>
          <a:p>
            <a:r>
              <a:rPr kumimoji="1" lang="en-US" altLang="ja-JP" sz="1400" dirty="0" smtClean="0"/>
              <a:t>1997</a:t>
            </a:r>
            <a:r>
              <a:rPr kumimoji="1" lang="ja-JP" altLang="en-US" sz="1400" dirty="0" smtClean="0"/>
              <a:t>年</a:t>
            </a:r>
            <a:endParaRPr kumimoji="1" lang="en-US" altLang="ja-JP" sz="1400" dirty="0" smtClean="0"/>
          </a:p>
          <a:p>
            <a:r>
              <a:rPr kumimoji="1" lang="ja-JP" altLang="en-US" sz="1400" dirty="0" smtClean="0"/>
              <a:t>論理構造と</a:t>
            </a:r>
            <a:endParaRPr kumimoji="1" lang="en-US" altLang="ja-JP" sz="1400" dirty="0" smtClean="0"/>
          </a:p>
          <a:p>
            <a:r>
              <a:rPr kumimoji="1" lang="ja-JP" altLang="en-US" sz="1400" dirty="0"/>
              <a:t>見</a:t>
            </a:r>
            <a:r>
              <a:rPr kumimoji="1" lang="ja-JP" altLang="en-US" sz="1400" dirty="0" smtClean="0"/>
              <a:t>栄えの分離</a:t>
            </a:r>
            <a:endParaRPr kumimoji="1" lang="en-US" altLang="ja-JP" sz="1400" dirty="0" smtClean="0"/>
          </a:p>
        </p:txBody>
      </p:sp>
      <p:sp>
        <p:nvSpPr>
          <p:cNvPr id="11" name="右矢印 10"/>
          <p:cNvSpPr/>
          <p:nvPr/>
        </p:nvSpPr>
        <p:spPr bwMode="auto">
          <a:xfrm>
            <a:off x="2298096" y="1642230"/>
            <a:ext cx="1070024" cy="238088"/>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49" name="右矢印 48"/>
          <p:cNvSpPr/>
          <p:nvPr/>
        </p:nvSpPr>
        <p:spPr bwMode="auto">
          <a:xfrm>
            <a:off x="4551736" y="1648560"/>
            <a:ext cx="723828" cy="238088"/>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0" name="右矢印 49"/>
          <p:cNvSpPr/>
          <p:nvPr/>
        </p:nvSpPr>
        <p:spPr bwMode="auto">
          <a:xfrm>
            <a:off x="6478196" y="1642230"/>
            <a:ext cx="723828" cy="238088"/>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1" name="右矢印 50"/>
          <p:cNvSpPr/>
          <p:nvPr/>
        </p:nvSpPr>
        <p:spPr bwMode="auto">
          <a:xfrm>
            <a:off x="8390024" y="1662918"/>
            <a:ext cx="723828" cy="238088"/>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2" name="右矢印 51"/>
          <p:cNvSpPr/>
          <p:nvPr/>
        </p:nvSpPr>
        <p:spPr bwMode="auto">
          <a:xfrm>
            <a:off x="288974" y="4734490"/>
            <a:ext cx="299518" cy="258776"/>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3" name="正方形/長方形 52"/>
          <p:cNvSpPr/>
          <p:nvPr/>
        </p:nvSpPr>
        <p:spPr bwMode="auto">
          <a:xfrm>
            <a:off x="588492" y="4573755"/>
            <a:ext cx="1309688" cy="559558"/>
          </a:xfrm>
          <a:prstGeom prst="rect">
            <a:avLst/>
          </a:prstGeom>
          <a:solidFill>
            <a:srgbClr val="CCECFF"/>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HTML4.01</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54" name="テキスト ボックス 53"/>
          <p:cNvSpPr txBox="1"/>
          <p:nvPr/>
        </p:nvSpPr>
        <p:spPr>
          <a:xfrm>
            <a:off x="588492" y="5262472"/>
            <a:ext cx="1792478" cy="738664"/>
          </a:xfrm>
          <a:prstGeom prst="rect">
            <a:avLst/>
          </a:prstGeom>
          <a:noFill/>
        </p:spPr>
        <p:txBody>
          <a:bodyPr wrap="none" rtlCol="0">
            <a:spAutoFit/>
          </a:bodyPr>
          <a:lstStyle/>
          <a:p>
            <a:r>
              <a:rPr kumimoji="1" lang="en-US" altLang="ja-JP" sz="1400" dirty="0" smtClean="0"/>
              <a:t>1999</a:t>
            </a:r>
            <a:r>
              <a:rPr kumimoji="1" lang="ja-JP" altLang="en-US" sz="1400" dirty="0" smtClean="0"/>
              <a:t>年</a:t>
            </a:r>
            <a:endParaRPr kumimoji="1" lang="en-US" altLang="ja-JP" sz="1400" dirty="0" smtClean="0"/>
          </a:p>
          <a:p>
            <a:r>
              <a:rPr kumimoji="1" lang="en-US" altLang="ja-JP" sz="1400" dirty="0" smtClean="0"/>
              <a:t>HTML4.0</a:t>
            </a:r>
            <a:r>
              <a:rPr kumimoji="1" lang="ja-JP" altLang="en-US" sz="1400" dirty="0" smtClean="0"/>
              <a:t>の不具合を</a:t>
            </a:r>
            <a:endParaRPr kumimoji="1" lang="en-US" altLang="ja-JP" sz="1400" dirty="0" smtClean="0"/>
          </a:p>
          <a:p>
            <a:r>
              <a:rPr kumimoji="1" lang="ja-JP" altLang="en-US" sz="1400" dirty="0"/>
              <a:t>修正</a:t>
            </a:r>
            <a:endParaRPr kumimoji="1" lang="en-US" altLang="ja-JP" sz="1400" dirty="0" smtClean="0"/>
          </a:p>
        </p:txBody>
      </p:sp>
      <p:sp>
        <p:nvSpPr>
          <p:cNvPr id="55" name="右矢印 54"/>
          <p:cNvSpPr/>
          <p:nvPr/>
        </p:nvSpPr>
        <p:spPr bwMode="auto">
          <a:xfrm>
            <a:off x="1899324" y="4755178"/>
            <a:ext cx="723828" cy="238088"/>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6" name="正方形/長方形 55"/>
          <p:cNvSpPr/>
          <p:nvPr/>
        </p:nvSpPr>
        <p:spPr bwMode="auto">
          <a:xfrm>
            <a:off x="2623151" y="4573755"/>
            <a:ext cx="1326221" cy="559558"/>
          </a:xfrm>
          <a:prstGeom prst="rect">
            <a:avLst/>
          </a:prstGeom>
          <a:solidFill>
            <a:srgbClr val="CCECFF"/>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HTML5.0</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58" name="テキスト ボックス 57"/>
          <p:cNvSpPr txBox="1"/>
          <p:nvPr/>
        </p:nvSpPr>
        <p:spPr>
          <a:xfrm>
            <a:off x="2604976" y="5262472"/>
            <a:ext cx="2600392" cy="523220"/>
          </a:xfrm>
          <a:prstGeom prst="rect">
            <a:avLst/>
          </a:prstGeom>
          <a:noFill/>
        </p:spPr>
        <p:txBody>
          <a:bodyPr wrap="none" rtlCol="0">
            <a:spAutoFit/>
          </a:bodyPr>
          <a:lstStyle/>
          <a:p>
            <a:r>
              <a:rPr kumimoji="1" lang="en-US" altLang="ja-JP" sz="1400" dirty="0" smtClean="0"/>
              <a:t>2014</a:t>
            </a:r>
            <a:r>
              <a:rPr kumimoji="1" lang="ja-JP" altLang="en-US" sz="1400" dirty="0" smtClean="0"/>
              <a:t>年</a:t>
            </a:r>
            <a:r>
              <a:rPr kumimoji="1" lang="en-US" altLang="ja-JP" sz="1400" dirty="0" smtClean="0"/>
              <a:t>10</a:t>
            </a:r>
            <a:r>
              <a:rPr kumimoji="1" lang="ja-JP" altLang="en-US" sz="1400" dirty="0" smtClean="0"/>
              <a:t>月</a:t>
            </a:r>
            <a:endParaRPr kumimoji="1" lang="en-US" altLang="ja-JP" sz="1400" dirty="0" smtClean="0"/>
          </a:p>
          <a:p>
            <a:r>
              <a:rPr kumimoji="1" lang="ja-JP" altLang="en-US" sz="1400" dirty="0" smtClean="0"/>
              <a:t>よりセマンティックなマークアップ</a:t>
            </a:r>
            <a:endParaRPr kumimoji="1" lang="en-US" altLang="ja-JP" sz="1400" dirty="0" smtClean="0"/>
          </a:p>
        </p:txBody>
      </p:sp>
      <p:sp>
        <p:nvSpPr>
          <p:cNvPr id="25" name="正方形/長方形 24"/>
          <p:cNvSpPr/>
          <p:nvPr/>
        </p:nvSpPr>
        <p:spPr bwMode="auto">
          <a:xfrm>
            <a:off x="2617717" y="3520678"/>
            <a:ext cx="1326221" cy="559558"/>
          </a:xfrm>
          <a:prstGeom prst="rect">
            <a:avLst/>
          </a:prstGeom>
          <a:solidFill>
            <a:srgbClr val="CCECFF"/>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XHTML1.0</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6" name="右矢印 25"/>
          <p:cNvSpPr/>
          <p:nvPr/>
        </p:nvSpPr>
        <p:spPr bwMode="auto">
          <a:xfrm>
            <a:off x="3939648" y="3708709"/>
            <a:ext cx="723828" cy="238088"/>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7" name="テキスト ボックス 26"/>
          <p:cNvSpPr txBox="1"/>
          <p:nvPr/>
        </p:nvSpPr>
        <p:spPr>
          <a:xfrm>
            <a:off x="2599542" y="4097257"/>
            <a:ext cx="761747" cy="307777"/>
          </a:xfrm>
          <a:prstGeom prst="rect">
            <a:avLst/>
          </a:prstGeom>
          <a:noFill/>
        </p:spPr>
        <p:txBody>
          <a:bodyPr wrap="none" rtlCol="0">
            <a:spAutoFit/>
          </a:bodyPr>
          <a:lstStyle/>
          <a:p>
            <a:r>
              <a:rPr kumimoji="1" lang="en-US" altLang="ja-JP" sz="1400" dirty="0" smtClean="0"/>
              <a:t>2000</a:t>
            </a:r>
            <a:r>
              <a:rPr kumimoji="1" lang="ja-JP" altLang="en-US" sz="1400" dirty="0" smtClean="0"/>
              <a:t>年</a:t>
            </a:r>
            <a:endParaRPr kumimoji="1" lang="en-US" altLang="ja-JP" sz="1400" dirty="0" smtClean="0"/>
          </a:p>
        </p:txBody>
      </p:sp>
      <p:sp>
        <p:nvSpPr>
          <p:cNvPr id="28" name="正方形/長方形 27"/>
          <p:cNvSpPr/>
          <p:nvPr/>
        </p:nvSpPr>
        <p:spPr bwMode="auto">
          <a:xfrm>
            <a:off x="4663476" y="3547974"/>
            <a:ext cx="1326221" cy="559558"/>
          </a:xfrm>
          <a:prstGeom prst="rect">
            <a:avLst/>
          </a:prstGeom>
          <a:solidFill>
            <a:srgbClr val="CCECFF"/>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XHTML1.1</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30" name="テキスト ボックス 29"/>
          <p:cNvSpPr txBox="1"/>
          <p:nvPr/>
        </p:nvSpPr>
        <p:spPr>
          <a:xfrm>
            <a:off x="4641544" y="4097257"/>
            <a:ext cx="761747" cy="307777"/>
          </a:xfrm>
          <a:prstGeom prst="rect">
            <a:avLst/>
          </a:prstGeom>
          <a:noFill/>
        </p:spPr>
        <p:txBody>
          <a:bodyPr wrap="none" rtlCol="0">
            <a:spAutoFit/>
          </a:bodyPr>
          <a:lstStyle/>
          <a:p>
            <a:r>
              <a:rPr kumimoji="1" lang="en-US" altLang="ja-JP" sz="1400" dirty="0" smtClean="0"/>
              <a:t>2001</a:t>
            </a:r>
            <a:r>
              <a:rPr kumimoji="1" lang="ja-JP" altLang="en-US" sz="1400" dirty="0" smtClean="0"/>
              <a:t>年</a:t>
            </a:r>
            <a:endParaRPr kumimoji="1" lang="en-US" altLang="ja-JP" sz="1400" dirty="0" smtClean="0"/>
          </a:p>
        </p:txBody>
      </p:sp>
      <p:sp>
        <p:nvSpPr>
          <p:cNvPr id="3" name="屈折矢印 2"/>
          <p:cNvSpPr/>
          <p:nvPr/>
        </p:nvSpPr>
        <p:spPr bwMode="auto">
          <a:xfrm rot="5400000" flipH="1">
            <a:off x="1797105" y="4075288"/>
            <a:ext cx="1001980" cy="486217"/>
          </a:xfrm>
          <a:prstGeom prst="bentUp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50858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見出し・段落</a:t>
            </a:r>
            <a:r>
              <a:rPr lang="ja-JP" altLang="en-US" dirty="0"/>
              <a:t>・</a:t>
            </a:r>
            <a:r>
              <a:rPr kumimoji="1" lang="ja-JP" altLang="en-US" dirty="0" smtClean="0"/>
              <a:t>リスト</a:t>
            </a:r>
            <a:endParaRPr kumimoji="1" lang="ja-JP" altLang="en-US" dirty="0"/>
          </a:p>
        </p:txBody>
      </p:sp>
      <p:sp>
        <p:nvSpPr>
          <p:cNvPr id="4" name="スライド番号プレースホルダー 3"/>
          <p:cNvSpPr>
            <a:spLocks noGrp="1"/>
          </p:cNvSpPr>
          <p:nvPr>
            <p:ph type="sldNum" sz="quarter" idx="10"/>
          </p:nvPr>
        </p:nvSpPr>
        <p:spPr/>
        <p:txBody>
          <a:bodyPr/>
          <a:lstStyle/>
          <a:p>
            <a:r>
              <a:rPr lang="en-US" altLang="ja-JP" smtClean="0"/>
              <a:t>P</a:t>
            </a:r>
            <a:fld id="{ADE45537-07C3-4518-B510-353832BBD331}" type="slidenum">
              <a:rPr lang="en-US" altLang="ja-JP" smtClean="0"/>
              <a:pPr/>
              <a:t>10</a:t>
            </a:fld>
            <a:endParaRPr lang="en-US" altLang="ja-JP"/>
          </a:p>
        </p:txBody>
      </p:sp>
      <p:sp>
        <p:nvSpPr>
          <p:cNvPr id="5" name="テキスト ボックス 4"/>
          <p:cNvSpPr txBox="1"/>
          <p:nvPr/>
        </p:nvSpPr>
        <p:spPr>
          <a:xfrm>
            <a:off x="760454" y="1062323"/>
            <a:ext cx="4827893" cy="461665"/>
          </a:xfrm>
          <a:prstGeom prst="rect">
            <a:avLst/>
          </a:prstGeom>
          <a:noFill/>
        </p:spPr>
        <p:txBody>
          <a:bodyPr wrap="square" rtlCol="0">
            <a:spAutoFit/>
          </a:bodyPr>
          <a:lstStyle/>
          <a:p>
            <a:r>
              <a:rPr kumimoji="1" lang="ja-JP" altLang="en-US" sz="2400" dirty="0" smtClean="0"/>
              <a:t>文書構造</a:t>
            </a:r>
            <a:r>
              <a:rPr kumimoji="1" lang="ja-JP" altLang="en-US" sz="2400" dirty="0"/>
              <a:t>を</a:t>
            </a:r>
            <a:r>
              <a:rPr kumimoji="1" lang="ja-JP" altLang="en-US" sz="2400" dirty="0" smtClean="0"/>
              <a:t>作る重要な要素</a:t>
            </a:r>
            <a:endParaRPr kumimoji="1" lang="ja-JP" altLang="en-US" sz="2400" dirty="0"/>
          </a:p>
        </p:txBody>
      </p:sp>
      <p:sp>
        <p:nvSpPr>
          <p:cNvPr id="6" name="テキスト ボックス 5"/>
          <p:cNvSpPr txBox="1"/>
          <p:nvPr/>
        </p:nvSpPr>
        <p:spPr>
          <a:xfrm>
            <a:off x="900610" y="1682071"/>
            <a:ext cx="7357565" cy="1200329"/>
          </a:xfrm>
          <a:prstGeom prst="rect">
            <a:avLst/>
          </a:prstGeom>
          <a:noFill/>
        </p:spPr>
        <p:txBody>
          <a:bodyPr wrap="square" rtlCol="0">
            <a:spAutoFit/>
          </a:bodyPr>
          <a:lstStyle/>
          <a:p>
            <a:pPr marL="180975" indent="-180975">
              <a:buFont typeface="Arial" panose="020B0604020202020204" pitchFamily="34" charset="0"/>
              <a:buChar char="•"/>
            </a:pPr>
            <a:r>
              <a:rPr kumimoji="1" lang="ja-JP" altLang="en-US" sz="2400" dirty="0" smtClean="0"/>
              <a:t>見出し要素・・・</a:t>
            </a:r>
            <a:r>
              <a:rPr kumimoji="1" lang="en-US" altLang="ja-JP" sz="2400" dirty="0" smtClean="0">
                <a:solidFill>
                  <a:srgbClr val="0070C0"/>
                </a:solidFill>
              </a:rPr>
              <a:t>&lt;h1&gt;</a:t>
            </a:r>
            <a:r>
              <a:rPr kumimoji="1" lang="ja-JP" altLang="en-US" sz="2400" dirty="0" smtClean="0">
                <a:solidFill>
                  <a:srgbClr val="0070C0"/>
                </a:solidFill>
              </a:rPr>
              <a:t>見出し</a:t>
            </a:r>
            <a:r>
              <a:rPr kumimoji="1" lang="en-US" altLang="ja-JP" sz="2400" dirty="0" smtClean="0">
                <a:solidFill>
                  <a:srgbClr val="0070C0"/>
                </a:solidFill>
              </a:rPr>
              <a:t>&lt;/h1&gt;</a:t>
            </a:r>
            <a:br>
              <a:rPr kumimoji="1" lang="en-US" altLang="ja-JP" sz="2400" dirty="0" smtClean="0">
                <a:solidFill>
                  <a:srgbClr val="0070C0"/>
                </a:solidFill>
              </a:rPr>
            </a:br>
            <a:r>
              <a:rPr kumimoji="1" lang="ja-JP" altLang="en-US" sz="2400" dirty="0" smtClean="0"/>
              <a:t>                       </a:t>
            </a:r>
            <a:r>
              <a:rPr kumimoji="1" lang="en-US" altLang="ja-JP" dirty="0" smtClean="0"/>
              <a:t>&lt;h1&gt;</a:t>
            </a:r>
            <a:r>
              <a:rPr kumimoji="1" lang="ja-JP" altLang="en-US" dirty="0" smtClean="0"/>
              <a:t>が最上位の見出し　</a:t>
            </a:r>
            <a:r>
              <a:rPr kumimoji="1" lang="en-US" altLang="ja-JP" dirty="0" smtClean="0"/>
              <a:t>&lt;h6&gt;</a:t>
            </a:r>
            <a:r>
              <a:rPr kumimoji="1" lang="ja-JP" altLang="en-US" dirty="0" smtClean="0"/>
              <a:t>が最下位の見出し</a:t>
            </a:r>
            <a:endParaRPr kumimoji="1" lang="en-US" altLang="ja-JP" dirty="0" smtClean="0"/>
          </a:p>
          <a:p>
            <a:r>
              <a:rPr kumimoji="1" lang="ja-JP" altLang="en-US" sz="2000" dirty="0"/>
              <a:t>　</a:t>
            </a:r>
            <a:r>
              <a:rPr kumimoji="1" lang="ja-JP" altLang="en-US" sz="2000" dirty="0" smtClean="0"/>
              <a:t>　　　　　　　　　　　　階層を意識してマークアップする</a:t>
            </a:r>
            <a:r>
              <a:rPr kumimoji="1" lang="ja-JP" altLang="en-US" sz="2400" dirty="0" smtClean="0"/>
              <a:t>　　　</a:t>
            </a:r>
            <a:endParaRPr kumimoji="1" lang="en-US" altLang="ja-JP" sz="2400" dirty="0" smtClean="0"/>
          </a:p>
        </p:txBody>
      </p:sp>
      <p:sp>
        <p:nvSpPr>
          <p:cNvPr id="7" name="テキスト ボックス 6"/>
          <p:cNvSpPr txBox="1"/>
          <p:nvPr/>
        </p:nvSpPr>
        <p:spPr>
          <a:xfrm>
            <a:off x="900610" y="3044325"/>
            <a:ext cx="6738440" cy="830997"/>
          </a:xfrm>
          <a:prstGeom prst="rect">
            <a:avLst/>
          </a:prstGeom>
          <a:noFill/>
        </p:spPr>
        <p:txBody>
          <a:bodyPr wrap="square" rtlCol="0">
            <a:spAutoFit/>
          </a:bodyPr>
          <a:lstStyle/>
          <a:p>
            <a:pPr marL="180975" indent="-180975">
              <a:buFont typeface="Arial" panose="020B0604020202020204" pitchFamily="34" charset="0"/>
              <a:buChar char="•"/>
            </a:pPr>
            <a:r>
              <a:rPr kumimoji="1" lang="ja-JP" altLang="en-US" sz="2400" dirty="0" smtClean="0"/>
              <a:t>段落要素  ・・・</a:t>
            </a:r>
            <a:r>
              <a:rPr kumimoji="1" lang="en-US" altLang="ja-JP" sz="2400" dirty="0" smtClean="0">
                <a:solidFill>
                  <a:srgbClr val="0070C0"/>
                </a:solidFill>
              </a:rPr>
              <a:t>&lt;p&gt;</a:t>
            </a:r>
            <a:r>
              <a:rPr kumimoji="1" lang="ja-JP" altLang="en-US" sz="2400" dirty="0" smtClean="0">
                <a:solidFill>
                  <a:srgbClr val="0070C0"/>
                </a:solidFill>
              </a:rPr>
              <a:t>コンテンツ</a:t>
            </a:r>
            <a:r>
              <a:rPr kumimoji="1" lang="en-US" altLang="ja-JP" sz="2400" dirty="0" smtClean="0">
                <a:solidFill>
                  <a:srgbClr val="0070C0"/>
                </a:solidFill>
              </a:rPr>
              <a:t>&lt;/p&gt;</a:t>
            </a:r>
            <a:br>
              <a:rPr kumimoji="1" lang="en-US" altLang="ja-JP" sz="2400" dirty="0" smtClean="0">
                <a:solidFill>
                  <a:srgbClr val="0070C0"/>
                </a:solidFill>
              </a:rPr>
            </a:br>
            <a:r>
              <a:rPr kumimoji="1" lang="ja-JP" altLang="en-US" sz="2000" dirty="0" smtClean="0"/>
              <a:t>　　　　　　　　　　　文章のひとかたまり（パラグラフ）</a:t>
            </a:r>
            <a:r>
              <a:rPr kumimoji="1" lang="ja-JP" altLang="en-US" sz="2400" dirty="0" smtClean="0"/>
              <a:t>　　　</a:t>
            </a:r>
            <a:endParaRPr kumimoji="1" lang="en-US" altLang="ja-JP" sz="2400" dirty="0" smtClean="0"/>
          </a:p>
        </p:txBody>
      </p:sp>
      <p:sp>
        <p:nvSpPr>
          <p:cNvPr id="8" name="テキスト ボックス 7"/>
          <p:cNvSpPr txBox="1"/>
          <p:nvPr/>
        </p:nvSpPr>
        <p:spPr>
          <a:xfrm>
            <a:off x="900610" y="4014432"/>
            <a:ext cx="2442665" cy="461665"/>
          </a:xfrm>
          <a:prstGeom prst="rect">
            <a:avLst/>
          </a:prstGeom>
          <a:noFill/>
        </p:spPr>
        <p:txBody>
          <a:bodyPr wrap="square" rtlCol="0">
            <a:spAutoFit/>
          </a:bodyPr>
          <a:lstStyle/>
          <a:p>
            <a:pPr marL="180975" indent="-180975">
              <a:buFont typeface="Arial" panose="020B0604020202020204" pitchFamily="34" charset="0"/>
              <a:buChar char="•"/>
            </a:pPr>
            <a:r>
              <a:rPr kumimoji="1" lang="ja-JP" altLang="en-US" sz="2400" dirty="0" smtClean="0"/>
              <a:t>リスト要素  ・・・</a:t>
            </a:r>
            <a:endParaRPr kumimoji="1" lang="en-US" altLang="ja-JP" sz="2400" dirty="0" smtClean="0"/>
          </a:p>
        </p:txBody>
      </p:sp>
      <p:sp>
        <p:nvSpPr>
          <p:cNvPr id="9" name="テキスト ボックス 8"/>
          <p:cNvSpPr txBox="1"/>
          <p:nvPr/>
        </p:nvSpPr>
        <p:spPr>
          <a:xfrm>
            <a:off x="5909478" y="4013557"/>
            <a:ext cx="2653497" cy="1569660"/>
          </a:xfrm>
          <a:prstGeom prst="rect">
            <a:avLst/>
          </a:prstGeom>
          <a:noFill/>
        </p:spPr>
        <p:txBody>
          <a:bodyPr wrap="square" rtlCol="0">
            <a:spAutoFit/>
          </a:bodyPr>
          <a:lstStyle/>
          <a:p>
            <a:r>
              <a:rPr kumimoji="1" lang="en-US" altLang="ja-JP" sz="2400" dirty="0" smtClean="0">
                <a:solidFill>
                  <a:srgbClr val="0070C0"/>
                </a:solidFill>
              </a:rPr>
              <a:t>&lt;ul&gt;</a:t>
            </a:r>
          </a:p>
          <a:p>
            <a:r>
              <a:rPr kumimoji="1" lang="en-US" altLang="ja-JP" sz="2400" dirty="0" smtClean="0">
                <a:solidFill>
                  <a:srgbClr val="0070C0"/>
                </a:solidFill>
              </a:rPr>
              <a:t>    &lt;</a:t>
            </a:r>
            <a:r>
              <a:rPr kumimoji="1" lang="en-US" altLang="ja-JP" sz="2400" dirty="0">
                <a:solidFill>
                  <a:srgbClr val="0070C0"/>
                </a:solidFill>
              </a:rPr>
              <a:t>li</a:t>
            </a:r>
            <a:r>
              <a:rPr kumimoji="1" lang="en-US" altLang="ja-JP" sz="2400" dirty="0" smtClean="0">
                <a:solidFill>
                  <a:srgbClr val="0070C0"/>
                </a:solidFill>
              </a:rPr>
              <a:t>&gt;</a:t>
            </a:r>
            <a:r>
              <a:rPr kumimoji="1" lang="ja-JP" altLang="en-US" sz="2400" dirty="0">
                <a:solidFill>
                  <a:srgbClr val="0070C0"/>
                </a:solidFill>
              </a:rPr>
              <a:t>リスト</a:t>
            </a:r>
            <a:r>
              <a:rPr kumimoji="1" lang="en-US" altLang="ja-JP" sz="2400" dirty="0">
                <a:solidFill>
                  <a:srgbClr val="0070C0"/>
                </a:solidFill>
              </a:rPr>
              <a:t>1 </a:t>
            </a:r>
            <a:r>
              <a:rPr kumimoji="1" lang="en-US" altLang="ja-JP" sz="2400" dirty="0" smtClean="0">
                <a:solidFill>
                  <a:srgbClr val="0070C0"/>
                </a:solidFill>
              </a:rPr>
              <a:t>&lt;/</a:t>
            </a:r>
            <a:r>
              <a:rPr kumimoji="1" lang="en-US" altLang="ja-JP" sz="2400" dirty="0">
                <a:solidFill>
                  <a:srgbClr val="0070C0"/>
                </a:solidFill>
              </a:rPr>
              <a:t>li&gt;</a:t>
            </a:r>
            <a:br>
              <a:rPr kumimoji="1" lang="en-US" altLang="ja-JP" sz="2400" dirty="0">
                <a:solidFill>
                  <a:srgbClr val="0070C0"/>
                </a:solidFill>
              </a:rPr>
            </a:br>
            <a:r>
              <a:rPr kumimoji="1" lang="en-US" altLang="ja-JP" sz="2400" dirty="0" smtClean="0">
                <a:solidFill>
                  <a:srgbClr val="0070C0"/>
                </a:solidFill>
              </a:rPr>
              <a:t>    &lt;</a:t>
            </a:r>
            <a:r>
              <a:rPr kumimoji="1" lang="en-US" altLang="ja-JP" sz="2400" dirty="0">
                <a:solidFill>
                  <a:srgbClr val="0070C0"/>
                </a:solidFill>
              </a:rPr>
              <a:t>li</a:t>
            </a:r>
            <a:r>
              <a:rPr kumimoji="1" lang="en-US" altLang="ja-JP" sz="2400" dirty="0" smtClean="0">
                <a:solidFill>
                  <a:srgbClr val="0070C0"/>
                </a:solidFill>
              </a:rPr>
              <a:t>&gt;</a:t>
            </a:r>
            <a:r>
              <a:rPr kumimoji="1" lang="ja-JP" altLang="en-US" sz="2400" dirty="0" smtClean="0">
                <a:solidFill>
                  <a:srgbClr val="0070C0"/>
                </a:solidFill>
              </a:rPr>
              <a:t>リスト</a:t>
            </a:r>
            <a:r>
              <a:rPr kumimoji="1" lang="en-US" altLang="ja-JP" sz="2400" dirty="0" smtClean="0">
                <a:solidFill>
                  <a:srgbClr val="0070C0"/>
                </a:solidFill>
              </a:rPr>
              <a:t>2 &lt;/</a:t>
            </a:r>
            <a:r>
              <a:rPr kumimoji="1" lang="en-US" altLang="ja-JP" sz="2400" dirty="0">
                <a:solidFill>
                  <a:srgbClr val="0070C0"/>
                </a:solidFill>
              </a:rPr>
              <a:t>li</a:t>
            </a:r>
            <a:r>
              <a:rPr kumimoji="1" lang="en-US" altLang="ja-JP" sz="2400" dirty="0" smtClean="0">
                <a:solidFill>
                  <a:srgbClr val="0070C0"/>
                </a:solidFill>
              </a:rPr>
              <a:t>&gt;</a:t>
            </a:r>
          </a:p>
          <a:p>
            <a:r>
              <a:rPr kumimoji="1" lang="en-US" altLang="ja-JP" sz="2400" dirty="0" smtClean="0">
                <a:solidFill>
                  <a:srgbClr val="0070C0"/>
                </a:solidFill>
              </a:rPr>
              <a:t>&lt;/ul&gt;</a:t>
            </a:r>
            <a:endParaRPr kumimoji="1" lang="ja-JP" altLang="en-US" sz="2400" dirty="0">
              <a:solidFill>
                <a:srgbClr val="0070C0"/>
              </a:solidFill>
            </a:endParaRPr>
          </a:p>
        </p:txBody>
      </p:sp>
      <p:sp>
        <p:nvSpPr>
          <p:cNvPr id="10" name="テキスト ボックス 9"/>
          <p:cNvSpPr txBox="1"/>
          <p:nvPr/>
        </p:nvSpPr>
        <p:spPr>
          <a:xfrm>
            <a:off x="3095481" y="4013557"/>
            <a:ext cx="2629044" cy="1569660"/>
          </a:xfrm>
          <a:prstGeom prst="rect">
            <a:avLst/>
          </a:prstGeom>
          <a:noFill/>
        </p:spPr>
        <p:txBody>
          <a:bodyPr wrap="square" rtlCol="0">
            <a:spAutoFit/>
          </a:bodyPr>
          <a:lstStyle/>
          <a:p>
            <a:r>
              <a:rPr kumimoji="1" lang="en-US" altLang="ja-JP" sz="2400" dirty="0" smtClean="0">
                <a:solidFill>
                  <a:srgbClr val="0070C0"/>
                </a:solidFill>
              </a:rPr>
              <a:t>&lt;ol&gt;</a:t>
            </a:r>
          </a:p>
          <a:p>
            <a:r>
              <a:rPr kumimoji="1" lang="en-US" altLang="ja-JP" sz="2400" dirty="0" smtClean="0">
                <a:solidFill>
                  <a:srgbClr val="0070C0"/>
                </a:solidFill>
              </a:rPr>
              <a:t>    &lt;</a:t>
            </a:r>
            <a:r>
              <a:rPr kumimoji="1" lang="en-US" altLang="ja-JP" sz="2400" dirty="0">
                <a:solidFill>
                  <a:srgbClr val="0070C0"/>
                </a:solidFill>
              </a:rPr>
              <a:t>li</a:t>
            </a:r>
            <a:r>
              <a:rPr kumimoji="1" lang="en-US" altLang="ja-JP" sz="2400" dirty="0" smtClean="0">
                <a:solidFill>
                  <a:srgbClr val="0070C0"/>
                </a:solidFill>
              </a:rPr>
              <a:t>&gt;</a:t>
            </a:r>
            <a:r>
              <a:rPr kumimoji="1" lang="ja-JP" altLang="en-US" sz="2400" dirty="0" smtClean="0">
                <a:solidFill>
                  <a:srgbClr val="0070C0"/>
                </a:solidFill>
              </a:rPr>
              <a:t>リスト</a:t>
            </a:r>
            <a:r>
              <a:rPr kumimoji="1" lang="en-US" altLang="ja-JP" sz="2400" dirty="0" smtClean="0">
                <a:solidFill>
                  <a:srgbClr val="0070C0"/>
                </a:solidFill>
              </a:rPr>
              <a:t>1&lt;/</a:t>
            </a:r>
            <a:r>
              <a:rPr kumimoji="1" lang="en-US" altLang="ja-JP" sz="2400" dirty="0">
                <a:solidFill>
                  <a:srgbClr val="0070C0"/>
                </a:solidFill>
              </a:rPr>
              <a:t>li&gt;</a:t>
            </a:r>
            <a:br>
              <a:rPr kumimoji="1" lang="en-US" altLang="ja-JP" sz="2400" dirty="0">
                <a:solidFill>
                  <a:srgbClr val="0070C0"/>
                </a:solidFill>
              </a:rPr>
            </a:br>
            <a:r>
              <a:rPr kumimoji="1" lang="en-US" altLang="ja-JP" sz="2400" dirty="0" smtClean="0">
                <a:solidFill>
                  <a:srgbClr val="0070C0"/>
                </a:solidFill>
              </a:rPr>
              <a:t>    &lt;</a:t>
            </a:r>
            <a:r>
              <a:rPr kumimoji="1" lang="en-US" altLang="ja-JP" sz="2400" dirty="0">
                <a:solidFill>
                  <a:srgbClr val="0070C0"/>
                </a:solidFill>
              </a:rPr>
              <a:t>li</a:t>
            </a:r>
            <a:r>
              <a:rPr kumimoji="1" lang="en-US" altLang="ja-JP" sz="2400" dirty="0" smtClean="0">
                <a:solidFill>
                  <a:srgbClr val="0070C0"/>
                </a:solidFill>
              </a:rPr>
              <a:t>&gt;</a:t>
            </a:r>
            <a:r>
              <a:rPr kumimoji="1" lang="ja-JP" altLang="en-US" sz="2400" dirty="0" smtClean="0">
                <a:solidFill>
                  <a:srgbClr val="0070C0"/>
                </a:solidFill>
              </a:rPr>
              <a:t>リスト</a:t>
            </a:r>
            <a:r>
              <a:rPr kumimoji="1" lang="en-US" altLang="ja-JP" sz="2400" dirty="0">
                <a:solidFill>
                  <a:srgbClr val="0070C0"/>
                </a:solidFill>
              </a:rPr>
              <a:t>2</a:t>
            </a:r>
            <a:r>
              <a:rPr kumimoji="1" lang="en-US" altLang="ja-JP" sz="2400" dirty="0" smtClean="0">
                <a:solidFill>
                  <a:srgbClr val="0070C0"/>
                </a:solidFill>
              </a:rPr>
              <a:t>&lt;/</a:t>
            </a:r>
            <a:r>
              <a:rPr kumimoji="1" lang="en-US" altLang="ja-JP" sz="2400" dirty="0">
                <a:solidFill>
                  <a:srgbClr val="0070C0"/>
                </a:solidFill>
              </a:rPr>
              <a:t>li</a:t>
            </a:r>
            <a:r>
              <a:rPr kumimoji="1" lang="en-US" altLang="ja-JP" sz="2400" dirty="0" smtClean="0">
                <a:solidFill>
                  <a:srgbClr val="0070C0"/>
                </a:solidFill>
              </a:rPr>
              <a:t>&gt;</a:t>
            </a:r>
          </a:p>
          <a:p>
            <a:r>
              <a:rPr kumimoji="1" lang="en-US" altLang="ja-JP" sz="2400" dirty="0" smtClean="0">
                <a:solidFill>
                  <a:srgbClr val="0070C0"/>
                </a:solidFill>
              </a:rPr>
              <a:t>&lt;/ol&gt;</a:t>
            </a:r>
            <a:endParaRPr kumimoji="1" lang="ja-JP" altLang="en-US" sz="2400" dirty="0">
              <a:solidFill>
                <a:srgbClr val="0070C0"/>
              </a:solidFill>
            </a:endParaRPr>
          </a:p>
        </p:txBody>
      </p:sp>
      <p:sp>
        <p:nvSpPr>
          <p:cNvPr id="11" name="テキスト ボックス 10"/>
          <p:cNvSpPr txBox="1"/>
          <p:nvPr/>
        </p:nvSpPr>
        <p:spPr>
          <a:xfrm>
            <a:off x="3174401" y="5677768"/>
            <a:ext cx="4536819" cy="369332"/>
          </a:xfrm>
          <a:prstGeom prst="rect">
            <a:avLst/>
          </a:prstGeom>
          <a:noFill/>
        </p:spPr>
        <p:txBody>
          <a:bodyPr wrap="none" rtlCol="0">
            <a:spAutoFit/>
          </a:bodyPr>
          <a:lstStyle/>
          <a:p>
            <a:r>
              <a:rPr kumimoji="1" lang="ja-JP" altLang="en-US" dirty="0" smtClean="0"/>
              <a:t>コンテンツをグループ化して、箇条書きにする</a:t>
            </a:r>
            <a:endParaRPr kumimoji="1" lang="ja-JP" altLang="en-US" dirty="0"/>
          </a:p>
        </p:txBody>
      </p:sp>
    </p:spTree>
    <p:extLst>
      <p:ext uri="{BB962C8B-B14F-4D97-AF65-F5344CB8AC3E}">
        <p14:creationId xmlns:p14="http://schemas.microsoft.com/office/powerpoint/2010/main" val="2529723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 3"/>
          <p:cNvSpPr>
            <a:spLocks noGrp="1"/>
          </p:cNvSpPr>
          <p:nvPr>
            <p:ph type="sldNum" sz="quarter" idx="10"/>
          </p:nvPr>
        </p:nvSpPr>
        <p:spPr/>
        <p:txBody>
          <a:bodyPr/>
          <a:lstStyle/>
          <a:p>
            <a:r>
              <a:rPr lang="en-US" altLang="ja-JP"/>
              <a:t>P</a:t>
            </a:r>
            <a:fld id="{86D9D8B7-469D-480D-90DC-0F55AE874BEC}" type="slidenum">
              <a:rPr lang="en-US" altLang="ja-JP"/>
              <a:pPr/>
              <a:t>2</a:t>
            </a:fld>
            <a:endParaRPr lang="en-US" altLang="ja-JP"/>
          </a:p>
        </p:txBody>
      </p:sp>
      <p:sp>
        <p:nvSpPr>
          <p:cNvPr id="15" name="Rectangle 2"/>
          <p:cNvSpPr txBox="1">
            <a:spLocks noChangeArrowheads="1"/>
          </p:cNvSpPr>
          <p:nvPr/>
        </p:nvSpPr>
        <p:spPr bwMode="auto">
          <a:xfrm>
            <a:off x="854218" y="298790"/>
            <a:ext cx="6460982" cy="533400"/>
          </a:xfrm>
          <a:prstGeom prst="rect">
            <a:avLst/>
          </a:prstGeom>
          <a:noFill/>
          <a:ln w="9525" algn="ctr">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eaLnBrk="1" hangingPunct="1"/>
            <a:r>
              <a:rPr kumimoji="1" lang="en-US" altLang="ja-JP" sz="2800" b="1" i="0" u="none" strike="noStrike" kern="0" cap="none" spc="0" normalizeH="0" baseline="0" noProof="0" dirty="0" smtClean="0">
                <a:ln>
                  <a:noFill/>
                </a:ln>
                <a:solidFill>
                  <a:schemeClr val="tx1"/>
                </a:solidFill>
                <a:effectLst/>
                <a:uLnTx/>
                <a:uFillTx/>
                <a:latin typeface="+mj-lt"/>
                <a:ea typeface="+mj-ea"/>
                <a:cs typeface="+mj-cs"/>
              </a:rPr>
              <a:t>HTML</a:t>
            </a:r>
            <a:r>
              <a:rPr kumimoji="1" lang="ja-JP" altLang="en-US" sz="2800" b="1" i="0" u="none" strike="noStrike" kern="0" cap="none" spc="0" normalizeH="0" baseline="0" noProof="0" dirty="0" smtClean="0">
                <a:ln>
                  <a:noFill/>
                </a:ln>
                <a:solidFill>
                  <a:schemeClr val="tx1"/>
                </a:solidFill>
                <a:effectLst/>
                <a:uLnTx/>
                <a:uFillTx/>
                <a:latin typeface="+mj-lt"/>
                <a:ea typeface="+mj-ea"/>
                <a:cs typeface="+mj-cs"/>
              </a:rPr>
              <a:t>のバージョン</a:t>
            </a:r>
          </a:p>
        </p:txBody>
      </p:sp>
      <p:sp>
        <p:nvSpPr>
          <p:cNvPr id="16" name="正方形/長方形 15"/>
          <p:cNvSpPr/>
          <p:nvPr/>
        </p:nvSpPr>
        <p:spPr bwMode="auto">
          <a:xfrm>
            <a:off x="286598" y="2197296"/>
            <a:ext cx="1201005" cy="559558"/>
          </a:xfrm>
          <a:prstGeom prst="rect">
            <a:avLst/>
          </a:prstGeom>
          <a:solidFill>
            <a:schemeClr val="tx1">
              <a:lumMod val="50000"/>
              <a:lumOff val="50000"/>
            </a:schemeClr>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1"/>
                </a:solidFill>
                <a:effectLst/>
                <a:latin typeface="Arial" charset="0"/>
                <a:ea typeface="ＭＳ Ｐゴシック" pitchFamily="50" charset="-128"/>
              </a:rPr>
              <a:t>HTML2.0</a:t>
            </a:r>
            <a:endParaRPr kumimoji="0" lang="ja-JP" altLang="en-US" sz="1800" b="0" i="0" u="none" strike="noStrike" cap="none" normalizeH="0" baseline="0" dirty="0" smtClean="0">
              <a:ln>
                <a:noFill/>
              </a:ln>
              <a:solidFill>
                <a:schemeClr val="bg1"/>
              </a:solidFill>
              <a:effectLst/>
              <a:latin typeface="Arial" charset="0"/>
              <a:ea typeface="ＭＳ Ｐゴシック" pitchFamily="50" charset="-128"/>
            </a:endParaRPr>
          </a:p>
        </p:txBody>
      </p:sp>
      <p:sp>
        <p:nvSpPr>
          <p:cNvPr id="17" name="正方形/長方形 16"/>
          <p:cNvSpPr/>
          <p:nvPr/>
        </p:nvSpPr>
        <p:spPr bwMode="auto">
          <a:xfrm>
            <a:off x="1920435" y="2172376"/>
            <a:ext cx="1188000" cy="559558"/>
          </a:xfrm>
          <a:prstGeom prst="rect">
            <a:avLst/>
          </a:prstGeom>
          <a:solidFill>
            <a:schemeClr val="tx1">
              <a:lumMod val="50000"/>
              <a:lumOff val="50000"/>
            </a:schemeClr>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1"/>
                </a:solidFill>
                <a:effectLst/>
                <a:latin typeface="Arial" charset="0"/>
                <a:ea typeface="ＭＳ Ｐゴシック" pitchFamily="50" charset="-128"/>
              </a:rPr>
              <a:t>HTML2.X</a:t>
            </a:r>
            <a:endParaRPr kumimoji="0" lang="ja-JP" altLang="en-US" sz="1800" b="0" i="0" u="none" strike="noStrike" cap="none" normalizeH="0" baseline="0" dirty="0" smtClean="0">
              <a:ln>
                <a:noFill/>
              </a:ln>
              <a:solidFill>
                <a:schemeClr val="bg1"/>
              </a:solidFill>
              <a:effectLst/>
              <a:latin typeface="Arial" charset="0"/>
              <a:ea typeface="ＭＳ Ｐゴシック" pitchFamily="50" charset="-128"/>
            </a:endParaRPr>
          </a:p>
        </p:txBody>
      </p:sp>
      <p:sp>
        <p:nvSpPr>
          <p:cNvPr id="18" name="右矢印 17"/>
          <p:cNvSpPr/>
          <p:nvPr/>
        </p:nvSpPr>
        <p:spPr bwMode="auto">
          <a:xfrm>
            <a:off x="1528544" y="2320125"/>
            <a:ext cx="368493" cy="313899"/>
          </a:xfrm>
          <a:prstGeom prst="rightArrow">
            <a:avLst/>
          </a:prstGeom>
          <a:solidFill>
            <a:schemeClr val="bg1">
              <a:lumMod val="65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9" name="正方形/長方形 18"/>
          <p:cNvSpPr/>
          <p:nvPr/>
        </p:nvSpPr>
        <p:spPr bwMode="auto">
          <a:xfrm>
            <a:off x="1920435" y="2968234"/>
            <a:ext cx="1188000" cy="559558"/>
          </a:xfrm>
          <a:prstGeom prst="rect">
            <a:avLst/>
          </a:prstGeom>
          <a:solidFill>
            <a:schemeClr val="tx1">
              <a:lumMod val="50000"/>
              <a:lumOff val="50000"/>
            </a:schemeClr>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1"/>
                </a:solidFill>
                <a:effectLst/>
                <a:latin typeface="Arial" charset="0"/>
                <a:ea typeface="ＭＳ Ｐゴシック" pitchFamily="50" charset="-128"/>
              </a:rPr>
              <a:t>HTML3.2</a:t>
            </a:r>
            <a:endParaRPr kumimoji="0" lang="ja-JP" altLang="en-US" sz="1800" b="0" i="0" u="none" strike="noStrike" cap="none" normalizeH="0" baseline="0" dirty="0" smtClean="0">
              <a:ln>
                <a:noFill/>
              </a:ln>
              <a:solidFill>
                <a:schemeClr val="bg1"/>
              </a:solidFill>
              <a:effectLst/>
              <a:latin typeface="Arial" charset="0"/>
              <a:ea typeface="ＭＳ Ｐゴシック" pitchFamily="50" charset="-128"/>
            </a:endParaRPr>
          </a:p>
        </p:txBody>
      </p:sp>
      <p:sp>
        <p:nvSpPr>
          <p:cNvPr id="20" name="正方形/長方形 19"/>
          <p:cNvSpPr/>
          <p:nvPr/>
        </p:nvSpPr>
        <p:spPr bwMode="auto">
          <a:xfrm>
            <a:off x="3330053" y="1624090"/>
            <a:ext cx="1542196" cy="2961564"/>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1" name="正方形/長方形 20"/>
          <p:cNvSpPr/>
          <p:nvPr/>
        </p:nvSpPr>
        <p:spPr bwMode="auto">
          <a:xfrm>
            <a:off x="3503576" y="2172376"/>
            <a:ext cx="1188000" cy="559558"/>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Strict</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2" name="正方形/長方形 21"/>
          <p:cNvSpPr/>
          <p:nvPr/>
        </p:nvSpPr>
        <p:spPr bwMode="auto">
          <a:xfrm>
            <a:off x="3503576" y="2936650"/>
            <a:ext cx="1188000" cy="559558"/>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Arial" charset="0"/>
                <a:ea typeface="ＭＳ Ｐゴシック" pitchFamily="50" charset="-128"/>
              </a:rPr>
              <a:t>Transitional</a:t>
            </a:r>
            <a:endParaRPr kumimoji="0"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3" name="正方形/長方形 22"/>
          <p:cNvSpPr/>
          <p:nvPr/>
        </p:nvSpPr>
        <p:spPr bwMode="auto">
          <a:xfrm>
            <a:off x="3503576" y="3714573"/>
            <a:ext cx="1188000" cy="559558"/>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Frameset</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4" name="正方形/長方形 23"/>
          <p:cNvSpPr/>
          <p:nvPr/>
        </p:nvSpPr>
        <p:spPr bwMode="auto">
          <a:xfrm>
            <a:off x="5241256" y="1609960"/>
            <a:ext cx="1542196" cy="2961564"/>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5" name="正方形/長方形 24"/>
          <p:cNvSpPr/>
          <p:nvPr/>
        </p:nvSpPr>
        <p:spPr bwMode="auto">
          <a:xfrm>
            <a:off x="5401131" y="2158246"/>
            <a:ext cx="1188000" cy="559558"/>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Strict</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6" name="正方形/長方形 25"/>
          <p:cNvSpPr/>
          <p:nvPr/>
        </p:nvSpPr>
        <p:spPr bwMode="auto">
          <a:xfrm>
            <a:off x="5401131" y="2922520"/>
            <a:ext cx="1188000" cy="559558"/>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Arial" charset="0"/>
                <a:ea typeface="ＭＳ Ｐゴシック" pitchFamily="50" charset="-128"/>
              </a:rPr>
              <a:t>Transitional</a:t>
            </a:r>
            <a:endParaRPr kumimoji="0"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7" name="正方形/長方形 26"/>
          <p:cNvSpPr/>
          <p:nvPr/>
        </p:nvSpPr>
        <p:spPr bwMode="auto">
          <a:xfrm>
            <a:off x="5401131" y="3700443"/>
            <a:ext cx="1188000" cy="559558"/>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Frameset</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8" name="正方形/長方形 27"/>
          <p:cNvSpPr/>
          <p:nvPr/>
        </p:nvSpPr>
        <p:spPr bwMode="auto">
          <a:xfrm>
            <a:off x="7287115" y="2114016"/>
            <a:ext cx="1379211" cy="55955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pitchFamily="50" charset="-128"/>
              </a:rPr>
              <a:t>XHTML1.1</a:t>
            </a: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9" name="テキスト ボックス 28"/>
          <p:cNvSpPr txBox="1"/>
          <p:nvPr/>
        </p:nvSpPr>
        <p:spPr>
          <a:xfrm>
            <a:off x="3493825" y="1705977"/>
            <a:ext cx="1261884" cy="369332"/>
          </a:xfrm>
          <a:prstGeom prst="rect">
            <a:avLst/>
          </a:prstGeom>
          <a:noFill/>
        </p:spPr>
        <p:txBody>
          <a:bodyPr wrap="none" rtlCol="0">
            <a:spAutoFit/>
          </a:bodyPr>
          <a:lstStyle/>
          <a:p>
            <a:r>
              <a:rPr kumimoji="1" lang="en-US" altLang="ja-JP" dirty="0" smtClean="0"/>
              <a:t>HTML4.01</a:t>
            </a:r>
            <a:endParaRPr kumimoji="1" lang="ja-JP" altLang="en-US" dirty="0"/>
          </a:p>
        </p:txBody>
      </p:sp>
      <p:sp>
        <p:nvSpPr>
          <p:cNvPr id="30" name="テキスト ボックス 29"/>
          <p:cNvSpPr txBox="1"/>
          <p:nvPr/>
        </p:nvSpPr>
        <p:spPr>
          <a:xfrm>
            <a:off x="5377216" y="1705977"/>
            <a:ext cx="1287532" cy="369332"/>
          </a:xfrm>
          <a:prstGeom prst="rect">
            <a:avLst/>
          </a:prstGeom>
          <a:noFill/>
        </p:spPr>
        <p:txBody>
          <a:bodyPr wrap="none" rtlCol="0">
            <a:spAutoFit/>
          </a:bodyPr>
          <a:lstStyle/>
          <a:p>
            <a:r>
              <a:rPr kumimoji="1" lang="en-US" altLang="ja-JP" dirty="0" smtClean="0"/>
              <a:t>XHTML1.0</a:t>
            </a:r>
            <a:endParaRPr kumimoji="1" lang="ja-JP" altLang="en-US" dirty="0"/>
          </a:p>
        </p:txBody>
      </p:sp>
      <p:sp>
        <p:nvSpPr>
          <p:cNvPr id="31" name="右矢印 30"/>
          <p:cNvSpPr/>
          <p:nvPr/>
        </p:nvSpPr>
        <p:spPr bwMode="auto">
          <a:xfrm>
            <a:off x="3125728" y="2330040"/>
            <a:ext cx="368493" cy="313899"/>
          </a:xfrm>
          <a:prstGeom prst="rightArrow">
            <a:avLst/>
          </a:prstGeom>
          <a:solidFill>
            <a:schemeClr val="bg1">
              <a:lumMod val="65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2" name="右矢印 31"/>
          <p:cNvSpPr/>
          <p:nvPr/>
        </p:nvSpPr>
        <p:spPr bwMode="auto">
          <a:xfrm>
            <a:off x="3125728" y="3050120"/>
            <a:ext cx="368493" cy="313899"/>
          </a:xfrm>
          <a:prstGeom prst="rightArrow">
            <a:avLst/>
          </a:prstGeom>
          <a:solidFill>
            <a:schemeClr val="bg1">
              <a:lumMod val="65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3" name="右矢印 32"/>
          <p:cNvSpPr/>
          <p:nvPr/>
        </p:nvSpPr>
        <p:spPr bwMode="auto">
          <a:xfrm>
            <a:off x="4665192" y="2330040"/>
            <a:ext cx="712024" cy="317632"/>
          </a:xfrm>
          <a:prstGeom prst="rightArrow">
            <a:avLst/>
          </a:prstGeom>
          <a:solidFill>
            <a:schemeClr val="bg1">
              <a:lumMod val="65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4" name="右矢印 33"/>
          <p:cNvSpPr/>
          <p:nvPr/>
        </p:nvSpPr>
        <p:spPr bwMode="auto">
          <a:xfrm>
            <a:off x="4665192" y="3050120"/>
            <a:ext cx="712024" cy="317632"/>
          </a:xfrm>
          <a:prstGeom prst="rightArrow">
            <a:avLst/>
          </a:prstGeom>
          <a:solidFill>
            <a:schemeClr val="bg1">
              <a:lumMod val="65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5" name="右矢印 34"/>
          <p:cNvSpPr/>
          <p:nvPr/>
        </p:nvSpPr>
        <p:spPr bwMode="auto">
          <a:xfrm>
            <a:off x="6609408" y="2258031"/>
            <a:ext cx="651199" cy="321401"/>
          </a:xfrm>
          <a:prstGeom prst="rightArrow">
            <a:avLst/>
          </a:prstGeom>
          <a:solidFill>
            <a:schemeClr val="bg1">
              <a:lumMod val="65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36" name="右矢印 35"/>
          <p:cNvSpPr/>
          <p:nvPr/>
        </p:nvSpPr>
        <p:spPr bwMode="auto">
          <a:xfrm>
            <a:off x="4692488" y="3828042"/>
            <a:ext cx="712024" cy="317632"/>
          </a:xfrm>
          <a:prstGeom prst="rightArrow">
            <a:avLst/>
          </a:prstGeom>
          <a:solidFill>
            <a:schemeClr val="bg1">
              <a:lumMod val="65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902985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 3"/>
          <p:cNvSpPr>
            <a:spLocks noGrp="1"/>
          </p:cNvSpPr>
          <p:nvPr>
            <p:ph type="sldNum" sz="quarter" idx="10"/>
          </p:nvPr>
        </p:nvSpPr>
        <p:spPr/>
        <p:txBody>
          <a:bodyPr/>
          <a:lstStyle/>
          <a:p>
            <a:r>
              <a:rPr lang="en-US" altLang="ja-JP"/>
              <a:t>P</a:t>
            </a:r>
            <a:fld id="{86D9D8B7-469D-480D-90DC-0F55AE874BEC}" type="slidenum">
              <a:rPr lang="en-US" altLang="ja-JP"/>
              <a:pPr/>
              <a:t>3</a:t>
            </a:fld>
            <a:endParaRPr lang="en-US" altLang="ja-JP"/>
          </a:p>
        </p:txBody>
      </p:sp>
      <p:sp>
        <p:nvSpPr>
          <p:cNvPr id="15" name="Rectangle 2"/>
          <p:cNvSpPr txBox="1">
            <a:spLocks noChangeArrowheads="1"/>
          </p:cNvSpPr>
          <p:nvPr/>
        </p:nvSpPr>
        <p:spPr bwMode="auto">
          <a:xfrm>
            <a:off x="854218" y="298790"/>
            <a:ext cx="6460982" cy="533400"/>
          </a:xfrm>
          <a:prstGeom prst="rect">
            <a:avLst/>
          </a:prstGeom>
          <a:noFill/>
          <a:ln w="9525" algn="ctr">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eaLnBrk="1" hangingPunct="1"/>
            <a:r>
              <a:rPr kumimoji="1" lang="en-US" altLang="ja-JP" sz="2800" b="1" i="0" u="none" strike="noStrike" kern="0" cap="none" spc="0" normalizeH="0" baseline="0" noProof="0" dirty="0" smtClean="0">
                <a:ln>
                  <a:noFill/>
                </a:ln>
                <a:solidFill>
                  <a:schemeClr val="tx1"/>
                </a:solidFill>
                <a:effectLst/>
                <a:uLnTx/>
                <a:uFillTx/>
                <a:latin typeface="+mj-lt"/>
                <a:ea typeface="+mj-ea"/>
                <a:cs typeface="+mj-cs"/>
              </a:rPr>
              <a:t>HTML</a:t>
            </a:r>
            <a:r>
              <a:rPr kumimoji="1" lang="ja-JP" altLang="en-US" sz="2800" b="1" i="0" u="none" strike="noStrike" kern="0" cap="none" spc="0" normalizeH="0" baseline="0" noProof="0" dirty="0" smtClean="0">
                <a:ln>
                  <a:noFill/>
                </a:ln>
                <a:solidFill>
                  <a:schemeClr val="tx1"/>
                </a:solidFill>
                <a:effectLst/>
                <a:uLnTx/>
                <a:uFillTx/>
                <a:latin typeface="+mj-lt"/>
                <a:ea typeface="+mj-ea"/>
                <a:cs typeface="+mj-cs"/>
              </a:rPr>
              <a:t>と</a:t>
            </a:r>
            <a:r>
              <a:rPr kumimoji="1" lang="en-US" altLang="ja-JP" sz="2800" b="1" i="0" u="none" strike="noStrike" kern="0" cap="none" spc="0" normalizeH="0" baseline="0" noProof="0" dirty="0" smtClean="0">
                <a:ln>
                  <a:noFill/>
                </a:ln>
                <a:solidFill>
                  <a:schemeClr val="tx1"/>
                </a:solidFill>
                <a:effectLst/>
                <a:uLnTx/>
                <a:uFillTx/>
                <a:latin typeface="+mj-lt"/>
                <a:ea typeface="+mj-ea"/>
                <a:cs typeface="+mj-cs"/>
              </a:rPr>
              <a:t>XHTML</a:t>
            </a:r>
            <a:r>
              <a:rPr kumimoji="1" lang="ja-JP" altLang="en-US" sz="2800" b="1" i="0" u="none" strike="noStrike" kern="0" cap="none" spc="0" normalizeH="0" baseline="0" noProof="0" dirty="0" smtClean="0">
                <a:ln>
                  <a:noFill/>
                </a:ln>
                <a:solidFill>
                  <a:schemeClr val="tx1"/>
                </a:solidFill>
                <a:effectLst/>
                <a:uLnTx/>
                <a:uFillTx/>
                <a:latin typeface="+mj-lt"/>
                <a:ea typeface="+mj-ea"/>
                <a:cs typeface="+mj-cs"/>
              </a:rPr>
              <a:t>の記述について</a:t>
            </a:r>
          </a:p>
        </p:txBody>
      </p:sp>
      <p:graphicFrame>
        <p:nvGraphicFramePr>
          <p:cNvPr id="36" name="表 35"/>
          <p:cNvGraphicFramePr>
            <a:graphicFrameLocks noGrp="1"/>
          </p:cNvGraphicFramePr>
          <p:nvPr>
            <p:extLst>
              <p:ext uri="{D42A27DB-BD31-4B8C-83A1-F6EECF244321}">
                <p14:modId xmlns:p14="http://schemas.microsoft.com/office/powerpoint/2010/main" val="3288551934"/>
              </p:ext>
            </p:extLst>
          </p:nvPr>
        </p:nvGraphicFramePr>
        <p:xfrm>
          <a:off x="1346579" y="1560772"/>
          <a:ext cx="6569122" cy="3765095"/>
        </p:xfrm>
        <a:graphic>
          <a:graphicData uri="http://schemas.openxmlformats.org/drawingml/2006/table">
            <a:tbl>
              <a:tblPr firstRow="1" bandRow="1">
                <a:tableStyleId>{72833802-FEF1-4C79-8D5D-14CF1EAF98D9}</a:tableStyleId>
              </a:tblPr>
              <a:tblGrid>
                <a:gridCol w="3284561"/>
                <a:gridCol w="3284561"/>
              </a:tblGrid>
              <a:tr h="742173">
                <a:tc>
                  <a:txBody>
                    <a:bodyPr/>
                    <a:lstStyle/>
                    <a:p>
                      <a:r>
                        <a:rPr kumimoji="1" lang="en-US" altLang="ja-JP" dirty="0" smtClean="0"/>
                        <a:t>HTML</a:t>
                      </a:r>
                      <a:endParaRPr kumimoji="1" lang="ja-JP" altLang="en-US" dirty="0">
                        <a:solidFill>
                          <a:schemeClr val="accent1">
                            <a:lumMod val="50000"/>
                          </a:schemeClr>
                        </a:solidFill>
                      </a:endParaRPr>
                    </a:p>
                  </a:txBody>
                  <a:tcPr anchor="ctr">
                    <a:lnR w="12700" cap="flat" cmpd="sng" algn="ctr">
                      <a:solidFill>
                        <a:schemeClr val="accent6">
                          <a:lumMod val="60000"/>
                          <a:lumOff val="40000"/>
                        </a:schemeClr>
                      </a:solidFill>
                      <a:prstDash val="solid"/>
                      <a:round/>
                      <a:headEnd type="none" w="med" len="med"/>
                      <a:tailEnd type="none" w="med" len="med"/>
                    </a:lnR>
                  </a:tcPr>
                </a:tc>
                <a:tc>
                  <a:txBody>
                    <a:bodyPr/>
                    <a:lstStyle/>
                    <a:p>
                      <a:r>
                        <a:rPr kumimoji="1" lang="en-US" altLang="ja-JP" dirty="0" smtClean="0"/>
                        <a:t>XHTML</a:t>
                      </a:r>
                      <a:endParaRPr kumimoji="1" lang="ja-JP" altLang="en-US" dirty="0">
                        <a:solidFill>
                          <a:schemeClr val="accent1">
                            <a:lumMod val="5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tcPr>
                </a:tc>
              </a:tr>
              <a:tr h="1407482">
                <a:tc>
                  <a:txBody>
                    <a:bodyPr/>
                    <a:lstStyle/>
                    <a:p>
                      <a:r>
                        <a:rPr kumimoji="1" lang="ja-JP" altLang="en-US" sz="2000" dirty="0" smtClean="0"/>
                        <a:t>タグや属性を大文字で記述しても良い</a:t>
                      </a:r>
                      <a:endParaRPr kumimoji="1" lang="en-US" altLang="ja-JP" sz="2000" dirty="0" smtClean="0"/>
                    </a:p>
                    <a:p>
                      <a:endParaRPr kumimoji="1" lang="en-US" altLang="ja-JP" sz="2000" dirty="0" smtClean="0"/>
                    </a:p>
                    <a:p>
                      <a:r>
                        <a:rPr kumimoji="1" lang="en-US" altLang="ja-JP" sz="2000" dirty="0" smtClean="0"/>
                        <a:t>&lt;BODY&gt;</a:t>
                      </a:r>
                    </a:p>
                    <a:p>
                      <a:r>
                        <a:rPr kumimoji="1" lang="en-US" altLang="ja-JP" sz="2000" dirty="0" smtClean="0"/>
                        <a:t>&lt;body&gt;</a:t>
                      </a:r>
                      <a:endParaRPr kumimoji="1" lang="ja-JP" altLang="en-US" sz="2000" dirty="0"/>
                    </a:p>
                  </a:txBody>
                  <a:tcPr>
                    <a:lnR w="12700" cap="flat" cmpd="sng" algn="ctr">
                      <a:solidFill>
                        <a:schemeClr val="accent6">
                          <a:lumMod val="60000"/>
                          <a:lumOff val="40000"/>
                        </a:schemeClr>
                      </a:solidFill>
                      <a:prstDash val="solid"/>
                      <a:round/>
                      <a:headEnd type="none" w="med" len="med"/>
                      <a:tailEnd type="none" w="med" len="med"/>
                    </a:lnR>
                  </a:tcPr>
                </a:tc>
                <a:tc>
                  <a:txBody>
                    <a:bodyPr/>
                    <a:lstStyle/>
                    <a:p>
                      <a:r>
                        <a:rPr kumimoji="1" lang="ja-JP" altLang="en-US" sz="2000" dirty="0" smtClean="0"/>
                        <a:t>タグや属性は必ず小文字で記述</a:t>
                      </a:r>
                      <a:endParaRPr kumimoji="1" lang="en-US" altLang="ja-JP" sz="2000" dirty="0" smtClean="0"/>
                    </a:p>
                    <a:p>
                      <a:endParaRPr kumimoji="1" lang="en-US" altLang="ja-JP" sz="2000" dirty="0" smtClean="0"/>
                    </a:p>
                    <a:p>
                      <a:r>
                        <a:rPr kumimoji="1" lang="en-US" altLang="ja-JP" sz="2000" dirty="0" smtClean="0"/>
                        <a:t>&lt;body&gt;</a:t>
                      </a:r>
                      <a:endParaRPr kumimoji="1" lang="ja-JP" altLang="en-US" sz="2000" dirty="0"/>
                    </a:p>
                  </a:txBody>
                  <a:tcPr>
                    <a:lnL w="12700" cap="flat" cmpd="sng" algn="ctr">
                      <a:solidFill>
                        <a:schemeClr val="accent6">
                          <a:lumMod val="60000"/>
                          <a:lumOff val="40000"/>
                        </a:schemeClr>
                      </a:solidFill>
                      <a:prstDash val="solid"/>
                      <a:round/>
                      <a:headEnd type="none" w="med" len="med"/>
                      <a:tailEnd type="none" w="med" len="med"/>
                    </a:lnL>
                  </a:tcPr>
                </a:tc>
              </a:tr>
              <a:tr h="1407482">
                <a:tc>
                  <a:txBody>
                    <a:bodyPr/>
                    <a:lstStyle/>
                    <a:p>
                      <a:r>
                        <a:rPr kumimoji="1" lang="ja-JP" altLang="en-US" sz="2000" dirty="0" smtClean="0"/>
                        <a:t>空要素の記述方法</a:t>
                      </a:r>
                      <a:endParaRPr kumimoji="1" lang="en-US" altLang="ja-JP" sz="2000" dirty="0" smtClean="0"/>
                    </a:p>
                    <a:p>
                      <a:endParaRPr kumimoji="1" lang="en-US" altLang="ja-JP" sz="2000" dirty="0" smtClean="0"/>
                    </a:p>
                    <a:p>
                      <a:r>
                        <a:rPr kumimoji="1" lang="en-US" altLang="ja-JP" sz="2000" dirty="0" smtClean="0"/>
                        <a:t>&lt;hr&gt;</a:t>
                      </a:r>
                    </a:p>
                    <a:p>
                      <a:r>
                        <a:rPr kumimoji="1" lang="en-US" altLang="ja-JP" sz="2000" dirty="0" smtClean="0"/>
                        <a:t>&lt;br&gt;</a:t>
                      </a:r>
                      <a:endParaRPr kumimoji="1" lang="ja-JP" altLang="en-US" sz="2000" dirty="0"/>
                    </a:p>
                  </a:txBody>
                  <a:tcPr>
                    <a:lnR w="12700" cap="flat" cmpd="sng" algn="ctr">
                      <a:solidFill>
                        <a:schemeClr val="accent6">
                          <a:lumMod val="60000"/>
                          <a:lumOff val="40000"/>
                        </a:schemeClr>
                      </a:solidFill>
                      <a:prstDash val="solid"/>
                      <a:round/>
                      <a:headEnd type="none" w="med" len="med"/>
                      <a:tailEnd type="none" w="med" len="med"/>
                    </a:lnR>
                  </a:tcPr>
                </a:tc>
                <a:tc>
                  <a:txBody>
                    <a:bodyPr/>
                    <a:lstStyle/>
                    <a:p>
                      <a:r>
                        <a:rPr kumimoji="1" lang="ja-JP" altLang="en-US" sz="2000" dirty="0" smtClean="0"/>
                        <a:t>空要素の記述方法</a:t>
                      </a:r>
                      <a:endParaRPr kumimoji="1" lang="en-US" altLang="ja-JP" sz="2000" dirty="0" smtClean="0"/>
                    </a:p>
                    <a:p>
                      <a:endParaRPr kumimoji="1" lang="en-US" altLang="ja-JP" sz="2000" dirty="0" smtClean="0"/>
                    </a:p>
                    <a:p>
                      <a:r>
                        <a:rPr kumimoji="1" lang="en-US" altLang="ja-JP" sz="2000" dirty="0" smtClean="0"/>
                        <a:t>&lt;hr /&gt;</a:t>
                      </a:r>
                    </a:p>
                    <a:p>
                      <a:r>
                        <a:rPr kumimoji="1" lang="en-US" altLang="ja-JP" sz="2000" dirty="0" smtClean="0"/>
                        <a:t>&lt;br /&gt;</a:t>
                      </a:r>
                      <a:endParaRPr kumimoji="1" lang="ja-JP" altLang="en-US" sz="2000" dirty="0" smtClean="0"/>
                    </a:p>
                  </a:txBody>
                  <a:tcPr>
                    <a:lnL w="12700" cap="flat" cmpd="sng" algn="ctr">
                      <a:solidFill>
                        <a:schemeClr val="accent6">
                          <a:lumMod val="60000"/>
                          <a:lumOff val="40000"/>
                        </a:schemeClr>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57162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 3"/>
          <p:cNvSpPr>
            <a:spLocks noGrp="1"/>
          </p:cNvSpPr>
          <p:nvPr>
            <p:ph type="sldNum" sz="quarter" idx="10"/>
          </p:nvPr>
        </p:nvSpPr>
        <p:spPr/>
        <p:txBody>
          <a:bodyPr/>
          <a:lstStyle/>
          <a:p>
            <a:r>
              <a:rPr lang="en-US" altLang="ja-JP"/>
              <a:t>P</a:t>
            </a:r>
            <a:fld id="{86D9D8B7-469D-480D-90DC-0F55AE874BEC}" type="slidenum">
              <a:rPr lang="en-US" altLang="ja-JP"/>
              <a:pPr/>
              <a:t>4</a:t>
            </a:fld>
            <a:endParaRPr lang="en-US" altLang="ja-JP"/>
          </a:p>
        </p:txBody>
      </p:sp>
      <p:sp>
        <p:nvSpPr>
          <p:cNvPr id="15" name="Rectangle 2"/>
          <p:cNvSpPr txBox="1">
            <a:spLocks noChangeArrowheads="1"/>
          </p:cNvSpPr>
          <p:nvPr/>
        </p:nvSpPr>
        <p:spPr bwMode="auto">
          <a:xfrm>
            <a:off x="854218" y="298790"/>
            <a:ext cx="6460982" cy="533400"/>
          </a:xfrm>
          <a:prstGeom prst="rect">
            <a:avLst/>
          </a:prstGeom>
          <a:noFill/>
          <a:ln w="9525" algn="ctr">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eaLnBrk="1" hangingPunct="1"/>
            <a:r>
              <a:rPr kumimoji="1" lang="en-US" altLang="ja-JP" sz="2800" b="1" i="0" u="none" strike="noStrike" kern="0" cap="none" spc="0" normalizeH="0" baseline="0" noProof="0" dirty="0" smtClean="0">
                <a:ln>
                  <a:noFill/>
                </a:ln>
                <a:solidFill>
                  <a:schemeClr val="tx1"/>
                </a:solidFill>
                <a:effectLst/>
                <a:uLnTx/>
                <a:uFillTx/>
                <a:latin typeface="+mj-lt"/>
                <a:ea typeface="+mj-ea"/>
                <a:cs typeface="+mj-cs"/>
              </a:rPr>
              <a:t>DOCTYPE</a:t>
            </a:r>
            <a:r>
              <a:rPr kumimoji="1" lang="ja-JP" altLang="en-US" sz="2800" b="1" i="0" u="none" strike="noStrike" kern="0" cap="none" spc="0" normalizeH="0" baseline="0" noProof="0" dirty="0" smtClean="0">
                <a:ln>
                  <a:noFill/>
                </a:ln>
                <a:solidFill>
                  <a:schemeClr val="tx1"/>
                </a:solidFill>
                <a:effectLst/>
                <a:uLnTx/>
                <a:uFillTx/>
                <a:latin typeface="+mj-lt"/>
                <a:ea typeface="+mj-ea"/>
                <a:cs typeface="+mj-cs"/>
              </a:rPr>
              <a:t>宣言について</a:t>
            </a:r>
          </a:p>
        </p:txBody>
      </p:sp>
      <p:graphicFrame>
        <p:nvGraphicFramePr>
          <p:cNvPr id="36" name="表 35"/>
          <p:cNvGraphicFramePr>
            <a:graphicFrameLocks noGrp="1"/>
          </p:cNvGraphicFramePr>
          <p:nvPr>
            <p:extLst>
              <p:ext uri="{D42A27DB-BD31-4B8C-83A1-F6EECF244321}">
                <p14:modId xmlns:p14="http://schemas.microsoft.com/office/powerpoint/2010/main" val="2853297387"/>
              </p:ext>
            </p:extLst>
          </p:nvPr>
        </p:nvGraphicFramePr>
        <p:xfrm>
          <a:off x="354842" y="1064527"/>
          <a:ext cx="8488907" cy="5572236"/>
        </p:xfrm>
        <a:graphic>
          <a:graphicData uri="http://schemas.openxmlformats.org/drawingml/2006/table">
            <a:tbl>
              <a:tblPr firstRow="1" bandRow="1">
                <a:tableStyleId>{72833802-FEF1-4C79-8D5D-14CF1EAF98D9}</a:tableStyleId>
              </a:tblPr>
              <a:tblGrid>
                <a:gridCol w="1228843"/>
                <a:gridCol w="4887124"/>
                <a:gridCol w="2372940"/>
              </a:tblGrid>
              <a:tr h="304033">
                <a:tc>
                  <a:txBody>
                    <a:bodyPr/>
                    <a:lstStyle/>
                    <a:p>
                      <a:r>
                        <a:rPr kumimoji="1" lang="ja-JP" altLang="en-US" sz="1600" dirty="0" smtClean="0"/>
                        <a:t>バージョン</a:t>
                      </a:r>
                      <a:endParaRPr kumimoji="1" lang="ja-JP" altLang="en-US" sz="1600" dirty="0">
                        <a:solidFill>
                          <a:schemeClr val="bg1"/>
                        </a:solidFill>
                      </a:endParaRPr>
                    </a:p>
                  </a:txBody>
                  <a:tcPr>
                    <a:lnR w="12700" cap="flat" cmpd="sng" algn="ctr">
                      <a:solidFill>
                        <a:schemeClr val="accent6">
                          <a:lumMod val="75000"/>
                        </a:schemeClr>
                      </a:solidFill>
                      <a:prstDash val="solid"/>
                      <a:round/>
                      <a:headEnd type="none" w="med" len="med"/>
                      <a:tailEnd type="none" w="med" len="med"/>
                    </a:lnR>
                  </a:tcPr>
                </a:tc>
                <a:tc>
                  <a:txBody>
                    <a:bodyPr/>
                    <a:lstStyle/>
                    <a:p>
                      <a:r>
                        <a:rPr kumimoji="1" lang="en-US" altLang="ja-JP" sz="1600" dirty="0" smtClean="0"/>
                        <a:t>DTD</a:t>
                      </a:r>
                      <a:r>
                        <a:rPr kumimoji="1" lang="ja-JP" altLang="en-US" sz="1600" dirty="0" smtClean="0"/>
                        <a:t>文の記述</a:t>
                      </a:r>
                      <a:endParaRPr kumimoji="1" lang="ja-JP" altLang="en-US" sz="1600" dirty="0">
                        <a:solidFill>
                          <a:schemeClr val="bg1"/>
                        </a:solidFill>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r>
                        <a:rPr kumimoji="1" lang="ja-JP" altLang="en-US" sz="1600" dirty="0" smtClean="0"/>
                        <a:t>備考</a:t>
                      </a:r>
                      <a:endParaRPr kumimoji="1" lang="ja-JP" altLang="en-US" sz="1600" dirty="0">
                        <a:solidFill>
                          <a:schemeClr val="bg1"/>
                        </a:solidFill>
                      </a:endParaRPr>
                    </a:p>
                  </a:txBody>
                  <a:tcPr>
                    <a:lnL w="12700" cap="flat" cmpd="sng" algn="ctr">
                      <a:solidFill>
                        <a:schemeClr val="accent6">
                          <a:lumMod val="75000"/>
                        </a:schemeClr>
                      </a:solidFill>
                      <a:prstDash val="solid"/>
                      <a:round/>
                      <a:headEnd type="none" w="med" len="med"/>
                      <a:tailEnd type="none" w="med" len="med"/>
                    </a:lnL>
                  </a:tcPr>
                </a:tc>
              </a:tr>
              <a:tr h="849125">
                <a:tc>
                  <a:txBody>
                    <a:bodyPr/>
                    <a:lstStyle/>
                    <a:p>
                      <a:r>
                        <a:rPr lang="en-US" altLang="ja-JP" sz="1200" dirty="0" smtClean="0"/>
                        <a:t>HTML4.01</a:t>
                      </a:r>
                    </a:p>
                    <a:p>
                      <a:r>
                        <a:rPr lang="en-US" altLang="ja-JP" sz="1200" dirty="0" smtClean="0"/>
                        <a:t>Strict</a:t>
                      </a:r>
                    </a:p>
                    <a:p>
                      <a:r>
                        <a:rPr kumimoji="1" lang="ja-JP" altLang="en-US" sz="1200" dirty="0" smtClean="0"/>
                        <a:t>（厳密型）</a:t>
                      </a:r>
                      <a:endParaRPr kumimoji="1" lang="ja-JP" altLang="en-US" sz="1200" dirty="0"/>
                    </a:p>
                  </a:txBody>
                  <a:tcPr>
                    <a:lnR w="12700" cap="flat" cmpd="sng" algn="ctr">
                      <a:solidFill>
                        <a:schemeClr val="accent6">
                          <a:lumMod val="75000"/>
                        </a:schemeClr>
                      </a:solidFill>
                      <a:prstDash val="solid"/>
                      <a:round/>
                      <a:headEnd type="none" w="med" len="med"/>
                      <a:tailEnd type="none" w="med" len="med"/>
                    </a:lnR>
                  </a:tcPr>
                </a:tc>
                <a:tc>
                  <a:txBody>
                    <a:bodyPr/>
                    <a:lstStyle/>
                    <a:p>
                      <a:r>
                        <a:rPr lang="en-US" altLang="ja-JP" sz="1200" dirty="0" smtClean="0"/>
                        <a:t>&lt;!DOCTYPE html PUBLIC "-//W3C//DTD HTML 4.01//EN" "http://www.w3.org/TR/html4/strict.dtd"&gt;</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r>
                        <a:rPr lang="en-US" altLang="ja-JP" sz="1200" dirty="0" smtClean="0"/>
                        <a:t>HTML4.01</a:t>
                      </a:r>
                      <a:r>
                        <a:rPr lang="ja-JP" altLang="en-US" sz="1200" dirty="0" smtClean="0"/>
                        <a:t>で推奨されている要素名や属性名だけを使って</a:t>
                      </a:r>
                      <a:r>
                        <a:rPr lang="en-US" altLang="ja-JP" sz="1200" dirty="0" smtClean="0"/>
                        <a:t>Web</a:t>
                      </a:r>
                      <a:r>
                        <a:rPr lang="ja-JP" altLang="en-US" sz="1200" dirty="0" smtClean="0"/>
                        <a:t>ページを作成する場合に使用</a:t>
                      </a:r>
                    </a:p>
                  </a:txBody>
                  <a:tcPr>
                    <a:lnL w="12700" cap="flat" cmpd="sng" algn="ctr">
                      <a:solidFill>
                        <a:schemeClr val="accent6">
                          <a:lumMod val="75000"/>
                        </a:schemeClr>
                      </a:solidFill>
                      <a:prstDash val="solid"/>
                      <a:round/>
                      <a:headEnd type="none" w="med" len="med"/>
                      <a:tailEnd type="none" w="med" len="med"/>
                    </a:lnL>
                  </a:tcPr>
                </a:tc>
              </a:tr>
              <a:tr h="849125">
                <a:tc>
                  <a:txBody>
                    <a:bodyPr/>
                    <a:lstStyle/>
                    <a:p>
                      <a:r>
                        <a:rPr lang="en-US" altLang="ja-JP" sz="1200" dirty="0" smtClean="0"/>
                        <a:t>HTML4.01</a:t>
                      </a:r>
                    </a:p>
                    <a:p>
                      <a:r>
                        <a:rPr lang="en-US" altLang="ja-JP" sz="1200" dirty="0" smtClean="0"/>
                        <a:t>Transitional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（移行型）</a:t>
                      </a:r>
                    </a:p>
                    <a:p>
                      <a:endParaRPr kumimoji="1" lang="ja-JP" altLang="en-US" sz="1200" dirty="0"/>
                    </a:p>
                  </a:txBody>
                  <a:tcPr>
                    <a:lnR w="12700" cap="flat" cmpd="sng" algn="ctr">
                      <a:solidFill>
                        <a:schemeClr val="accent6">
                          <a:lumMod val="75000"/>
                        </a:schemeClr>
                      </a:solidFill>
                      <a:prstDash val="solid"/>
                      <a:round/>
                      <a:headEnd type="none" w="med" len="med"/>
                      <a:tailEnd type="none" w="med" len="med"/>
                    </a:lnR>
                  </a:tcPr>
                </a:tc>
                <a:tc>
                  <a:txBody>
                    <a:bodyPr/>
                    <a:lstStyle/>
                    <a:p>
                      <a:r>
                        <a:rPr lang="en-US" altLang="ja-JP" sz="1200" dirty="0" smtClean="0"/>
                        <a:t>&lt;!DOCTYPE html PUBLIC "-//W3C//DTD HTML 4.01 Transitional//EN" "http://www.w3.org/TR/html4/loose.dtd"&gt;</a:t>
                      </a:r>
                      <a:endParaRPr kumimoji="1" lang="ja-JP" altLang="en-US" sz="1200" dirty="0" smtClean="0"/>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r>
                        <a:rPr lang="ja-JP" altLang="en-US" sz="1200" dirty="0" smtClean="0"/>
                        <a:t>ストリクトに加えて、推奨されていない要素名や属性名を使って</a:t>
                      </a:r>
                      <a:r>
                        <a:rPr lang="en-US" altLang="ja-JP" sz="1200" dirty="0" smtClean="0"/>
                        <a:t>Web</a:t>
                      </a:r>
                      <a:r>
                        <a:rPr lang="ja-JP" altLang="en-US" sz="1200" dirty="0" smtClean="0"/>
                        <a:t>ページを作成する場合に使用</a:t>
                      </a:r>
                    </a:p>
                  </a:txBody>
                  <a:tcPr>
                    <a:lnL w="12700" cap="flat" cmpd="sng" algn="ctr">
                      <a:solidFill>
                        <a:schemeClr val="accent6">
                          <a:lumMod val="75000"/>
                        </a:schemeClr>
                      </a:solidFill>
                      <a:prstDash val="solid"/>
                      <a:round/>
                      <a:headEnd type="none" w="med" len="med"/>
                      <a:tailEnd type="none" w="med" len="med"/>
                    </a:lnL>
                  </a:tcPr>
                </a:tc>
              </a:tr>
              <a:tr h="657387">
                <a:tc>
                  <a:txBody>
                    <a:bodyPr/>
                    <a:lstStyle/>
                    <a:p>
                      <a:r>
                        <a:rPr lang="en-US" altLang="ja-JP" sz="1200" dirty="0" smtClean="0"/>
                        <a:t>HTML4.01</a:t>
                      </a:r>
                    </a:p>
                    <a:p>
                      <a:r>
                        <a:rPr lang="en-US" altLang="ja-JP" sz="1200" dirty="0" smtClean="0"/>
                        <a:t>Frameset</a:t>
                      </a:r>
                      <a:endParaRPr kumimoji="1" lang="ja-JP" altLang="en-US" sz="1200" dirty="0" smtClean="0"/>
                    </a:p>
                    <a:p>
                      <a:endParaRPr kumimoji="1" lang="ja-JP" altLang="en-US" sz="1200" dirty="0"/>
                    </a:p>
                  </a:txBody>
                  <a:tcPr>
                    <a:lnR w="12700" cap="flat" cmpd="sng" algn="ctr">
                      <a:solidFill>
                        <a:schemeClr val="accent6">
                          <a:lumMod val="75000"/>
                        </a:schemeClr>
                      </a:solidFill>
                      <a:prstDash val="solid"/>
                      <a:round/>
                      <a:headEnd type="none" w="med" len="med"/>
                      <a:tailEnd type="none" w="med" len="med"/>
                    </a:lnR>
                  </a:tcPr>
                </a:tc>
                <a:tc>
                  <a:txBody>
                    <a:bodyPr/>
                    <a:lstStyle/>
                    <a:p>
                      <a:r>
                        <a:rPr kumimoji="1" lang="en-US" altLang="ja-JP" sz="1200" dirty="0" smtClean="0"/>
                        <a:t>&lt;!DOCTYPE html PUBLIC "-//W3C//DTD HTML 4.01 Frameset//EN" "http://www.w3.org/TR/html4/frameset.dtd"&gt;</a:t>
                      </a:r>
                      <a:endParaRPr kumimoji="1" lang="ja-JP" altLang="en-US" sz="1200" dirty="0" smtClean="0"/>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フレームを使用</a:t>
                      </a:r>
                    </a:p>
                    <a:p>
                      <a:endParaRPr kumimoji="1" lang="ja-JP" altLang="en-US" sz="1200" dirty="0" smtClean="0"/>
                    </a:p>
                  </a:txBody>
                  <a:tcPr>
                    <a:lnL w="12700" cap="flat" cmpd="sng" algn="ctr">
                      <a:solidFill>
                        <a:schemeClr val="accent6">
                          <a:lumMod val="75000"/>
                        </a:schemeClr>
                      </a:solidFill>
                      <a:prstDash val="solid"/>
                      <a:round/>
                      <a:headEnd type="none" w="med" len="med"/>
                      <a:tailEnd type="none" w="med" len="med"/>
                    </a:lnL>
                  </a:tcPr>
                </a:tc>
              </a:tr>
              <a:tr h="849125">
                <a:tc>
                  <a:txBody>
                    <a:bodyPr/>
                    <a:lstStyle/>
                    <a:p>
                      <a:r>
                        <a:rPr lang="en-US" altLang="ja-JP" sz="1200" dirty="0" smtClean="0"/>
                        <a:t>XHTML1.0</a:t>
                      </a:r>
                    </a:p>
                    <a:p>
                      <a:r>
                        <a:rPr lang="en-US" altLang="ja-JP" sz="1200" dirty="0" smtClean="0"/>
                        <a:t>Strict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（厳密型）</a:t>
                      </a:r>
                    </a:p>
                    <a:p>
                      <a:endParaRPr kumimoji="1" lang="ja-JP" altLang="en-US" sz="1200" dirty="0"/>
                    </a:p>
                  </a:txBody>
                  <a:tcPr>
                    <a:lnR w="12700" cap="flat" cmpd="sng" algn="ctr">
                      <a:solidFill>
                        <a:schemeClr val="accent6">
                          <a:lumMod val="75000"/>
                        </a:schemeClr>
                      </a:solidFill>
                      <a:prstDash val="solid"/>
                      <a:round/>
                      <a:headEnd type="none" w="med" len="med"/>
                      <a:tailEnd type="none" w="med" len="med"/>
                    </a:lnR>
                  </a:tcPr>
                </a:tc>
                <a:tc>
                  <a:txBody>
                    <a:bodyPr/>
                    <a:lstStyle/>
                    <a:p>
                      <a:r>
                        <a:rPr lang="en-US" altLang="ja-JP" sz="1200" dirty="0" smtClean="0"/>
                        <a:t>&lt;!DOCTYPE html PUBLIC "-//W3C//DTD XHTML 1.0 Strict//EN" "http://www.w3.org/TR/xhtml1/DTD/xhtml1-strict.dtd"&gt;</a:t>
                      </a:r>
                      <a:endParaRPr kumimoji="1" lang="ja-JP" altLang="en-US" sz="1200" dirty="0" smtClean="0"/>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r>
                        <a:rPr lang="en-US" altLang="ja-JP" sz="1200" dirty="0" smtClean="0"/>
                        <a:t>XHTML1.0</a:t>
                      </a:r>
                      <a:r>
                        <a:rPr lang="ja-JP" altLang="en-US" sz="1200" dirty="0" smtClean="0"/>
                        <a:t>で推奨されている要素名や属性名だけを使って</a:t>
                      </a:r>
                      <a:r>
                        <a:rPr lang="en-US" altLang="ja-JP" sz="1200" dirty="0" smtClean="0"/>
                        <a:t>Web</a:t>
                      </a:r>
                      <a:r>
                        <a:rPr lang="ja-JP" altLang="en-US" sz="1200" dirty="0" smtClean="0"/>
                        <a:t>ページを作成する場合に使用</a:t>
                      </a:r>
                    </a:p>
                  </a:txBody>
                  <a:tcPr>
                    <a:lnL w="12700" cap="flat" cmpd="sng" algn="ctr">
                      <a:solidFill>
                        <a:schemeClr val="accent6">
                          <a:lumMod val="75000"/>
                        </a:schemeClr>
                      </a:solidFill>
                      <a:prstDash val="solid"/>
                      <a:round/>
                      <a:headEnd type="none" w="med" len="med"/>
                      <a:tailEnd type="none" w="med" len="med"/>
                    </a:lnL>
                  </a:tcPr>
                </a:tc>
              </a:tr>
              <a:tr h="849125">
                <a:tc>
                  <a:txBody>
                    <a:bodyPr/>
                    <a:lstStyle/>
                    <a:p>
                      <a:r>
                        <a:rPr lang="en-US" altLang="ja-JP" sz="1200" dirty="0" smtClean="0"/>
                        <a:t>XHTML1.0</a:t>
                      </a:r>
                    </a:p>
                    <a:p>
                      <a:r>
                        <a:rPr lang="en-US" altLang="ja-JP" sz="1200" dirty="0" smtClean="0"/>
                        <a:t>Transitional</a:t>
                      </a:r>
                      <a:endParaRPr kumimoji="1" lang="ja-JP"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（移行型）</a:t>
                      </a:r>
                    </a:p>
                    <a:p>
                      <a:endParaRPr kumimoji="1" lang="ja-JP" altLang="en-US" sz="1200" dirty="0"/>
                    </a:p>
                  </a:txBody>
                  <a:tcPr>
                    <a:lnR w="12700" cap="flat" cmpd="sng" algn="ctr">
                      <a:solidFill>
                        <a:schemeClr val="accent6">
                          <a:lumMod val="75000"/>
                        </a:schemeClr>
                      </a:solidFill>
                      <a:prstDash val="solid"/>
                      <a:round/>
                      <a:headEnd type="none" w="med" len="med"/>
                      <a:tailEnd type="none" w="med" len="med"/>
                    </a:lnR>
                  </a:tcPr>
                </a:tc>
                <a:tc>
                  <a:txBody>
                    <a:bodyPr/>
                    <a:lstStyle/>
                    <a:p>
                      <a:r>
                        <a:rPr lang="en-US" altLang="ja-JP" sz="1200" dirty="0" smtClean="0"/>
                        <a:t>&lt;!DOCTYPE html PUBLIC "-//W3C//DTD XHTML 1.0 Transitional//EN" "http://www.w3.org/TR/xhtml1/DTD/xhtml1-transitional.dtd"&gt;</a:t>
                      </a:r>
                      <a:endParaRPr kumimoji="1" lang="ja-JP" altLang="en-US" sz="1200" dirty="0" smtClean="0"/>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ストリクトに加えて、推奨されていない要素名や属性名を使って</a:t>
                      </a:r>
                      <a:r>
                        <a:rPr lang="en-US" altLang="ja-JP" sz="1200" dirty="0" smtClean="0"/>
                        <a:t>Web</a:t>
                      </a:r>
                      <a:r>
                        <a:rPr lang="ja-JP" altLang="en-US" sz="1200" dirty="0" smtClean="0"/>
                        <a:t>ページを作成する場合に使用</a:t>
                      </a:r>
                    </a:p>
                  </a:txBody>
                  <a:tcPr>
                    <a:lnL w="12700" cap="flat" cmpd="sng" algn="ctr">
                      <a:solidFill>
                        <a:schemeClr val="accent6">
                          <a:lumMod val="75000"/>
                        </a:schemeClr>
                      </a:solidFill>
                      <a:prstDash val="solid"/>
                      <a:round/>
                      <a:headEnd type="none" w="med" len="med"/>
                      <a:tailEnd type="none" w="med" len="med"/>
                    </a:lnL>
                  </a:tcPr>
                </a:tc>
              </a:tr>
              <a:tr h="657387">
                <a:tc>
                  <a:txBody>
                    <a:bodyPr/>
                    <a:lstStyle/>
                    <a:p>
                      <a:r>
                        <a:rPr lang="en-US" altLang="ja-JP" sz="1200" dirty="0" smtClean="0"/>
                        <a:t>XHTML1.0</a:t>
                      </a:r>
                    </a:p>
                    <a:p>
                      <a:r>
                        <a:rPr lang="en-US" altLang="ja-JP" sz="1200" dirty="0" smtClean="0"/>
                        <a:t>Frameset</a:t>
                      </a:r>
                      <a:endParaRPr kumimoji="1" lang="ja-JP" altLang="en-US" sz="1200" dirty="0" smtClean="0"/>
                    </a:p>
                    <a:p>
                      <a:endParaRPr kumimoji="1" lang="ja-JP" altLang="en-US" sz="1200" dirty="0"/>
                    </a:p>
                  </a:txBody>
                  <a:tcPr>
                    <a:lnR w="12700" cap="flat" cmpd="sng" algn="ctr">
                      <a:solidFill>
                        <a:schemeClr val="accent6">
                          <a:lumMod val="75000"/>
                        </a:schemeClr>
                      </a:solidFill>
                      <a:prstDash val="solid"/>
                      <a:round/>
                      <a:headEnd type="none" w="med" len="med"/>
                      <a:tailEnd type="none" w="med" len="med"/>
                    </a:lnR>
                  </a:tcPr>
                </a:tc>
                <a:tc>
                  <a:txBody>
                    <a:bodyPr/>
                    <a:lstStyle/>
                    <a:p>
                      <a:r>
                        <a:rPr lang="en-US" altLang="ja-JP" sz="1200" dirty="0" smtClean="0"/>
                        <a:t>&lt;!DOCTYPE html PUBLIC "-//W3C//DTD XHTML 1.0 Frameset//EN" "http://www.w3.org/TR/xhtml1/DTD/xhtml1-frameset.dtd"&gt;</a:t>
                      </a:r>
                      <a:endParaRPr kumimoji="1" lang="ja-JP" altLang="en-US" sz="1200" dirty="0" smtClean="0"/>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フレームを使用</a:t>
                      </a:r>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smtClean="0"/>
                    </a:p>
                  </a:txBody>
                  <a:tcPr>
                    <a:lnL w="12700" cap="flat" cmpd="sng" algn="ctr">
                      <a:solidFill>
                        <a:schemeClr val="accent6">
                          <a:lumMod val="75000"/>
                        </a:schemeClr>
                      </a:solidFill>
                      <a:prstDash val="solid"/>
                      <a:round/>
                      <a:headEnd type="none" w="med" len="med"/>
                      <a:tailEnd type="none" w="med" len="med"/>
                    </a:lnL>
                  </a:tcPr>
                </a:tc>
              </a:tr>
              <a:tr h="525682">
                <a:tc>
                  <a:txBody>
                    <a:bodyPr/>
                    <a:lstStyle/>
                    <a:p>
                      <a:r>
                        <a:rPr kumimoji="1" lang="en-US" altLang="ja-JP" sz="1200" dirty="0" smtClean="0"/>
                        <a:t>HTML5</a:t>
                      </a:r>
                      <a:endParaRPr kumimoji="1" lang="ja-JP" altLang="en-US" sz="1200" dirty="0"/>
                    </a:p>
                  </a:txBody>
                  <a:tcPr>
                    <a:lnR w="12700" cap="flat" cmpd="sng" algn="ctr">
                      <a:solidFill>
                        <a:schemeClr val="accent6">
                          <a:lumMod val="75000"/>
                        </a:schemeClr>
                      </a:solidFill>
                      <a:prstDash val="solid"/>
                      <a:round/>
                      <a:headEnd type="none" w="med" len="med"/>
                      <a:tailEnd type="none" w="med" len="med"/>
                    </a:lnR>
                    <a:solidFill>
                      <a:srgbClr val="FFCCFF"/>
                    </a:solidFill>
                  </a:tcPr>
                </a:tc>
                <a:tc>
                  <a:txBody>
                    <a:bodyPr/>
                    <a:lstStyle/>
                    <a:p>
                      <a:r>
                        <a:rPr kumimoji="1" lang="en-US" altLang="ja-JP" sz="1200" dirty="0" smtClean="0"/>
                        <a:t>&lt;!DOCTYPE html &gt;</a:t>
                      </a:r>
                      <a:endParaRPr kumimoji="1" lang="ja-JP" altLang="en-US" sz="1200" dirty="0" smtClean="0"/>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smtClean="0"/>
                    </a:p>
                  </a:txBody>
                  <a:tcPr>
                    <a:lnL w="12700" cap="flat" cmpd="sng" algn="ctr">
                      <a:solidFill>
                        <a:schemeClr val="accent6">
                          <a:lumMod val="75000"/>
                        </a:schemeClr>
                      </a:solidFill>
                      <a:prstDash val="solid"/>
                      <a:round/>
                      <a:headEnd type="none" w="med" len="med"/>
                      <a:tailEnd type="none" w="med" len="med"/>
                    </a:lnL>
                    <a:solidFill>
                      <a:srgbClr val="FFCCFF"/>
                    </a:solidFill>
                  </a:tcPr>
                </a:tc>
              </a:tr>
            </a:tbl>
          </a:graphicData>
        </a:graphic>
      </p:graphicFrame>
    </p:spTree>
    <p:extLst>
      <p:ext uri="{BB962C8B-B14F-4D97-AF65-F5344CB8AC3E}">
        <p14:creationId xmlns:p14="http://schemas.microsoft.com/office/powerpoint/2010/main" val="3631958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 3"/>
          <p:cNvSpPr>
            <a:spLocks noGrp="1"/>
          </p:cNvSpPr>
          <p:nvPr>
            <p:ph type="sldNum" sz="quarter" idx="10"/>
          </p:nvPr>
        </p:nvSpPr>
        <p:spPr/>
        <p:txBody>
          <a:bodyPr/>
          <a:lstStyle/>
          <a:p>
            <a:r>
              <a:rPr lang="en-US" altLang="ja-JP"/>
              <a:t>P</a:t>
            </a:r>
            <a:fld id="{86D9D8B7-469D-480D-90DC-0F55AE874BEC}" type="slidenum">
              <a:rPr lang="en-US" altLang="ja-JP"/>
              <a:pPr/>
              <a:t>5</a:t>
            </a:fld>
            <a:endParaRPr lang="en-US" altLang="ja-JP"/>
          </a:p>
        </p:txBody>
      </p:sp>
      <p:sp>
        <p:nvSpPr>
          <p:cNvPr id="15" name="Rectangle 2"/>
          <p:cNvSpPr txBox="1">
            <a:spLocks noChangeArrowheads="1"/>
          </p:cNvSpPr>
          <p:nvPr/>
        </p:nvSpPr>
        <p:spPr bwMode="auto">
          <a:xfrm>
            <a:off x="854218" y="298790"/>
            <a:ext cx="6460982" cy="533400"/>
          </a:xfrm>
          <a:prstGeom prst="rect">
            <a:avLst/>
          </a:prstGeom>
          <a:noFill/>
          <a:ln w="9525" algn="ctr">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eaLnBrk="1" hangingPunct="1"/>
            <a:r>
              <a:rPr kumimoji="1" lang="ja-JP" altLang="en-US" sz="2800" b="1" i="0" u="none" strike="noStrike" kern="0" cap="none" spc="0" normalizeH="0" baseline="0" noProof="0" dirty="0" smtClean="0">
                <a:ln>
                  <a:noFill/>
                </a:ln>
                <a:solidFill>
                  <a:schemeClr val="tx1"/>
                </a:solidFill>
                <a:effectLst/>
                <a:uLnTx/>
                <a:uFillTx/>
                <a:latin typeface="+mj-lt"/>
                <a:ea typeface="+mj-ea"/>
                <a:cs typeface="+mj-cs"/>
              </a:rPr>
              <a:t>文字コードについて</a:t>
            </a:r>
          </a:p>
        </p:txBody>
      </p:sp>
      <p:graphicFrame>
        <p:nvGraphicFramePr>
          <p:cNvPr id="36" name="表 35"/>
          <p:cNvGraphicFramePr>
            <a:graphicFrameLocks noGrp="1"/>
          </p:cNvGraphicFramePr>
          <p:nvPr>
            <p:extLst>
              <p:ext uri="{D42A27DB-BD31-4B8C-83A1-F6EECF244321}">
                <p14:modId xmlns:p14="http://schemas.microsoft.com/office/powerpoint/2010/main" val="2700461354"/>
              </p:ext>
            </p:extLst>
          </p:nvPr>
        </p:nvGraphicFramePr>
        <p:xfrm>
          <a:off x="682386" y="1487606"/>
          <a:ext cx="7847465" cy="3641104"/>
        </p:xfrm>
        <a:graphic>
          <a:graphicData uri="http://schemas.openxmlformats.org/drawingml/2006/table">
            <a:tbl>
              <a:tblPr firstRow="1" bandRow="1">
                <a:tableStyleId>{72833802-FEF1-4C79-8D5D-14CF1EAF98D9}</a:tableStyleId>
              </a:tblPr>
              <a:tblGrid>
                <a:gridCol w="1351509"/>
                <a:gridCol w="3561686"/>
                <a:gridCol w="2934270"/>
              </a:tblGrid>
              <a:tr h="571608">
                <a:tc>
                  <a:txBody>
                    <a:bodyPr/>
                    <a:lstStyle/>
                    <a:p>
                      <a:r>
                        <a:rPr kumimoji="1" lang="ja-JP" altLang="en-US" dirty="0" smtClean="0"/>
                        <a:t>文字コード</a:t>
                      </a:r>
                      <a:endParaRPr kumimoji="1" lang="ja-JP" altLang="en-US" dirty="0">
                        <a:solidFill>
                          <a:schemeClr val="bg1"/>
                        </a:solidFill>
                      </a:endParaRPr>
                    </a:p>
                  </a:txBody>
                  <a:tcPr>
                    <a:lnR w="12700" cap="flat" cmpd="sng" algn="ctr">
                      <a:solidFill>
                        <a:schemeClr val="accent6">
                          <a:lumMod val="75000"/>
                        </a:schemeClr>
                      </a:solidFill>
                      <a:prstDash val="solid"/>
                      <a:round/>
                      <a:headEnd type="none" w="med" len="med"/>
                      <a:tailEnd type="none" w="med" len="med"/>
                    </a:lnR>
                  </a:tcPr>
                </a:tc>
                <a:tc>
                  <a:txBody>
                    <a:bodyPr/>
                    <a:lstStyle/>
                    <a:p>
                      <a:r>
                        <a:rPr kumimoji="1" lang="en-US" altLang="ja-JP" dirty="0" smtClean="0"/>
                        <a:t>meta</a:t>
                      </a:r>
                      <a:r>
                        <a:rPr kumimoji="1" lang="ja-JP" altLang="en-US" dirty="0" smtClean="0"/>
                        <a:t>タグの記述</a:t>
                      </a:r>
                      <a:endParaRPr kumimoji="1" lang="ja-JP" altLang="en-US" dirty="0">
                        <a:solidFill>
                          <a:schemeClr val="bg1"/>
                        </a:solidFill>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r>
                        <a:rPr kumimoji="1" lang="ja-JP" altLang="en-US" dirty="0" smtClean="0"/>
                        <a:t>備考</a:t>
                      </a:r>
                      <a:endParaRPr kumimoji="1" lang="ja-JP" altLang="en-US" dirty="0">
                        <a:solidFill>
                          <a:schemeClr val="bg1"/>
                        </a:solidFill>
                      </a:endParaRPr>
                    </a:p>
                  </a:txBody>
                  <a:tcPr>
                    <a:lnL w="12700" cap="flat" cmpd="sng" algn="ctr">
                      <a:solidFill>
                        <a:schemeClr val="accent6">
                          <a:lumMod val="75000"/>
                        </a:schemeClr>
                      </a:solidFill>
                      <a:prstDash val="solid"/>
                      <a:round/>
                      <a:headEnd type="none" w="med" len="med"/>
                      <a:tailEnd type="none" w="med" len="med"/>
                    </a:lnL>
                  </a:tcPr>
                </a:tc>
              </a:tr>
              <a:tr h="1014146">
                <a:tc>
                  <a:txBody>
                    <a:bodyPr/>
                    <a:lstStyle/>
                    <a:p>
                      <a:r>
                        <a:rPr kumimoji="1" lang="en-US" altLang="ja-JP" sz="1800" dirty="0" smtClean="0"/>
                        <a:t>UTF-8</a:t>
                      </a:r>
                      <a:endParaRPr kumimoji="1" lang="ja-JP" altLang="en-US" sz="1800" dirty="0"/>
                    </a:p>
                  </a:txBody>
                  <a:tcPr anchor="ctr">
                    <a:lnR w="12700" cap="flat" cmpd="sng" algn="ctr">
                      <a:solidFill>
                        <a:schemeClr val="accent6">
                          <a:lumMod val="75000"/>
                        </a:schemeClr>
                      </a:solidFill>
                      <a:prstDash val="solid"/>
                      <a:round/>
                      <a:headEnd type="none" w="med" len="med"/>
                      <a:tailEnd type="none" w="med" len="med"/>
                    </a:lnR>
                  </a:tcPr>
                </a:tc>
                <a:tc>
                  <a:txBody>
                    <a:bodyPr/>
                    <a:lstStyle/>
                    <a:p>
                      <a:pPr algn="l"/>
                      <a:r>
                        <a:rPr kumimoji="1" lang="en-US" altLang="ja-JP" sz="1800" dirty="0" smtClean="0"/>
                        <a:t>&lt;meta http-equiv="Content-Type" content="text/html; charset=utf-8"&gt;</a:t>
                      </a:r>
                    </a:p>
                    <a:p>
                      <a:pPr algn="l"/>
                      <a:endParaRPr kumimoji="1" lang="en-US" altLang="ja-JP" sz="1800" dirty="0" smtClean="0"/>
                    </a:p>
                    <a:p>
                      <a:pPr algn="l"/>
                      <a:r>
                        <a:rPr lang="en-US" altLang="ja-JP" sz="1800" dirty="0" smtClean="0"/>
                        <a:t>&lt;meta charset="utf-8"&gt;</a:t>
                      </a:r>
                      <a:endParaRPr kumimoji="1" lang="ja-JP" altLang="en-US" sz="1800" dirty="0"/>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r>
                        <a:rPr kumimoji="1" lang="ja-JP" altLang="en-US" dirty="0" smtClean="0"/>
                        <a:t>現在主流となる文字コード</a:t>
                      </a:r>
                      <a:endParaRPr kumimoji="1" lang="ja-JP" altLang="en-US" dirty="0"/>
                    </a:p>
                  </a:txBody>
                  <a:tcPr anchor="ctr">
                    <a:lnL w="12700" cap="flat" cmpd="sng" algn="ctr">
                      <a:solidFill>
                        <a:schemeClr val="accent6">
                          <a:lumMod val="75000"/>
                        </a:schemeClr>
                      </a:solidFill>
                      <a:prstDash val="solid"/>
                      <a:round/>
                      <a:headEnd type="none" w="med" len="med"/>
                      <a:tailEnd type="none" w="med" len="med"/>
                    </a:lnL>
                  </a:tcPr>
                </a:tc>
              </a:tr>
              <a:tr h="940388">
                <a:tc>
                  <a:txBody>
                    <a:bodyPr/>
                    <a:lstStyle/>
                    <a:p>
                      <a:r>
                        <a:rPr kumimoji="1" lang="en-US" altLang="ja-JP" sz="1800" dirty="0" smtClean="0"/>
                        <a:t>Shift_JIS</a:t>
                      </a:r>
                      <a:endParaRPr kumimoji="1" lang="ja-JP" altLang="en-US" sz="1800" dirty="0"/>
                    </a:p>
                  </a:txBody>
                  <a:tcPr anchor="ctr">
                    <a:lnR w="12700" cap="flat" cmpd="sng" algn="ctr">
                      <a:solidFill>
                        <a:schemeClr val="accent6">
                          <a:lumMod val="75000"/>
                        </a:schemeClr>
                      </a:solidFill>
                      <a:prstDash val="solid"/>
                      <a:round/>
                      <a:headEnd type="none" w="med" len="med"/>
                      <a:tailEnd type="none" w="med" len="med"/>
                    </a:lnR>
                  </a:tcPr>
                </a:tc>
                <a:tc>
                  <a:txBody>
                    <a:bodyPr/>
                    <a:lstStyle/>
                    <a:p>
                      <a:pPr algn="l"/>
                      <a:r>
                        <a:rPr kumimoji="1" lang="en-US" altLang="ja-JP" sz="1800" dirty="0" smtClean="0"/>
                        <a:t>&lt;meta http-equiv="Content-Type" content="text/html; charset=Shift_JIS"&gt;</a:t>
                      </a:r>
                      <a:endParaRPr kumimoji="1" lang="ja-JP" altLang="en-US" sz="1800" dirty="0" smtClean="0"/>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r>
                        <a:rPr kumimoji="1" lang="ja-JP" altLang="en-US" dirty="0" smtClean="0"/>
                        <a:t>以前の主流</a:t>
                      </a:r>
                      <a:endParaRPr kumimoji="1" lang="en-US" altLang="ja-JP" dirty="0" smtClean="0"/>
                    </a:p>
                  </a:txBody>
                  <a:tcPr anchor="ctr">
                    <a:lnL w="12700" cap="flat" cmpd="sng" algn="ctr">
                      <a:solidFill>
                        <a:schemeClr val="accent6">
                          <a:lumMod val="75000"/>
                        </a:schemeClr>
                      </a:solidFill>
                      <a:prstDash val="solid"/>
                      <a:round/>
                      <a:headEnd type="none" w="med" len="med"/>
                      <a:tailEnd type="none" w="med" len="med"/>
                    </a:lnL>
                  </a:tcPr>
                </a:tc>
              </a:tr>
              <a:tr h="940388">
                <a:tc>
                  <a:txBody>
                    <a:bodyPr/>
                    <a:lstStyle/>
                    <a:p>
                      <a:r>
                        <a:rPr kumimoji="1" lang="en-US" altLang="ja-JP" sz="1800" dirty="0" smtClean="0"/>
                        <a:t>EUC-JP</a:t>
                      </a:r>
                      <a:endParaRPr kumimoji="1" lang="ja-JP" altLang="en-US" sz="1800" dirty="0"/>
                    </a:p>
                  </a:txBody>
                  <a:tcPr anchor="ctr">
                    <a:lnR w="12700" cap="flat" cmpd="sng" algn="ctr">
                      <a:solidFill>
                        <a:schemeClr val="accent6">
                          <a:lumMod val="75000"/>
                        </a:schemeClr>
                      </a:solidFill>
                      <a:prstDash val="solid"/>
                      <a:round/>
                      <a:headEnd type="none" w="med" len="med"/>
                      <a:tailEnd type="none" w="med" len="med"/>
                    </a:lnR>
                  </a:tcPr>
                </a:tc>
                <a:tc>
                  <a:txBody>
                    <a:bodyPr/>
                    <a:lstStyle/>
                    <a:p>
                      <a:pPr algn="l"/>
                      <a:r>
                        <a:rPr kumimoji="1" lang="en-US" altLang="ja-JP" sz="1800" dirty="0" smtClean="0"/>
                        <a:t>&lt;meta http-equiv="Content-Type" content="text/html; </a:t>
                      </a:r>
                      <a:r>
                        <a:rPr kumimoji="1" lang="en-US" altLang="ja-JP" sz="1800" dirty="0" err="1" smtClean="0"/>
                        <a:t>charset</a:t>
                      </a:r>
                      <a:r>
                        <a:rPr kumimoji="1" lang="en-US" altLang="ja-JP" sz="1800" dirty="0" smtClean="0"/>
                        <a:t>=</a:t>
                      </a:r>
                      <a:r>
                        <a:rPr kumimoji="1" lang="en-US" altLang="ja-JP" sz="1800" dirty="0" err="1" smtClean="0"/>
                        <a:t>euc-jp</a:t>
                      </a:r>
                      <a:r>
                        <a:rPr kumimoji="1" lang="en-US" altLang="ja-JP" sz="1800" dirty="0" smtClean="0"/>
                        <a:t>&gt;</a:t>
                      </a:r>
                      <a:endParaRPr kumimoji="1" lang="ja-JP" altLang="en-US" sz="1800" dirty="0" smtClean="0"/>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r>
                        <a:rPr kumimoji="1" lang="en-US" altLang="ja-JP" dirty="0" smtClean="0"/>
                        <a:t>Web</a:t>
                      </a:r>
                      <a:r>
                        <a:rPr kumimoji="1" lang="ja-JP" altLang="en-US" dirty="0" smtClean="0"/>
                        <a:t>プログラムで使用されることが多かった</a:t>
                      </a:r>
                    </a:p>
                  </a:txBody>
                  <a:tcPr anchor="ctr">
                    <a:lnL w="12700" cap="flat" cmpd="sng" algn="ctr">
                      <a:solidFill>
                        <a:schemeClr val="accent6">
                          <a:lumMod val="75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文字コードについて</a:t>
            </a:r>
            <a:endParaRPr kumimoji="1" lang="ja-JP" altLang="en-US" dirty="0"/>
          </a:p>
        </p:txBody>
      </p:sp>
      <p:sp>
        <p:nvSpPr>
          <p:cNvPr id="4" name="スライド番号プレースホルダー 3"/>
          <p:cNvSpPr>
            <a:spLocks noGrp="1"/>
          </p:cNvSpPr>
          <p:nvPr>
            <p:ph type="sldNum" sz="quarter" idx="10"/>
          </p:nvPr>
        </p:nvSpPr>
        <p:spPr/>
        <p:txBody>
          <a:bodyPr/>
          <a:lstStyle/>
          <a:p>
            <a:r>
              <a:rPr lang="en-US" altLang="ja-JP" dirty="0" smtClean="0"/>
              <a:t>P</a:t>
            </a:r>
            <a:fld id="{ADE45537-07C3-4518-B510-353832BBD331}" type="slidenum">
              <a:rPr lang="en-US" altLang="ja-JP" smtClean="0"/>
              <a:pPr/>
              <a:t>6</a:t>
            </a:fld>
            <a:endParaRPr lang="en-US" altLang="ja-JP"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25" y="984666"/>
            <a:ext cx="7902482" cy="393229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477243" y="5941998"/>
            <a:ext cx="8107046" cy="646331"/>
          </a:xfrm>
          <a:prstGeom prst="rect">
            <a:avLst/>
          </a:prstGeom>
          <a:noFill/>
        </p:spPr>
        <p:txBody>
          <a:bodyPr wrap="square" rtlCol="0">
            <a:spAutoFit/>
          </a:bodyPr>
          <a:lstStyle/>
          <a:p>
            <a:r>
              <a:rPr kumimoji="1" lang="ja-JP" altLang="en-US" dirty="0" smtClean="0"/>
              <a:t>「</a:t>
            </a:r>
            <a:r>
              <a:rPr kumimoji="1" lang="en-US" altLang="ja-JP" dirty="0" smtClean="0"/>
              <a:t>Official</a:t>
            </a:r>
            <a:r>
              <a:rPr kumimoji="1" lang="ja-JP" altLang="en-US" dirty="0" smtClean="0"/>
              <a:t>　</a:t>
            </a:r>
            <a:r>
              <a:rPr kumimoji="1" lang="en-US" altLang="ja-JP" dirty="0" smtClean="0"/>
              <a:t>Google</a:t>
            </a:r>
            <a:r>
              <a:rPr kumimoji="1" lang="ja-JP" altLang="en-US" dirty="0" smtClean="0"/>
              <a:t> </a:t>
            </a:r>
            <a:r>
              <a:rPr kumimoji="1" lang="en-US" altLang="ja-JP" dirty="0" smtClean="0"/>
              <a:t>Blog</a:t>
            </a:r>
            <a:r>
              <a:rPr kumimoji="1" lang="ja-JP" altLang="en-US" dirty="0" smtClean="0"/>
              <a:t>」</a:t>
            </a:r>
            <a:endParaRPr kumimoji="1" lang="en-US" altLang="ja-JP" dirty="0" smtClean="0"/>
          </a:p>
          <a:p>
            <a:r>
              <a:rPr kumimoji="1" lang="en-US" altLang="ja-JP" dirty="0" smtClean="0"/>
              <a:t>http</a:t>
            </a:r>
            <a:r>
              <a:rPr kumimoji="1" lang="en-US" altLang="ja-JP" dirty="0"/>
              <a:t>://googleblog.blogspot.jp/2012/02/unicode-over-60-percent-of-web.html</a:t>
            </a:r>
            <a:endParaRPr kumimoji="1" lang="ja-JP" altLang="en-US" dirty="0"/>
          </a:p>
        </p:txBody>
      </p:sp>
      <p:sp>
        <p:nvSpPr>
          <p:cNvPr id="7" name="テキスト ボックス 6"/>
          <p:cNvSpPr txBox="1"/>
          <p:nvPr/>
        </p:nvSpPr>
        <p:spPr>
          <a:xfrm>
            <a:off x="579525" y="5079320"/>
            <a:ext cx="7259550" cy="646331"/>
          </a:xfrm>
          <a:prstGeom prst="rect">
            <a:avLst/>
          </a:prstGeom>
          <a:noFill/>
        </p:spPr>
        <p:txBody>
          <a:bodyPr wrap="square" rtlCol="0">
            <a:spAutoFit/>
          </a:bodyPr>
          <a:lstStyle/>
          <a:p>
            <a:pPr eaLnBrk="1" hangingPunct="1">
              <a:spcBef>
                <a:spcPct val="30000"/>
              </a:spcBef>
              <a:defRPr/>
            </a:pPr>
            <a:r>
              <a:rPr lang="ja-JP" altLang="en-US" dirty="0"/>
              <a:t>世界の</a:t>
            </a:r>
            <a:r>
              <a:rPr lang="en-US" altLang="ja-JP" dirty="0"/>
              <a:t>Web</a:t>
            </a:r>
            <a:r>
              <a:rPr lang="ja-JP" altLang="en-US" dirty="0"/>
              <a:t>サイトにおいて、</a:t>
            </a:r>
            <a:r>
              <a:rPr lang="en-US" altLang="ja-JP" dirty="0"/>
              <a:t>UTF-8</a:t>
            </a:r>
            <a:r>
              <a:rPr lang="ja-JP" altLang="en-US" dirty="0"/>
              <a:t>の文字コードで作成されているものが</a:t>
            </a:r>
            <a:r>
              <a:rPr lang="en-US" altLang="ja-JP" dirty="0"/>
              <a:t>60%</a:t>
            </a:r>
            <a:r>
              <a:rPr lang="ja-JP" altLang="en-US" dirty="0"/>
              <a:t>を超えた</a:t>
            </a:r>
            <a:endParaRPr lang="en-US" altLang="ja-JP" dirty="0"/>
          </a:p>
        </p:txBody>
      </p:sp>
    </p:spTree>
    <p:extLst>
      <p:ext uri="{BB962C8B-B14F-4D97-AF65-F5344CB8AC3E}">
        <p14:creationId xmlns:p14="http://schemas.microsoft.com/office/powerpoint/2010/main" val="1007529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 3"/>
          <p:cNvSpPr>
            <a:spLocks noGrp="1"/>
          </p:cNvSpPr>
          <p:nvPr>
            <p:ph type="sldNum" sz="quarter" idx="10"/>
          </p:nvPr>
        </p:nvSpPr>
        <p:spPr/>
        <p:txBody>
          <a:bodyPr/>
          <a:lstStyle/>
          <a:p>
            <a:r>
              <a:rPr lang="en-US" altLang="ja-JP" dirty="0"/>
              <a:t>P</a:t>
            </a:r>
            <a:fld id="{86D9D8B7-469D-480D-90DC-0F55AE874BEC}" type="slidenum">
              <a:rPr lang="en-US" altLang="ja-JP"/>
              <a:pPr/>
              <a:t>7</a:t>
            </a:fld>
            <a:endParaRPr lang="en-US" altLang="ja-JP" dirty="0"/>
          </a:p>
        </p:txBody>
      </p:sp>
      <p:sp>
        <p:nvSpPr>
          <p:cNvPr id="15" name="Rectangle 2"/>
          <p:cNvSpPr txBox="1">
            <a:spLocks noChangeArrowheads="1"/>
          </p:cNvSpPr>
          <p:nvPr/>
        </p:nvSpPr>
        <p:spPr bwMode="auto">
          <a:xfrm>
            <a:off x="854218" y="298790"/>
            <a:ext cx="7170666" cy="533400"/>
          </a:xfrm>
          <a:prstGeom prst="rect">
            <a:avLst/>
          </a:prstGeom>
          <a:noFill/>
          <a:ln w="9525" algn="ctr">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eaLnBrk="1" hangingPunct="1"/>
            <a:r>
              <a:rPr kumimoji="1" lang="en-US" altLang="ja-JP" sz="2800" b="1" kern="0" dirty="0" smtClean="0">
                <a:latin typeface="+mj-lt"/>
                <a:ea typeface="+mj-ea"/>
                <a:cs typeface="+mj-cs"/>
              </a:rPr>
              <a:t>【</a:t>
            </a:r>
            <a:r>
              <a:rPr kumimoji="1" lang="ja-JP" altLang="en-US" sz="2800" b="1" kern="0" dirty="0" smtClean="0">
                <a:latin typeface="+mj-lt"/>
                <a:ea typeface="+mj-ea"/>
                <a:cs typeface="+mj-cs"/>
              </a:rPr>
              <a:t>演習</a:t>
            </a:r>
            <a:r>
              <a:rPr kumimoji="1" lang="en-US" altLang="ja-JP" sz="2800" b="1" kern="0" dirty="0" smtClean="0">
                <a:latin typeface="+mj-lt"/>
                <a:ea typeface="+mj-ea"/>
                <a:cs typeface="+mj-cs"/>
              </a:rPr>
              <a:t>】</a:t>
            </a:r>
            <a:r>
              <a:rPr kumimoji="1" lang="ja-JP" altLang="en-US" sz="2800" b="1" kern="0" dirty="0" smtClean="0">
                <a:latin typeface="+mj-lt"/>
                <a:ea typeface="+mj-ea"/>
                <a:cs typeface="+mj-cs"/>
              </a:rPr>
              <a:t>使われているバージョンの調査</a:t>
            </a:r>
            <a:endParaRPr kumimoji="1" lang="ja-JP" altLang="en-US" sz="1400" b="1" i="0" u="none" strike="noStrike" kern="0" cap="none" spc="0" normalizeH="0" baseline="0" noProof="0" dirty="0" smtClean="0">
              <a:ln>
                <a:noFill/>
              </a:ln>
              <a:solidFill>
                <a:schemeClr val="tx1"/>
              </a:solidFill>
              <a:effectLst/>
              <a:uLnTx/>
              <a:uFillTx/>
              <a:latin typeface="+mj-lt"/>
              <a:ea typeface="+mj-ea"/>
              <a:cs typeface="+mj-cs"/>
            </a:endParaRPr>
          </a:p>
        </p:txBody>
      </p:sp>
      <p:graphicFrame>
        <p:nvGraphicFramePr>
          <p:cNvPr id="36" name="表 35"/>
          <p:cNvGraphicFramePr>
            <a:graphicFrameLocks noGrp="1"/>
          </p:cNvGraphicFramePr>
          <p:nvPr>
            <p:extLst>
              <p:ext uri="{D42A27DB-BD31-4B8C-83A1-F6EECF244321}">
                <p14:modId xmlns:p14="http://schemas.microsoft.com/office/powerpoint/2010/main" val="1685227041"/>
              </p:ext>
            </p:extLst>
          </p:nvPr>
        </p:nvGraphicFramePr>
        <p:xfrm>
          <a:off x="1042538" y="1345725"/>
          <a:ext cx="7139437" cy="4166213"/>
        </p:xfrm>
        <a:graphic>
          <a:graphicData uri="http://schemas.openxmlformats.org/drawingml/2006/table">
            <a:tbl>
              <a:tblPr firstRow="1" bandRow="1">
                <a:tableStyleId>{5940675A-B579-460E-94D1-54222C63F5DA}</a:tableStyleId>
              </a:tblPr>
              <a:tblGrid>
                <a:gridCol w="1969184"/>
                <a:gridCol w="3080823"/>
                <a:gridCol w="2089430"/>
              </a:tblGrid>
              <a:tr h="675597">
                <a:tc>
                  <a:txBody>
                    <a:bodyPr/>
                    <a:lstStyle/>
                    <a:p>
                      <a:r>
                        <a:rPr kumimoji="1" lang="ja-JP" altLang="en-US" sz="2000" dirty="0" smtClean="0">
                          <a:solidFill>
                            <a:schemeClr val="bg1"/>
                          </a:solidFill>
                        </a:rPr>
                        <a:t>企業名</a:t>
                      </a:r>
                      <a:endParaRPr kumimoji="1" lang="ja-JP" altLang="en-US" sz="2000" dirty="0">
                        <a:solidFill>
                          <a:schemeClr val="bg1"/>
                        </a:solidFill>
                      </a:endParaRPr>
                    </a:p>
                  </a:txBody>
                  <a:tcPr anchor="ctr">
                    <a:solidFill>
                      <a:srgbClr val="336600"/>
                    </a:solidFill>
                  </a:tcPr>
                </a:tc>
                <a:tc>
                  <a:txBody>
                    <a:bodyPr/>
                    <a:lstStyle/>
                    <a:p>
                      <a:r>
                        <a:rPr kumimoji="1" lang="ja-JP" altLang="en-US" sz="2000" dirty="0" smtClean="0">
                          <a:solidFill>
                            <a:schemeClr val="bg1"/>
                          </a:solidFill>
                        </a:rPr>
                        <a:t>バージョン</a:t>
                      </a:r>
                      <a:endParaRPr kumimoji="1" lang="ja-JP" altLang="en-US" sz="2000" dirty="0">
                        <a:solidFill>
                          <a:schemeClr val="bg1"/>
                        </a:solidFill>
                      </a:endParaRPr>
                    </a:p>
                  </a:txBody>
                  <a:tcPr anchor="ctr">
                    <a:solidFill>
                      <a:srgbClr val="336600"/>
                    </a:solidFill>
                  </a:tcPr>
                </a:tc>
                <a:tc>
                  <a:txBody>
                    <a:bodyPr/>
                    <a:lstStyle/>
                    <a:p>
                      <a:r>
                        <a:rPr kumimoji="1" lang="ja-JP" altLang="en-US" sz="2000" dirty="0" smtClean="0">
                          <a:solidFill>
                            <a:schemeClr val="bg1"/>
                          </a:solidFill>
                        </a:rPr>
                        <a:t>文字コード</a:t>
                      </a:r>
                      <a:endParaRPr kumimoji="1" lang="ja-JP" altLang="en-US" sz="2000" dirty="0">
                        <a:solidFill>
                          <a:schemeClr val="bg1"/>
                        </a:solidFill>
                      </a:endParaRPr>
                    </a:p>
                  </a:txBody>
                  <a:tcPr anchor="ctr">
                    <a:solidFill>
                      <a:srgbClr val="336600"/>
                    </a:solidFill>
                  </a:tcPr>
                </a:tc>
              </a:tr>
              <a:tr h="697394">
                <a:tc>
                  <a:txBody>
                    <a:bodyPr/>
                    <a:lstStyle/>
                    <a:p>
                      <a:r>
                        <a:rPr kumimoji="1" lang="en-US" altLang="ja-JP" sz="2000" kern="1200" dirty="0" smtClean="0">
                          <a:solidFill>
                            <a:schemeClr val="tx1"/>
                          </a:solidFill>
                          <a:latin typeface="+mn-lt"/>
                          <a:ea typeface="+mn-ea"/>
                          <a:cs typeface="+mn-cs"/>
                        </a:rPr>
                        <a:t>NEC</a:t>
                      </a:r>
                      <a:endParaRPr kumimoji="1" lang="ja-JP" altLang="en-US" sz="2000" dirty="0"/>
                    </a:p>
                  </a:txBody>
                  <a:tcPr anchor="ctr">
                    <a:solidFill>
                      <a:srgbClr val="FFFFCC"/>
                    </a:solidFill>
                  </a:tcPr>
                </a:tc>
                <a:tc>
                  <a:txBody>
                    <a:bodyPr/>
                    <a:lstStyle/>
                    <a:p>
                      <a:r>
                        <a:rPr kumimoji="1" lang="en-US" altLang="ja-JP" sz="2000" dirty="0" smtClean="0">
                          <a:latin typeface="+mn-ea"/>
                          <a:ea typeface="+mn-ea"/>
                        </a:rPr>
                        <a:t>HTML5</a:t>
                      </a:r>
                      <a:endParaRPr kumimoji="1" lang="ja-JP" altLang="en-US" sz="2000" dirty="0">
                        <a:latin typeface="+mn-ea"/>
                        <a:ea typeface="+mn-ea"/>
                      </a:endParaRPr>
                    </a:p>
                  </a:txBody>
                  <a:tcPr anchor="ctr">
                    <a:solidFill>
                      <a:srgbClr val="FFFFCC"/>
                    </a:solidFill>
                  </a:tcPr>
                </a:tc>
                <a:tc>
                  <a:txBody>
                    <a:bodyPr/>
                    <a:lstStyle/>
                    <a:p>
                      <a:r>
                        <a:rPr kumimoji="1" lang="en-US" altLang="ja-JP" sz="2000" kern="1200" dirty="0" smtClean="0">
                          <a:solidFill>
                            <a:schemeClr val="tx1"/>
                          </a:solidFill>
                          <a:latin typeface="+mn-ea"/>
                          <a:ea typeface="+mn-ea"/>
                          <a:cs typeface="+mn-cs"/>
                        </a:rPr>
                        <a:t>UTF-8</a:t>
                      </a:r>
                      <a:endParaRPr kumimoji="1" lang="ja-JP" altLang="en-US" sz="2000" dirty="0">
                        <a:latin typeface="+mn-ea"/>
                        <a:ea typeface="+mn-ea"/>
                      </a:endParaRPr>
                    </a:p>
                  </a:txBody>
                  <a:tcPr anchor="ctr">
                    <a:solidFill>
                      <a:srgbClr val="FFFFCC"/>
                    </a:solidFill>
                  </a:tcPr>
                </a:tc>
              </a:tr>
              <a:tr h="697394">
                <a:tc>
                  <a:txBody>
                    <a:bodyPr/>
                    <a:lstStyle/>
                    <a:p>
                      <a:r>
                        <a:rPr kumimoji="1" lang="ja-JP" altLang="ja-JP" sz="2000" kern="1200" dirty="0" smtClean="0">
                          <a:solidFill>
                            <a:schemeClr val="tx1"/>
                          </a:solidFill>
                          <a:latin typeface="+mn-lt"/>
                          <a:ea typeface="+mn-ea"/>
                          <a:cs typeface="+mn-cs"/>
                        </a:rPr>
                        <a:t>日本</a:t>
                      </a:r>
                      <a:r>
                        <a:rPr kumimoji="1" lang="en-US" altLang="ja-JP" sz="2000" kern="1200" dirty="0" smtClean="0">
                          <a:solidFill>
                            <a:schemeClr val="tx1"/>
                          </a:solidFill>
                          <a:latin typeface="+mn-lt"/>
                          <a:ea typeface="+mn-ea"/>
                          <a:cs typeface="+mn-cs"/>
                        </a:rPr>
                        <a:t>IBM</a:t>
                      </a:r>
                      <a:endParaRPr kumimoji="1" lang="ja-JP" altLang="en-US" sz="2000" dirty="0"/>
                    </a:p>
                  </a:txBody>
                  <a:tcPr anchor="ctr">
                    <a:solidFill>
                      <a:srgbClr val="FFFFCC"/>
                    </a:solidFill>
                  </a:tcPr>
                </a:tc>
                <a:tc>
                  <a:txBody>
                    <a:bodyPr/>
                    <a:lstStyle/>
                    <a:p>
                      <a:r>
                        <a:rPr kumimoji="1" lang="en-US" altLang="ja-JP" sz="2000" kern="1200" dirty="0" smtClean="0">
                          <a:solidFill>
                            <a:schemeClr val="tx1"/>
                          </a:solidFill>
                          <a:latin typeface="+mn-ea"/>
                          <a:ea typeface="+mn-ea"/>
                          <a:cs typeface="+mn-cs"/>
                        </a:rPr>
                        <a:t>XHTML 1.0 Strict</a:t>
                      </a:r>
                      <a:endParaRPr kumimoji="1" lang="ja-JP" altLang="en-US" sz="2000" dirty="0">
                        <a:latin typeface="+mn-ea"/>
                        <a:ea typeface="+mn-ea"/>
                      </a:endParaRPr>
                    </a:p>
                  </a:txBody>
                  <a:tcPr anchor="ctr">
                    <a:solidFill>
                      <a:srgbClr val="FFFFCC"/>
                    </a:solidFill>
                  </a:tcPr>
                </a:tc>
                <a:tc>
                  <a:txBody>
                    <a:bodyPr/>
                    <a:lstStyle/>
                    <a:p>
                      <a:r>
                        <a:rPr kumimoji="1" lang="en-US" altLang="ja-JP" sz="2000" kern="1200" dirty="0" smtClean="0">
                          <a:solidFill>
                            <a:schemeClr val="tx1"/>
                          </a:solidFill>
                          <a:latin typeface="+mn-ea"/>
                          <a:ea typeface="+mn-ea"/>
                          <a:cs typeface="+mn-cs"/>
                        </a:rPr>
                        <a:t>UTF-8</a:t>
                      </a:r>
                      <a:endParaRPr kumimoji="1" lang="ja-JP" altLang="en-US" sz="2000" dirty="0">
                        <a:latin typeface="+mn-ea"/>
                        <a:ea typeface="+mn-ea"/>
                      </a:endParaRPr>
                    </a:p>
                  </a:txBody>
                  <a:tcPr anchor="ctr">
                    <a:solidFill>
                      <a:srgbClr val="FFFFCC"/>
                    </a:solidFill>
                  </a:tcPr>
                </a:tc>
              </a:tr>
              <a:tr h="697394">
                <a:tc>
                  <a:txBody>
                    <a:bodyPr/>
                    <a:lstStyle/>
                    <a:p>
                      <a:r>
                        <a:rPr kumimoji="1" lang="ja-JP" altLang="ja-JP" sz="2000" kern="1200" dirty="0" smtClean="0">
                          <a:solidFill>
                            <a:schemeClr val="tx1"/>
                          </a:solidFill>
                          <a:latin typeface="+mn-lt"/>
                          <a:ea typeface="+mn-ea"/>
                          <a:cs typeface="+mn-cs"/>
                        </a:rPr>
                        <a:t>日立製作所</a:t>
                      </a:r>
                      <a:endParaRPr kumimoji="1" lang="ja-JP" altLang="en-US" sz="2000" dirty="0"/>
                    </a:p>
                  </a:txBody>
                  <a:tcPr anchor="ctr">
                    <a:solidFill>
                      <a:srgbClr val="FFFFCC"/>
                    </a:solidFill>
                  </a:tcPr>
                </a:tc>
                <a:tc>
                  <a:txBody>
                    <a:bodyPr/>
                    <a:lstStyle/>
                    <a:p>
                      <a:r>
                        <a:rPr kumimoji="1" lang="en-US" altLang="ja-JP" sz="2000" dirty="0" smtClean="0">
                          <a:latin typeface="+mn-ea"/>
                          <a:ea typeface="+mn-ea"/>
                        </a:rPr>
                        <a:t>HTML5</a:t>
                      </a:r>
                      <a:endParaRPr kumimoji="1" lang="ja-JP" altLang="en-US" sz="2000" dirty="0">
                        <a:latin typeface="+mn-ea"/>
                        <a:ea typeface="+mn-ea"/>
                      </a:endParaRPr>
                    </a:p>
                  </a:txBody>
                  <a:tcPr anchor="ctr">
                    <a:solidFill>
                      <a:srgbClr val="FFFFCC"/>
                    </a:solidFill>
                  </a:tcPr>
                </a:tc>
                <a:tc>
                  <a:txBody>
                    <a:bodyPr/>
                    <a:lstStyle/>
                    <a:p>
                      <a:r>
                        <a:rPr kumimoji="1" lang="en-US" altLang="ja-JP" sz="1800" b="0" i="0" kern="1200" dirty="0" err="1" smtClean="0">
                          <a:solidFill>
                            <a:schemeClr val="tx1"/>
                          </a:solidFill>
                          <a:effectLst/>
                          <a:latin typeface="+mn-lt"/>
                          <a:ea typeface="+mn-ea"/>
                          <a:cs typeface="+mn-cs"/>
                        </a:rPr>
                        <a:t>Shift_JIS</a:t>
                      </a:r>
                      <a:endParaRPr kumimoji="1" lang="ja-JP" altLang="en-US" sz="2000" dirty="0">
                        <a:latin typeface="+mn-ea"/>
                        <a:ea typeface="+mn-ea"/>
                      </a:endParaRPr>
                    </a:p>
                  </a:txBody>
                  <a:tcPr anchor="ctr">
                    <a:solidFill>
                      <a:srgbClr val="FFFFCC"/>
                    </a:solidFill>
                  </a:tcPr>
                </a:tc>
              </a:tr>
              <a:tr h="697394">
                <a:tc>
                  <a:txBody>
                    <a:bodyPr/>
                    <a:lstStyle/>
                    <a:p>
                      <a:r>
                        <a:rPr kumimoji="1" lang="ja-JP" altLang="ja-JP" sz="2000" kern="1200" dirty="0" smtClean="0">
                          <a:solidFill>
                            <a:schemeClr val="tx1"/>
                          </a:solidFill>
                          <a:latin typeface="+mn-lt"/>
                          <a:ea typeface="+mn-ea"/>
                          <a:cs typeface="+mn-cs"/>
                        </a:rPr>
                        <a:t>トヨタ</a:t>
                      </a:r>
                      <a:endParaRPr kumimoji="1" lang="ja-JP" altLang="en-US" sz="2000" dirty="0"/>
                    </a:p>
                  </a:txBody>
                  <a:tcPr anchor="ctr">
                    <a:solidFill>
                      <a:srgbClr val="FFFFCC"/>
                    </a:solidFill>
                  </a:tcPr>
                </a:tc>
                <a:tc>
                  <a:txBody>
                    <a:bodyPr/>
                    <a:lstStyle/>
                    <a:p>
                      <a:r>
                        <a:rPr kumimoji="1" lang="en-US" altLang="ja-JP" sz="2000" dirty="0" smtClean="0">
                          <a:latin typeface="+mn-ea"/>
                          <a:ea typeface="+mn-ea"/>
                        </a:rPr>
                        <a:t>HTML5</a:t>
                      </a:r>
                      <a:endParaRPr kumimoji="1" lang="ja-JP" altLang="en-US" sz="2000" dirty="0">
                        <a:latin typeface="+mn-ea"/>
                        <a:ea typeface="+mn-ea"/>
                      </a:endParaRPr>
                    </a:p>
                  </a:txBody>
                  <a:tcPr anchor="ctr">
                    <a:solidFill>
                      <a:srgbClr val="FFFFCC"/>
                    </a:solidFill>
                  </a:tcPr>
                </a:tc>
                <a:tc>
                  <a:txBody>
                    <a:bodyPr/>
                    <a:lstStyle/>
                    <a:p>
                      <a:r>
                        <a:rPr kumimoji="1" lang="en-US" altLang="ja-JP" sz="2000" dirty="0" smtClean="0">
                          <a:latin typeface="+mn-ea"/>
                          <a:ea typeface="+mn-ea"/>
                        </a:rPr>
                        <a:t>UTF-8</a:t>
                      </a:r>
                      <a:endParaRPr kumimoji="1" lang="ja-JP" altLang="en-US" sz="2000" dirty="0">
                        <a:latin typeface="+mn-ea"/>
                        <a:ea typeface="+mn-ea"/>
                      </a:endParaRPr>
                    </a:p>
                  </a:txBody>
                  <a:tcPr anchor="ctr">
                    <a:solidFill>
                      <a:srgbClr val="FFFFCC"/>
                    </a:solidFill>
                  </a:tcPr>
                </a:tc>
              </a:tr>
              <a:tr h="697394">
                <a:tc>
                  <a:txBody>
                    <a:bodyPr/>
                    <a:lstStyle/>
                    <a:p>
                      <a:r>
                        <a:rPr kumimoji="1" lang="ja-JP" altLang="en-US" sz="2000" dirty="0" smtClean="0"/>
                        <a:t>本田技研</a:t>
                      </a:r>
                      <a:endParaRPr kumimoji="1" lang="ja-JP" altLang="en-US" sz="2000" dirty="0"/>
                    </a:p>
                  </a:txBody>
                  <a:tcPr anchor="ctr">
                    <a:solidFill>
                      <a:srgbClr val="FFFFCC"/>
                    </a:solidFill>
                  </a:tcPr>
                </a:tc>
                <a:tc>
                  <a:txBody>
                    <a:bodyPr/>
                    <a:lstStyle/>
                    <a:p>
                      <a:r>
                        <a:rPr lang="en-US" altLang="ja-JP" sz="2000" dirty="0" smtClean="0"/>
                        <a:t>HTML4.01</a:t>
                      </a:r>
                    </a:p>
                    <a:p>
                      <a:r>
                        <a:rPr lang="en-US" altLang="ja-JP" sz="2000" dirty="0" smtClean="0"/>
                        <a:t>Transitional</a:t>
                      </a:r>
                    </a:p>
                  </a:txBody>
                  <a:tcPr anchor="ct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smtClean="0">
                          <a:solidFill>
                            <a:schemeClr val="tx1"/>
                          </a:solidFill>
                          <a:effectLst/>
                          <a:latin typeface="+mn-lt"/>
                          <a:ea typeface="+mn-ea"/>
                          <a:cs typeface="+mn-cs"/>
                        </a:rPr>
                        <a:t>UTF-8</a:t>
                      </a:r>
                      <a:endParaRPr kumimoji="1" lang="ja-JP" altLang="en-US" sz="2000" dirty="0" smtClean="0">
                        <a:latin typeface="+mn-ea"/>
                        <a:ea typeface="+mn-ea"/>
                      </a:endParaRPr>
                    </a:p>
                  </a:txBody>
                  <a:tcPr anchor="ctr">
                    <a:solidFill>
                      <a:srgbClr val="FFFFCC"/>
                    </a:solidFill>
                  </a:tcPr>
                </a:tc>
              </a:tr>
            </a:tbl>
          </a:graphicData>
        </a:graphic>
      </p:graphicFrame>
    </p:spTree>
    <p:extLst>
      <p:ext uri="{BB962C8B-B14F-4D97-AF65-F5344CB8AC3E}">
        <p14:creationId xmlns:p14="http://schemas.microsoft.com/office/powerpoint/2010/main" val="2580871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 3"/>
          <p:cNvSpPr>
            <a:spLocks noGrp="1"/>
          </p:cNvSpPr>
          <p:nvPr>
            <p:ph type="sldNum" sz="quarter" idx="10"/>
          </p:nvPr>
        </p:nvSpPr>
        <p:spPr/>
        <p:txBody>
          <a:bodyPr/>
          <a:lstStyle/>
          <a:p>
            <a:r>
              <a:rPr lang="en-US" altLang="ja-JP"/>
              <a:t>P</a:t>
            </a:r>
            <a:fld id="{86D9D8B7-469D-480D-90DC-0F55AE874BEC}" type="slidenum">
              <a:rPr lang="en-US" altLang="ja-JP"/>
              <a:pPr/>
              <a:t>8</a:t>
            </a:fld>
            <a:endParaRPr lang="en-US" altLang="ja-JP"/>
          </a:p>
        </p:txBody>
      </p:sp>
      <p:sp>
        <p:nvSpPr>
          <p:cNvPr id="15" name="Rectangle 2"/>
          <p:cNvSpPr txBox="1">
            <a:spLocks noChangeArrowheads="1"/>
          </p:cNvSpPr>
          <p:nvPr/>
        </p:nvSpPr>
        <p:spPr bwMode="auto">
          <a:xfrm>
            <a:off x="854218" y="298790"/>
            <a:ext cx="7170666" cy="533400"/>
          </a:xfrm>
          <a:prstGeom prst="rect">
            <a:avLst/>
          </a:prstGeom>
          <a:noFill/>
          <a:ln w="9525" algn="ctr">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eaLnBrk="1" hangingPunct="1"/>
            <a:r>
              <a:rPr kumimoji="1" lang="en-US" altLang="ja-JP" sz="2800" b="1" kern="0" dirty="0" smtClean="0">
                <a:latin typeface="+mj-lt"/>
                <a:ea typeface="+mj-ea"/>
                <a:cs typeface="+mj-cs"/>
              </a:rPr>
              <a:t>HTML5</a:t>
            </a:r>
            <a:r>
              <a:rPr kumimoji="1" lang="ja-JP" altLang="en-US" sz="2800" b="1" kern="0" dirty="0" smtClean="0">
                <a:latin typeface="+mj-lt"/>
                <a:ea typeface="+mj-ea"/>
                <a:cs typeface="+mj-cs"/>
              </a:rPr>
              <a:t>により新しく</a:t>
            </a:r>
            <a:r>
              <a:rPr kumimoji="1" lang="ja-JP" altLang="en-US" sz="2800" b="1" kern="0" dirty="0">
                <a:latin typeface="+mj-lt"/>
                <a:ea typeface="+mj-ea"/>
                <a:cs typeface="+mj-cs"/>
              </a:rPr>
              <a:t>追加</a:t>
            </a:r>
            <a:r>
              <a:rPr kumimoji="1" lang="ja-JP" altLang="en-US" sz="2800" b="1" kern="0" dirty="0" smtClean="0">
                <a:latin typeface="+mj-lt"/>
                <a:ea typeface="+mj-ea"/>
                <a:cs typeface="+mj-cs"/>
              </a:rPr>
              <a:t>された主要タグ</a:t>
            </a:r>
            <a:endParaRPr kumimoji="1" lang="ja-JP" altLang="en-US" sz="1400" b="1" i="0" u="none" strike="noStrike" kern="0" cap="none" spc="0" normalizeH="0" baseline="0" noProof="0" dirty="0" smtClean="0">
              <a:ln>
                <a:noFill/>
              </a:ln>
              <a:solidFill>
                <a:schemeClr val="tx1"/>
              </a:solidFill>
              <a:effectLst/>
              <a:uLnTx/>
              <a:uFillTx/>
              <a:latin typeface="+mj-lt"/>
              <a:ea typeface="+mj-ea"/>
              <a:cs typeface="+mj-cs"/>
            </a:endParaRPr>
          </a:p>
        </p:txBody>
      </p:sp>
      <p:graphicFrame>
        <p:nvGraphicFramePr>
          <p:cNvPr id="36" name="表 35"/>
          <p:cNvGraphicFramePr>
            <a:graphicFrameLocks noGrp="1"/>
          </p:cNvGraphicFramePr>
          <p:nvPr>
            <p:extLst>
              <p:ext uri="{D42A27DB-BD31-4B8C-83A1-F6EECF244321}">
                <p14:modId xmlns:p14="http://schemas.microsoft.com/office/powerpoint/2010/main" val="822285228"/>
              </p:ext>
            </p:extLst>
          </p:nvPr>
        </p:nvGraphicFramePr>
        <p:xfrm>
          <a:off x="996287" y="968992"/>
          <a:ext cx="7451677" cy="5456412"/>
        </p:xfrm>
        <a:graphic>
          <a:graphicData uri="http://schemas.openxmlformats.org/drawingml/2006/table">
            <a:tbl>
              <a:tblPr firstRow="1" bandRow="1">
                <a:tableStyleId>{5940675A-B579-460E-94D1-54222C63F5DA}</a:tableStyleId>
              </a:tblPr>
              <a:tblGrid>
                <a:gridCol w="2327938"/>
                <a:gridCol w="5123739"/>
              </a:tblGrid>
              <a:tr h="599949">
                <a:tc>
                  <a:txBody>
                    <a:bodyPr/>
                    <a:lstStyle/>
                    <a:p>
                      <a:r>
                        <a:rPr kumimoji="1" lang="ja-JP" altLang="en-US" dirty="0" smtClean="0">
                          <a:solidFill>
                            <a:schemeClr val="bg1"/>
                          </a:solidFill>
                        </a:rPr>
                        <a:t>追加された主要タグ</a:t>
                      </a:r>
                      <a:endParaRPr kumimoji="1" lang="ja-JP" altLang="en-US" dirty="0">
                        <a:solidFill>
                          <a:schemeClr val="bg1"/>
                        </a:solidFill>
                      </a:endParaRPr>
                    </a:p>
                  </a:txBody>
                  <a:tcPr anchor="ctr">
                    <a:solidFill>
                      <a:srgbClr val="336600"/>
                    </a:solidFill>
                  </a:tcPr>
                </a:tc>
                <a:tc>
                  <a:txBody>
                    <a:bodyPr/>
                    <a:lstStyle/>
                    <a:p>
                      <a:r>
                        <a:rPr kumimoji="1" lang="ja-JP" altLang="en-US" dirty="0" smtClean="0">
                          <a:solidFill>
                            <a:schemeClr val="bg1"/>
                          </a:solidFill>
                        </a:rPr>
                        <a:t>マークアップできる情報</a:t>
                      </a:r>
                      <a:endParaRPr kumimoji="1" lang="ja-JP" altLang="en-US" dirty="0">
                        <a:solidFill>
                          <a:schemeClr val="bg1"/>
                        </a:solidFill>
                      </a:endParaRPr>
                    </a:p>
                  </a:txBody>
                  <a:tcPr anchor="ctr">
                    <a:solidFill>
                      <a:srgbClr val="336600"/>
                    </a:solidFill>
                  </a:tcPr>
                </a:tc>
              </a:tr>
              <a:tr h="451703">
                <a:tc>
                  <a:txBody>
                    <a:bodyPr/>
                    <a:lstStyle/>
                    <a:p>
                      <a:r>
                        <a:rPr kumimoji="1" lang="en-US" altLang="ja-JP" dirty="0" smtClean="0"/>
                        <a:t>&lt;</a:t>
                      </a:r>
                      <a:r>
                        <a:rPr lang="en-US" altLang="ja-JP" dirty="0" smtClean="0"/>
                        <a:t>article</a:t>
                      </a:r>
                      <a:r>
                        <a:rPr kumimoji="1" lang="en-US" altLang="ja-JP" dirty="0" smtClean="0"/>
                        <a:t>&gt;</a:t>
                      </a:r>
                      <a:endParaRPr kumimoji="1" lang="ja-JP" altLang="en-US" dirty="0"/>
                    </a:p>
                  </a:txBody>
                  <a:tcPr anchor="c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単体で配信可能な完結したコンテンツ</a:t>
                      </a:r>
                      <a:endParaRPr lang="en-US" altLang="ja-JP" dirty="0" smtClean="0"/>
                    </a:p>
                  </a:txBody>
                  <a:tcPr anchor="ctr">
                    <a:solidFill>
                      <a:srgbClr val="FFFFCC"/>
                    </a:solidFill>
                  </a:tcPr>
                </a:tc>
              </a:tr>
              <a:tr h="45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&lt;aside&gt;</a:t>
                      </a:r>
                      <a:endParaRPr kumimoji="1" lang="ja-JP" altLang="en-US" dirty="0" smtClean="0"/>
                    </a:p>
                  </a:txBody>
                  <a:tcPr anchor="c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補足や関連情報</a:t>
                      </a:r>
                      <a:endParaRPr lang="en-US" altLang="ja-JP" dirty="0" smtClean="0"/>
                    </a:p>
                  </a:txBody>
                  <a:tcPr anchor="ctr">
                    <a:solidFill>
                      <a:srgbClr val="FFFFCC"/>
                    </a:solidFill>
                  </a:tcPr>
                </a:tc>
              </a:tr>
              <a:tr h="45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&lt;</a:t>
                      </a:r>
                      <a:r>
                        <a:rPr lang="en-US" altLang="ja-JP" dirty="0" err="1" smtClean="0"/>
                        <a:t>nav</a:t>
                      </a:r>
                      <a:r>
                        <a:rPr lang="en-US" altLang="ja-JP" dirty="0" smtClean="0"/>
                        <a:t>&gt;</a:t>
                      </a:r>
                    </a:p>
                  </a:txBody>
                  <a:tcPr anchor="c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サイトの主要なナビゲーション</a:t>
                      </a:r>
                      <a:endParaRPr lang="en-US" altLang="ja-JP" dirty="0" smtClean="0"/>
                    </a:p>
                  </a:txBody>
                  <a:tcPr anchor="ctr">
                    <a:solidFill>
                      <a:srgbClr val="FFFFCC"/>
                    </a:solidFill>
                  </a:tcPr>
                </a:tc>
              </a:tr>
              <a:tr h="45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&lt;section&gt;</a:t>
                      </a:r>
                      <a:endParaRPr kumimoji="1" lang="ja-JP" altLang="en-US" dirty="0"/>
                    </a:p>
                  </a:txBody>
                  <a:tcPr anchor="c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汎用的なセクション</a:t>
                      </a:r>
                      <a:endParaRPr lang="en-US" altLang="ja-JP" dirty="0" smtClean="0"/>
                    </a:p>
                  </a:txBody>
                  <a:tcPr anchor="ctr">
                    <a:solidFill>
                      <a:srgbClr val="FFFFCC"/>
                    </a:solidFill>
                  </a:tcPr>
                </a:tc>
              </a:tr>
              <a:tr h="45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&lt;header&gt;</a:t>
                      </a:r>
                      <a:endParaRPr kumimoji="1" lang="ja-JP" altLang="en-US" dirty="0"/>
                    </a:p>
                  </a:txBody>
                  <a:tcPr anchor="c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ページのヘッダー部</a:t>
                      </a:r>
                      <a:endParaRPr lang="en-US" altLang="ja-JP" dirty="0" smtClean="0"/>
                    </a:p>
                  </a:txBody>
                  <a:tcPr anchor="ctr">
                    <a:solidFill>
                      <a:srgbClr val="FFFFCC"/>
                    </a:solidFill>
                  </a:tcPr>
                </a:tc>
              </a:tr>
              <a:tr h="45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&lt;footer&gt;</a:t>
                      </a:r>
                      <a:endParaRPr kumimoji="1" lang="ja-JP" altLang="en-US" dirty="0"/>
                    </a:p>
                  </a:txBody>
                  <a:tcPr anchor="c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ページのフッター部</a:t>
                      </a:r>
                      <a:endParaRPr lang="en-US" altLang="ja-JP" dirty="0" smtClean="0"/>
                    </a:p>
                  </a:txBody>
                  <a:tcPr anchor="ctr">
                    <a:solidFill>
                      <a:srgbClr val="FFFFCC"/>
                    </a:solidFill>
                  </a:tcPr>
                </a:tc>
              </a:tr>
              <a:tr h="602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&lt;small&gt;</a:t>
                      </a:r>
                      <a:endParaRPr kumimoji="1" lang="ja-JP" altLang="en-US" dirty="0"/>
                    </a:p>
                  </a:txBody>
                  <a:tcPr anchor="c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但し書きや注釈（コピーライト　警告や免責など）</a:t>
                      </a:r>
                      <a:endParaRPr lang="en-US" altLang="ja-JP" dirty="0" smtClean="0"/>
                    </a:p>
                  </a:txBody>
                  <a:tcPr anchor="ctr">
                    <a:solidFill>
                      <a:srgbClr val="FFFFCC"/>
                    </a:solidFill>
                  </a:tcPr>
                </a:tc>
              </a:tr>
              <a:tr h="45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&lt;figure&gt;</a:t>
                      </a:r>
                      <a:endParaRPr kumimoji="1" lang="ja-JP" altLang="en-US" dirty="0"/>
                    </a:p>
                  </a:txBody>
                  <a:tcPr anchor="c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図表</a:t>
                      </a:r>
                      <a:endParaRPr lang="en-US" altLang="ja-JP" dirty="0" smtClean="0"/>
                    </a:p>
                  </a:txBody>
                  <a:tcPr anchor="ctr">
                    <a:solidFill>
                      <a:srgbClr val="FFFFCC"/>
                    </a:solidFill>
                  </a:tcPr>
                </a:tc>
              </a:tr>
              <a:tr h="45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&lt;figcaption&gt;</a:t>
                      </a:r>
                      <a:endParaRPr kumimoji="1" lang="ja-JP" altLang="en-US" dirty="0"/>
                    </a:p>
                  </a:txBody>
                  <a:tcPr anchor="c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図表のキャプション</a:t>
                      </a:r>
                      <a:endParaRPr lang="en-US" altLang="ja-JP" dirty="0" smtClean="0"/>
                    </a:p>
                  </a:txBody>
                  <a:tcPr anchor="ctr">
                    <a:solidFill>
                      <a:srgbClr val="FFFFCC"/>
                    </a:solidFill>
                  </a:tcPr>
                </a:tc>
              </a:tr>
              <a:tr h="45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&lt;time&gt;</a:t>
                      </a:r>
                      <a:endParaRPr kumimoji="1" lang="ja-JP" altLang="en-US" dirty="0"/>
                    </a:p>
                  </a:txBody>
                  <a:tcPr anchor="c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日時（コンピュータやブラウザが理解できるように日時を示す）</a:t>
                      </a:r>
                      <a:endParaRPr lang="en-US" altLang="ja-JP" dirty="0" smtClean="0"/>
                    </a:p>
                  </a:txBody>
                  <a:tcPr anchor="ctr">
                    <a:solidFill>
                      <a:srgbClr val="FFFFCC"/>
                    </a:solidFill>
                  </a:tcPr>
                </a:tc>
              </a:tr>
            </a:tbl>
          </a:graphicData>
        </a:graphic>
      </p:graphicFrame>
    </p:spTree>
    <p:extLst>
      <p:ext uri="{BB962C8B-B14F-4D97-AF65-F5344CB8AC3E}">
        <p14:creationId xmlns:p14="http://schemas.microsoft.com/office/powerpoint/2010/main" val="3363616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要素・タグ</a:t>
            </a:r>
            <a:r>
              <a:rPr lang="ja-JP" altLang="en-US" dirty="0"/>
              <a:t>・</a:t>
            </a:r>
            <a:r>
              <a:rPr kumimoji="1" lang="ja-JP" altLang="en-US" dirty="0" smtClean="0"/>
              <a:t>属性</a:t>
            </a:r>
            <a:endParaRPr kumimoji="1" lang="ja-JP" altLang="en-US" dirty="0"/>
          </a:p>
        </p:txBody>
      </p:sp>
      <p:sp>
        <p:nvSpPr>
          <p:cNvPr id="4" name="スライド番号プレースホルダー 3"/>
          <p:cNvSpPr>
            <a:spLocks noGrp="1"/>
          </p:cNvSpPr>
          <p:nvPr>
            <p:ph type="sldNum" sz="quarter" idx="10"/>
          </p:nvPr>
        </p:nvSpPr>
        <p:spPr/>
        <p:txBody>
          <a:bodyPr/>
          <a:lstStyle/>
          <a:p>
            <a:r>
              <a:rPr lang="en-US" altLang="ja-JP" smtClean="0"/>
              <a:t>P</a:t>
            </a:r>
            <a:fld id="{ADE45537-07C3-4518-B510-353832BBD331}" type="slidenum">
              <a:rPr lang="en-US" altLang="ja-JP" smtClean="0"/>
              <a:pPr/>
              <a:t>9</a:t>
            </a:fld>
            <a:endParaRPr lang="en-US" altLang="ja-JP"/>
          </a:p>
        </p:txBody>
      </p:sp>
      <p:sp>
        <p:nvSpPr>
          <p:cNvPr id="5" name="テキスト ボックス 4"/>
          <p:cNvSpPr txBox="1"/>
          <p:nvPr/>
        </p:nvSpPr>
        <p:spPr>
          <a:xfrm>
            <a:off x="943402" y="1348826"/>
            <a:ext cx="2879678" cy="523220"/>
          </a:xfrm>
          <a:prstGeom prst="rect">
            <a:avLst/>
          </a:prstGeom>
          <a:noFill/>
        </p:spPr>
        <p:txBody>
          <a:bodyPr wrap="square" rtlCol="0">
            <a:spAutoFit/>
          </a:bodyPr>
          <a:lstStyle/>
          <a:p>
            <a:r>
              <a:rPr kumimoji="1" lang="en-US" altLang="ja-JP" sz="2800" dirty="0" smtClean="0"/>
              <a:t>&lt;p&gt;</a:t>
            </a:r>
            <a:r>
              <a:rPr kumimoji="1" lang="ja-JP" altLang="en-US" sz="2800" dirty="0" smtClean="0"/>
              <a:t>テキスト</a:t>
            </a:r>
            <a:r>
              <a:rPr kumimoji="1" lang="en-US" altLang="ja-JP" sz="2800" dirty="0" smtClean="0"/>
              <a:t>&lt;/p&gt;</a:t>
            </a:r>
            <a:endParaRPr kumimoji="1" lang="ja-JP" altLang="en-US" sz="2800" dirty="0"/>
          </a:p>
        </p:txBody>
      </p:sp>
      <p:cxnSp>
        <p:nvCxnSpPr>
          <p:cNvPr id="7" name="直線コネクタ 6"/>
          <p:cNvCxnSpPr/>
          <p:nvPr/>
        </p:nvCxnSpPr>
        <p:spPr bwMode="auto">
          <a:xfrm>
            <a:off x="943402" y="1863004"/>
            <a:ext cx="709683" cy="0"/>
          </a:xfrm>
          <a:prstGeom prst="line">
            <a:avLst/>
          </a:prstGeom>
          <a:ln w="28575">
            <a:solidFill>
              <a:srgbClr val="00B05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線コネクタ 7"/>
          <p:cNvCxnSpPr/>
          <p:nvPr/>
        </p:nvCxnSpPr>
        <p:spPr bwMode="auto">
          <a:xfrm>
            <a:off x="2842148" y="1872046"/>
            <a:ext cx="709683" cy="0"/>
          </a:xfrm>
          <a:prstGeom prst="line">
            <a:avLst/>
          </a:prstGeom>
          <a:ln w="28575">
            <a:solidFill>
              <a:srgbClr val="00B05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808632" y="2379370"/>
            <a:ext cx="1248768" cy="400110"/>
          </a:xfrm>
          <a:prstGeom prst="rect">
            <a:avLst/>
          </a:prstGeom>
          <a:noFill/>
        </p:spPr>
        <p:txBody>
          <a:bodyPr wrap="square" rtlCol="0">
            <a:spAutoFit/>
          </a:bodyPr>
          <a:lstStyle/>
          <a:p>
            <a:r>
              <a:rPr kumimoji="1" lang="ja-JP" altLang="en-US" sz="2000" dirty="0" smtClean="0"/>
              <a:t>開始タグ</a:t>
            </a:r>
            <a:endParaRPr kumimoji="1" lang="ja-JP" altLang="en-US" sz="2000" dirty="0"/>
          </a:p>
        </p:txBody>
      </p:sp>
      <p:sp>
        <p:nvSpPr>
          <p:cNvPr id="10" name="テキスト ボックス 9"/>
          <p:cNvSpPr txBox="1"/>
          <p:nvPr/>
        </p:nvSpPr>
        <p:spPr>
          <a:xfrm>
            <a:off x="2842148" y="2379371"/>
            <a:ext cx="1248768" cy="400110"/>
          </a:xfrm>
          <a:prstGeom prst="rect">
            <a:avLst/>
          </a:prstGeom>
          <a:noFill/>
        </p:spPr>
        <p:txBody>
          <a:bodyPr wrap="square" rtlCol="0">
            <a:spAutoFit/>
          </a:bodyPr>
          <a:lstStyle/>
          <a:p>
            <a:r>
              <a:rPr kumimoji="1" lang="ja-JP" altLang="en-US" sz="2000" dirty="0" smtClean="0"/>
              <a:t>終了タグ</a:t>
            </a:r>
            <a:endParaRPr kumimoji="1" lang="ja-JP" altLang="en-US" sz="2000" dirty="0"/>
          </a:p>
        </p:txBody>
      </p:sp>
      <p:sp>
        <p:nvSpPr>
          <p:cNvPr id="11" name="正方形/長方形 10"/>
          <p:cNvSpPr/>
          <p:nvPr/>
        </p:nvSpPr>
        <p:spPr bwMode="auto">
          <a:xfrm>
            <a:off x="673859" y="1319228"/>
            <a:ext cx="3149221" cy="657395"/>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3" name="直線矢印コネクタ 12"/>
          <p:cNvCxnSpPr/>
          <p:nvPr/>
        </p:nvCxnSpPr>
        <p:spPr bwMode="auto">
          <a:xfrm flipH="1" flipV="1">
            <a:off x="1339186" y="1863004"/>
            <a:ext cx="1" cy="505021"/>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cxnSp>
        <p:nvCxnSpPr>
          <p:cNvPr id="16" name="直線矢印コネクタ 15"/>
          <p:cNvCxnSpPr/>
          <p:nvPr/>
        </p:nvCxnSpPr>
        <p:spPr bwMode="auto">
          <a:xfrm flipH="1" flipV="1">
            <a:off x="3196988" y="1874349"/>
            <a:ext cx="1" cy="505021"/>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sp>
        <p:nvSpPr>
          <p:cNvPr id="17" name="テキスト ボックス 16"/>
          <p:cNvSpPr txBox="1"/>
          <p:nvPr/>
        </p:nvSpPr>
        <p:spPr>
          <a:xfrm>
            <a:off x="4486133" y="1410381"/>
            <a:ext cx="1248768" cy="400110"/>
          </a:xfrm>
          <a:prstGeom prst="rect">
            <a:avLst/>
          </a:prstGeom>
          <a:noFill/>
        </p:spPr>
        <p:txBody>
          <a:bodyPr wrap="square" rtlCol="0">
            <a:spAutoFit/>
          </a:bodyPr>
          <a:lstStyle/>
          <a:p>
            <a:r>
              <a:rPr kumimoji="1" lang="ja-JP" altLang="en-US" sz="2000" dirty="0" smtClean="0"/>
              <a:t>要素</a:t>
            </a:r>
            <a:endParaRPr kumimoji="1" lang="ja-JP" altLang="en-US" sz="2000" dirty="0"/>
          </a:p>
        </p:txBody>
      </p:sp>
      <p:cxnSp>
        <p:nvCxnSpPr>
          <p:cNvPr id="18" name="直線矢印コネクタ 17"/>
          <p:cNvCxnSpPr/>
          <p:nvPr/>
        </p:nvCxnSpPr>
        <p:spPr bwMode="auto">
          <a:xfrm flipH="1">
            <a:off x="3823080" y="1608244"/>
            <a:ext cx="663053" cy="1"/>
          </a:xfrm>
          <a:prstGeom prst="straightConnector1">
            <a:avLst/>
          </a:prstGeom>
          <a:solidFill>
            <a:schemeClr val="accent1"/>
          </a:solidFill>
          <a:ln w="28575" cap="flat" cmpd="sng" algn="ctr">
            <a:solidFill>
              <a:srgbClr val="FFC000"/>
            </a:solidFill>
            <a:prstDash val="solid"/>
            <a:round/>
            <a:headEnd type="none" w="med" len="med"/>
            <a:tailEnd type="arrow"/>
          </a:ln>
          <a:effectLst/>
        </p:spPr>
      </p:cxnSp>
      <p:sp>
        <p:nvSpPr>
          <p:cNvPr id="20" name="テキスト ボックス 19"/>
          <p:cNvSpPr txBox="1"/>
          <p:nvPr/>
        </p:nvSpPr>
        <p:spPr>
          <a:xfrm>
            <a:off x="673859" y="3650693"/>
            <a:ext cx="7545505" cy="523220"/>
          </a:xfrm>
          <a:prstGeom prst="rect">
            <a:avLst/>
          </a:prstGeom>
          <a:noFill/>
        </p:spPr>
        <p:txBody>
          <a:bodyPr wrap="square" rtlCol="0">
            <a:spAutoFit/>
          </a:bodyPr>
          <a:lstStyle/>
          <a:p>
            <a:r>
              <a:rPr kumimoji="1" lang="en-US" altLang="ja-JP" sz="2800" dirty="0" smtClean="0"/>
              <a:t>&lt;a href=”http://example.com/”&gt;</a:t>
            </a:r>
            <a:r>
              <a:rPr kumimoji="1" lang="ja-JP" altLang="en-US" sz="2800" dirty="0" smtClean="0"/>
              <a:t>テキスト</a:t>
            </a:r>
            <a:r>
              <a:rPr kumimoji="1" lang="en-US" altLang="ja-JP" sz="2800" dirty="0" smtClean="0"/>
              <a:t>&lt;/a&gt;</a:t>
            </a:r>
            <a:endParaRPr kumimoji="1" lang="ja-JP" altLang="en-US" sz="2800" dirty="0"/>
          </a:p>
        </p:txBody>
      </p:sp>
      <p:cxnSp>
        <p:nvCxnSpPr>
          <p:cNvPr id="21" name="直線コネクタ 20"/>
          <p:cNvCxnSpPr/>
          <p:nvPr/>
        </p:nvCxnSpPr>
        <p:spPr bwMode="auto">
          <a:xfrm>
            <a:off x="1298243" y="4153526"/>
            <a:ext cx="557708" cy="0"/>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1277767" y="4668893"/>
            <a:ext cx="841046" cy="400110"/>
          </a:xfrm>
          <a:prstGeom prst="rect">
            <a:avLst/>
          </a:prstGeom>
          <a:noFill/>
        </p:spPr>
        <p:txBody>
          <a:bodyPr wrap="square" rtlCol="0">
            <a:spAutoFit/>
          </a:bodyPr>
          <a:lstStyle/>
          <a:p>
            <a:r>
              <a:rPr kumimoji="1" lang="ja-JP" altLang="en-US" sz="2000" dirty="0" smtClean="0"/>
              <a:t>属性</a:t>
            </a:r>
            <a:endParaRPr kumimoji="1" lang="ja-JP" altLang="en-US" sz="2000" dirty="0"/>
          </a:p>
        </p:txBody>
      </p:sp>
      <p:cxnSp>
        <p:nvCxnSpPr>
          <p:cNvPr id="23" name="直線矢印コネクタ 22"/>
          <p:cNvCxnSpPr/>
          <p:nvPr/>
        </p:nvCxnSpPr>
        <p:spPr bwMode="auto">
          <a:xfrm flipH="1" flipV="1">
            <a:off x="1653083" y="4153526"/>
            <a:ext cx="1" cy="505021"/>
          </a:xfrm>
          <a:prstGeom prst="straightConnector1">
            <a:avLst/>
          </a:prstGeom>
          <a:solidFill>
            <a:schemeClr val="accent1"/>
          </a:solidFill>
          <a:ln w="28575" cap="flat" cmpd="sng" algn="ctr">
            <a:solidFill>
              <a:srgbClr val="0070C0"/>
            </a:solidFill>
            <a:prstDash val="solid"/>
            <a:round/>
            <a:headEnd type="none" w="med" len="med"/>
            <a:tailEnd type="arrow"/>
          </a:ln>
          <a:effectLst/>
        </p:spPr>
      </p:cxnSp>
      <p:cxnSp>
        <p:nvCxnSpPr>
          <p:cNvPr id="24" name="直線コネクタ 23"/>
          <p:cNvCxnSpPr/>
          <p:nvPr/>
        </p:nvCxnSpPr>
        <p:spPr bwMode="auto">
          <a:xfrm>
            <a:off x="2151226" y="4153525"/>
            <a:ext cx="3220874" cy="0"/>
          </a:xfrm>
          <a:prstGeom prst="line">
            <a:avLst/>
          </a:prstGeom>
          <a:ln w="28575">
            <a:solidFill>
              <a:srgbClr val="99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3032788" y="4658547"/>
            <a:ext cx="1278053" cy="400110"/>
          </a:xfrm>
          <a:prstGeom prst="rect">
            <a:avLst/>
          </a:prstGeom>
          <a:noFill/>
        </p:spPr>
        <p:txBody>
          <a:bodyPr wrap="square" rtlCol="0">
            <a:spAutoFit/>
          </a:bodyPr>
          <a:lstStyle/>
          <a:p>
            <a:r>
              <a:rPr kumimoji="1" lang="ja-JP" altLang="en-US" sz="2000" dirty="0" smtClean="0"/>
              <a:t>属性値</a:t>
            </a:r>
            <a:endParaRPr kumimoji="1" lang="ja-JP" altLang="en-US" sz="2000" dirty="0"/>
          </a:p>
        </p:txBody>
      </p:sp>
      <p:cxnSp>
        <p:nvCxnSpPr>
          <p:cNvPr id="26" name="直線矢印コネクタ 25"/>
          <p:cNvCxnSpPr/>
          <p:nvPr/>
        </p:nvCxnSpPr>
        <p:spPr bwMode="auto">
          <a:xfrm flipH="1" flipV="1">
            <a:off x="3551831" y="4153525"/>
            <a:ext cx="1" cy="505021"/>
          </a:xfrm>
          <a:prstGeom prst="straightConnector1">
            <a:avLst/>
          </a:prstGeom>
          <a:solidFill>
            <a:schemeClr val="accent1"/>
          </a:solidFill>
          <a:ln w="28575" cap="flat" cmpd="sng" algn="ctr">
            <a:solidFill>
              <a:srgbClr val="990000"/>
            </a:solidFill>
            <a:prstDash val="solid"/>
            <a:round/>
            <a:headEnd type="none" w="med" len="med"/>
            <a:tailEnd type="arrow"/>
          </a:ln>
          <a:effectLst/>
        </p:spPr>
      </p:cxnSp>
    </p:spTree>
    <p:extLst>
      <p:ext uri="{BB962C8B-B14F-4D97-AF65-F5344CB8AC3E}">
        <p14:creationId xmlns:p14="http://schemas.microsoft.com/office/powerpoint/2010/main" val="4155193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新しいﾌﾟﾚｾﾞﾝﾃｰｼｮﾝ">
  <a:themeElements>
    <a:clrScheme name="新しいﾌﾟﾚｾﾞﾝﾃｰｼｮﾝ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新しいﾌﾟﾚｾﾞﾝﾃｰｼｮﾝ">
      <a:majorFont>
        <a:latin typeface="HGS創英角ｺﾞｼｯｸUB"/>
        <a:ea typeface="HGS創英角ｺﾞｼｯｸUB"/>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新しいﾌﾟﾚｾﾞﾝﾃｰｼｮﾝ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新しいﾌﾟﾚｾﾞﾝﾃｰｼｮﾝ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新しいﾌﾟﾚｾﾞﾝﾃｰｼｮﾝ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新しいﾌﾟﾚｾﾞﾝﾃｰｼｮﾝ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新しいﾌﾟﾚｾﾞﾝﾃｰｼｮﾝ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新しいﾌﾟﾚｾﾞﾝﾃｰｼｮﾝ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新しいﾌﾟﾚｾﾞﾝﾃｰｼｮﾝ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5101</TotalTime>
  <Words>728</Words>
  <Application>Microsoft Office PowerPoint</Application>
  <PresentationFormat>画面に合わせる (4:3)</PresentationFormat>
  <Paragraphs>200</Paragraphs>
  <Slides>10</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HGS創英角ｺﾞｼｯｸUB</vt:lpstr>
      <vt:lpstr>ＭＳ Ｐゴシック</vt:lpstr>
      <vt:lpstr>ＭＳ Ｐ明朝</vt:lpstr>
      <vt:lpstr>Arial</vt:lpstr>
      <vt:lpstr>Calibri</vt:lpstr>
      <vt:lpstr>Times New Roman</vt:lpstr>
      <vt:lpstr>Wingdings</vt:lpstr>
      <vt:lpstr>新しいﾌﾟﾚｾﾞﾝﾃｰｼｮﾝ</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文字コードについて</vt:lpstr>
      <vt:lpstr>PowerPoint プレゼンテーション</vt:lpstr>
      <vt:lpstr>PowerPoint プレゼンテーション</vt:lpstr>
      <vt:lpstr>要素・タグ・属性</vt:lpstr>
      <vt:lpstr>見出し・段落・リスト</vt:lpstr>
    </vt:vector>
  </TitlesOfParts>
  <Company>Pre-Install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ｽﾗｲﾄﾞ ﾀｲﾄﾙなし</dc:title>
  <dc:creator>戸谷美佐子</dc:creator>
  <cp:lastModifiedBy>小野垣　界智</cp:lastModifiedBy>
  <cp:revision>267</cp:revision>
  <cp:lastPrinted>2013-03-12T12:18:13Z</cp:lastPrinted>
  <dcterms:created xsi:type="dcterms:W3CDTF">2005-05-09T08:45:12Z</dcterms:created>
  <dcterms:modified xsi:type="dcterms:W3CDTF">2015-06-30T05:58:35Z</dcterms:modified>
</cp:coreProperties>
</file>