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537" r:id="rId2"/>
    <p:sldId id="538" r:id="rId3"/>
    <p:sldId id="539" r:id="rId4"/>
    <p:sldId id="552" r:id="rId5"/>
    <p:sldId id="553" r:id="rId6"/>
    <p:sldId id="554" r:id="rId7"/>
    <p:sldId id="555" r:id="rId8"/>
    <p:sldId id="556" r:id="rId9"/>
    <p:sldId id="557" r:id="rId10"/>
    <p:sldId id="558" r:id="rId11"/>
    <p:sldId id="559" r:id="rId12"/>
    <p:sldId id="560" r:id="rId13"/>
    <p:sldId id="541" r:id="rId14"/>
    <p:sldId id="542" r:id="rId15"/>
    <p:sldId id="543" r:id="rId16"/>
    <p:sldId id="544" r:id="rId17"/>
    <p:sldId id="545" r:id="rId18"/>
    <p:sldId id="550" r:id="rId19"/>
    <p:sldId id="551" r:id="rId20"/>
    <p:sldId id="546" r:id="rId21"/>
    <p:sldId id="547" r:id="rId22"/>
    <p:sldId id="548" r:id="rId23"/>
    <p:sldId id="54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3DCD-87B1-4B2F-B995-00DE3FDACCBB}">
          <p14:sldIdLst>
            <p14:sldId id="537"/>
            <p14:sldId id="538"/>
            <p14:sldId id="539"/>
            <p14:sldId id="552"/>
            <p14:sldId id="553"/>
            <p14:sldId id="554"/>
            <p14:sldId id="555"/>
            <p14:sldId id="556"/>
            <p14:sldId id="557"/>
            <p14:sldId id="558"/>
            <p14:sldId id="559"/>
            <p14:sldId id="560"/>
            <p14:sldId id="541"/>
            <p14:sldId id="542"/>
            <p14:sldId id="543"/>
            <p14:sldId id="544"/>
            <p14:sldId id="545"/>
            <p14:sldId id="550"/>
            <p14:sldId id="551"/>
            <p14:sldId id="546"/>
            <p14:sldId id="547"/>
            <p14:sldId id="548"/>
            <p14:sldId id="5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Curtis" initials="CC" lastIdx="3" clrIdx="0">
    <p:extLst>
      <p:ext uri="{19B8F6BF-5375-455C-9EA6-DF929625EA0E}">
        <p15:presenceInfo xmlns:p15="http://schemas.microsoft.com/office/powerpoint/2012/main" userId="8a6eeb91702bad55" providerId="Windows Live"/>
      </p:ext>
    </p:extLst>
  </p:cmAuthor>
  <p:cmAuthor id="2" name="nance" initials="n" lastIdx="9" clrIdx="1">
    <p:extLst>
      <p:ext uri="{19B8F6BF-5375-455C-9EA6-DF929625EA0E}">
        <p15:presenceInfo xmlns:p15="http://schemas.microsoft.com/office/powerpoint/2012/main" userId="n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FF7F0E"/>
    <a:srgbClr val="2CA02C"/>
    <a:srgbClr val="D62728"/>
    <a:srgbClr val="9467BD"/>
    <a:srgbClr val="1C0153"/>
    <a:srgbClr val="AA71D5"/>
    <a:srgbClr val="9954CC"/>
    <a:srgbClr val="3C044A"/>
    <a:srgbClr val="4E9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7" autoAdjust="0"/>
    <p:restoredTop sz="97241" autoAdjust="0"/>
  </p:normalViewPr>
  <p:slideViewPr>
    <p:cSldViewPr snapToGrid="0">
      <p:cViewPr varScale="1">
        <p:scale>
          <a:sx n="147" d="100"/>
          <a:sy n="147" d="100"/>
        </p:scale>
        <p:origin x="44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EFAF-F731-4255-8A20-7C00833F6E51}" type="datetimeFigureOut">
              <a:rPr lang="en-US" smtClean="0"/>
              <a:t>1/22/2020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A852-A918-45C0-80CE-0F9A3945AC26}" type="slidenum">
              <a:rPr lang="en-US" smtClean="0"/>
              <a:t>‹#›</a:t>
            </a:fld>
            <a:endParaRPr lang="en-US"/>
          </a:p>
        </p:txBody>
      </p:sp>
    </p:spTree>
    <p:extLst>
      <p:ext uri="{BB962C8B-B14F-4D97-AF65-F5344CB8AC3E}">
        <p14:creationId xmlns:p14="http://schemas.microsoft.com/office/powerpoint/2010/main" val="206294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400">
                <a:solidFill>
                  <a:srgbClr val="1C015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80188"/>
            <a:ext cx="6858000" cy="774581"/>
          </a:xfrm>
        </p:spPr>
        <p:txBody>
          <a:bodyPr/>
          <a:lstStyle>
            <a:lvl1pPr marL="0" indent="0" algn="ctr">
              <a:buNone/>
              <a:defRPr sz="2400">
                <a:solidFill>
                  <a:srgbClr val="1C015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748203" y="3536320"/>
            <a:ext cx="1600200" cy="139700"/>
          </a:xfrm>
          <a:prstGeom prst="rect">
            <a:avLst/>
          </a:prstGeom>
        </p:spPr>
      </p:pic>
      <p:pic>
        <p:nvPicPr>
          <p:cNvPr id="8" name="Picture 7"/>
          <p:cNvPicPr>
            <a:picLocks noChangeAspect="1"/>
          </p:cNvPicPr>
          <p:nvPr userDrawn="1"/>
        </p:nvPicPr>
        <p:blipFill>
          <a:blip r:embed="rId3"/>
          <a:stretch>
            <a:fillRect/>
          </a:stretch>
        </p:blipFill>
        <p:spPr>
          <a:xfrm>
            <a:off x="7694932" y="5892801"/>
            <a:ext cx="1371600" cy="927100"/>
          </a:xfrm>
          <a:prstGeom prst="rect">
            <a:avLst/>
          </a:prstGeom>
        </p:spPr>
      </p:pic>
      <p:sp>
        <p:nvSpPr>
          <p:cNvPr id="4" name="Snip Diagonal Corner Rectangle 3"/>
          <p:cNvSpPr/>
          <p:nvPr userDrawn="1"/>
        </p:nvSpPr>
        <p:spPr>
          <a:xfrm>
            <a:off x="685800" y="3509963"/>
            <a:ext cx="1642730" cy="170225"/>
          </a:xfrm>
          <a:prstGeom prst="snip2Diag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70494" y="6656936"/>
            <a:ext cx="2425295" cy="162965"/>
          </a:xfrm>
          <a:prstGeom prst="rect">
            <a:avLst/>
          </a:prstGeom>
        </p:spPr>
      </p:pic>
    </p:spTree>
    <p:extLst>
      <p:ext uri="{BB962C8B-B14F-4D97-AF65-F5344CB8AC3E}">
        <p14:creationId xmlns:p14="http://schemas.microsoft.com/office/powerpoint/2010/main" val="13684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01086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95250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744279"/>
          </a:xfrm>
          <a:prstGeom prst="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0" y="0"/>
            <a:ext cx="9144000" cy="744279"/>
          </a:xfrm>
        </p:spPr>
        <p:txBody>
          <a:bodyPr>
            <a:normAutofit/>
          </a:bodyPr>
          <a:lstStyle>
            <a:lvl1pPr algn="ct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58207"/>
            <a:ext cx="7886700" cy="4551363"/>
          </a:xfrm>
        </p:spPr>
        <p:txBody>
          <a:bodyPr>
            <a:normAutofit/>
          </a:bodyPr>
          <a:lstStyle>
            <a:lvl1pPr>
              <a:defRPr sz="2400">
                <a:solidFill>
                  <a:srgbClr val="1C0153"/>
                </a:solidFill>
                <a:latin typeface="Arial" panose="020B0604020202020204" pitchFamily="34" charset="0"/>
                <a:cs typeface="Arial" panose="020B0604020202020204" pitchFamily="34" charset="0"/>
              </a:defRPr>
            </a:lvl1pPr>
            <a:lvl2pPr>
              <a:defRPr sz="2000">
                <a:solidFill>
                  <a:srgbClr val="1C0153"/>
                </a:solidFill>
                <a:latin typeface="Arial" panose="020B0604020202020204" pitchFamily="34" charset="0"/>
                <a:cs typeface="Arial" panose="020B0604020202020204" pitchFamily="34" charset="0"/>
              </a:defRPr>
            </a:lvl2pPr>
            <a:lvl3pPr>
              <a:defRPr sz="1800">
                <a:solidFill>
                  <a:srgbClr val="1C0153"/>
                </a:solidFill>
                <a:latin typeface="Arial" panose="020B0604020202020204" pitchFamily="34" charset="0"/>
                <a:cs typeface="Arial" panose="020B0604020202020204" pitchFamily="34" charset="0"/>
              </a:defRPr>
            </a:lvl3pPr>
            <a:lvl4pPr>
              <a:defRPr sz="1600">
                <a:solidFill>
                  <a:srgbClr val="1C0153"/>
                </a:solidFill>
                <a:latin typeface="Arial" panose="020B0604020202020204" pitchFamily="34" charset="0"/>
                <a:cs typeface="Arial" panose="020B0604020202020204" pitchFamily="34" charset="0"/>
              </a:defRPr>
            </a:lvl4pPr>
            <a:lvl5pPr>
              <a:defRPr sz="1600">
                <a:solidFill>
                  <a:srgbClr val="1C0153"/>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7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932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0153"/>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solidFill>
                  <a:srgbClr val="1C0153"/>
                </a:solidFill>
              </a:defRPr>
            </a:lvl1p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solidFill>
                  <a:srgbClr val="1C0153"/>
                </a:solidFill>
              </a:defRPr>
            </a:lvl1p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solidFill>
                  <a:srgbClr val="1C0153"/>
                </a:solidFill>
              </a:defRPr>
            </a:lvl1pPr>
          </a:lstStyle>
          <a:p>
            <a:fld id="{9E648DB8-7511-4B37-89ED-C0E7BC0E3BB3}" type="slidenum">
              <a:rPr lang="en-US" smtClean="0"/>
              <a:pPr/>
              <a:t>‹#›</a:t>
            </a:fld>
            <a:endParaRPr lang="en-US"/>
          </a:p>
        </p:txBody>
      </p:sp>
    </p:spTree>
    <p:extLst>
      <p:ext uri="{BB962C8B-B14F-4D97-AF65-F5344CB8AC3E}">
        <p14:creationId xmlns:p14="http://schemas.microsoft.com/office/powerpoint/2010/main" val="196307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64580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193421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77234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4216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9480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22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532"/>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99971" y="6525689"/>
            <a:ext cx="44775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1315EC1-DD0F-4203-8635-1378F87B4F75}" type="slidenum">
              <a:rPr lang="en-US" smtClean="0"/>
              <a:pPr/>
              <a:t>‹#›</a:t>
            </a:fld>
            <a:endParaRPr lang="en-US" dirty="0"/>
          </a:p>
        </p:txBody>
      </p:sp>
    </p:spTree>
    <p:extLst>
      <p:ext uri="{BB962C8B-B14F-4D97-AF65-F5344CB8AC3E}">
        <p14:creationId xmlns:p14="http://schemas.microsoft.com/office/powerpoint/2010/main" val="1948091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kern="1200">
          <a:solidFill>
            <a:srgbClr val="1C015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015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015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015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37B04-47C8-4A6D-9078-EFA5E5949C11}"/>
              </a:ext>
            </a:extLst>
          </p:cNvPr>
          <p:cNvSpPr>
            <a:spLocks noGrp="1"/>
          </p:cNvSpPr>
          <p:nvPr>
            <p:ph type="ctrTitle"/>
          </p:nvPr>
        </p:nvSpPr>
        <p:spPr/>
        <p:txBody>
          <a:bodyPr/>
          <a:lstStyle/>
          <a:p>
            <a:r>
              <a:rPr lang="en-US"/>
              <a:t>ChemE 485: Process Design I</a:t>
            </a:r>
          </a:p>
        </p:txBody>
      </p:sp>
      <p:sp>
        <p:nvSpPr>
          <p:cNvPr id="5" name="Subtitle 4">
            <a:extLst>
              <a:ext uri="{FF2B5EF4-FFF2-40B4-BE49-F238E27FC236}">
                <a16:creationId xmlns:a16="http://schemas.microsoft.com/office/drawing/2014/main" id="{DCE24733-6348-49EC-BE36-FEA53C13CFFB}"/>
              </a:ext>
            </a:extLst>
          </p:cNvPr>
          <p:cNvSpPr>
            <a:spLocks noGrp="1"/>
          </p:cNvSpPr>
          <p:nvPr>
            <p:ph type="subTitle" idx="1"/>
          </p:nvPr>
        </p:nvSpPr>
        <p:spPr>
          <a:xfrm>
            <a:off x="1143000" y="3680188"/>
            <a:ext cx="6858000" cy="1314178"/>
          </a:xfrm>
        </p:spPr>
        <p:txBody>
          <a:bodyPr>
            <a:normAutofit lnSpcReduction="10000"/>
          </a:bodyPr>
          <a:lstStyle/>
          <a:p>
            <a:r>
              <a:rPr lang="en-US"/>
              <a:t>Lecture 6: Introduction to Aspen</a:t>
            </a:r>
          </a:p>
          <a:p>
            <a:r>
              <a:rPr lang="en-US"/>
              <a:t>Prof. Chad Curtis</a:t>
            </a:r>
          </a:p>
          <a:p>
            <a:r>
              <a:rPr lang="en-US"/>
              <a:t>Jan. 22, 2020</a:t>
            </a:r>
          </a:p>
        </p:txBody>
      </p:sp>
    </p:spTree>
    <p:extLst>
      <p:ext uri="{BB962C8B-B14F-4D97-AF65-F5344CB8AC3E}">
        <p14:creationId xmlns:p14="http://schemas.microsoft.com/office/powerpoint/2010/main" val="34862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14B4-4277-45B9-9E06-B74735AFF18B}"/>
              </a:ext>
            </a:extLst>
          </p:cNvPr>
          <p:cNvSpPr>
            <a:spLocks noGrp="1"/>
          </p:cNvSpPr>
          <p:nvPr>
            <p:ph type="title"/>
          </p:nvPr>
        </p:nvSpPr>
        <p:spPr/>
        <p:txBody>
          <a:bodyPr/>
          <a:lstStyle/>
          <a:p>
            <a:r>
              <a:rPr lang="en-US"/>
              <a:t>Selection of Display Options</a:t>
            </a:r>
          </a:p>
        </p:txBody>
      </p:sp>
      <p:sp>
        <p:nvSpPr>
          <p:cNvPr id="3" name="Content Placeholder 2">
            <a:extLst>
              <a:ext uri="{FF2B5EF4-FFF2-40B4-BE49-F238E27FC236}">
                <a16:creationId xmlns:a16="http://schemas.microsoft.com/office/drawing/2014/main" id="{348CAB2E-0CFE-4CCE-A703-2944B9F0DC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178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77E7-2B90-47F4-A7A5-79973281A2B1}"/>
              </a:ext>
            </a:extLst>
          </p:cNvPr>
          <p:cNvSpPr>
            <a:spLocks noGrp="1"/>
          </p:cNvSpPr>
          <p:nvPr>
            <p:ph type="title"/>
          </p:nvPr>
        </p:nvSpPr>
        <p:spPr/>
        <p:txBody>
          <a:bodyPr/>
          <a:lstStyle/>
          <a:p>
            <a:r>
              <a:rPr lang="en-US"/>
              <a:t>Selection of Convergence Criteria</a:t>
            </a:r>
          </a:p>
        </p:txBody>
      </p:sp>
      <p:sp>
        <p:nvSpPr>
          <p:cNvPr id="3" name="Content Placeholder 2">
            <a:extLst>
              <a:ext uri="{FF2B5EF4-FFF2-40B4-BE49-F238E27FC236}">
                <a16:creationId xmlns:a16="http://schemas.microsoft.com/office/drawing/2014/main" id="{F74E31A3-5260-4F53-A056-1334CC676A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978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1C49-031B-4C65-80F2-3B176C969491}"/>
              </a:ext>
            </a:extLst>
          </p:cNvPr>
          <p:cNvSpPr>
            <a:spLocks noGrp="1"/>
          </p:cNvSpPr>
          <p:nvPr>
            <p:ph type="title"/>
          </p:nvPr>
        </p:nvSpPr>
        <p:spPr/>
        <p:txBody>
          <a:bodyPr/>
          <a:lstStyle/>
          <a:p>
            <a:r>
              <a:rPr lang="en-US"/>
              <a:t>Handling Recycle Streams</a:t>
            </a:r>
          </a:p>
        </p:txBody>
      </p:sp>
      <p:sp>
        <p:nvSpPr>
          <p:cNvPr id="3" name="Content Placeholder 2">
            <a:extLst>
              <a:ext uri="{FF2B5EF4-FFF2-40B4-BE49-F238E27FC236}">
                <a16:creationId xmlns:a16="http://schemas.microsoft.com/office/drawing/2014/main" id="{2509E6DF-3C62-4BC9-AE70-F731152B24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687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What is a heuristic?</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663319" y="1153318"/>
            <a:ext cx="7886700" cy="4551363"/>
          </a:xfrm>
        </p:spPr>
        <p:txBody>
          <a:bodyPr>
            <a:normAutofit/>
          </a:bodyPr>
          <a:lstStyle/>
          <a:p>
            <a:pPr marL="0" indent="0">
              <a:buNone/>
            </a:pPr>
            <a:r>
              <a:rPr lang="en-US"/>
              <a:t>A </a:t>
            </a:r>
            <a:r>
              <a:rPr lang="en-US" b="1" i="1"/>
              <a:t>heuristic </a:t>
            </a:r>
            <a:r>
              <a:rPr lang="en-US"/>
              <a:t>is an experience-based shortcut calculation method or guideline:</a:t>
            </a:r>
          </a:p>
          <a:p>
            <a:pPr marL="0" indent="0">
              <a:buNone/>
            </a:pPr>
            <a:endParaRPr lang="en-US"/>
          </a:p>
          <a:p>
            <a:pPr marL="457200" indent="-457200">
              <a:buAutoNum type="arabicPeriod"/>
            </a:pPr>
            <a:r>
              <a:rPr lang="en-US"/>
              <a:t>A heuristic does not guarantee a solution.</a:t>
            </a:r>
          </a:p>
          <a:p>
            <a:pPr marL="457200" indent="-457200">
              <a:buAutoNum type="arabicPeriod"/>
            </a:pPr>
            <a:r>
              <a:rPr lang="en-US"/>
              <a:t>It may contradict other heuristics</a:t>
            </a:r>
          </a:p>
          <a:p>
            <a:pPr marL="457200" indent="-457200">
              <a:buAutoNum type="arabicPeriod"/>
            </a:pPr>
            <a:r>
              <a:rPr lang="en-US"/>
              <a:t>It can reduce the time to solve a problem.</a:t>
            </a:r>
          </a:p>
          <a:p>
            <a:pPr marL="457200" indent="-457200">
              <a:buAutoNum type="arabicPeriod"/>
            </a:pPr>
            <a:r>
              <a:rPr lang="en-US"/>
              <a:t>Its acceptance depends on the immediate context instead of an absolute standard.</a:t>
            </a:r>
          </a:p>
        </p:txBody>
      </p:sp>
    </p:spTree>
    <p:extLst>
      <p:ext uri="{BB962C8B-B14F-4D97-AF65-F5344CB8AC3E}">
        <p14:creationId xmlns:p14="http://schemas.microsoft.com/office/powerpoint/2010/main" val="36809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You are given an assignment that involves writing a report that is to be completed and presented in two weeks. You work diligently and feel confident you have come up with a respectable solution. You present the written report personally to your director, who asks you to summarize only your final conclusions. Immediately after you provide this information, your boss declares that “your results must be wrong” and returns your report unopened and unread.</a:t>
            </a:r>
          </a:p>
          <a:p>
            <a:pPr marL="0" indent="0">
              <a:buNone/>
            </a:pPr>
            <a:endParaRPr lang="en-US" sz="2000"/>
          </a:p>
          <a:p>
            <a:pPr marL="0" indent="0">
              <a:buNone/>
            </a:pPr>
            <a:r>
              <a:rPr lang="en-US" sz="2000"/>
              <a:t>You return to your desk angry. Your comprehensive and well-written report was not even opened and read. Your boss did not tell you what was wrong, and you did not receive any “partial credit” for all your work. After a while, you cool off and review your report. You find that you had made a “simple” error, causing your answer to be off by an order of magnitude. You correct the error and turn in a revised report.</a:t>
            </a:r>
          </a:p>
          <a:p>
            <a:pPr marL="0" indent="0">
              <a:buNone/>
            </a:pPr>
            <a:endParaRPr lang="en-US" sz="2000"/>
          </a:p>
          <a:p>
            <a:pPr marL="0" indent="0">
              <a:buNone/>
            </a:pPr>
            <a:r>
              <a:rPr lang="en-US" sz="2000"/>
              <a:t>What remains is the nagging question, “How could your boss know you made an error without having reviewed your report or asked any questions?”</a:t>
            </a:r>
          </a:p>
        </p:txBody>
      </p:sp>
    </p:spTree>
    <p:extLst>
      <p:ext uri="{BB962C8B-B14F-4D97-AF65-F5344CB8AC3E}">
        <p14:creationId xmlns:p14="http://schemas.microsoft.com/office/powerpoint/2010/main" val="308116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Before submitting your report, you apply a heuristic that highlights an inconsistency in your initial results. You then review your calculations, find the error, and make corrections before submitting your report. Consider two possible responses:</a:t>
            </a:r>
          </a:p>
          <a:p>
            <a:pPr marL="0" indent="0">
              <a:buNone/>
            </a:pPr>
            <a:endParaRPr lang="en-US" sz="2000"/>
          </a:p>
          <a:p>
            <a:pPr marL="457200" indent="-457200">
              <a:buAutoNum type="arabicPeriod"/>
            </a:pPr>
            <a:r>
              <a:rPr lang="en-US" sz="2000"/>
              <a:t>Your boss accepts the report and notes that the report appears to be excellent and he/she looks forward to reading it.</a:t>
            </a:r>
          </a:p>
          <a:p>
            <a:pPr marL="457200" indent="-457200">
              <a:buAutoNum type="arabicPeriod"/>
            </a:pPr>
            <a:endParaRPr lang="en-US" sz="2000"/>
          </a:p>
          <a:p>
            <a:pPr marL="457200" indent="-457200">
              <a:buAutoNum type="arabicPeriod"/>
            </a:pPr>
            <a:r>
              <a:rPr lang="en-US" sz="2000"/>
              <a:t>Your boss expresses concern and returns the report as before. In this case, you have a reasoned response available. You show that your solution is consistent with the heuristic you used to check your work. With this supporting evidence your boss would have to rethink his/her response and provide you with an explanation regarding his/her concern.</a:t>
            </a:r>
          </a:p>
          <a:p>
            <a:pPr marL="457200" indent="-457200">
              <a:buAutoNum type="arabicPeriod"/>
            </a:pPr>
            <a:endParaRPr lang="en-US" sz="2000"/>
          </a:p>
          <a:p>
            <a:pPr marL="0" indent="0">
              <a:buNone/>
            </a:pPr>
            <a:r>
              <a:rPr lang="en-US" sz="2000"/>
              <a:t>In either case, your work will have made a good impression.</a:t>
            </a:r>
          </a:p>
        </p:txBody>
      </p:sp>
    </p:spTree>
    <p:extLst>
      <p:ext uri="{BB962C8B-B14F-4D97-AF65-F5344CB8AC3E}">
        <p14:creationId xmlns:p14="http://schemas.microsoft.com/office/powerpoint/2010/main" val="23909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Considerations for the Separation Section</a:t>
            </a:r>
          </a:p>
        </p:txBody>
      </p:sp>
      <p:sp>
        <p:nvSpPr>
          <p:cNvPr id="3" name="Content Placeholder 2">
            <a:extLst>
              <a:ext uri="{FF2B5EF4-FFF2-40B4-BE49-F238E27FC236}">
                <a16:creationId xmlns:a16="http://schemas.microsoft.com/office/drawing/2014/main" id="{5664328F-C9E3-4F11-8AC8-A617A93225EE}"/>
              </a:ext>
            </a:extLst>
          </p:cNvPr>
          <p:cNvSpPr>
            <a:spLocks noGrp="1"/>
          </p:cNvSpPr>
          <p:nvPr>
            <p:ph idx="1"/>
          </p:nvPr>
        </p:nvSpPr>
        <p:spPr>
          <a:xfrm>
            <a:off x="30606" y="1443105"/>
            <a:ext cx="4194702" cy="4551363"/>
          </a:xfrm>
        </p:spPr>
        <p:txBody>
          <a:bodyPr>
            <a:normAutofit fontScale="92500" lnSpcReduction="10000"/>
          </a:bodyPr>
          <a:lstStyle/>
          <a:p>
            <a:r>
              <a:rPr lang="en-US"/>
              <a:t>Separator goals:</a:t>
            </a:r>
          </a:p>
          <a:p>
            <a:pPr lvl="1"/>
            <a:r>
              <a:rPr lang="en-US"/>
              <a:t>A product of acceptable purity</a:t>
            </a:r>
          </a:p>
          <a:p>
            <a:pPr lvl="1"/>
            <a:r>
              <a:rPr lang="en-US"/>
              <a:t>A recycle stream of unreacted feed materials</a:t>
            </a:r>
          </a:p>
          <a:p>
            <a:pPr lvl="1"/>
            <a:r>
              <a:rPr lang="en-US"/>
              <a:t>Stream(s) of by-products</a:t>
            </a:r>
          </a:p>
          <a:p>
            <a:pPr lvl="1"/>
            <a:endParaRPr lang="en-US"/>
          </a:p>
          <a:p>
            <a:r>
              <a:rPr lang="en-US"/>
              <a:t>Questions to ask:</a:t>
            </a:r>
          </a:p>
          <a:p>
            <a:pPr lvl="1"/>
            <a:r>
              <a:rPr lang="en-US"/>
              <a:t>What type of units to use?</a:t>
            </a:r>
          </a:p>
          <a:p>
            <a:pPr lvl="1"/>
            <a:r>
              <a:rPr lang="en-US"/>
              <a:t>How should these units be sequenced?</a:t>
            </a:r>
          </a:p>
          <a:p>
            <a:pPr lvl="1"/>
            <a:endParaRPr lang="en-US"/>
          </a:p>
          <a:p>
            <a:r>
              <a:rPr lang="en-US"/>
              <a:t>Heuristic 1:</a:t>
            </a:r>
          </a:p>
          <a:p>
            <a:pPr lvl="1"/>
            <a:r>
              <a:rPr lang="en-US" i="1"/>
              <a:t>A stream with N components will require at least N-1 separation units.</a:t>
            </a:r>
          </a:p>
        </p:txBody>
      </p:sp>
      <p:pic>
        <p:nvPicPr>
          <p:cNvPr id="5" name="Picture 4" descr="A close up of text on a white background&#10;&#10;Description automatically generated">
            <a:extLst>
              <a:ext uri="{FF2B5EF4-FFF2-40B4-BE49-F238E27FC236}">
                <a16:creationId xmlns:a16="http://schemas.microsoft.com/office/drawing/2014/main" id="{81A29C33-9506-4D6F-AD09-8B68897CD96F}"/>
              </a:ext>
            </a:extLst>
          </p:cNvPr>
          <p:cNvPicPr>
            <a:picLocks noChangeAspect="1"/>
          </p:cNvPicPr>
          <p:nvPr/>
        </p:nvPicPr>
        <p:blipFill rotWithShape="1">
          <a:blip r:embed="rId2">
            <a:extLst>
              <a:ext uri="{28A0092B-C50C-407E-A947-70E740481C1C}">
                <a14:useLocalDpi xmlns:a14="http://schemas.microsoft.com/office/drawing/2010/main" val="0"/>
              </a:ext>
            </a:extLst>
          </a:blip>
          <a:srcRect l="5726" r="4476" b="7172"/>
          <a:stretch/>
        </p:blipFill>
        <p:spPr>
          <a:xfrm>
            <a:off x="4025960" y="1074745"/>
            <a:ext cx="4843084" cy="5212080"/>
          </a:xfrm>
          <a:prstGeom prst="rect">
            <a:avLst/>
          </a:prstGeom>
        </p:spPr>
      </p:pic>
    </p:spTree>
    <p:extLst>
      <p:ext uri="{BB962C8B-B14F-4D97-AF65-F5344CB8AC3E}">
        <p14:creationId xmlns:p14="http://schemas.microsoft.com/office/powerpoint/2010/main" val="316732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4B5-84BC-48B5-842C-A31C61D310BB}"/>
              </a:ext>
            </a:extLst>
          </p:cNvPr>
          <p:cNvSpPr>
            <a:spLocks noGrp="1"/>
          </p:cNvSpPr>
          <p:nvPr>
            <p:ph type="title"/>
          </p:nvPr>
        </p:nvSpPr>
        <p:spPr/>
        <p:txBody>
          <a:bodyPr/>
          <a:lstStyle/>
          <a:p>
            <a:r>
              <a:rPr lang="en-US"/>
              <a:t>Separation Heuristics</a:t>
            </a:r>
          </a:p>
        </p:txBody>
      </p:sp>
      <p:pic>
        <p:nvPicPr>
          <p:cNvPr id="5" name="Picture 4" descr="A screenshot of text&#10;&#10;Description automatically generated">
            <a:extLst>
              <a:ext uri="{FF2B5EF4-FFF2-40B4-BE49-F238E27FC236}">
                <a16:creationId xmlns:a16="http://schemas.microsoft.com/office/drawing/2014/main" id="{25D40D20-3719-4ED9-89FA-C7A0EE7EAD45}"/>
              </a:ext>
            </a:extLst>
          </p:cNvPr>
          <p:cNvPicPr>
            <a:picLocks noChangeAspect="1"/>
          </p:cNvPicPr>
          <p:nvPr/>
        </p:nvPicPr>
        <p:blipFill rotWithShape="1">
          <a:blip r:embed="rId2">
            <a:extLst>
              <a:ext uri="{28A0092B-C50C-407E-A947-70E740481C1C}">
                <a14:useLocalDpi xmlns:a14="http://schemas.microsoft.com/office/drawing/2010/main" val="0"/>
              </a:ext>
            </a:extLst>
          </a:blip>
          <a:srcRect t="1328" b="15765"/>
          <a:stretch/>
        </p:blipFill>
        <p:spPr>
          <a:xfrm>
            <a:off x="1249331" y="940402"/>
            <a:ext cx="5735271" cy="5685748"/>
          </a:xfrm>
          <a:prstGeom prst="rect">
            <a:avLst/>
          </a:prstGeom>
        </p:spPr>
      </p:pic>
    </p:spTree>
    <p:extLst>
      <p:ext uri="{BB962C8B-B14F-4D97-AF65-F5344CB8AC3E}">
        <p14:creationId xmlns:p14="http://schemas.microsoft.com/office/powerpoint/2010/main" val="10271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Alternate separations units</a:t>
            </a:r>
          </a:p>
        </p:txBody>
      </p:sp>
      <p:pic>
        <p:nvPicPr>
          <p:cNvPr id="8" name="Content Placeholder 7" descr="A close up of a map&#10;&#10;Description automatically generated">
            <a:extLst>
              <a:ext uri="{FF2B5EF4-FFF2-40B4-BE49-F238E27FC236}">
                <a16:creationId xmlns:a16="http://schemas.microsoft.com/office/drawing/2014/main" id="{BFC5E142-98E6-4FCE-92F7-64F9B55381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33" r="2135" b="14066"/>
          <a:stretch/>
        </p:blipFill>
        <p:spPr>
          <a:xfrm>
            <a:off x="3293573" y="1224218"/>
            <a:ext cx="5486400" cy="5104664"/>
          </a:xfrm>
        </p:spPr>
      </p:pic>
      <p:sp>
        <p:nvSpPr>
          <p:cNvPr id="9" name="TextBox 8">
            <a:extLst>
              <a:ext uri="{FF2B5EF4-FFF2-40B4-BE49-F238E27FC236}">
                <a16:creationId xmlns:a16="http://schemas.microsoft.com/office/drawing/2014/main" id="{4AB7A9A9-4358-475E-B241-34B20A0D35E0}"/>
              </a:ext>
            </a:extLst>
          </p:cNvPr>
          <p:cNvSpPr txBox="1"/>
          <p:nvPr/>
        </p:nvSpPr>
        <p:spPr>
          <a:xfrm>
            <a:off x="65005" y="1950142"/>
            <a:ext cx="3341243" cy="3139321"/>
          </a:xfrm>
          <a:prstGeom prst="rect">
            <a:avLst/>
          </a:prstGeom>
          <a:noFill/>
        </p:spPr>
        <p:txBody>
          <a:bodyPr wrap="square" rtlCol="0">
            <a:spAutoFit/>
          </a:bodyPr>
          <a:lstStyle/>
          <a:p>
            <a:pPr marL="285750" indent="-285750">
              <a:buFont typeface="Arial" panose="020B0604020202020204" pitchFamily="34" charset="0"/>
              <a:buChar char="•"/>
            </a:pPr>
            <a:r>
              <a:rPr lang="en-US"/>
              <a:t>Use side streams when a mixed product is desired.</a:t>
            </a:r>
          </a:p>
          <a:p>
            <a:pPr marL="285750" indent="-285750">
              <a:buFont typeface="Arial" panose="020B0604020202020204" pitchFamily="34" charset="0"/>
              <a:buChar char="•"/>
            </a:pPr>
            <a:r>
              <a:rPr lang="en-US"/>
              <a:t>Use a stripping column when the light components are very dilute and need not be purified.</a:t>
            </a:r>
          </a:p>
          <a:p>
            <a:pPr marL="285750" indent="-285750">
              <a:buFont typeface="Arial" panose="020B0604020202020204" pitchFamily="34" charset="0"/>
              <a:buChar char="•"/>
            </a:pPr>
            <a:r>
              <a:rPr lang="en-US"/>
              <a:t>Use a rectifying column when the heavy components are dilute and need not be purified.</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14127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FE0-B344-4039-BC02-FAA228C857B6}"/>
              </a:ext>
            </a:extLst>
          </p:cNvPr>
          <p:cNvSpPr>
            <a:spLocks noGrp="1"/>
          </p:cNvSpPr>
          <p:nvPr>
            <p:ph type="title"/>
          </p:nvPr>
        </p:nvSpPr>
        <p:spPr/>
        <p:txBody>
          <a:bodyPr/>
          <a:lstStyle/>
          <a:p>
            <a:r>
              <a:rPr lang="en-US"/>
              <a:t>Azeotropes</a:t>
            </a:r>
          </a:p>
        </p:txBody>
      </p:sp>
      <p:pic>
        <p:nvPicPr>
          <p:cNvPr id="5" name="Picture 4" descr="A close up of a map&#10;&#10;Description automatically generated">
            <a:extLst>
              <a:ext uri="{FF2B5EF4-FFF2-40B4-BE49-F238E27FC236}">
                <a16:creationId xmlns:a16="http://schemas.microsoft.com/office/drawing/2014/main" id="{6A540D37-43A9-4F36-A2D4-3C5CA0056F43}"/>
              </a:ext>
            </a:extLst>
          </p:cNvPr>
          <p:cNvPicPr>
            <a:picLocks noChangeAspect="1"/>
          </p:cNvPicPr>
          <p:nvPr/>
        </p:nvPicPr>
        <p:blipFill rotWithShape="1">
          <a:blip r:embed="rId2">
            <a:extLst>
              <a:ext uri="{28A0092B-C50C-407E-A947-70E740481C1C}">
                <a14:useLocalDpi xmlns:a14="http://schemas.microsoft.com/office/drawing/2010/main" val="0"/>
              </a:ext>
            </a:extLst>
          </a:blip>
          <a:srcRect r="59293" b="63320"/>
          <a:stretch/>
        </p:blipFill>
        <p:spPr>
          <a:xfrm>
            <a:off x="123246" y="877029"/>
            <a:ext cx="2468880" cy="2256345"/>
          </a:xfrm>
          <a:prstGeom prst="rect">
            <a:avLst/>
          </a:prstGeom>
        </p:spPr>
      </p:pic>
      <p:pic>
        <p:nvPicPr>
          <p:cNvPr id="7" name="Picture 6" descr="A close up of a map&#10;&#10;Description automatically generated">
            <a:extLst>
              <a:ext uri="{FF2B5EF4-FFF2-40B4-BE49-F238E27FC236}">
                <a16:creationId xmlns:a16="http://schemas.microsoft.com/office/drawing/2014/main" id="{353C4CC4-A588-4328-A792-4504BD932F12}"/>
              </a:ext>
            </a:extLst>
          </p:cNvPr>
          <p:cNvPicPr>
            <a:picLocks noChangeAspect="1"/>
          </p:cNvPicPr>
          <p:nvPr/>
        </p:nvPicPr>
        <p:blipFill rotWithShape="1">
          <a:blip r:embed="rId3">
            <a:extLst>
              <a:ext uri="{28A0092B-C50C-407E-A947-70E740481C1C}">
                <a14:useLocalDpi xmlns:a14="http://schemas.microsoft.com/office/drawing/2010/main" val="0"/>
              </a:ext>
            </a:extLst>
          </a:blip>
          <a:srcRect l="5416" t="3171" r="57761" b="64664"/>
          <a:stretch/>
        </p:blipFill>
        <p:spPr>
          <a:xfrm>
            <a:off x="209269" y="3201092"/>
            <a:ext cx="2296834" cy="2205828"/>
          </a:xfrm>
          <a:prstGeom prst="rect">
            <a:avLst/>
          </a:prstGeom>
        </p:spPr>
      </p:pic>
      <p:pic>
        <p:nvPicPr>
          <p:cNvPr id="8" name="Picture 7" descr="A close up of a map&#10;&#10;Description automatically generated">
            <a:extLst>
              <a:ext uri="{FF2B5EF4-FFF2-40B4-BE49-F238E27FC236}">
                <a16:creationId xmlns:a16="http://schemas.microsoft.com/office/drawing/2014/main" id="{1F9A4277-4E71-4750-A6BD-5F39B0DDF58B}"/>
              </a:ext>
            </a:extLst>
          </p:cNvPr>
          <p:cNvPicPr>
            <a:picLocks noChangeAspect="1"/>
          </p:cNvPicPr>
          <p:nvPr/>
        </p:nvPicPr>
        <p:blipFill rotWithShape="1">
          <a:blip r:embed="rId2">
            <a:extLst>
              <a:ext uri="{28A0092B-C50C-407E-A947-70E740481C1C}">
                <a14:useLocalDpi xmlns:a14="http://schemas.microsoft.com/office/drawing/2010/main" val="0"/>
              </a:ext>
            </a:extLst>
          </a:blip>
          <a:srcRect l="45016" r="4801" b="63320"/>
          <a:stretch/>
        </p:blipFill>
        <p:spPr>
          <a:xfrm>
            <a:off x="2912211" y="1121488"/>
            <a:ext cx="2468880" cy="1830263"/>
          </a:xfrm>
          <a:prstGeom prst="rect">
            <a:avLst/>
          </a:prstGeom>
        </p:spPr>
      </p:pic>
      <p:pic>
        <p:nvPicPr>
          <p:cNvPr id="9" name="Picture 8" descr="A close up of a map&#10;&#10;Description automatically generated">
            <a:extLst>
              <a:ext uri="{FF2B5EF4-FFF2-40B4-BE49-F238E27FC236}">
                <a16:creationId xmlns:a16="http://schemas.microsoft.com/office/drawing/2014/main" id="{4C85ADED-2749-409C-B1AF-7CFCF267195E}"/>
              </a:ext>
            </a:extLst>
          </p:cNvPr>
          <p:cNvPicPr>
            <a:picLocks noChangeAspect="1"/>
          </p:cNvPicPr>
          <p:nvPr/>
        </p:nvPicPr>
        <p:blipFill rotWithShape="1">
          <a:blip r:embed="rId3">
            <a:extLst>
              <a:ext uri="{28A0092B-C50C-407E-A947-70E740481C1C}">
                <a14:useLocalDpi xmlns:a14="http://schemas.microsoft.com/office/drawing/2010/main" val="0"/>
              </a:ext>
            </a:extLst>
          </a:blip>
          <a:srcRect l="6254" t="38553" r="47821" b="30672"/>
          <a:stretch/>
        </p:blipFill>
        <p:spPr>
          <a:xfrm>
            <a:off x="2775051" y="3293462"/>
            <a:ext cx="2743200" cy="2021087"/>
          </a:xfrm>
          <a:prstGeom prst="rect">
            <a:avLst/>
          </a:prstGeom>
        </p:spPr>
      </p:pic>
      <p:pic>
        <p:nvPicPr>
          <p:cNvPr id="10" name="Picture 9" descr="A close up of a map&#10;&#10;Description automatically generated">
            <a:extLst>
              <a:ext uri="{FF2B5EF4-FFF2-40B4-BE49-F238E27FC236}">
                <a16:creationId xmlns:a16="http://schemas.microsoft.com/office/drawing/2014/main" id="{84876304-F302-45DB-9B0A-F075462FC01A}"/>
              </a:ext>
            </a:extLst>
          </p:cNvPr>
          <p:cNvPicPr>
            <a:picLocks noChangeAspect="1"/>
          </p:cNvPicPr>
          <p:nvPr/>
        </p:nvPicPr>
        <p:blipFill rotWithShape="1">
          <a:blip r:embed="rId2">
            <a:extLst>
              <a:ext uri="{28A0092B-C50C-407E-A947-70E740481C1C}">
                <a14:useLocalDpi xmlns:a14="http://schemas.microsoft.com/office/drawing/2010/main" val="0"/>
              </a:ext>
            </a:extLst>
          </a:blip>
          <a:srcRect l="16536" t="36220" r="24917" b="29282"/>
          <a:stretch/>
        </p:blipFill>
        <p:spPr>
          <a:xfrm>
            <a:off x="5701176" y="1121489"/>
            <a:ext cx="2880360" cy="1721386"/>
          </a:xfrm>
          <a:prstGeom prst="rect">
            <a:avLst/>
          </a:prstGeom>
        </p:spPr>
      </p:pic>
      <p:pic>
        <p:nvPicPr>
          <p:cNvPr id="11" name="Picture 10" descr="A close up of a map&#10;&#10;Description automatically generated">
            <a:extLst>
              <a:ext uri="{FF2B5EF4-FFF2-40B4-BE49-F238E27FC236}">
                <a16:creationId xmlns:a16="http://schemas.microsoft.com/office/drawing/2014/main" id="{4E572A3B-4D7E-4443-9547-745DEDE04CBA}"/>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250" r="4232" b="65796"/>
          <a:stretch/>
        </p:blipFill>
        <p:spPr>
          <a:xfrm>
            <a:off x="7080273" y="3516397"/>
            <a:ext cx="2063727" cy="2032808"/>
          </a:xfrm>
          <a:prstGeom prst="rect">
            <a:avLst/>
          </a:prstGeom>
        </p:spPr>
      </p:pic>
      <p:pic>
        <p:nvPicPr>
          <p:cNvPr id="12" name="Picture 11" descr="A close up of a map&#10;&#10;Description automatically generated">
            <a:extLst>
              <a:ext uri="{FF2B5EF4-FFF2-40B4-BE49-F238E27FC236}">
                <a16:creationId xmlns:a16="http://schemas.microsoft.com/office/drawing/2014/main" id="{DFCD9139-9129-4F8B-B1F0-909086A20C04}"/>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7685" r="4232" b="30827"/>
          <a:stretch/>
        </p:blipFill>
        <p:spPr>
          <a:xfrm>
            <a:off x="4963353" y="3588389"/>
            <a:ext cx="2063727" cy="2067871"/>
          </a:xfrm>
          <a:prstGeom prst="rect">
            <a:avLst/>
          </a:prstGeom>
        </p:spPr>
      </p:pic>
    </p:spTree>
    <p:extLst>
      <p:ext uri="{BB962C8B-B14F-4D97-AF65-F5344CB8AC3E}">
        <p14:creationId xmlns:p14="http://schemas.microsoft.com/office/powerpoint/2010/main" val="48940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7957-FBF3-4C44-943E-5EA8EB0F6105}"/>
              </a:ext>
            </a:extLst>
          </p:cNvPr>
          <p:cNvSpPr>
            <a:spLocks noGrp="1"/>
          </p:cNvSpPr>
          <p:nvPr>
            <p:ph type="title"/>
          </p:nvPr>
        </p:nvSpPr>
        <p:spPr/>
        <p:txBody>
          <a:bodyPr/>
          <a:lstStyle/>
          <a:p>
            <a:r>
              <a:rPr lang="en-US"/>
              <a:t>What you will learn</a:t>
            </a:r>
          </a:p>
        </p:txBody>
      </p:sp>
      <p:sp>
        <p:nvSpPr>
          <p:cNvPr id="10" name="TextBox 9">
            <a:extLst>
              <a:ext uri="{FF2B5EF4-FFF2-40B4-BE49-F238E27FC236}">
                <a16:creationId xmlns:a16="http://schemas.microsoft.com/office/drawing/2014/main" id="{3ADB12CB-97FF-4817-A327-21E3713F5A9B}"/>
              </a:ext>
            </a:extLst>
          </p:cNvPr>
          <p:cNvSpPr txBox="1"/>
          <p:nvPr/>
        </p:nvSpPr>
        <p:spPr>
          <a:xfrm>
            <a:off x="303711" y="1205405"/>
            <a:ext cx="6004324" cy="2585323"/>
          </a:xfrm>
          <a:prstGeom prst="rect">
            <a:avLst/>
          </a:prstGeom>
          <a:noFill/>
        </p:spPr>
        <p:txBody>
          <a:bodyPr wrap="square" rtlCol="0">
            <a:spAutoFit/>
          </a:bodyPr>
          <a:lstStyle/>
          <a:p>
            <a:pPr marL="285750" indent="-285750">
              <a:buFont typeface="Arial" panose="020B0604020202020204" pitchFamily="34" charset="0"/>
              <a:buChar char="•"/>
            </a:pPr>
            <a:r>
              <a:rPr lang="en-US"/>
              <a:t>Process simulators are a key tool in the design of chemical processes.</a:t>
            </a:r>
          </a:p>
          <a:p>
            <a:pPr marL="285750" indent="-285750">
              <a:buFont typeface="Arial" panose="020B0604020202020204" pitchFamily="34" charset="0"/>
              <a:buChar char="•"/>
            </a:pPr>
            <a:r>
              <a:rPr lang="en-US"/>
              <a:t>All process simulators contain the same basic algorithms and require the same information, but have different user interfaces.</a:t>
            </a:r>
          </a:p>
          <a:p>
            <a:pPr marL="285750" indent="-285750">
              <a:buFont typeface="Arial" panose="020B0604020202020204" pitchFamily="34" charset="0"/>
              <a:buChar char="•"/>
            </a:pPr>
            <a:r>
              <a:rPr lang="en-US"/>
              <a:t>The correct choice of thermodynamics package is crucial for accurate simulations of chemical processes.</a:t>
            </a:r>
          </a:p>
          <a:p>
            <a:pPr marL="285750" indent="-285750">
              <a:buFont typeface="Arial" panose="020B0604020202020204" pitchFamily="34" charset="0"/>
              <a:buChar char="•"/>
            </a:pPr>
            <a:r>
              <a:rPr lang="en-US"/>
              <a:t>Simulation of highly non-ideal vapor-liquid equilibrium is supported by all process simulators.</a:t>
            </a:r>
          </a:p>
        </p:txBody>
      </p:sp>
    </p:spTree>
    <p:extLst>
      <p:ext uri="{BB962C8B-B14F-4D97-AF65-F5344CB8AC3E}">
        <p14:creationId xmlns:p14="http://schemas.microsoft.com/office/powerpoint/2010/main" val="195786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D42-B1CA-4FED-BFB8-FD2258A9FA9A}"/>
              </a:ext>
            </a:extLst>
          </p:cNvPr>
          <p:cNvSpPr>
            <a:spLocks noGrp="1"/>
          </p:cNvSpPr>
          <p:nvPr>
            <p:ph type="title"/>
          </p:nvPr>
        </p:nvSpPr>
        <p:spPr/>
        <p:txBody>
          <a:bodyPr/>
          <a:lstStyle/>
          <a:p>
            <a:r>
              <a:rPr lang="en-US"/>
              <a:t>Separations for the HDA Process</a:t>
            </a:r>
          </a:p>
        </p:txBody>
      </p:sp>
      <p:pic>
        <p:nvPicPr>
          <p:cNvPr id="5" name="Picture 4" descr="A picture containing text, map&#10;&#10;Description automatically generated">
            <a:extLst>
              <a:ext uri="{FF2B5EF4-FFF2-40B4-BE49-F238E27FC236}">
                <a16:creationId xmlns:a16="http://schemas.microsoft.com/office/drawing/2014/main" id="{EB2BCE3E-C949-48D9-9154-98696AD49477}"/>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897067" y="819059"/>
            <a:ext cx="6855625" cy="420624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B49D7C8F-B94D-4FB9-8B6F-686685704564}"/>
              </a:ext>
            </a:extLst>
          </p:cNvPr>
          <p:cNvPicPr>
            <a:picLocks noChangeAspect="1"/>
          </p:cNvPicPr>
          <p:nvPr/>
        </p:nvPicPr>
        <p:blipFill>
          <a:blip r:embed="rId3">
            <a:clrChange>
              <a:clrFrom>
                <a:srgbClr val="BFBFBF"/>
              </a:clrFrom>
              <a:clrTo>
                <a:srgbClr val="BFBFBF">
                  <a:alpha val="0"/>
                </a:srgbClr>
              </a:clrTo>
            </a:clrChange>
            <a:extLst>
              <a:ext uri="{28A0092B-C50C-407E-A947-70E740481C1C}">
                <a14:useLocalDpi xmlns:a14="http://schemas.microsoft.com/office/drawing/2010/main" val="0"/>
              </a:ext>
            </a:extLst>
          </a:blip>
          <a:stretch>
            <a:fillRect/>
          </a:stretch>
        </p:blipFill>
        <p:spPr>
          <a:xfrm>
            <a:off x="0" y="4851055"/>
            <a:ext cx="9144000" cy="2006945"/>
          </a:xfrm>
          <a:prstGeom prst="rect">
            <a:avLst/>
          </a:prstGeom>
        </p:spPr>
      </p:pic>
    </p:spTree>
    <p:extLst>
      <p:ext uri="{BB962C8B-B14F-4D97-AF65-F5344CB8AC3E}">
        <p14:creationId xmlns:p14="http://schemas.microsoft.com/office/powerpoint/2010/main" val="167348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3EAB-40DE-4578-8000-D745A55DE45F}"/>
              </a:ext>
            </a:extLst>
          </p:cNvPr>
          <p:cNvSpPr>
            <a:spLocks noGrp="1"/>
          </p:cNvSpPr>
          <p:nvPr>
            <p:ph type="title"/>
          </p:nvPr>
        </p:nvSpPr>
        <p:spPr/>
        <p:txBody>
          <a:bodyPr/>
          <a:lstStyle/>
          <a:p>
            <a:r>
              <a:rPr lang="en-US"/>
              <a:t>Additional Heuristics</a:t>
            </a:r>
          </a:p>
        </p:txBody>
      </p:sp>
      <p:pic>
        <p:nvPicPr>
          <p:cNvPr id="5" name="Picture 4" descr="A screenshot of text&#10;&#10;Description automatically generated">
            <a:extLst>
              <a:ext uri="{FF2B5EF4-FFF2-40B4-BE49-F238E27FC236}">
                <a16:creationId xmlns:a16="http://schemas.microsoft.com/office/drawing/2014/main" id="{07E716E3-52D3-4B47-BC48-576C86FF2217}"/>
              </a:ext>
            </a:extLst>
          </p:cNvPr>
          <p:cNvPicPr>
            <a:picLocks noChangeAspect="1"/>
          </p:cNvPicPr>
          <p:nvPr/>
        </p:nvPicPr>
        <p:blipFill rotWithShape="1">
          <a:blip r:embed="rId2">
            <a:extLst>
              <a:ext uri="{28A0092B-C50C-407E-A947-70E740481C1C}">
                <a14:useLocalDpi xmlns:a14="http://schemas.microsoft.com/office/drawing/2010/main" val="0"/>
              </a:ext>
            </a:extLst>
          </a:blip>
          <a:srcRect l="4731" r="2408" b="30033"/>
          <a:stretch/>
        </p:blipFill>
        <p:spPr>
          <a:xfrm>
            <a:off x="173346" y="886309"/>
            <a:ext cx="3657600" cy="2597726"/>
          </a:xfrm>
          <a:prstGeom prst="rect">
            <a:avLst/>
          </a:prstGeom>
        </p:spPr>
      </p:pic>
      <p:pic>
        <p:nvPicPr>
          <p:cNvPr id="7" name="Picture 6" descr="A close up of text on a black background&#10;&#10;Description automatically generated">
            <a:extLst>
              <a:ext uri="{FF2B5EF4-FFF2-40B4-BE49-F238E27FC236}">
                <a16:creationId xmlns:a16="http://schemas.microsoft.com/office/drawing/2014/main" id="{AF63875D-9A2A-4050-B9FC-18259EE2FB2A}"/>
              </a:ext>
            </a:extLst>
          </p:cNvPr>
          <p:cNvPicPr>
            <a:picLocks noChangeAspect="1"/>
          </p:cNvPicPr>
          <p:nvPr/>
        </p:nvPicPr>
        <p:blipFill rotWithShape="1">
          <a:blip r:embed="rId3">
            <a:extLst>
              <a:ext uri="{28A0092B-C50C-407E-A947-70E740481C1C}">
                <a14:useLocalDpi xmlns:a14="http://schemas.microsoft.com/office/drawing/2010/main" val="0"/>
              </a:ext>
            </a:extLst>
          </a:blip>
          <a:srcRect l="1135" r="2053" b="28172"/>
          <a:stretch/>
        </p:blipFill>
        <p:spPr>
          <a:xfrm>
            <a:off x="464567" y="3626065"/>
            <a:ext cx="3291840" cy="2955545"/>
          </a:xfrm>
          <a:prstGeom prst="rect">
            <a:avLst/>
          </a:prstGeom>
        </p:spPr>
      </p:pic>
      <p:pic>
        <p:nvPicPr>
          <p:cNvPr id="9" name="Picture 8" descr="A close up of text on a black background&#10;&#10;Description automatically generated">
            <a:extLst>
              <a:ext uri="{FF2B5EF4-FFF2-40B4-BE49-F238E27FC236}">
                <a16:creationId xmlns:a16="http://schemas.microsoft.com/office/drawing/2014/main" id="{5E608C07-3F79-4B13-9038-558B8C395F63}"/>
              </a:ext>
            </a:extLst>
          </p:cNvPr>
          <p:cNvPicPr>
            <a:picLocks noChangeAspect="1"/>
          </p:cNvPicPr>
          <p:nvPr/>
        </p:nvPicPr>
        <p:blipFill rotWithShape="1">
          <a:blip r:embed="rId4">
            <a:extLst>
              <a:ext uri="{28A0092B-C50C-407E-A947-70E740481C1C}">
                <a14:useLocalDpi xmlns:a14="http://schemas.microsoft.com/office/drawing/2010/main" val="0"/>
              </a:ext>
            </a:extLst>
          </a:blip>
          <a:srcRect l="3097" r="1815" b="21574"/>
          <a:stretch/>
        </p:blipFill>
        <p:spPr>
          <a:xfrm>
            <a:off x="4647841" y="818151"/>
            <a:ext cx="3657600" cy="3827521"/>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63E722BE-A7A7-40AD-A82E-67C21DBB611B}"/>
              </a:ext>
            </a:extLst>
          </p:cNvPr>
          <p:cNvPicPr>
            <a:picLocks noChangeAspect="1"/>
          </p:cNvPicPr>
          <p:nvPr/>
        </p:nvPicPr>
        <p:blipFill rotWithShape="1">
          <a:blip r:embed="rId5">
            <a:extLst>
              <a:ext uri="{28A0092B-C50C-407E-A947-70E740481C1C}">
                <a14:useLocalDpi xmlns:a14="http://schemas.microsoft.com/office/drawing/2010/main" val="0"/>
              </a:ext>
            </a:extLst>
          </a:blip>
          <a:srcRect l="3839" t="1" r="3744" b="40602"/>
          <a:stretch/>
        </p:blipFill>
        <p:spPr>
          <a:xfrm>
            <a:off x="4647841" y="4780600"/>
            <a:ext cx="3657600" cy="1751644"/>
          </a:xfrm>
          <a:prstGeom prst="rect">
            <a:avLst/>
          </a:prstGeom>
        </p:spPr>
      </p:pic>
    </p:spTree>
    <p:extLst>
      <p:ext uri="{BB962C8B-B14F-4D97-AF65-F5344CB8AC3E}">
        <p14:creationId xmlns:p14="http://schemas.microsoft.com/office/powerpoint/2010/main" val="1653418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4" name="Picture 3" descr="A picture containing text, map&#10;&#10;Description automatically generated">
            <a:extLst>
              <a:ext uri="{FF2B5EF4-FFF2-40B4-BE49-F238E27FC236}">
                <a16:creationId xmlns:a16="http://schemas.microsoft.com/office/drawing/2014/main" id="{EE5CCCF4-9469-4551-813B-DE4C3FF50B55}"/>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1742129" y="2548185"/>
            <a:ext cx="6855625" cy="4206240"/>
          </a:xfrm>
          <a:prstGeom prst="rect">
            <a:avLst/>
          </a:prstGeom>
        </p:spPr>
      </p:pic>
    </p:spTree>
    <p:extLst>
      <p:ext uri="{BB962C8B-B14F-4D97-AF65-F5344CB8AC3E}">
        <p14:creationId xmlns:p14="http://schemas.microsoft.com/office/powerpoint/2010/main" val="3512291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6" name="Picture 5" descr="A picture containing text, receipt&#10;&#10;Description automatically generated">
            <a:extLst>
              <a:ext uri="{FF2B5EF4-FFF2-40B4-BE49-F238E27FC236}">
                <a16:creationId xmlns:a16="http://schemas.microsoft.com/office/drawing/2014/main" id="{8B6F4343-E474-4DBB-87C6-55AE3CF33B71}"/>
              </a:ext>
            </a:extLst>
          </p:cNvPr>
          <p:cNvPicPr>
            <a:picLocks noChangeAspect="1"/>
          </p:cNvPicPr>
          <p:nvPr/>
        </p:nvPicPr>
        <p:blipFill rotWithShape="1">
          <a:blip r:embed="rId2">
            <a:extLst>
              <a:ext uri="{28A0092B-C50C-407E-A947-70E740481C1C}">
                <a14:useLocalDpi xmlns:a14="http://schemas.microsoft.com/office/drawing/2010/main" val="0"/>
              </a:ext>
            </a:extLst>
          </a:blip>
          <a:srcRect b="12922"/>
          <a:stretch/>
        </p:blipFill>
        <p:spPr>
          <a:xfrm>
            <a:off x="4031361" y="1040077"/>
            <a:ext cx="4305938" cy="5486400"/>
          </a:xfrm>
          <a:prstGeom prst="rect">
            <a:avLst/>
          </a:prstGeom>
        </p:spPr>
      </p:pic>
    </p:spTree>
    <p:extLst>
      <p:ext uri="{BB962C8B-B14F-4D97-AF65-F5344CB8AC3E}">
        <p14:creationId xmlns:p14="http://schemas.microsoft.com/office/powerpoint/2010/main" val="41912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The structure of a process simulator</a:t>
            </a:r>
          </a:p>
        </p:txBody>
      </p:sp>
      <p:pic>
        <p:nvPicPr>
          <p:cNvPr id="7" name="Content Placeholder 6" descr="A close up of text on a black background&#10;&#10;Description automatically generated">
            <a:extLst>
              <a:ext uri="{FF2B5EF4-FFF2-40B4-BE49-F238E27FC236}">
                <a16:creationId xmlns:a16="http://schemas.microsoft.com/office/drawing/2014/main" id="{47BBC953-3AE0-41BE-BF36-04295FBF84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05" r="2345" b="12352"/>
          <a:stretch/>
        </p:blipFill>
        <p:spPr>
          <a:xfrm>
            <a:off x="1307171" y="1369431"/>
            <a:ext cx="6250713" cy="4876066"/>
          </a:xfrm>
        </p:spPr>
      </p:pic>
    </p:spTree>
    <p:extLst>
      <p:ext uri="{BB962C8B-B14F-4D97-AF65-F5344CB8AC3E}">
        <p14:creationId xmlns:p14="http://schemas.microsoft.com/office/powerpoint/2010/main" val="156341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5C67-F42C-4DAD-BC9A-F11546056BD3}"/>
              </a:ext>
            </a:extLst>
          </p:cNvPr>
          <p:cNvSpPr>
            <a:spLocks noGrp="1"/>
          </p:cNvSpPr>
          <p:nvPr>
            <p:ph type="title"/>
          </p:nvPr>
        </p:nvSpPr>
        <p:spPr/>
        <p:txBody>
          <a:bodyPr/>
          <a:lstStyle/>
          <a:p>
            <a:r>
              <a:rPr lang="en-US"/>
              <a:t>Warning</a:t>
            </a:r>
          </a:p>
        </p:txBody>
      </p:sp>
      <p:sp>
        <p:nvSpPr>
          <p:cNvPr id="3" name="Content Placeholder 2">
            <a:extLst>
              <a:ext uri="{FF2B5EF4-FFF2-40B4-BE49-F238E27FC236}">
                <a16:creationId xmlns:a16="http://schemas.microsoft.com/office/drawing/2014/main" id="{ADD93C63-2C7E-4ABB-A3F2-CD794CA0DBB6}"/>
              </a:ext>
            </a:extLst>
          </p:cNvPr>
          <p:cNvSpPr>
            <a:spLocks noGrp="1"/>
          </p:cNvSpPr>
          <p:nvPr>
            <p:ph idx="1"/>
          </p:nvPr>
        </p:nvSpPr>
        <p:spPr>
          <a:xfrm>
            <a:off x="706657" y="2376289"/>
            <a:ext cx="7886700" cy="2910764"/>
          </a:xfrm>
        </p:spPr>
        <p:txBody>
          <a:bodyPr>
            <a:normAutofit/>
          </a:bodyPr>
          <a:lstStyle/>
          <a:p>
            <a:pPr marL="0" indent="0">
              <a:buNone/>
            </a:pPr>
            <a:r>
              <a:rPr lang="en-US" sz="4800" b="1"/>
              <a:t>You are responsible for analyzing the results from the computer.</a:t>
            </a:r>
          </a:p>
        </p:txBody>
      </p:sp>
    </p:spTree>
    <p:extLst>
      <p:ext uri="{BB962C8B-B14F-4D97-AF65-F5344CB8AC3E}">
        <p14:creationId xmlns:p14="http://schemas.microsoft.com/office/powerpoint/2010/main" val="123929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C909-741C-4A32-B575-2585F6190126}"/>
              </a:ext>
            </a:extLst>
          </p:cNvPr>
          <p:cNvSpPr>
            <a:spLocks noGrp="1"/>
          </p:cNvSpPr>
          <p:nvPr>
            <p:ph type="title"/>
          </p:nvPr>
        </p:nvSpPr>
        <p:spPr/>
        <p:txBody>
          <a:bodyPr/>
          <a:lstStyle/>
          <a:p>
            <a:r>
              <a:rPr lang="en-US"/>
              <a:t>Selection of Chemical Components</a:t>
            </a:r>
          </a:p>
        </p:txBody>
      </p:sp>
      <p:sp>
        <p:nvSpPr>
          <p:cNvPr id="3" name="Content Placeholder 2">
            <a:extLst>
              <a:ext uri="{FF2B5EF4-FFF2-40B4-BE49-F238E27FC236}">
                <a16:creationId xmlns:a16="http://schemas.microsoft.com/office/drawing/2014/main" id="{47F75F91-81B6-408C-8680-F313C7E4C7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852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629-365A-438A-B93F-72537EBDE389}"/>
              </a:ext>
            </a:extLst>
          </p:cNvPr>
          <p:cNvSpPr>
            <a:spLocks noGrp="1"/>
          </p:cNvSpPr>
          <p:nvPr>
            <p:ph type="title"/>
          </p:nvPr>
        </p:nvSpPr>
        <p:spPr/>
        <p:txBody>
          <a:bodyPr/>
          <a:lstStyle/>
          <a:p>
            <a:r>
              <a:rPr lang="en-US"/>
              <a:t>Selection of Physical Property Models</a:t>
            </a:r>
          </a:p>
        </p:txBody>
      </p:sp>
      <p:sp>
        <p:nvSpPr>
          <p:cNvPr id="3" name="Content Placeholder 2">
            <a:extLst>
              <a:ext uri="{FF2B5EF4-FFF2-40B4-BE49-F238E27FC236}">
                <a16:creationId xmlns:a16="http://schemas.microsoft.com/office/drawing/2014/main" id="{6E19A6C7-FE0B-4440-B67C-36ABC291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247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1B9D-502D-400F-9A7C-04FBCFDC39C0}"/>
              </a:ext>
            </a:extLst>
          </p:cNvPr>
          <p:cNvSpPr>
            <a:spLocks noGrp="1"/>
          </p:cNvSpPr>
          <p:nvPr>
            <p:ph type="title"/>
          </p:nvPr>
        </p:nvSpPr>
        <p:spPr/>
        <p:txBody>
          <a:bodyPr/>
          <a:lstStyle/>
          <a:p>
            <a:r>
              <a:rPr lang="en-US"/>
              <a:t>Selection of Input and Flowsheet Topology</a:t>
            </a:r>
          </a:p>
        </p:txBody>
      </p:sp>
      <p:sp>
        <p:nvSpPr>
          <p:cNvPr id="3" name="Content Placeholder 2">
            <a:extLst>
              <a:ext uri="{FF2B5EF4-FFF2-40B4-BE49-F238E27FC236}">
                <a16:creationId xmlns:a16="http://schemas.microsoft.com/office/drawing/2014/main" id="{16A030A4-FBF4-409A-9CCD-D8C36F4833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927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48C7-10EA-438B-B727-25DDDBD0D3D7}"/>
              </a:ext>
            </a:extLst>
          </p:cNvPr>
          <p:cNvSpPr>
            <a:spLocks noGrp="1"/>
          </p:cNvSpPr>
          <p:nvPr>
            <p:ph type="title"/>
          </p:nvPr>
        </p:nvSpPr>
        <p:spPr/>
        <p:txBody>
          <a:bodyPr/>
          <a:lstStyle/>
          <a:p>
            <a:r>
              <a:rPr lang="en-US"/>
              <a:t>Selection of Feed Stream Properties</a:t>
            </a:r>
          </a:p>
        </p:txBody>
      </p:sp>
      <p:sp>
        <p:nvSpPr>
          <p:cNvPr id="3" name="Content Placeholder 2">
            <a:extLst>
              <a:ext uri="{FF2B5EF4-FFF2-40B4-BE49-F238E27FC236}">
                <a16:creationId xmlns:a16="http://schemas.microsoft.com/office/drawing/2014/main" id="{14F98665-6EC3-4D7B-9A40-89F9749AE9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441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4E29-D53F-4739-8034-3B90340AD5AF}"/>
              </a:ext>
            </a:extLst>
          </p:cNvPr>
          <p:cNvSpPr>
            <a:spLocks noGrp="1"/>
          </p:cNvSpPr>
          <p:nvPr>
            <p:ph type="title"/>
          </p:nvPr>
        </p:nvSpPr>
        <p:spPr/>
        <p:txBody>
          <a:bodyPr/>
          <a:lstStyle/>
          <a:p>
            <a:r>
              <a:rPr lang="en-US"/>
              <a:t>Selection of Equipment Parameters</a:t>
            </a:r>
          </a:p>
        </p:txBody>
      </p:sp>
      <p:sp>
        <p:nvSpPr>
          <p:cNvPr id="3" name="Content Placeholder 2">
            <a:extLst>
              <a:ext uri="{FF2B5EF4-FFF2-40B4-BE49-F238E27FC236}">
                <a16:creationId xmlns:a16="http://schemas.microsoft.com/office/drawing/2014/main" id="{8A87FD75-DFB5-4035-8249-D68E70F4C1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024727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68885</TotalTime>
  <Words>692</Words>
  <Application>Microsoft Office PowerPoint</Application>
  <PresentationFormat>On-screen Show (4:3)</PresentationFormat>
  <Paragraphs>71</Paragraphs>
  <Slides>23</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1_Office Theme</vt:lpstr>
      <vt:lpstr>ChemE 485: Process Design I</vt:lpstr>
      <vt:lpstr>What you will learn</vt:lpstr>
      <vt:lpstr>The structure of a process simulator</vt:lpstr>
      <vt:lpstr>Warning</vt:lpstr>
      <vt:lpstr>Selection of Chemical Components</vt:lpstr>
      <vt:lpstr>Selection of Physical Property Models</vt:lpstr>
      <vt:lpstr>Selection of Input and Flowsheet Topology</vt:lpstr>
      <vt:lpstr>Selection of Feed Stream Properties</vt:lpstr>
      <vt:lpstr>Selection of Equipment Parameters</vt:lpstr>
      <vt:lpstr>Selection of Display Options</vt:lpstr>
      <vt:lpstr>Selection of Convergence Criteria</vt:lpstr>
      <vt:lpstr>Handling Recycle Streams</vt:lpstr>
      <vt:lpstr>What is a heuristic?</vt:lpstr>
      <vt:lpstr>An example</vt:lpstr>
      <vt:lpstr>An example</vt:lpstr>
      <vt:lpstr>Considerations for the Separation Section</vt:lpstr>
      <vt:lpstr>Separation Heuristics</vt:lpstr>
      <vt:lpstr>Alternate separations units</vt:lpstr>
      <vt:lpstr>Azeotropes</vt:lpstr>
      <vt:lpstr>Separations for the HDA Process</vt:lpstr>
      <vt:lpstr>Additional Heuristics</vt:lpstr>
      <vt:lpstr>Additional Heuristics</vt:lpstr>
      <vt:lpstr>Additional Heuristics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high-throughput, quantitative 3D multi-particle tracking model for analysis of the brain microenvironment</dc:title>
  <dc:creator>Chad Curtis</dc:creator>
  <cp:lastModifiedBy>Chad Curtis</cp:lastModifiedBy>
  <cp:revision>358</cp:revision>
  <dcterms:created xsi:type="dcterms:W3CDTF">2016-11-28T18:18:53Z</dcterms:created>
  <dcterms:modified xsi:type="dcterms:W3CDTF">2020-01-22T20:27:44Z</dcterms:modified>
</cp:coreProperties>
</file>