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37" r:id="rId2"/>
    <p:sldId id="538" r:id="rId3"/>
    <p:sldId id="540" r:id="rId4"/>
    <p:sldId id="53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53DCD-87B1-4B2F-B995-00DE3FDACCBB}">
          <p14:sldIdLst>
            <p14:sldId id="537"/>
            <p14:sldId id="538"/>
            <p14:sldId id="540"/>
            <p14:sldId id="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Curtis" initials="CC" lastIdx="3" clrIdx="0">
    <p:extLst>
      <p:ext uri="{19B8F6BF-5375-455C-9EA6-DF929625EA0E}">
        <p15:presenceInfo xmlns:p15="http://schemas.microsoft.com/office/powerpoint/2012/main" userId="8a6eeb91702bad55" providerId="Windows Live"/>
      </p:ext>
    </p:extLst>
  </p:cmAuthor>
  <p:cmAuthor id="2" name="nance" initials="n" lastIdx="9" clrIdx="1">
    <p:extLst>
      <p:ext uri="{19B8F6BF-5375-455C-9EA6-DF929625EA0E}">
        <p15:presenceInfo xmlns:p15="http://schemas.microsoft.com/office/powerpoint/2012/main" userId="n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FF7F0E"/>
    <a:srgbClr val="2CA02C"/>
    <a:srgbClr val="D62728"/>
    <a:srgbClr val="9467BD"/>
    <a:srgbClr val="1C0153"/>
    <a:srgbClr val="AA71D5"/>
    <a:srgbClr val="9954CC"/>
    <a:srgbClr val="3C044A"/>
    <a:srgbClr val="4E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7" autoAdjust="0"/>
    <p:restoredTop sz="97241" autoAdjust="0"/>
  </p:normalViewPr>
  <p:slideViewPr>
    <p:cSldViewPr snapToGrid="0">
      <p:cViewPr varScale="1">
        <p:scale>
          <a:sx n="130" d="100"/>
          <a:sy n="130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CEFAF-F731-4255-8A20-7C00833F6E5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A852-A918-45C0-80CE-0F9A3945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77458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203" y="3536320"/>
            <a:ext cx="1600200" cy="13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4932" y="5892801"/>
            <a:ext cx="1371600" cy="927100"/>
          </a:xfrm>
          <a:prstGeom prst="rect">
            <a:avLst/>
          </a:prstGeom>
        </p:spPr>
      </p:pic>
      <p:sp>
        <p:nvSpPr>
          <p:cNvPr id="4" name="Snip Diagonal Corner Rectangle 3"/>
          <p:cNvSpPr/>
          <p:nvPr userDrawn="1"/>
        </p:nvSpPr>
        <p:spPr>
          <a:xfrm>
            <a:off x="685800" y="3509963"/>
            <a:ext cx="1642730" cy="170225"/>
          </a:xfrm>
          <a:prstGeom prst="snip2Diag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94" y="6656936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744279"/>
          </a:xfrm>
          <a:prstGeom prst="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4279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207"/>
            <a:ext cx="7886700" cy="45513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fld id="{9E648DB8-7511-4B37-89ED-C0E7BC0E3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2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53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971" y="6525689"/>
            <a:ext cx="4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315EC1-DD0F-4203-8635-1378F87B4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C015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37B04-47C8-4A6D-9078-EFA5E5949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ChemE 485: Process Design 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24733-6348-49EC-BE36-FEA53C13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1314178"/>
          </a:xfrm>
        </p:spPr>
        <p:txBody>
          <a:bodyPr>
            <a:normAutofit lnSpcReduction="10000"/>
          </a:bodyPr>
          <a:lstStyle/>
          <a:p>
            <a:r>
              <a:rPr lang="en-US"/>
              <a:t>Lecture 1: Course Overview</a:t>
            </a:r>
          </a:p>
          <a:p>
            <a:r>
              <a:rPr lang="en-US"/>
              <a:t>Prof. Chad Curtis</a:t>
            </a:r>
          </a:p>
          <a:p>
            <a:r>
              <a:rPr lang="en-US"/>
              <a:t>Jan. 6, 2020</a:t>
            </a:r>
          </a:p>
        </p:txBody>
      </p:sp>
    </p:spTree>
    <p:extLst>
      <p:ext uri="{BB962C8B-B14F-4D97-AF65-F5344CB8AC3E}">
        <p14:creationId xmlns:p14="http://schemas.microsoft.com/office/powerpoint/2010/main" val="348629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957-FBF3-4C44-943E-5EA8EB0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930B-7169-40A4-9E8C-7D4A966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647168"/>
            <a:ext cx="8229600" cy="4461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641D84-7A84-4941-98C8-8AB455451C7B}"/>
              </a:ext>
            </a:extLst>
          </p:cNvPr>
          <p:cNvSpPr/>
          <p:nvPr/>
        </p:nvSpPr>
        <p:spPr>
          <a:xfrm>
            <a:off x="95794" y="1263084"/>
            <a:ext cx="8839200" cy="55034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17D94-8CFE-4A64-AF4F-E0D09E1793F8}"/>
              </a:ext>
            </a:extLst>
          </p:cNvPr>
          <p:cNvSpPr txBox="1"/>
          <p:nvPr/>
        </p:nvSpPr>
        <p:spPr>
          <a:xfrm>
            <a:off x="95793" y="886376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Understand, interpret, synthesize, and create chemical processes.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D148-33E8-490A-95FB-DB156C6A613C}"/>
              </a:ext>
            </a:extLst>
          </p:cNvPr>
          <p:cNvSpPr txBox="1"/>
          <p:nvPr/>
        </p:nvSpPr>
        <p:spPr>
          <a:xfrm>
            <a:off x="95793" y="1317450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Interpret design diagrams, including BFDs, PFDs, and P&amp;IDs.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0B34E-EFE7-4B0C-8961-F9746F0DF5ED}"/>
              </a:ext>
            </a:extLst>
          </p:cNvPr>
          <p:cNvSpPr/>
          <p:nvPr/>
        </p:nvSpPr>
        <p:spPr>
          <a:xfrm>
            <a:off x="5124993" y="4720045"/>
            <a:ext cx="1267098" cy="1023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39CE5-4402-4D68-9F1E-644F5A5DFBD4}"/>
              </a:ext>
            </a:extLst>
          </p:cNvPr>
          <p:cNvSpPr txBox="1"/>
          <p:nvPr/>
        </p:nvSpPr>
        <p:spPr>
          <a:xfrm>
            <a:off x="139337" y="4830893"/>
            <a:ext cx="485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Determine operating conditions of different equipment and their impact on the economics of design.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6D6DA-0BC9-489D-B0E4-372649342BDF}"/>
              </a:ext>
            </a:extLst>
          </p:cNvPr>
          <p:cNvSpPr txBox="1"/>
          <p:nvPr/>
        </p:nvSpPr>
        <p:spPr>
          <a:xfrm>
            <a:off x="139337" y="6245334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Evaluate economic impact of new (or existing) chemical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19578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957-FBF3-4C44-943E-5EA8EB0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930B-7169-40A4-9E8C-7D4A966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647168"/>
            <a:ext cx="8229600" cy="4461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641D84-7A84-4941-98C8-8AB455451C7B}"/>
              </a:ext>
            </a:extLst>
          </p:cNvPr>
          <p:cNvSpPr/>
          <p:nvPr/>
        </p:nvSpPr>
        <p:spPr>
          <a:xfrm>
            <a:off x="95794" y="1263084"/>
            <a:ext cx="8839200" cy="55034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17D94-8CFE-4A64-AF4F-E0D09E1793F8}"/>
              </a:ext>
            </a:extLst>
          </p:cNvPr>
          <p:cNvSpPr txBox="1"/>
          <p:nvPr/>
        </p:nvSpPr>
        <p:spPr>
          <a:xfrm>
            <a:off x="95794" y="1356639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Perform simulations of chemical processes using AspenPlus.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0B34E-EFE7-4B0C-8961-F9746F0DF5ED}"/>
              </a:ext>
            </a:extLst>
          </p:cNvPr>
          <p:cNvSpPr/>
          <p:nvPr/>
        </p:nvSpPr>
        <p:spPr>
          <a:xfrm>
            <a:off x="5124993" y="4720045"/>
            <a:ext cx="1267098" cy="1023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39CE5-4402-4D68-9F1E-644F5A5DFBD4}"/>
              </a:ext>
            </a:extLst>
          </p:cNvPr>
          <p:cNvSpPr txBox="1"/>
          <p:nvPr/>
        </p:nvSpPr>
        <p:spPr>
          <a:xfrm>
            <a:off x="139337" y="4830893"/>
            <a:ext cx="44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6. Understand legal and ethical issues at stake in the design process.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6D6DA-0BC9-489D-B0E4-372649342BDF}"/>
              </a:ext>
            </a:extLst>
          </p:cNvPr>
          <p:cNvSpPr txBox="1"/>
          <p:nvPr/>
        </p:nvSpPr>
        <p:spPr>
          <a:xfrm>
            <a:off x="132805" y="6001672"/>
            <a:ext cx="85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7. Understand safety issues inherent in plant design and how to account for them during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19026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8042-54EC-40EE-8D1E-9F4DCF68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in the field</a:t>
            </a:r>
          </a:p>
        </p:txBody>
      </p:sp>
      <p:pic>
        <p:nvPicPr>
          <p:cNvPr id="5" name="Picture 4" descr="A picture containing indoor, person, table, kitchen&#10;&#10;Description automatically generated">
            <a:extLst>
              <a:ext uri="{FF2B5EF4-FFF2-40B4-BE49-F238E27FC236}">
                <a16:creationId xmlns:a16="http://schemas.microsoft.com/office/drawing/2014/main" id="{7A953394-F86F-4452-B587-A221BE09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1245980"/>
            <a:ext cx="3657600" cy="2439619"/>
          </a:xfrm>
          <a:prstGeom prst="rect">
            <a:avLst/>
          </a:prstGeom>
        </p:spPr>
      </p:pic>
      <p:pic>
        <p:nvPicPr>
          <p:cNvPr id="7" name="Picture 6" descr="A view of a city at night&#10;&#10;Description automatically generated">
            <a:extLst>
              <a:ext uri="{FF2B5EF4-FFF2-40B4-BE49-F238E27FC236}">
                <a16:creationId xmlns:a16="http://schemas.microsoft.com/office/drawing/2014/main" id="{126FDA8E-F5B7-4660-A8BC-0CC8831C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247199"/>
            <a:ext cx="3657600" cy="2438400"/>
          </a:xfrm>
          <a:prstGeom prst="rect">
            <a:avLst/>
          </a:prstGeom>
        </p:spPr>
      </p:pic>
      <p:pic>
        <p:nvPicPr>
          <p:cNvPr id="9" name="Picture 8" descr="A person standing in a kitchen&#10;&#10;Description automatically generated">
            <a:extLst>
              <a:ext uri="{FF2B5EF4-FFF2-40B4-BE49-F238E27FC236}">
                <a16:creationId xmlns:a16="http://schemas.microsoft.com/office/drawing/2014/main" id="{C74CB1C2-87C8-4EFE-84B7-00391E9CE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4026191"/>
            <a:ext cx="3657600" cy="2057400"/>
          </a:xfrm>
          <a:prstGeom prst="rect">
            <a:avLst/>
          </a:prstGeom>
        </p:spPr>
      </p:pic>
      <p:pic>
        <p:nvPicPr>
          <p:cNvPr id="11" name="Picture 10" descr="A picture containing indoor, sitting, table, window&#10;&#10;Description automatically generated">
            <a:extLst>
              <a:ext uri="{FF2B5EF4-FFF2-40B4-BE49-F238E27FC236}">
                <a16:creationId xmlns:a16="http://schemas.microsoft.com/office/drawing/2014/main" id="{A6C5CF8A-94AF-43E5-89F2-D0F34D769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3868239"/>
            <a:ext cx="3657600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68341</TotalTime>
  <Words>132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ChemE 485: Process Design I</vt:lpstr>
      <vt:lpstr>Course Objectives</vt:lpstr>
      <vt:lpstr>Course Objectives</vt:lpstr>
      <vt:lpstr>Design in the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high-throughput, quantitative 3D multi-particle tracking model for analysis of the brain microenvironment</dc:title>
  <dc:creator>Chad Curtis</dc:creator>
  <cp:lastModifiedBy>Chad Curtis</cp:lastModifiedBy>
  <cp:revision>336</cp:revision>
  <dcterms:created xsi:type="dcterms:W3CDTF">2016-11-28T18:18:53Z</dcterms:created>
  <dcterms:modified xsi:type="dcterms:W3CDTF">2020-01-06T16:03:41Z</dcterms:modified>
</cp:coreProperties>
</file>