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77" r:id="rId3"/>
    <p:sldId id="257" r:id="rId4"/>
    <p:sldId id="282" r:id="rId5"/>
    <p:sldId id="283" r:id="rId6"/>
    <p:sldId id="285" r:id="rId7"/>
    <p:sldId id="284" r:id="rId8"/>
    <p:sldId id="258" r:id="rId9"/>
    <p:sldId id="286" r:id="rId10"/>
    <p:sldId id="289" r:id="rId11"/>
    <p:sldId id="296" r:id="rId12"/>
    <p:sldId id="297" r:id="rId13"/>
    <p:sldId id="298" r:id="rId14"/>
    <p:sldId id="290" r:id="rId15"/>
    <p:sldId id="291" r:id="rId16"/>
    <p:sldId id="292" r:id="rId17"/>
    <p:sldId id="293" r:id="rId18"/>
    <p:sldId id="294" r:id="rId19"/>
    <p:sldId id="295" r:id="rId20"/>
    <p:sldId id="270" r:id="rId21"/>
    <p:sldId id="281" r:id="rId22"/>
    <p:sldId id="271" r:id="rId23"/>
    <p:sldId id="278" r:id="rId24"/>
    <p:sldId id="288" r:id="rId25"/>
    <p:sldId id="299" r:id="rId26"/>
    <p:sldId id="279" r:id="rId27"/>
    <p:sldId id="280" r:id="rId28"/>
    <p:sldId id="273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06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96" y="45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6646E5-72B6-4D4B-8ABA-A05D3EDE8A76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7F6C4A3B-4E26-4FD6-AD38-E558FF52C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45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매년 건강기능식품을 위시한 영양제 시장의 규모가 상승하고 있다</a:t>
            </a:r>
          </a:p>
          <a:p>
            <a:pPr>
              <a:defRPr/>
            </a:pPr>
            <a:r>
              <a:rPr lang="ko-KR" altLang="en-US"/>
              <a:t>코로나 사태 이후 수요가 폭발적으로 증가하며 작년 </a:t>
            </a:r>
            <a:r>
              <a:rPr lang="en-US" altLang="ko-KR"/>
              <a:t>2022</a:t>
            </a:r>
            <a:r>
              <a:rPr lang="ko-KR" altLang="en-US"/>
              <a:t>년에는 </a:t>
            </a:r>
            <a:r>
              <a:rPr lang="en-US" altLang="ko-KR"/>
              <a:t>6</a:t>
            </a:r>
            <a:r>
              <a:rPr lang="ko-KR" altLang="en-US"/>
              <a:t>조원 규모로 시장이 확대되었다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연령이 높을수록 건강기능식품을 찾는 소비자의 비율이 늘어나며</a:t>
            </a:r>
          </a:p>
          <a:p>
            <a:pPr>
              <a:defRPr/>
            </a:pPr>
            <a:r>
              <a:rPr lang="en-US" altLang="ko-KR"/>
              <a:t>TV</a:t>
            </a:r>
            <a:r>
              <a:rPr lang="ko-KR" altLang="en-US"/>
              <a:t>와 매스컴에서 연예인과 의약전문가들의 모습을 통해</a:t>
            </a:r>
          </a:p>
          <a:p>
            <a:pPr>
              <a:defRPr/>
            </a:pPr>
            <a:r>
              <a:rPr lang="ko-KR" altLang="en-US"/>
              <a:t>현대인들은 부족할 수 있는 영양을 영양제로 채우는 성향이 짙어지고 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19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하지만 영양제를 오남용 하는 인구도 덩달아많아지고 있는데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이는 단편적인 정보만 제공하는 인터넷 포털 검색과</a:t>
            </a:r>
          </a:p>
          <a:p>
            <a:pPr>
              <a:defRPr/>
            </a:pPr>
            <a:r>
              <a:rPr lang="ko-KR" altLang="en-US"/>
              <a:t>지인 및 인플루언서들의 추천에 의해서 구입하는 경우가 많기 때문인 것으로 파악됨</a:t>
            </a:r>
          </a:p>
          <a:p>
            <a:pPr>
              <a:defRPr/>
            </a:pPr>
            <a:r>
              <a:rPr lang="ko-KR" altLang="en-US"/>
              <a:t>때문에 정확한 정보를 쉽게 제공하는 싸이트 제작을 위해</a:t>
            </a:r>
          </a:p>
          <a:p>
            <a:pPr>
              <a:defRPr/>
            </a:pPr>
            <a:r>
              <a:rPr lang="ko-KR" altLang="en-US"/>
              <a:t>이 프로젝트를 시작하게 됨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2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앞서 말한 목적을 달성하기 위해 저희는</a:t>
            </a:r>
          </a:p>
          <a:p>
            <a:pPr>
              <a:defRPr/>
            </a:pPr>
            <a:r>
              <a:rPr lang="ko-KR" altLang="en-US"/>
              <a:t>개개인에게 필요한 맞춤형 영양제 추천 서비스를 제공하고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각 영양 성분을 검색하고 정보를 조회할 수 있으며</a:t>
            </a:r>
          </a:p>
          <a:p>
            <a:pPr>
              <a:defRPr/>
            </a:pPr>
            <a:r>
              <a:rPr lang="ko-KR" altLang="en-US"/>
              <a:t>커뮤니티를 통해 원활하게 정보를 공유하는 시스템을 활성화 시키려 합니다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64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저희는 영양제에 대한 성분 정보를 제공합니다</a:t>
            </a:r>
          </a:p>
          <a:p>
            <a:pPr>
              <a:defRPr/>
            </a:pPr>
            <a:r>
              <a:rPr lang="ko-KR" altLang="en-US"/>
              <a:t>어떻게 섭취하는 것이 효과적인지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어떻게 구매할 수 있는 온</a:t>
            </a:r>
            <a:r>
              <a:rPr lang="en-US" altLang="ko-KR"/>
              <a:t>,</a:t>
            </a:r>
            <a:r>
              <a:rPr lang="ko-KR" altLang="en-US"/>
              <a:t>오프라인 정보를 제공하고</a:t>
            </a:r>
          </a:p>
          <a:p>
            <a:pPr>
              <a:defRPr/>
            </a:pPr>
            <a:r>
              <a:rPr lang="ko-KR" altLang="en-US"/>
              <a:t>소비자들간에 정보를 공유할 수 있는 공간을 마련하여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영양제를 쉽게 구매하고 올바르게 섭취하는 것을 유도하는 목적을 지니고 있습니다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057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84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45945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1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7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7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6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75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6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3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6915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3A61-B8A4-42A6-A65C-DC43F3436EE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23D8-6971-4F6F-A2AD-D1EDB6C44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6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5.png"  /><Relationship Id="rId11" Type="http://schemas.openxmlformats.org/officeDocument/2006/relationships/image" Target="../media/image26.png"  /><Relationship Id="rId12" Type="http://schemas.openxmlformats.org/officeDocument/2006/relationships/image" Target="../media/image27.png"  /><Relationship Id="rId13" Type="http://schemas.openxmlformats.org/officeDocument/2006/relationships/image" Target="../media/image28.png"  /><Relationship Id="rId14" Type="http://schemas.openxmlformats.org/officeDocument/2006/relationships/image" Target="../media/image29.jpeg"  /><Relationship Id="rId15" Type="http://schemas.openxmlformats.org/officeDocument/2006/relationships/image" Target="../media/image30.jpeg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jpe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.jpe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FFFF">
              <a:alpha val="100000"/>
            </a:srgbClr>
          </a:solidFill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4" y="1743072"/>
            <a:ext cx="5760732" cy="2438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68982" y="3808453"/>
            <a:ext cx="3596821" cy="54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배달의민족 을지로체 TTF"/>
                <a:ea typeface="배달의민족 을지로체 TTF"/>
                <a:cs typeface="신라고딕체"/>
              </a:rPr>
              <a:t>3</a:t>
            </a:r>
            <a:r>
              <a:rPr lang="ko-KR" altLang="en-US">
                <a:latin typeface="배달의민족 을지로체 TTF"/>
                <a:ea typeface="배달의민족 을지로체 TTF"/>
                <a:cs typeface="신라고딕체"/>
              </a:rPr>
              <a:t>팀 </a:t>
            </a:r>
            <a:r>
              <a:rPr lang="en-US" altLang="ko-KR">
                <a:latin typeface="배달의민족 을지로체 TTF"/>
                <a:ea typeface="배달의민족 을지로체 TTF"/>
                <a:cs typeface="신라고딕체"/>
              </a:rPr>
              <a:t>: </a:t>
            </a:r>
            <a:r>
              <a:rPr lang="ko-KR" altLang="en-US" sz="3000">
                <a:latin typeface="배달의민족 을지로체 TTF"/>
                <a:ea typeface="배달의민족 을지로체 TTF"/>
                <a:cs typeface="신라고딕체"/>
              </a:rPr>
              <a:t>약한남자</a:t>
            </a:r>
            <a:endParaRPr lang="ko-KR" altLang="en-US" sz="3000">
              <a:latin typeface="배달의민족 을지로체 TTF"/>
              <a:ea typeface="배달의민족 을지로체 TTF"/>
              <a:cs typeface="신라고딕체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1987" y="45434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ea typeface="문체부 제목 돋음체" panose="020B0609000101010101" pitchFamily="49" charset="-127"/>
              </a:rPr>
              <a:t>박제창</a:t>
            </a:r>
            <a:r>
              <a:rPr lang="ko-KR" altLang="en-US" dirty="0">
                <a:ea typeface="문체부 제목 돋음체" panose="020B0609000101010101" pitchFamily="49" charset="-127"/>
              </a:rPr>
              <a:t>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김규서</a:t>
            </a:r>
            <a:r>
              <a:rPr lang="ko-KR" altLang="en-US" dirty="0">
                <a:ea typeface="문체부 제목 돋음체" panose="020B0609000101010101" pitchFamily="49" charset="-127"/>
              </a:rPr>
              <a:t> 김진호 이관희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0475" y="2066925"/>
            <a:ext cx="5915025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500" dirty="0">
                <a:latin typeface="신라고딕체" panose="02020803020101020101" pitchFamily="18" charset="-127"/>
                <a:ea typeface="신라고딕체"/>
                <a:cs typeface="신라고딕체" panose="02020803020101020101" pitchFamily="18" charset="-127"/>
              </a:rPr>
              <a:t>영양제가 </a:t>
            </a:r>
            <a:r>
              <a:rPr lang="ko-KR" altLang="en-US" sz="1500" dirty="0" err="1">
                <a:latin typeface="신라고딕체" panose="02020803020101020101" pitchFamily="18" charset="-127"/>
                <a:ea typeface="신라고딕체"/>
                <a:cs typeface="신라고딕체" panose="02020803020101020101" pitchFamily="18" charset="-127"/>
              </a:rPr>
              <a:t>필요할땐</a:t>
            </a:r>
            <a:r>
              <a:rPr lang="en-US" altLang="ko-KR" sz="1500" dirty="0">
                <a:latin typeface="신라고딕체" panose="02020803020101020101" pitchFamily="18" charset="-127"/>
                <a:ea typeface="신라고딕체"/>
                <a:cs typeface="신라고딕체" panose="02020803020101020101" pitchFamily="18" charset="-127"/>
              </a:rPr>
              <a:t>?</a:t>
            </a:r>
            <a:endParaRPr lang="ko-KR" altLang="en-US" sz="1500" dirty="0">
              <a:latin typeface="신라고딕체" panose="02020803020101020101" pitchFamily="18" charset="-127"/>
              <a:ea typeface="신라고딕체"/>
              <a:cs typeface="신라고딕체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55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2904679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프로세스 분할도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04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Rectangle 252"/>
          <p:cNvSpPr>
            <a:spLocks noChangeArrowheads="1"/>
          </p:cNvSpPr>
          <p:nvPr/>
        </p:nvSpPr>
        <p:spPr bwMode="gray">
          <a:xfrm>
            <a:off x="5489955" y="1608528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1.YAGIYO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AutoShape 285"/>
          <p:cNvCxnSpPr>
            <a:cxnSpLocks noChangeShapeType="1"/>
            <a:stCxn id="6" idx="2"/>
            <a:endCxn id="17" idx="0"/>
          </p:cNvCxnSpPr>
          <p:nvPr/>
        </p:nvCxnSpPr>
        <p:spPr bwMode="auto">
          <a:xfrm rot="5400000">
            <a:off x="4563922" y="1459904"/>
            <a:ext cx="1009185" cy="202715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1" name="AutoShape 288"/>
          <p:cNvCxnSpPr>
            <a:cxnSpLocks noChangeShapeType="1"/>
          </p:cNvCxnSpPr>
          <p:nvPr/>
        </p:nvCxnSpPr>
        <p:spPr bwMode="auto">
          <a:xfrm rot="5400000">
            <a:off x="3645816" y="525037"/>
            <a:ext cx="974749" cy="389780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1444630" y="2943640"/>
            <a:ext cx="1479318" cy="338746"/>
            <a:chOff x="416640" y="3275904"/>
            <a:chExt cx="1439862" cy="269875"/>
          </a:xfrm>
        </p:grpSpPr>
        <p:sp>
          <p:nvSpPr>
            <p:cNvPr id="13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ctr" defTabSz="762000">
                <a:defRPr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2.1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영양제 성분 조회</a:t>
              </a:r>
            </a:p>
            <a:p>
              <a:pPr algn="ctr" defTabSz="762000">
                <a:defRPr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Rectangle 257"/>
          <p:cNvSpPr>
            <a:spLocks noChangeArrowheads="1"/>
          </p:cNvSpPr>
          <p:nvPr/>
        </p:nvSpPr>
        <p:spPr bwMode="auto">
          <a:xfrm>
            <a:off x="3330126" y="2978076"/>
            <a:ext cx="1449617" cy="304310"/>
          </a:xfrm>
          <a:prstGeom prst="rect">
            <a:avLst/>
          </a:prstGeom>
          <a:solidFill>
            <a:srgbClr val="7426CB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영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양제 분석 및 추천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5281025" y="2984425"/>
            <a:ext cx="1500921" cy="269875"/>
            <a:chOff x="4791506" y="3298259"/>
            <a:chExt cx="1500921" cy="269875"/>
          </a:xfrm>
        </p:grpSpPr>
        <p:sp>
          <p:nvSpPr>
            <p:cNvPr id="20" name="Rectangle 257"/>
            <p:cNvSpPr>
              <a:spLocks noChangeArrowheads="1"/>
            </p:cNvSpPr>
            <p:nvPr/>
          </p:nvSpPr>
          <p:spPr bwMode="auto">
            <a:xfrm>
              <a:off x="4892721" y="3298259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2.3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구매정보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2" name="AutoShape 285"/>
          <p:cNvCxnSpPr>
            <a:cxnSpLocks noChangeShapeType="1"/>
            <a:stCxn id="6" idx="2"/>
          </p:cNvCxnSpPr>
          <p:nvPr/>
        </p:nvCxnSpPr>
        <p:spPr bwMode="auto">
          <a:xfrm rot="5400000">
            <a:off x="5578199" y="2472785"/>
            <a:ext cx="1007788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7086165" y="2983805"/>
            <a:ext cx="1399706" cy="269875"/>
            <a:chOff x="6759030" y="3275903"/>
            <a:chExt cx="1399706" cy="269875"/>
          </a:xfrm>
          <a:solidFill>
            <a:srgbClr val="FFFFCC"/>
          </a:solidFill>
        </p:grpSpPr>
        <p:sp>
          <p:nvSpPr>
            <p:cNvPr id="24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rgbClr val="C605B2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2.4 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커뮤니티 관리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6" name="Rectangle 257">
            <a:extLst>
              <a:ext uri="{FF2B5EF4-FFF2-40B4-BE49-F238E27FC236}">
                <a16:creationId xmlns:a16="http://schemas.microsoft.com/office/drawing/2014/main" id="{A41232CD-5027-42A8-BB63-C0AF32A2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198" y="2978076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2.5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사이트 관리</a:t>
            </a:r>
          </a:p>
        </p:txBody>
      </p:sp>
      <p:cxnSp>
        <p:nvCxnSpPr>
          <p:cNvPr id="27" name="AutoShape 285">
            <a:extLst>
              <a:ext uri="{FF2B5EF4-FFF2-40B4-BE49-F238E27FC236}">
                <a16:creationId xmlns:a16="http://schemas.microsoft.com/office/drawing/2014/main" id="{5EF607F8-BB04-4308-9E61-7E6E01393195}"/>
              </a:ext>
            </a:extLst>
          </p:cNvPr>
          <p:cNvCxnSpPr>
            <a:cxnSpLocks noChangeShapeType="1"/>
            <a:stCxn id="6" idx="2"/>
            <a:endCxn id="24" idx="0"/>
          </p:cNvCxnSpPr>
          <p:nvPr/>
        </p:nvCxnSpPr>
        <p:spPr bwMode="auto">
          <a:xfrm rot="16200000" flipH="1">
            <a:off x="6426598" y="1624385"/>
            <a:ext cx="1014914" cy="17039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8" name="AutoShape 285">
            <a:extLst>
              <a:ext uri="{FF2B5EF4-FFF2-40B4-BE49-F238E27FC236}">
                <a16:creationId xmlns:a16="http://schemas.microsoft.com/office/drawing/2014/main" id="{D17D2509-E532-4917-856A-3DB9539F17F7}"/>
              </a:ext>
            </a:extLst>
          </p:cNvPr>
          <p:cNvCxnSpPr>
            <a:cxnSpLocks noChangeShapeType="1"/>
            <a:stCxn id="6" idx="2"/>
            <a:endCxn id="26" idx="0"/>
          </p:cNvCxnSpPr>
          <p:nvPr/>
        </p:nvCxnSpPr>
        <p:spPr bwMode="auto">
          <a:xfrm rot="16200000" flipH="1">
            <a:off x="7319980" y="731004"/>
            <a:ext cx="1009185" cy="348495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9137608" y="3548778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AutoShape 259"/>
          <p:cNvCxnSpPr>
            <a:cxnSpLocks noChangeShapeType="1"/>
            <a:endCxn id="29" idx="1"/>
          </p:cNvCxnSpPr>
          <p:nvPr/>
        </p:nvCxnSpPr>
        <p:spPr bwMode="auto">
          <a:xfrm rot="16200000" flipH="1">
            <a:off x="8875337" y="3394506"/>
            <a:ext cx="386031" cy="13851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608" y="3958204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6FA53AF9-9FF3-4CC2-961A-700332AB15CE}"/>
              </a:ext>
            </a:extLst>
          </p:cNvPr>
          <p:cNvCxnSpPr>
            <a:cxnSpLocks noChangeShapeType="1"/>
            <a:endCxn id="31" idx="1"/>
          </p:cNvCxnSpPr>
          <p:nvPr/>
        </p:nvCxnSpPr>
        <p:spPr bwMode="auto">
          <a:xfrm rot="16200000" flipH="1">
            <a:off x="8670624" y="3599219"/>
            <a:ext cx="795457" cy="13851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97403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2914204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프로세스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04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3430" y="1624012"/>
          <a:ext cx="10723240" cy="48997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72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사 용 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26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468">
                <a:tc>
                  <a:txBody>
                    <a:bodyPr/>
                    <a:lstStyle/>
                    <a:p>
                      <a:pPr latinLnBrk="1"/>
                      <a:endParaRPr kumimoji="0" lang="ko-KR" altLang="en-US" sz="900" b="0" kern="0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59290" y="2479544"/>
            <a:ext cx="1230283" cy="475106"/>
          </a:xfrm>
          <a:prstGeom prst="flowChartTerminator">
            <a:avLst/>
          </a:prstGeom>
          <a:solidFill>
            <a:srgbClr val="7426CB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b="0" kern="0" dirty="0"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</a:rPr>
              <a:t>영양제 분석 및 추천</a:t>
            </a:r>
            <a:endParaRPr lang="ko-KR" altLang="en-US" sz="900" dirty="0">
              <a:solidFill>
                <a:schemeClr val="bg1"/>
              </a:solidFill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536" y="3650151"/>
            <a:ext cx="1712997" cy="4009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고객의 불편한 점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4720" y="3331010"/>
            <a:ext cx="794838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[</a:t>
            </a:r>
            <a:r>
              <a:rPr lang="ko-KR" altLang="en-US" sz="900" b="0" dirty="0" err="1">
                <a:latin typeface="+mn-lt"/>
                <a:ea typeface="+mn-ea"/>
              </a:rPr>
              <a:t>영양제분석</a:t>
            </a:r>
            <a:r>
              <a:rPr lang="en-US" altLang="ko-KR" sz="900" b="0" dirty="0">
                <a:latin typeface="+mn-lt"/>
                <a:ea typeface="+mn-ea"/>
              </a:rPr>
              <a:t>]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536" y="4370231"/>
            <a:ext cx="1712997" cy="40301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제품의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유형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536" y="5090311"/>
            <a:ext cx="1712997" cy="45014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제품의 선택 요인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181130" y="5623872"/>
            <a:ext cx="1196461" cy="400611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 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510" y="4570762"/>
            <a:ext cx="1088037" cy="45014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분석 결과 페이지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487035" y="4051090"/>
            <a:ext cx="0" cy="3191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487035" y="4773242"/>
            <a:ext cx="0" cy="3170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3" idx="2"/>
            <a:endCxn id="13" idx="0"/>
          </p:cNvCxnSpPr>
          <p:nvPr/>
        </p:nvCxnSpPr>
        <p:spPr>
          <a:xfrm>
            <a:off x="5487035" y="3192274"/>
            <a:ext cx="0" cy="4578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536" y="2791335"/>
            <a:ext cx="1712997" cy="4009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2292175" y="3594216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2.5.2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6" name="꺾인 연결선 25"/>
          <p:cNvCxnSpPr>
            <a:stCxn id="24" idx="2"/>
            <a:endCxn id="23" idx="0"/>
          </p:cNvCxnSpPr>
          <p:nvPr/>
        </p:nvCxnSpPr>
        <p:spPr>
          <a:xfrm rot="5400000" flipH="1" flipV="1">
            <a:off x="3604518" y="2071700"/>
            <a:ext cx="1162881" cy="2602152"/>
          </a:xfrm>
          <a:prstGeom prst="bentConnector5">
            <a:avLst>
              <a:gd name="adj1" fmla="val -19658"/>
              <a:gd name="adj2" fmla="val 44931"/>
              <a:gd name="adj3" fmla="val 119658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6200000" flipH="1">
            <a:off x="8552584" y="4264626"/>
            <a:ext cx="556145" cy="210258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96" y="5071007"/>
            <a:ext cx="1036087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[</a:t>
            </a:r>
            <a:r>
              <a:rPr lang="ko-KR" altLang="en-US" sz="900" b="0" dirty="0" err="1">
                <a:latin typeface="+mn-lt"/>
                <a:ea typeface="+mn-ea"/>
              </a:rPr>
              <a:t>구매링크</a:t>
            </a:r>
            <a:r>
              <a:rPr lang="ko-KR" altLang="en-US" sz="900" b="0" dirty="0">
                <a:latin typeface="+mn-lt"/>
                <a:ea typeface="+mn-ea"/>
              </a:rPr>
              <a:t> 클릭</a:t>
            </a:r>
            <a:r>
              <a:rPr lang="en-US" altLang="ko-KR" sz="900" b="0" dirty="0">
                <a:latin typeface="+mn-lt"/>
                <a:ea typeface="+mn-ea"/>
              </a:rPr>
              <a:t>]</a:t>
            </a:r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9233054" y="5600681"/>
            <a:ext cx="1368152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네이버 쇼핑 목록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flipH="1">
            <a:off x="7779361" y="5037849"/>
            <a:ext cx="1" cy="58602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" idx="1"/>
            <a:endCxn id="13" idx="1"/>
          </p:cNvCxnSpPr>
          <p:nvPr/>
        </p:nvCxnSpPr>
        <p:spPr>
          <a:xfrm rot="10800000">
            <a:off x="4630536" y="3850621"/>
            <a:ext cx="12700" cy="721116"/>
          </a:xfrm>
          <a:prstGeom prst="bentConnector3">
            <a:avLst>
              <a:gd name="adj1" fmla="val 4025457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128" y="4320294"/>
            <a:ext cx="794838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[</a:t>
            </a:r>
            <a:r>
              <a:rPr lang="ko-KR" altLang="en-US" sz="900" b="0" dirty="0">
                <a:latin typeface="+mn-lt"/>
                <a:ea typeface="+mn-ea"/>
              </a:rPr>
              <a:t>재입력</a:t>
            </a:r>
            <a:r>
              <a:rPr lang="en-US" altLang="ko-KR" sz="900" b="0" dirty="0">
                <a:latin typeface="+mn-lt"/>
                <a:ea typeface="+mn-ea"/>
              </a:rPr>
              <a:t>]</a:t>
            </a:r>
          </a:p>
        </p:txBody>
      </p:sp>
      <p:cxnSp>
        <p:nvCxnSpPr>
          <p:cNvPr id="36" name="꺾인 연결선 35"/>
          <p:cNvCxnSpPr>
            <a:stCxn id="17" idx="1"/>
            <a:endCxn id="15" idx="1"/>
          </p:cNvCxnSpPr>
          <p:nvPr/>
        </p:nvCxnSpPr>
        <p:spPr>
          <a:xfrm rot="10800000">
            <a:off x="4630536" y="4571738"/>
            <a:ext cx="12700" cy="743645"/>
          </a:xfrm>
          <a:prstGeom prst="bentConnector3">
            <a:avLst>
              <a:gd name="adj1" fmla="val 4025457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413" y="5044179"/>
            <a:ext cx="794838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[</a:t>
            </a:r>
            <a:r>
              <a:rPr lang="ko-KR" altLang="en-US" sz="900" b="0" dirty="0">
                <a:latin typeface="+mn-lt"/>
                <a:ea typeface="+mn-ea"/>
              </a:rPr>
              <a:t>재입력</a:t>
            </a:r>
            <a:r>
              <a:rPr lang="en-US" altLang="ko-KR" sz="900" b="0" dirty="0">
                <a:latin typeface="+mn-lt"/>
                <a:ea typeface="+mn-ea"/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430" y="1183907"/>
            <a:ext cx="571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영양제 분석 및 추천 </a:t>
            </a:r>
            <a:r>
              <a:rPr lang="en-US" altLang="ko-KR" sz="1400" dirty="0"/>
              <a:t>: </a:t>
            </a:r>
            <a:r>
              <a:rPr lang="ko-KR" altLang="en-US" sz="1400" dirty="0"/>
              <a:t>분석을 통한 영양제 정보 제공 </a:t>
            </a:r>
          </a:p>
        </p:txBody>
      </p:sp>
      <p:sp>
        <p:nvSpPr>
          <p:cNvPr id="39" name="Freeform 65"/>
          <p:cNvSpPr>
            <a:spLocks/>
          </p:cNvSpPr>
          <p:nvPr/>
        </p:nvSpPr>
        <p:spPr bwMode="auto">
          <a:xfrm flipV="1">
            <a:off x="6716684" y="4051090"/>
            <a:ext cx="1062677" cy="500036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연결선 40"/>
          <p:cNvCxnSpPr>
            <a:stCxn id="39" idx="0"/>
          </p:cNvCxnSpPr>
          <p:nvPr/>
        </p:nvCxnSpPr>
        <p:spPr>
          <a:xfrm>
            <a:off x="6716684" y="4051090"/>
            <a:ext cx="8312" cy="1705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5487034" y="5756200"/>
            <a:ext cx="1229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487034" y="5551194"/>
            <a:ext cx="0" cy="205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2"/>
          </p:cNvCxnSpPr>
          <p:nvPr/>
        </p:nvCxnSpPr>
        <p:spPr>
          <a:xfrm flipH="1">
            <a:off x="2874431" y="2954650"/>
            <a:ext cx="1" cy="60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3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2914204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프로세스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04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3430" y="1624012"/>
          <a:ext cx="10723240" cy="48997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72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사 용 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5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468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3429" y="1183907"/>
            <a:ext cx="473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커뮤니티 관리 </a:t>
            </a:r>
            <a:r>
              <a:rPr lang="en-US" altLang="ko-KR" sz="1400" dirty="0"/>
              <a:t>: </a:t>
            </a:r>
            <a:r>
              <a:rPr lang="ko-KR" altLang="en-US" sz="1400" dirty="0"/>
              <a:t>게시판 글 작성</a:t>
            </a:r>
            <a:r>
              <a:rPr lang="en-US" altLang="ko-KR" sz="1400" dirty="0"/>
              <a:t>/</a:t>
            </a:r>
            <a:r>
              <a:rPr lang="ko-KR" altLang="en-US" sz="1400" dirty="0"/>
              <a:t>관리 및 커뮤니티 제공</a:t>
            </a:r>
          </a:p>
        </p:txBody>
      </p:sp>
      <p:sp>
        <p:nvSpPr>
          <p:cNvPr id="39" name="타원 38"/>
          <p:cNvSpPr/>
          <p:nvPr/>
        </p:nvSpPr>
        <p:spPr>
          <a:xfrm>
            <a:off x="4228159" y="3790903"/>
            <a:ext cx="90521" cy="6839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9813138" y="5018284"/>
            <a:ext cx="118806" cy="8896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804070" y="2673575"/>
            <a:ext cx="127874" cy="10744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898119" y="2662549"/>
            <a:ext cx="980438" cy="403098"/>
          </a:xfrm>
          <a:prstGeom prst="flowChartTerminator">
            <a:avLst/>
          </a:prstGeom>
          <a:solidFill>
            <a:srgbClr val="C605B2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</a:rPr>
              <a:t>커뮤니티 관리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878557" y="2864098"/>
            <a:ext cx="576063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5469221" y="2684098"/>
            <a:ext cx="1008112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그인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2.5.2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7" name="직선 화살표 연결선 46"/>
          <p:cNvCxnSpPr>
            <a:stCxn id="46" idx="3"/>
          </p:cNvCxnSpPr>
          <p:nvPr/>
        </p:nvCxnSpPr>
        <p:spPr>
          <a:xfrm>
            <a:off x="6477333" y="2864098"/>
            <a:ext cx="63347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401" y="2662549"/>
            <a:ext cx="928507" cy="4009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6128" y="2654114"/>
            <a:ext cx="928507" cy="4009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커뮤니티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0" name="직선 화살표 연결선 49"/>
          <p:cNvCxnSpPr>
            <a:stCxn id="48" idx="3"/>
            <a:endCxn id="49" idx="1"/>
          </p:cNvCxnSpPr>
          <p:nvPr/>
        </p:nvCxnSpPr>
        <p:spPr>
          <a:xfrm flipV="1">
            <a:off x="8046908" y="2854584"/>
            <a:ext cx="969220" cy="84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9" idx="2"/>
            <a:endCxn id="52" idx="0"/>
          </p:cNvCxnSpPr>
          <p:nvPr/>
        </p:nvCxnSpPr>
        <p:spPr>
          <a:xfrm rot="16200000" flipH="1">
            <a:off x="8635314" y="3900120"/>
            <a:ext cx="1690337" cy="20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6329" y="4745390"/>
            <a:ext cx="928507" cy="4009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작성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7790" y="3728749"/>
            <a:ext cx="1022614" cy="215444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800" b="0" dirty="0">
                <a:latin typeface="+mn-lt"/>
                <a:ea typeface="+mn-ea"/>
              </a:rPr>
              <a:t>[</a:t>
            </a:r>
            <a:r>
              <a:rPr lang="ko-KR" altLang="en-US" sz="800" b="0" dirty="0" err="1">
                <a:latin typeface="+mn-lt"/>
                <a:ea typeface="+mn-ea"/>
              </a:rPr>
              <a:t>글작성</a:t>
            </a:r>
            <a:r>
              <a:rPr lang="en-US" altLang="ko-KR" sz="800" b="0" dirty="0">
                <a:latin typeface="+mn-lt"/>
                <a:ea typeface="+mn-ea"/>
              </a:rPr>
              <a:t> </a:t>
            </a:r>
            <a:r>
              <a:rPr lang="ko-KR" altLang="en-US" sz="800" b="0" dirty="0">
                <a:latin typeface="+mn-lt"/>
                <a:ea typeface="+mn-ea"/>
              </a:rPr>
              <a:t>클릭</a:t>
            </a:r>
            <a:r>
              <a:rPr lang="en-US" altLang="ko-KR" sz="800" b="0" dirty="0">
                <a:latin typeface="+mn-lt"/>
                <a:ea typeface="+mn-ea"/>
              </a:rPr>
              <a:t>]</a:t>
            </a:r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09" y="3744147"/>
            <a:ext cx="928507" cy="4009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조회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5" name="꺾인 연결선 54"/>
          <p:cNvCxnSpPr>
            <a:stCxn id="49" idx="2"/>
            <a:endCxn id="54" idx="0"/>
          </p:cNvCxnSpPr>
          <p:nvPr/>
        </p:nvCxnSpPr>
        <p:spPr>
          <a:xfrm rot="5400000">
            <a:off x="6738676" y="1002441"/>
            <a:ext cx="689094" cy="4794319"/>
          </a:xfrm>
          <a:prstGeom prst="bentConnector3">
            <a:avLst>
              <a:gd name="adj1" fmla="val 2707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495" y="3276634"/>
            <a:ext cx="1022614" cy="215444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800" b="0" dirty="0">
                <a:latin typeface="+mn-lt"/>
                <a:ea typeface="+mn-ea"/>
              </a:rPr>
              <a:t>[</a:t>
            </a:r>
            <a:r>
              <a:rPr lang="ko-KR" altLang="en-US" sz="800" b="0" dirty="0" err="1">
                <a:latin typeface="+mn-lt"/>
                <a:ea typeface="+mn-ea"/>
              </a:rPr>
              <a:t>게시글</a:t>
            </a:r>
            <a:r>
              <a:rPr lang="ko-KR" altLang="en-US" sz="800" b="0" dirty="0">
                <a:latin typeface="+mn-lt"/>
                <a:ea typeface="+mn-ea"/>
              </a:rPr>
              <a:t> </a:t>
            </a:r>
            <a:r>
              <a:rPr lang="ko-KR" altLang="en-US" sz="800" b="0" dirty="0" err="1">
                <a:latin typeface="+mn-lt"/>
                <a:ea typeface="+mn-ea"/>
              </a:rPr>
              <a:t>조회시</a:t>
            </a:r>
            <a:r>
              <a:rPr lang="en-US" altLang="ko-KR" sz="800" b="0" dirty="0">
                <a:latin typeface="+mn-lt"/>
                <a:ea typeface="+mn-ea"/>
              </a:rPr>
              <a:t>]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09" y="4444636"/>
            <a:ext cx="928507" cy="4009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>
            <a:stCxn id="54" idx="2"/>
            <a:endCxn id="57" idx="0"/>
          </p:cNvCxnSpPr>
          <p:nvPr/>
        </p:nvCxnSpPr>
        <p:spPr>
          <a:xfrm>
            <a:off x="4686063" y="4145086"/>
            <a:ext cx="0" cy="2995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35" y="3728749"/>
            <a:ext cx="928507" cy="4009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조회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5911972" y="3220641"/>
            <a:ext cx="0" cy="5081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7" idx="1"/>
            <a:endCxn id="54" idx="1"/>
          </p:cNvCxnSpPr>
          <p:nvPr/>
        </p:nvCxnSpPr>
        <p:spPr>
          <a:xfrm rot="10800000">
            <a:off x="4221809" y="3944618"/>
            <a:ext cx="12700" cy="700489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940" y="4112513"/>
            <a:ext cx="1182166" cy="338554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800" b="0" dirty="0">
                <a:latin typeface="+mn-lt"/>
                <a:ea typeface="+mn-ea"/>
              </a:rPr>
              <a:t>[</a:t>
            </a:r>
            <a:r>
              <a:rPr lang="ko-KR" altLang="en-US" sz="800" b="0" dirty="0">
                <a:latin typeface="+mn-lt"/>
                <a:ea typeface="+mn-ea"/>
              </a:rPr>
              <a:t>완료</a:t>
            </a:r>
            <a:r>
              <a:rPr lang="en-US" altLang="ko-KR" sz="800" b="0" dirty="0">
                <a:latin typeface="+mn-lt"/>
                <a:ea typeface="+mn-ea"/>
              </a:rPr>
              <a:t>,</a:t>
            </a:r>
          </a:p>
          <a:p>
            <a:pPr algn="ctr" defTabSz="762000"/>
            <a:r>
              <a:rPr lang="ko-KR" altLang="en-US" sz="800" b="0" dirty="0" err="1">
                <a:latin typeface="+mn-lt"/>
                <a:ea typeface="+mn-ea"/>
              </a:rPr>
              <a:t>취소시</a:t>
            </a:r>
            <a:r>
              <a:rPr lang="en-US" altLang="ko-KR" sz="800" b="0" dirty="0">
                <a:latin typeface="+mn-lt"/>
                <a:ea typeface="+mn-ea"/>
              </a:rPr>
              <a:t>]</a:t>
            </a:r>
          </a:p>
        </p:txBody>
      </p:sp>
      <p:sp>
        <p:nvSpPr>
          <p:cNvPr id="63" name="순서도: 수행의 시작/종료 6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5421753" y="5882380"/>
            <a:ext cx="980438" cy="40309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cxnSp>
        <p:nvCxnSpPr>
          <p:cNvPr id="64" name="꺾인 연결선 63"/>
          <p:cNvCxnSpPr>
            <a:stCxn id="52" idx="2"/>
            <a:endCxn id="63" idx="3"/>
          </p:cNvCxnSpPr>
          <p:nvPr/>
        </p:nvCxnSpPr>
        <p:spPr>
          <a:xfrm rot="5400000">
            <a:off x="7472587" y="4075933"/>
            <a:ext cx="937600" cy="3078392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5929497" y="4129688"/>
            <a:ext cx="2717" cy="17526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6963" y="4663037"/>
            <a:ext cx="1017306" cy="215444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800" b="0" dirty="0">
                <a:latin typeface="+mn-lt"/>
                <a:ea typeface="+mn-ea"/>
              </a:rPr>
              <a:t>[</a:t>
            </a:r>
            <a:r>
              <a:rPr lang="ko-KR" altLang="en-US" sz="800" b="0" dirty="0">
                <a:latin typeface="+mn-lt"/>
                <a:ea typeface="+mn-ea"/>
              </a:rPr>
              <a:t>댓글 작성</a:t>
            </a:r>
            <a:r>
              <a:rPr lang="en-US" altLang="ko-KR" sz="800" b="0" dirty="0">
                <a:latin typeface="+mn-lt"/>
                <a:ea typeface="+mn-ea"/>
              </a:rPr>
              <a:t>,</a:t>
            </a:r>
            <a:r>
              <a:rPr lang="ko-KR" altLang="en-US" sz="800" b="0" dirty="0">
                <a:latin typeface="+mn-lt"/>
                <a:ea typeface="+mn-ea"/>
              </a:rPr>
              <a:t>삭제</a:t>
            </a:r>
            <a:r>
              <a:rPr lang="en-US" altLang="ko-KR" sz="800" b="0" dirty="0">
                <a:latin typeface="+mn-lt"/>
                <a:ea typeface="+mn-ea"/>
              </a:rPr>
              <a:t>]</a:t>
            </a:r>
          </a:p>
        </p:txBody>
      </p:sp>
      <p:cxnSp>
        <p:nvCxnSpPr>
          <p:cNvPr id="67" name="꺾인 연결선 66"/>
          <p:cNvCxnSpPr>
            <a:stCxn id="54" idx="3"/>
          </p:cNvCxnSpPr>
          <p:nvPr/>
        </p:nvCxnSpPr>
        <p:spPr>
          <a:xfrm>
            <a:off x="5150316" y="3944617"/>
            <a:ext cx="764271" cy="843108"/>
          </a:xfrm>
          <a:prstGeom prst="bentConnector3">
            <a:avLst>
              <a:gd name="adj1" fmla="val 30422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932" y="4172394"/>
            <a:ext cx="827559" cy="215444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800" b="0" dirty="0">
                <a:latin typeface="+mn-lt"/>
                <a:ea typeface="+mn-ea"/>
              </a:rPr>
              <a:t>[</a:t>
            </a:r>
            <a:r>
              <a:rPr lang="ko-KR" altLang="en-US" sz="800" b="0" dirty="0" err="1">
                <a:latin typeface="+mn-lt"/>
                <a:ea typeface="+mn-ea"/>
              </a:rPr>
              <a:t>수정클릭</a:t>
            </a:r>
            <a:r>
              <a:rPr lang="en-US" altLang="ko-KR" sz="800" b="0" dirty="0">
                <a:latin typeface="+mn-lt"/>
                <a:ea typeface="+mn-ea"/>
              </a:rPr>
              <a:t>]</a:t>
            </a:r>
          </a:p>
        </p:txBody>
      </p:sp>
      <p:sp>
        <p:nvSpPr>
          <p:cNvPr id="69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741" y="2667434"/>
            <a:ext cx="1022614" cy="215444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800" b="0" dirty="0">
                <a:latin typeface="+mn-lt"/>
                <a:ea typeface="+mn-ea"/>
              </a:rPr>
              <a:t>[</a:t>
            </a:r>
            <a:r>
              <a:rPr lang="ko-KR" altLang="en-US" sz="800" b="0" dirty="0">
                <a:latin typeface="+mn-lt"/>
                <a:ea typeface="+mn-ea"/>
              </a:rPr>
              <a:t>커뮤니티 클릭</a:t>
            </a:r>
            <a:r>
              <a:rPr lang="en-US" altLang="ko-KR" sz="800" b="0" dirty="0">
                <a:latin typeface="+mn-lt"/>
                <a:ea typeface="+mn-ea"/>
              </a:rPr>
              <a:t>]</a:t>
            </a:r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9675141" y="3047324"/>
            <a:ext cx="11623" cy="16903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endCxn id="59" idx="3"/>
          </p:cNvCxnSpPr>
          <p:nvPr/>
        </p:nvCxnSpPr>
        <p:spPr>
          <a:xfrm flipV="1">
            <a:off x="5914688" y="3929219"/>
            <a:ext cx="464254" cy="648497"/>
          </a:xfrm>
          <a:prstGeom prst="bentConnector3">
            <a:avLst>
              <a:gd name="adj1" fmla="val 14924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54" idx="1"/>
          </p:cNvCxnSpPr>
          <p:nvPr/>
        </p:nvCxnSpPr>
        <p:spPr>
          <a:xfrm rot="5400000" flipH="1">
            <a:off x="4499666" y="3666760"/>
            <a:ext cx="1149603" cy="1705318"/>
          </a:xfrm>
          <a:prstGeom prst="bentConnector4">
            <a:avLst>
              <a:gd name="adj1" fmla="val 1398"/>
              <a:gd name="adj2" fmla="val 140215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39" idx="2"/>
            <a:endCxn id="49" idx="0"/>
          </p:cNvCxnSpPr>
          <p:nvPr/>
        </p:nvCxnSpPr>
        <p:spPr>
          <a:xfrm rot="10800000" flipH="1">
            <a:off x="4228158" y="2654114"/>
            <a:ext cx="5252223" cy="1170986"/>
          </a:xfrm>
          <a:prstGeom prst="bentConnector4">
            <a:avLst>
              <a:gd name="adj1" fmla="val -13215"/>
              <a:gd name="adj2" fmla="val 119522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451" y="2208351"/>
            <a:ext cx="1022614" cy="215444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800" b="0" dirty="0">
                <a:latin typeface="+mn-lt"/>
                <a:ea typeface="+mn-ea"/>
              </a:rPr>
              <a:t>[</a:t>
            </a:r>
            <a:r>
              <a:rPr lang="ko-KR" altLang="en-US" sz="800" b="0" dirty="0" err="1">
                <a:latin typeface="+mn-lt"/>
                <a:ea typeface="+mn-ea"/>
              </a:rPr>
              <a:t>게시글</a:t>
            </a:r>
            <a:r>
              <a:rPr lang="ko-KR" altLang="en-US" sz="800" b="0" dirty="0">
                <a:latin typeface="+mn-lt"/>
                <a:ea typeface="+mn-ea"/>
              </a:rPr>
              <a:t> </a:t>
            </a:r>
            <a:r>
              <a:rPr lang="ko-KR" altLang="en-US" sz="800" b="0" dirty="0" err="1">
                <a:latin typeface="+mn-lt"/>
                <a:ea typeface="+mn-ea"/>
              </a:rPr>
              <a:t>삭제시</a:t>
            </a:r>
            <a:r>
              <a:rPr lang="en-US" altLang="ko-KR" sz="800" b="0" dirty="0">
                <a:latin typeface="+mn-lt"/>
                <a:ea typeface="+mn-ea"/>
              </a:rPr>
              <a:t>]</a:t>
            </a:r>
          </a:p>
        </p:txBody>
      </p:sp>
      <p:sp>
        <p:nvSpPr>
          <p:cNvPr id="89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666" y="3751879"/>
            <a:ext cx="1307711" cy="215444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800" b="0" dirty="0">
                <a:latin typeface="+mn-lt"/>
                <a:ea typeface="+mn-ea"/>
              </a:rPr>
              <a:t>[</a:t>
            </a:r>
            <a:r>
              <a:rPr lang="ko-KR" altLang="en-US" sz="800" b="0" dirty="0">
                <a:latin typeface="+mn-lt"/>
                <a:ea typeface="+mn-ea"/>
              </a:rPr>
              <a:t>완료</a:t>
            </a:r>
            <a:r>
              <a:rPr lang="en-US" altLang="ko-KR" sz="800" b="0" dirty="0">
                <a:latin typeface="+mn-lt"/>
                <a:ea typeface="+mn-ea"/>
              </a:rPr>
              <a:t>, </a:t>
            </a:r>
            <a:r>
              <a:rPr lang="ko-KR" altLang="en-US" sz="800" b="0" dirty="0" err="1">
                <a:latin typeface="+mn-lt"/>
                <a:ea typeface="+mn-ea"/>
              </a:rPr>
              <a:t>취소시</a:t>
            </a:r>
            <a:r>
              <a:rPr lang="en-US" altLang="ko-KR" sz="800" b="0" dirty="0">
                <a:latin typeface="+mn-lt"/>
                <a:ea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548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2190304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테이블 </a:t>
            </a: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ERD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5486" y="1341688"/>
            <a:ext cx="7154273" cy="4906061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1629293" y="1925515"/>
            <a:ext cx="906194" cy="8395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1629293" y="4987369"/>
            <a:ext cx="906194" cy="8395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9689760" y="1925515"/>
            <a:ext cx="906194" cy="8395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9689760" y="4987369"/>
            <a:ext cx="906194" cy="8395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2757" y="1331155"/>
            <a:ext cx="1263534" cy="2028306"/>
          </a:xfrm>
          <a:prstGeom prst="roundRect">
            <a:avLst>
              <a:gd name="adj" fmla="val 16667"/>
            </a:avLst>
          </a:prstGeom>
          <a:solidFill>
            <a:srgbClr val="EB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effectLst/>
              </a:rPr>
              <a:t>게시판</a:t>
            </a:r>
          </a:p>
          <a:p>
            <a:pPr algn="ctr">
              <a:defRPr/>
            </a:pPr>
            <a:r>
              <a:rPr lang="en-US" altLang="ko-KR" sz="1000">
                <a:solidFill>
                  <a:schemeClr val="dk1"/>
                </a:solidFill>
                <a:effectLst/>
              </a:rPr>
              <a:t>PK: </a:t>
            </a:r>
            <a:r>
              <a:rPr lang="ko-KR" altLang="en-US" sz="1000">
                <a:solidFill>
                  <a:schemeClr val="dk1"/>
                </a:solidFill>
                <a:effectLst/>
              </a:rPr>
              <a:t>게시판 번호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2757" y="4393010"/>
            <a:ext cx="1263534" cy="2028306"/>
          </a:xfrm>
          <a:prstGeom prst="roundRect">
            <a:avLst>
              <a:gd name="adj" fmla="val 16667"/>
            </a:avLst>
          </a:prstGeom>
          <a:solidFill>
            <a:srgbClr val="EB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effectLst/>
              </a:rPr>
              <a:t>댓글</a:t>
            </a:r>
          </a:p>
          <a:p>
            <a:pPr algn="ctr">
              <a:defRPr/>
            </a:pPr>
            <a:r>
              <a:rPr lang="en-US" altLang="ko-KR" sz="1000">
                <a:solidFill>
                  <a:schemeClr val="dk1"/>
                </a:solidFill>
                <a:effectLst/>
              </a:rPr>
              <a:t>PK: </a:t>
            </a:r>
            <a:r>
              <a:rPr lang="ko-KR" altLang="en-US" sz="1000">
                <a:solidFill>
                  <a:schemeClr val="dk1"/>
                </a:solidFill>
                <a:effectLst/>
              </a:rPr>
              <a:t>게시판 번호</a:t>
            </a:r>
          </a:p>
          <a:p>
            <a:pPr algn="ctr">
              <a:defRPr/>
            </a:pPr>
            <a:r>
              <a:rPr lang="en-US" altLang="ko-KR" sz="1000">
                <a:solidFill>
                  <a:schemeClr val="dk1"/>
                </a:solidFill>
                <a:effectLst/>
              </a:rPr>
              <a:t>FK : </a:t>
            </a:r>
            <a:r>
              <a:rPr lang="ko-KR" altLang="en-US" sz="1000">
                <a:solidFill>
                  <a:schemeClr val="dk1"/>
                </a:solidFill>
                <a:effectLst/>
              </a:rPr>
              <a:t>댓글 번호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28955" y="4393010"/>
            <a:ext cx="1263534" cy="2028306"/>
          </a:xfrm>
          <a:prstGeom prst="roundRect">
            <a:avLst>
              <a:gd name="adj" fmla="val 16667"/>
            </a:avLst>
          </a:prstGeom>
          <a:solidFill>
            <a:srgbClr val="EB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effectLst/>
              </a:rPr>
              <a:t>회원</a:t>
            </a:r>
          </a:p>
          <a:p>
            <a:pPr algn="ctr">
              <a:defRPr/>
            </a:pPr>
            <a:r>
              <a:rPr lang="en-US" altLang="ko-KR" sz="1000">
                <a:solidFill>
                  <a:schemeClr val="dk1"/>
                </a:solidFill>
                <a:effectLst/>
              </a:rPr>
              <a:t>PK: </a:t>
            </a:r>
            <a:r>
              <a:rPr lang="ko-KR" altLang="en-US" sz="1000">
                <a:solidFill>
                  <a:schemeClr val="dk1"/>
                </a:solidFill>
                <a:effectLst/>
              </a:rPr>
              <a:t>회원 번호</a:t>
            </a:r>
          </a:p>
          <a:p>
            <a:pPr algn="ctr">
              <a:defRPr/>
            </a:pPr>
            <a:endParaRPr lang="ko-KR" altLang="en-US" sz="1000">
              <a:solidFill>
                <a:schemeClr val="dk1"/>
              </a:solidFill>
              <a:effectLst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28955" y="1331155"/>
            <a:ext cx="1263534" cy="2028306"/>
          </a:xfrm>
          <a:prstGeom prst="roundRect">
            <a:avLst>
              <a:gd name="adj" fmla="val 16667"/>
            </a:avLst>
          </a:prstGeom>
          <a:solidFill>
            <a:srgbClr val="EB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effectLst/>
              </a:rPr>
              <a:t>파일</a:t>
            </a:r>
          </a:p>
          <a:p>
            <a:pPr algn="ctr">
              <a:defRPr/>
            </a:pPr>
            <a:r>
              <a:rPr lang="en-US" altLang="ko-KR" sz="1000">
                <a:solidFill>
                  <a:schemeClr val="dk1"/>
                </a:solidFill>
                <a:effectLst/>
              </a:rPr>
              <a:t>PK: </a:t>
            </a:r>
            <a:r>
              <a:rPr lang="ko-KR" altLang="en-US" sz="1000">
                <a:solidFill>
                  <a:schemeClr val="dk1"/>
                </a:solidFill>
                <a:effectLst/>
              </a:rPr>
              <a:t>게시판 번호</a:t>
            </a:r>
          </a:p>
          <a:p>
            <a:pPr algn="ctr">
              <a:defRPr/>
            </a:pPr>
            <a:r>
              <a:rPr lang="en-US" altLang="ko-KR" sz="1000">
                <a:solidFill>
                  <a:schemeClr val="dk1"/>
                </a:solidFill>
                <a:effectLst/>
              </a:rPr>
              <a:t>FK : </a:t>
            </a:r>
            <a:r>
              <a:rPr lang="ko-KR" altLang="en-US" sz="1000">
                <a:solidFill>
                  <a:schemeClr val="dk1"/>
                </a:solidFill>
                <a:effectLst/>
              </a:rPr>
              <a:t>파일 번호</a:t>
            </a:r>
          </a:p>
        </p:txBody>
      </p:sp>
    </p:spTree>
    <p:extLst>
      <p:ext uri="{BB962C8B-B14F-4D97-AF65-F5344CB8AC3E}">
        <p14:creationId xmlns:p14="http://schemas.microsoft.com/office/powerpoint/2010/main" val="76042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1833772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주요 </a:t>
            </a: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ERD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02740" y="1505333"/>
            <a:ext cx="2003898" cy="20428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번호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닉네임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나이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성별</a:t>
            </a:r>
            <a:endParaRPr lang="en-US" altLang="ko-KR" sz="1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828813" y="5097297"/>
            <a:ext cx="398834" cy="3307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7577845" y="5097297"/>
            <a:ext cx="398834" cy="3307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21790" y="1089498"/>
            <a:ext cx="1916585" cy="41583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21790" y="3825428"/>
            <a:ext cx="1916585" cy="415835"/>
          </a:xfrm>
          <a:prstGeom prst="roundRect">
            <a:avLst>
              <a:gd name="adj" fmla="val 16667"/>
            </a:avLst>
          </a:prstGeom>
          <a:solidFill>
            <a:srgbClr val="CC00CC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게시판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68873" y="3832699"/>
            <a:ext cx="1916585" cy="415835"/>
          </a:xfrm>
          <a:prstGeom prst="roundRect">
            <a:avLst>
              <a:gd name="adj" fmla="val 16667"/>
            </a:avLst>
          </a:prstGeom>
          <a:solidFill>
            <a:srgbClr val="CC00CC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4707" y="3825427"/>
            <a:ext cx="1916585" cy="415835"/>
          </a:xfrm>
          <a:prstGeom prst="roundRect">
            <a:avLst>
              <a:gd name="adj" fmla="val 16667"/>
            </a:avLst>
          </a:prstGeom>
          <a:solidFill>
            <a:srgbClr val="CC00CC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댓글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53709" y="4248534"/>
            <a:ext cx="2003898" cy="20428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게시판 번호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 번호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오리지날 파일이름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 파일이름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업로드 시간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수정 시간</a:t>
            </a:r>
            <a:endParaRPr lang="en-US" altLang="ko-KR" sz="1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94968" y="4248534"/>
            <a:ext cx="2003898" cy="20428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게시판 번호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작성자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타이틀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내용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파일존재유무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업로드 시간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수정 시간</a:t>
            </a:r>
          </a:p>
          <a:p>
            <a:pPr algn="ctr">
              <a:defRPr/>
            </a:pPr>
            <a:endParaRPr lang="en-US" altLang="ko-KR" sz="1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655657" y="4241262"/>
            <a:ext cx="2003898" cy="20428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게시판 번호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 번호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 작성자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 내용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업로드 시간</a:t>
            </a:r>
          </a:p>
          <a:p>
            <a:pPr algn="ctr">
              <a:defRPr/>
            </a:pPr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수정 시간</a:t>
            </a:r>
          </a:p>
          <a:p>
            <a:pPr algn="ctr">
              <a:defRPr/>
            </a:pPr>
            <a:endParaRPr lang="en-US" altLang="ko-KR" sz="1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75893" y="6312327"/>
            <a:ext cx="1743393" cy="41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rgbClr val="A6A6A6"/>
                </a:solidFill>
              </a:rPr>
              <a:t>※ </a:t>
            </a:r>
            <a:r>
              <a:rPr lang="en-US" altLang="ko-KR" sz="2200" b="1">
                <a:solidFill>
                  <a:srgbClr val="FF0000"/>
                </a:solidFill>
              </a:rPr>
              <a:t>PK</a:t>
            </a:r>
            <a:r>
              <a:rPr lang="ko-KR" altLang="en-US" sz="2200" b="1">
                <a:solidFill>
                  <a:srgbClr val="FF0000"/>
                </a:solidFill>
              </a:rPr>
              <a:t> </a:t>
            </a:r>
            <a:r>
              <a:rPr lang="en-US" altLang="ko-KR" sz="2200" b="1">
                <a:solidFill>
                  <a:srgbClr val="A6A6A6"/>
                </a:solidFill>
              </a:rPr>
              <a:t>,</a:t>
            </a:r>
            <a:r>
              <a:rPr lang="ko-KR" altLang="en-US" sz="2200" b="1">
                <a:solidFill>
                  <a:srgbClr val="FF0000"/>
                </a:solidFill>
              </a:rPr>
              <a:t> </a:t>
            </a:r>
            <a:r>
              <a:rPr lang="en-US" altLang="ko-KR" sz="2200" b="1">
                <a:solidFill>
                  <a:srgbClr val="3057B9"/>
                </a:solidFill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16330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1675954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소요기술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06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5951913" y="3674225"/>
            <a:ext cx="432262" cy="40732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0" y="1164937"/>
            <a:ext cx="5134692" cy="52490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63" y="5485906"/>
            <a:ext cx="1080000" cy="10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16" y="2656478"/>
            <a:ext cx="1441856" cy="108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13" y="2664602"/>
            <a:ext cx="2160000" cy="108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48" y="5485906"/>
            <a:ext cx="1080000" cy="108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63" y="3998119"/>
            <a:ext cx="1080000" cy="108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11" y="1305099"/>
            <a:ext cx="1075200" cy="108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44" y="1100462"/>
            <a:ext cx="1440000" cy="144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85" y="4048558"/>
            <a:ext cx="1080000" cy="108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268" y="4024105"/>
            <a:ext cx="1080000" cy="108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71" y="1284044"/>
            <a:ext cx="1080000" cy="108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554" y="4024105"/>
            <a:ext cx="1080000" cy="108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29" y="5507445"/>
            <a:ext cx="1080000" cy="108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39" y="554111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2914204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시스템 아키텍쳐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06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5484" y="1247519"/>
            <a:ext cx="806335" cy="796795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Agree.html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findId.html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findPW.html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Identity.html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joinForm.html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joinSuccess.html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memberDelete.html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memberFix.html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mypage.html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Login.html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95484" y="1099151"/>
            <a:ext cx="806335" cy="148368"/>
          </a:xfrm>
          <a:prstGeom prst="rect">
            <a:avLst/>
          </a:prstGeom>
          <a:solidFill>
            <a:srgbClr val="783E94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회원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26436" y="1247519"/>
            <a:ext cx="806335" cy="796795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err.html</a:t>
            </a:r>
          </a:p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index.html</a:t>
            </a:r>
          </a:p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login.html</a:t>
            </a:r>
          </a:p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map.html</a:t>
            </a:r>
          </a:p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nutrients.html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26436" y="1099151"/>
            <a:ext cx="806335" cy="148368"/>
          </a:xfrm>
          <a:prstGeom prst="rect">
            <a:avLst/>
          </a:prstGeom>
          <a:solidFill>
            <a:srgbClr val="783E94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메인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62476" y="1247519"/>
            <a:ext cx="806335" cy="796795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board.html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boardDetail.html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boardList.html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boardSave.html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boardUpdate.html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paging.html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62476" y="1099151"/>
            <a:ext cx="806335" cy="148368"/>
          </a:xfrm>
          <a:prstGeom prst="rect">
            <a:avLst/>
          </a:prstGeom>
          <a:solidFill>
            <a:srgbClr val="783E94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커뮤니티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255311" y="1247519"/>
            <a:ext cx="1620782" cy="796795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5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55312" y="1099151"/>
            <a:ext cx="1619239" cy="148368"/>
          </a:xfrm>
          <a:prstGeom prst="rect">
            <a:avLst/>
          </a:prstGeom>
          <a:solidFill>
            <a:srgbClr val="783E94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AI</a:t>
            </a:r>
            <a:r>
              <a:rPr lang="ko-KR" altLang="en-US" sz="1000"/>
              <a:t>분석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371765" y="1247519"/>
            <a:ext cx="806335" cy="796795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Map.html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371765" y="1099151"/>
            <a:ext cx="806335" cy="148368"/>
          </a:xfrm>
          <a:prstGeom prst="rect">
            <a:avLst/>
          </a:prstGeom>
          <a:solidFill>
            <a:srgbClr val="783E94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지도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097192" y="1247519"/>
            <a:ext cx="806335" cy="796795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search.htm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097192" y="1099151"/>
            <a:ext cx="806335" cy="148368"/>
          </a:xfrm>
          <a:prstGeom prst="rect">
            <a:avLst/>
          </a:prstGeom>
          <a:solidFill>
            <a:srgbClr val="783E94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검색</a:t>
            </a:r>
          </a:p>
        </p:txBody>
      </p:sp>
      <p:sp>
        <p:nvSpPr>
          <p:cNvPr id="6" name="직사각형 5"/>
          <p:cNvSpPr/>
          <p:nvPr/>
        </p:nvSpPr>
        <p:spPr>
          <a:xfrm rot="5400000">
            <a:off x="414473" y="1427196"/>
            <a:ext cx="945164" cy="28907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Layer</a:t>
            </a:r>
            <a:endParaRPr lang="ko-KR" altLang="en-US" sz="700"/>
          </a:p>
        </p:txBody>
      </p:sp>
      <p:sp>
        <p:nvSpPr>
          <p:cNvPr id="25" name="순서도: 준비 24"/>
          <p:cNvSpPr/>
          <p:nvPr/>
        </p:nvSpPr>
        <p:spPr>
          <a:xfrm>
            <a:off x="4513811" y="2335876"/>
            <a:ext cx="1695797" cy="166255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Dispatcher Servlet</a:t>
            </a:r>
            <a:endParaRPr lang="ko-KR" altLang="en-US" sz="700"/>
          </a:p>
        </p:txBody>
      </p:sp>
      <p:sp>
        <p:nvSpPr>
          <p:cNvPr id="26" name="직사각형 25"/>
          <p:cNvSpPr/>
          <p:nvPr/>
        </p:nvSpPr>
        <p:spPr>
          <a:xfrm>
            <a:off x="4788131" y="2677932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Interceptor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꺾인 연결선 27"/>
          <p:cNvCxnSpPr>
            <a:stCxn id="10" idx="2"/>
            <a:endCxn id="25" idx="0"/>
          </p:cNvCxnSpPr>
          <p:nvPr/>
        </p:nvCxnSpPr>
        <p:spPr>
          <a:xfrm rot="16200000" flipH="1">
            <a:off x="3499876" y="474042"/>
            <a:ext cx="291562" cy="3432106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" idx="2"/>
            <a:endCxn id="25" idx="0"/>
          </p:cNvCxnSpPr>
          <p:nvPr/>
        </p:nvCxnSpPr>
        <p:spPr>
          <a:xfrm rot="16200000" flipH="1">
            <a:off x="4334400" y="1308566"/>
            <a:ext cx="291562" cy="1763058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2" idx="2"/>
            <a:endCxn id="25" idx="0"/>
          </p:cNvCxnSpPr>
          <p:nvPr/>
        </p:nvCxnSpPr>
        <p:spPr>
          <a:xfrm flipH="1">
            <a:off x="5361710" y="2044314"/>
            <a:ext cx="3934" cy="291562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2"/>
            <a:endCxn id="25" idx="0"/>
          </p:cNvCxnSpPr>
          <p:nvPr/>
        </p:nvCxnSpPr>
        <p:spPr>
          <a:xfrm rot="5400000">
            <a:off x="6067925" y="1338098"/>
            <a:ext cx="291562" cy="1703992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1" idx="2"/>
            <a:endCxn id="25" idx="0"/>
          </p:cNvCxnSpPr>
          <p:nvPr/>
        </p:nvCxnSpPr>
        <p:spPr>
          <a:xfrm rot="5400000">
            <a:off x="6922541" y="483484"/>
            <a:ext cx="291562" cy="3413223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3" idx="2"/>
            <a:endCxn id="25" idx="0"/>
          </p:cNvCxnSpPr>
          <p:nvPr/>
        </p:nvCxnSpPr>
        <p:spPr>
          <a:xfrm rot="5400000">
            <a:off x="7785254" y="-379230"/>
            <a:ext cx="291562" cy="5138650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195233" y="3412840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Controller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72760" y="2996586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Page Controller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31019" y="2996586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Controller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14501" y="3006293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Controller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79095" y="3420303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Nutrients Controller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53197" y="3419144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Controller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787535" y="2996586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 Controller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72888" y="3419144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Controller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85615" y="3002902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Controller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 rot="5400000">
            <a:off x="414473" y="2918076"/>
            <a:ext cx="945164" cy="28907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 Layer</a:t>
            </a:r>
            <a:endParaRPr lang="ko-KR" altLang="en-US" sz="700"/>
          </a:p>
        </p:txBody>
      </p:sp>
      <p:cxnSp>
        <p:nvCxnSpPr>
          <p:cNvPr id="64" name="꺾인 연결선 63"/>
          <p:cNvCxnSpPr>
            <a:stCxn id="26" idx="2"/>
            <a:endCxn id="59" idx="0"/>
          </p:cNvCxnSpPr>
          <p:nvPr/>
        </p:nvCxnSpPr>
        <p:spPr>
          <a:xfrm rot="5400000">
            <a:off x="3481093" y="1122286"/>
            <a:ext cx="158716" cy="3602516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6" idx="2"/>
            <a:endCxn id="57" idx="0"/>
          </p:cNvCxnSpPr>
          <p:nvPr/>
        </p:nvCxnSpPr>
        <p:spPr>
          <a:xfrm rot="5400000">
            <a:off x="4285211" y="1920088"/>
            <a:ext cx="152400" cy="2000596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" idx="2"/>
            <a:endCxn id="44" idx="0"/>
          </p:cNvCxnSpPr>
          <p:nvPr/>
        </p:nvCxnSpPr>
        <p:spPr>
          <a:xfrm rot="5400000">
            <a:off x="5106953" y="2741830"/>
            <a:ext cx="152400" cy="357112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26" idx="2"/>
            <a:endCxn id="49" idx="0"/>
          </p:cNvCxnSpPr>
          <p:nvPr/>
        </p:nvCxnSpPr>
        <p:spPr>
          <a:xfrm rot="16200000" flipH="1">
            <a:off x="6743841" y="1462054"/>
            <a:ext cx="162107" cy="2926370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26" idx="2"/>
            <a:endCxn id="43" idx="0"/>
          </p:cNvCxnSpPr>
          <p:nvPr/>
        </p:nvCxnSpPr>
        <p:spPr>
          <a:xfrm rot="16200000" flipH="1">
            <a:off x="5927823" y="2278071"/>
            <a:ext cx="152400" cy="1284629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26" idx="2"/>
            <a:endCxn id="58" idx="0"/>
          </p:cNvCxnSpPr>
          <p:nvPr/>
        </p:nvCxnSpPr>
        <p:spPr>
          <a:xfrm rot="5400000">
            <a:off x="3666609" y="1724044"/>
            <a:ext cx="574958" cy="2815243"/>
          </a:xfrm>
          <a:prstGeom prst="bentConnector3">
            <a:avLst>
              <a:gd name="adj1" fmla="val 13855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6" idx="2"/>
            <a:endCxn id="56" idx="0"/>
          </p:cNvCxnSpPr>
          <p:nvPr/>
        </p:nvCxnSpPr>
        <p:spPr>
          <a:xfrm rot="5400000">
            <a:off x="4556763" y="2614198"/>
            <a:ext cx="574958" cy="1034934"/>
          </a:xfrm>
          <a:prstGeom prst="bentConnector3">
            <a:avLst>
              <a:gd name="adj1" fmla="val 13855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604522" y="3414659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Controller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1" name="꺾인 연결선 80"/>
          <p:cNvCxnSpPr>
            <a:stCxn id="26" idx="2"/>
            <a:endCxn id="42" idx="0"/>
          </p:cNvCxnSpPr>
          <p:nvPr/>
        </p:nvCxnSpPr>
        <p:spPr>
          <a:xfrm rot="16200000" flipH="1">
            <a:off x="5280933" y="2924962"/>
            <a:ext cx="568654" cy="407102"/>
          </a:xfrm>
          <a:prstGeom prst="bentConnector3">
            <a:avLst>
              <a:gd name="adj1" fmla="val 14916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26" idx="2"/>
            <a:endCxn id="51" idx="0"/>
          </p:cNvCxnSpPr>
          <p:nvPr/>
        </p:nvCxnSpPr>
        <p:spPr>
          <a:xfrm rot="16200000" flipH="1">
            <a:off x="6119133" y="2086762"/>
            <a:ext cx="576117" cy="2090964"/>
          </a:xfrm>
          <a:prstGeom prst="bentConnector3">
            <a:avLst>
              <a:gd name="adj1" fmla="val 15369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26" idx="2"/>
            <a:endCxn id="79" idx="0"/>
          </p:cNvCxnSpPr>
          <p:nvPr/>
        </p:nvCxnSpPr>
        <p:spPr>
          <a:xfrm rot="16200000" flipH="1">
            <a:off x="6984668" y="1221226"/>
            <a:ext cx="570473" cy="3816391"/>
          </a:xfrm>
          <a:prstGeom prst="bentConnector3">
            <a:avLst>
              <a:gd name="adj1" fmla="val 15028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787535" y="3761201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 SVC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87535" y="4103258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 SVCImpl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/>
          <p:cNvCxnSpPr>
            <a:stCxn id="57" idx="2"/>
            <a:endCxn id="93" idx="0"/>
          </p:cNvCxnSpPr>
          <p:nvPr/>
        </p:nvCxnSpPr>
        <p:spPr>
          <a:xfrm>
            <a:off x="3361113" y="3162840"/>
            <a:ext cx="0" cy="598361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3" idx="2"/>
            <a:endCxn id="94" idx="0"/>
          </p:cNvCxnSpPr>
          <p:nvPr/>
        </p:nvCxnSpPr>
        <p:spPr>
          <a:xfrm>
            <a:off x="3361113" y="3927455"/>
            <a:ext cx="0" cy="175803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195233" y="3765046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SVC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195233" y="4107103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SVCImpl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0" name="직선 화살표 연결선 119"/>
          <p:cNvCxnSpPr>
            <a:stCxn id="118" idx="2"/>
            <a:endCxn id="119" idx="0"/>
          </p:cNvCxnSpPr>
          <p:nvPr/>
        </p:nvCxnSpPr>
        <p:spPr>
          <a:xfrm>
            <a:off x="5768811" y="3931300"/>
            <a:ext cx="0" cy="175803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 rot="5400000">
            <a:off x="553474" y="3902532"/>
            <a:ext cx="650860" cy="28907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Layer</a:t>
            </a:r>
            <a:endParaRPr lang="ko-KR" altLang="en-US" sz="700"/>
          </a:p>
        </p:txBody>
      </p:sp>
      <p:cxnSp>
        <p:nvCxnSpPr>
          <p:cNvPr id="125" name="꺾인 연결선 124"/>
          <p:cNvCxnSpPr>
            <a:stCxn id="44" idx="2"/>
            <a:endCxn id="118" idx="1"/>
          </p:cNvCxnSpPr>
          <p:nvPr/>
        </p:nvCxnSpPr>
        <p:spPr>
          <a:xfrm rot="16200000" flipH="1">
            <a:off x="4757249" y="3410188"/>
            <a:ext cx="685333" cy="190636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44" idx="2"/>
            <a:endCxn id="119" idx="1"/>
          </p:cNvCxnSpPr>
          <p:nvPr/>
        </p:nvCxnSpPr>
        <p:spPr>
          <a:xfrm rot="16200000" flipH="1">
            <a:off x="4586220" y="3581217"/>
            <a:ext cx="1027390" cy="190636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43" idx="2"/>
            <a:endCxn id="118" idx="3"/>
          </p:cNvCxnSpPr>
          <p:nvPr/>
        </p:nvCxnSpPr>
        <p:spPr>
          <a:xfrm rot="5400000">
            <a:off x="6151698" y="3353532"/>
            <a:ext cx="685333" cy="303949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43" idx="2"/>
            <a:endCxn id="119" idx="3"/>
          </p:cNvCxnSpPr>
          <p:nvPr/>
        </p:nvCxnSpPr>
        <p:spPr>
          <a:xfrm rot="5400000">
            <a:off x="5980669" y="3524561"/>
            <a:ext cx="1027390" cy="303949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42" idx="2"/>
            <a:endCxn id="118" idx="0"/>
          </p:cNvCxnSpPr>
          <p:nvPr/>
        </p:nvCxnSpPr>
        <p:spPr>
          <a:xfrm>
            <a:off x="5768811" y="3579094"/>
            <a:ext cx="0" cy="185952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56" idx="2"/>
            <a:endCxn id="93" idx="3"/>
          </p:cNvCxnSpPr>
          <p:nvPr/>
        </p:nvCxnSpPr>
        <p:spPr>
          <a:xfrm rot="5400000">
            <a:off x="4001268" y="3518821"/>
            <a:ext cx="258930" cy="392084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56" idx="2"/>
            <a:endCxn id="94" idx="3"/>
          </p:cNvCxnSpPr>
          <p:nvPr/>
        </p:nvCxnSpPr>
        <p:spPr>
          <a:xfrm rot="5400000">
            <a:off x="3830240" y="3689849"/>
            <a:ext cx="600987" cy="392084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2783379" y="4505250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 DAO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783379" y="4847307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 DAOImpl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1" name="직선 화살표 연결선 140"/>
          <p:cNvCxnSpPr>
            <a:stCxn id="139" idx="2"/>
            <a:endCxn id="140" idx="0"/>
          </p:cNvCxnSpPr>
          <p:nvPr/>
        </p:nvCxnSpPr>
        <p:spPr>
          <a:xfrm>
            <a:off x="3356957" y="4671504"/>
            <a:ext cx="0" cy="175803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5195233" y="4500031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DAO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195233" y="4842088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DAOImpl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4" name="직선 화살표 연결선 143"/>
          <p:cNvCxnSpPr>
            <a:stCxn id="142" idx="2"/>
            <a:endCxn id="143" idx="0"/>
          </p:cNvCxnSpPr>
          <p:nvPr/>
        </p:nvCxnSpPr>
        <p:spPr>
          <a:xfrm>
            <a:off x="5768811" y="4666285"/>
            <a:ext cx="0" cy="175803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94" idx="2"/>
            <a:endCxn id="139" idx="0"/>
          </p:cNvCxnSpPr>
          <p:nvPr/>
        </p:nvCxnSpPr>
        <p:spPr>
          <a:xfrm flipH="1">
            <a:off x="3356957" y="4269512"/>
            <a:ext cx="4156" cy="235738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19" idx="2"/>
            <a:endCxn id="142" idx="0"/>
          </p:cNvCxnSpPr>
          <p:nvPr/>
        </p:nvCxnSpPr>
        <p:spPr>
          <a:xfrm>
            <a:off x="5768811" y="4273357"/>
            <a:ext cx="0" cy="226674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 rot="5400000">
            <a:off x="552537" y="4726630"/>
            <a:ext cx="650860" cy="28907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Layer</a:t>
            </a:r>
            <a:endParaRPr lang="ko-KR" altLang="en-US" sz="700"/>
          </a:p>
        </p:txBody>
      </p:sp>
      <p:sp>
        <p:nvSpPr>
          <p:cNvPr id="150" name="직사각형 149"/>
          <p:cNvSpPr/>
          <p:nvPr/>
        </p:nvSpPr>
        <p:spPr>
          <a:xfrm>
            <a:off x="5195233" y="5341732"/>
            <a:ext cx="1147156" cy="236108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JPA Templete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195233" y="5744976"/>
            <a:ext cx="1147156" cy="16625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Source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3" name="꺾인 연결선 152"/>
          <p:cNvCxnSpPr>
            <a:stCxn id="140" idx="2"/>
            <a:endCxn id="150" idx="1"/>
          </p:cNvCxnSpPr>
          <p:nvPr/>
        </p:nvCxnSpPr>
        <p:spPr>
          <a:xfrm rot="16200000" flipH="1">
            <a:off x="4052983" y="4317535"/>
            <a:ext cx="446225" cy="1838276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3" idx="2"/>
            <a:endCxn id="150" idx="0"/>
          </p:cNvCxnSpPr>
          <p:nvPr/>
        </p:nvCxnSpPr>
        <p:spPr>
          <a:xfrm>
            <a:off x="5768811" y="5008342"/>
            <a:ext cx="0" cy="333390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51" idx="2"/>
            <a:endCxn id="150" idx="3"/>
          </p:cNvCxnSpPr>
          <p:nvPr/>
        </p:nvCxnSpPr>
        <p:spPr>
          <a:xfrm rot="5400000">
            <a:off x="5960917" y="3968029"/>
            <a:ext cx="1873229" cy="1110284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158"/>
          <p:cNvCxnSpPr>
            <a:stCxn id="49" idx="2"/>
            <a:endCxn id="150" idx="3"/>
          </p:cNvCxnSpPr>
          <p:nvPr/>
        </p:nvCxnSpPr>
        <p:spPr>
          <a:xfrm rot="5400000">
            <a:off x="6171615" y="3343321"/>
            <a:ext cx="2287239" cy="1945690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79" idx="2"/>
            <a:endCxn id="150" idx="3"/>
          </p:cNvCxnSpPr>
          <p:nvPr/>
        </p:nvCxnSpPr>
        <p:spPr>
          <a:xfrm rot="5400000">
            <a:off x="6820809" y="3102494"/>
            <a:ext cx="1878873" cy="2835711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9" idx="2"/>
            <a:endCxn id="150" idx="1"/>
          </p:cNvCxnSpPr>
          <p:nvPr/>
        </p:nvCxnSpPr>
        <p:spPr>
          <a:xfrm rot="16200000" flipH="1">
            <a:off x="2331898" y="2596451"/>
            <a:ext cx="2290630" cy="3436040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8" idx="2"/>
            <a:endCxn id="150" idx="1"/>
          </p:cNvCxnSpPr>
          <p:nvPr/>
        </p:nvCxnSpPr>
        <p:spPr>
          <a:xfrm rot="16200000" flipH="1">
            <a:off x="2933655" y="3198208"/>
            <a:ext cx="1874388" cy="2648767"/>
          </a:xfrm>
          <a:prstGeom prst="bentConnector2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50" idx="2"/>
            <a:endCxn id="151" idx="0"/>
          </p:cNvCxnSpPr>
          <p:nvPr/>
        </p:nvCxnSpPr>
        <p:spPr>
          <a:xfrm>
            <a:off x="5768811" y="5577840"/>
            <a:ext cx="0" cy="167136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3655562" y="6105454"/>
            <a:ext cx="4226497" cy="49876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5" name="직선 화살표 연결선 174"/>
          <p:cNvCxnSpPr>
            <a:stCxn id="151" idx="2"/>
            <a:endCxn id="171" idx="0"/>
          </p:cNvCxnSpPr>
          <p:nvPr/>
        </p:nvCxnSpPr>
        <p:spPr>
          <a:xfrm>
            <a:off x="5768811" y="5911230"/>
            <a:ext cx="0" cy="194224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 rot="5400000">
            <a:off x="509986" y="5918189"/>
            <a:ext cx="650860" cy="289074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Base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3721802" y="6296511"/>
            <a:ext cx="709217" cy="145212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4745306" y="6291292"/>
            <a:ext cx="709217" cy="145212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5850999" y="6291292"/>
            <a:ext cx="709217" cy="145212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956692" y="6291292"/>
            <a:ext cx="709217" cy="145212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ko-KR" altLang="en-US" sz="7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직사각형 18"/>
          <p:cNvSpPr/>
          <p:nvPr/>
        </p:nvSpPr>
        <p:spPr>
          <a:xfrm>
            <a:off x="7064434" y="1245012"/>
            <a:ext cx="808651" cy="79679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C49DD6"/>
            </a:solidFill>
            <a:prstDash val="solid"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men.html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name.html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point.html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result.html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smoking.html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status.html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sun.html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weight.html</a:t>
            </a:r>
          </a:p>
          <a:p>
            <a:pPr algn="ctr">
              <a:defRPr/>
            </a:pPr>
            <a:r>
              <a:rPr lang="en-US" altLang="ko-KR" sz="500">
                <a:solidFill>
                  <a:schemeClr val="tx1"/>
                </a:solidFill>
              </a:rPr>
              <a:t>women.html</a:t>
            </a:r>
          </a:p>
        </p:txBody>
      </p:sp>
      <p:sp>
        <p:nvSpPr>
          <p:cNvPr id="185" name="직사각형 18"/>
          <p:cNvSpPr/>
          <p:nvPr/>
        </p:nvSpPr>
        <p:spPr>
          <a:xfrm>
            <a:off x="6259401" y="1249023"/>
            <a:ext cx="808651" cy="79679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C49DD6"/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age.html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checkUp.html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dosageForm.html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drug.html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eat.html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gender.html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health.html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health2.html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height.html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illness.html</a:t>
            </a:r>
          </a:p>
        </p:txBody>
      </p:sp>
    </p:spTree>
    <p:extLst>
      <p:ext uri="{BB962C8B-B14F-4D97-AF65-F5344CB8AC3E}">
        <p14:creationId xmlns:p14="http://schemas.microsoft.com/office/powerpoint/2010/main" val="428842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34886" y="339167"/>
            <a:ext cx="2914204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시스템 아키텍쳐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06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256116" y="492428"/>
            <a:ext cx="7192963" cy="54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500">
                <a:latin typeface="신라고딕체"/>
                <a:ea typeface="신라고딕체"/>
              </a:rPr>
              <a:t>주요 아키텍처</a:t>
            </a:r>
          </a:p>
          <a:p>
            <a:pPr lvl="0" algn="r">
              <a:defRPr/>
            </a:pP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신라고딕체"/>
                <a:ea typeface="신라고딕체"/>
              </a:rPr>
              <a:t>회원가입</a:t>
            </a: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신라고딕체"/>
                <a:ea typeface="신라고딕체"/>
              </a:rPr>
              <a:t>/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신라고딕체"/>
                <a:ea typeface="신라고딕체"/>
              </a:rPr>
              <a:t>로그인</a:t>
            </a: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신라고딕체"/>
                <a:ea typeface="신라고딕체"/>
              </a:rPr>
              <a:t>/My Page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신라고딕체"/>
              <a:ea typeface="신라고딕체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809731" y="2139344"/>
            <a:ext cx="2099724" cy="1401877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joinForm.html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Agree.html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Identity.html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joinSuccess.html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Login.html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findId.html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findPW.html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mypage.html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memberDelete.html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memberFix.html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809731" y="1837110"/>
            <a:ext cx="2099724" cy="289689"/>
          </a:xfrm>
          <a:prstGeom prst="rect">
            <a:avLst/>
          </a:prstGeom>
          <a:solidFill>
            <a:srgbClr val="783E94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회원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809731" y="1280237"/>
            <a:ext cx="2099724" cy="423872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Layer</a:t>
            </a:r>
            <a:endParaRPr lang="ko-KR" altLang="en-US" sz="1000"/>
          </a:p>
        </p:txBody>
      </p:sp>
      <p:sp>
        <p:nvSpPr>
          <p:cNvPr id="230" name="오른쪽 화살표 229"/>
          <p:cNvSpPr/>
          <p:nvPr/>
        </p:nvSpPr>
        <p:spPr>
          <a:xfrm>
            <a:off x="2992582" y="2593571"/>
            <a:ext cx="216131" cy="1662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3291840" y="2100775"/>
            <a:ext cx="2099724" cy="1423858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회원가입</a:t>
            </a: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서비스이용 약관동의</a:t>
            </a: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개인 정보 수집 동의</a:t>
            </a: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가입 성공</a:t>
            </a: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로그인</a:t>
            </a: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아이디 찾기</a:t>
            </a: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비밀번호 찾기</a:t>
            </a: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마이 페이지</a:t>
            </a: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회원탈퇴</a:t>
            </a: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회원정보수정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291840" y="1820522"/>
            <a:ext cx="2099724" cy="289689"/>
          </a:xfrm>
          <a:prstGeom prst="rect">
            <a:avLst/>
          </a:prstGeom>
          <a:solidFill>
            <a:srgbClr val="783E94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회원</a:t>
            </a:r>
          </a:p>
        </p:txBody>
      </p:sp>
      <p:sp>
        <p:nvSpPr>
          <p:cNvPr id="233" name="직사각형 232"/>
          <p:cNvSpPr/>
          <p:nvPr/>
        </p:nvSpPr>
        <p:spPr>
          <a:xfrm>
            <a:off x="809731" y="3948545"/>
            <a:ext cx="1293389" cy="939338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Dispatcher</a:t>
            </a:r>
          </a:p>
          <a:p>
            <a:pPr algn="ctr">
              <a:defRPr/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Servlet</a:t>
            </a:r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2453952" y="4094017"/>
            <a:ext cx="1428092" cy="648393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Interceptor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318014" y="3787853"/>
            <a:ext cx="1293389" cy="390699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Controller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318013" y="4351711"/>
            <a:ext cx="1293389" cy="390699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Controller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4318012" y="4887883"/>
            <a:ext cx="1293389" cy="390699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Page Controller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5897879" y="4449385"/>
            <a:ext cx="191193" cy="195350"/>
          </a:xfrm>
          <a:prstGeom prst="ellipse">
            <a:avLst/>
          </a:prstGeom>
          <a:solidFill>
            <a:srgbClr val="C49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2" name="꺾인 연결선 241"/>
          <p:cNvCxnSpPr>
            <a:stCxn id="235" idx="3"/>
            <a:endCxn id="240" idx="2"/>
          </p:cNvCxnSpPr>
          <p:nvPr/>
        </p:nvCxnSpPr>
        <p:spPr>
          <a:xfrm>
            <a:off x="5611403" y="3983203"/>
            <a:ext cx="286476" cy="563857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6" idx="3"/>
            <a:endCxn id="240" idx="2"/>
          </p:cNvCxnSpPr>
          <p:nvPr/>
        </p:nvCxnSpPr>
        <p:spPr>
          <a:xfrm flipV="1">
            <a:off x="5611402" y="4547060"/>
            <a:ext cx="286477" cy="1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237" idx="3"/>
            <a:endCxn id="240" idx="2"/>
          </p:cNvCxnSpPr>
          <p:nvPr/>
        </p:nvCxnSpPr>
        <p:spPr>
          <a:xfrm flipV="1">
            <a:off x="5611401" y="4547060"/>
            <a:ext cx="286478" cy="536173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233" idx="3"/>
            <a:endCxn id="234" idx="1"/>
          </p:cNvCxnSpPr>
          <p:nvPr/>
        </p:nvCxnSpPr>
        <p:spPr>
          <a:xfrm>
            <a:off x="2103120" y="4418214"/>
            <a:ext cx="350832" cy="0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34" idx="3"/>
            <a:endCxn id="235" idx="1"/>
          </p:cNvCxnSpPr>
          <p:nvPr/>
        </p:nvCxnSpPr>
        <p:spPr>
          <a:xfrm flipV="1">
            <a:off x="3882044" y="3983203"/>
            <a:ext cx="435970" cy="435011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234" idx="3"/>
            <a:endCxn id="237" idx="1"/>
          </p:cNvCxnSpPr>
          <p:nvPr/>
        </p:nvCxnSpPr>
        <p:spPr>
          <a:xfrm>
            <a:off x="3882044" y="4418214"/>
            <a:ext cx="435968" cy="665019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>
            <a:stCxn id="234" idx="3"/>
            <a:endCxn id="236" idx="1"/>
          </p:cNvCxnSpPr>
          <p:nvPr/>
        </p:nvCxnSpPr>
        <p:spPr>
          <a:xfrm>
            <a:off x="3882044" y="4418214"/>
            <a:ext cx="435969" cy="128847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6748101" y="1351593"/>
            <a:ext cx="1293389" cy="390699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</a:t>
            </a:r>
          </a:p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SVC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9" name="꺾인 연결선 258"/>
          <p:cNvCxnSpPr>
            <a:stCxn id="240" idx="6"/>
            <a:endCxn id="257" idx="1"/>
          </p:cNvCxnSpPr>
          <p:nvPr/>
        </p:nvCxnSpPr>
        <p:spPr>
          <a:xfrm flipV="1">
            <a:off x="6089072" y="1546943"/>
            <a:ext cx="659029" cy="3000117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/>
          <p:cNvSpPr/>
          <p:nvPr/>
        </p:nvSpPr>
        <p:spPr>
          <a:xfrm>
            <a:off x="6845238" y="1914960"/>
            <a:ext cx="1099115" cy="334786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</a:t>
            </a:r>
          </a:p>
          <a:p>
            <a:pPr algn="ctr">
              <a:defRPr/>
            </a:pP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SVCImpl</a:t>
            </a:r>
            <a:endParaRPr lang="ko-KR" altLang="en-US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6748100" y="2481348"/>
            <a:ext cx="1293389" cy="390699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</a:t>
            </a:r>
          </a:p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DTO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3" name="직선 연결선 262"/>
          <p:cNvCxnSpPr>
            <a:stCxn id="260" idx="2"/>
            <a:endCxn id="261" idx="0"/>
          </p:cNvCxnSpPr>
          <p:nvPr/>
        </p:nvCxnSpPr>
        <p:spPr>
          <a:xfrm flipH="1">
            <a:off x="7394795" y="2249746"/>
            <a:ext cx="1" cy="231602"/>
          </a:xfrm>
          <a:prstGeom prst="line">
            <a:avLst/>
          </a:prstGeom>
          <a:ln>
            <a:solidFill>
              <a:srgbClr val="C49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57" idx="2"/>
            <a:endCxn id="260" idx="0"/>
          </p:cNvCxnSpPr>
          <p:nvPr/>
        </p:nvCxnSpPr>
        <p:spPr>
          <a:xfrm>
            <a:off x="7394796" y="1742292"/>
            <a:ext cx="0" cy="172668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8998527" y="1351593"/>
            <a:ext cx="1293389" cy="390699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</a:t>
            </a:r>
          </a:p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9095663" y="1913856"/>
            <a:ext cx="1099115" cy="334786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</a:t>
            </a:r>
          </a:p>
          <a:p>
            <a:pPr algn="ctr">
              <a:defRPr/>
            </a:pP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DAOImpl</a:t>
            </a:r>
            <a:endParaRPr lang="ko-KR" altLang="en-US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9" name="꺾인 연결선 268"/>
          <p:cNvCxnSpPr>
            <a:stCxn id="260" idx="3"/>
            <a:endCxn id="266" idx="1"/>
          </p:cNvCxnSpPr>
          <p:nvPr/>
        </p:nvCxnSpPr>
        <p:spPr>
          <a:xfrm flipV="1">
            <a:off x="7944353" y="1546943"/>
            <a:ext cx="1054174" cy="535410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266" idx="2"/>
            <a:endCxn id="267" idx="0"/>
          </p:cNvCxnSpPr>
          <p:nvPr/>
        </p:nvCxnSpPr>
        <p:spPr>
          <a:xfrm flipH="1">
            <a:off x="9645221" y="1742292"/>
            <a:ext cx="1" cy="171564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직사각형 271"/>
          <p:cNvSpPr/>
          <p:nvPr/>
        </p:nvSpPr>
        <p:spPr>
          <a:xfrm>
            <a:off x="10477120" y="3150523"/>
            <a:ext cx="1293389" cy="390699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JPA Template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0477120" y="3990106"/>
            <a:ext cx="1293389" cy="390699"/>
          </a:xfrm>
          <a:prstGeom prst="rect">
            <a:avLst/>
          </a:prstGeom>
          <a:solidFill>
            <a:schemeClr val="bg1"/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Source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5" name="꺾인 연결선 274"/>
          <p:cNvCxnSpPr>
            <a:stCxn id="267" idx="2"/>
            <a:endCxn id="272" idx="0"/>
          </p:cNvCxnSpPr>
          <p:nvPr/>
        </p:nvCxnSpPr>
        <p:spPr>
          <a:xfrm rot="16200000" flipH="1">
            <a:off x="9933578" y="1960285"/>
            <a:ext cx="901881" cy="1478594"/>
          </a:xfrm>
          <a:prstGeom prst="bentConnector3">
            <a:avLst>
              <a:gd name="adj1" fmla="val 50000"/>
            </a:avLst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/>
          <p:cNvCxnSpPr>
            <a:stCxn id="272" idx="2"/>
            <a:endCxn id="273" idx="0"/>
          </p:cNvCxnSpPr>
          <p:nvPr/>
        </p:nvCxnSpPr>
        <p:spPr>
          <a:xfrm>
            <a:off x="11123815" y="3541222"/>
            <a:ext cx="0" cy="448884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AutoShape 4"/>
          <p:cNvSpPr>
            <a:spLocks noChangeArrowheads="1"/>
          </p:cNvSpPr>
          <p:nvPr/>
        </p:nvSpPr>
        <p:spPr>
          <a:xfrm>
            <a:off x="7445609" y="3846657"/>
            <a:ext cx="1275042" cy="67759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C49DD6"/>
            </a:solidFill>
            <a:round/>
            <a:headEnd w="sm" len="sm"/>
            <a:tailEnd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Member</a:t>
            </a:r>
            <a:endParaRPr kumimoji="0" lang="ko-KR" altLang="en-US" sz="1100" b="0" i="0" u="none" strike="noStrike" kern="0" cap="none" spc="0" normalizeH="0"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cxnSp>
        <p:nvCxnSpPr>
          <p:cNvPr id="280" name="직선 화살표 연결선 279"/>
          <p:cNvCxnSpPr>
            <a:stCxn id="273" idx="1"/>
            <a:endCxn id="278" idx="4"/>
          </p:cNvCxnSpPr>
          <p:nvPr/>
        </p:nvCxnSpPr>
        <p:spPr>
          <a:xfrm flipH="1" flipV="1">
            <a:off x="8720651" y="4185455"/>
            <a:ext cx="1756469" cy="1"/>
          </a:xfrm>
          <a:prstGeom prst="straightConnector1">
            <a:avLst/>
          </a:prstGeom>
          <a:ln>
            <a:solidFill>
              <a:srgbClr val="C49D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2315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2914204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시스템 아키텍쳐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06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256116" y="492428"/>
            <a:ext cx="7200900" cy="54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500">
                <a:latin typeface="신라고딕체"/>
                <a:ea typeface="신라고딕체"/>
              </a:rPr>
              <a:t>주요 아키텍처</a:t>
            </a:r>
          </a:p>
          <a:p>
            <a:pPr lvl="0" algn="r">
              <a:defRPr/>
            </a:pP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신라고딕체"/>
                <a:ea typeface="신라고딕체"/>
              </a:rPr>
              <a:t>커뮤니티</a:t>
            </a: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신라고딕체"/>
                <a:ea typeface="신라고딕체"/>
              </a:rPr>
              <a:t>/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신라고딕체"/>
                <a:ea typeface="신라고딕체"/>
              </a:rPr>
              <a:t>댓글</a:t>
            </a: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신라고딕체"/>
                <a:ea typeface="신라고딕체"/>
              </a:rPr>
              <a:t>/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신라고딕체"/>
                <a:ea typeface="신라고딕체"/>
              </a:rPr>
              <a:t>파일</a:t>
            </a:r>
          </a:p>
        </p:txBody>
      </p:sp>
      <p:sp>
        <p:nvSpPr>
          <p:cNvPr id="225" name="직사각형 224"/>
          <p:cNvSpPr/>
          <p:nvPr/>
        </p:nvSpPr>
        <p:spPr>
          <a:xfrm>
            <a:off x="809731" y="1985479"/>
            <a:ext cx="2099724" cy="1555743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board.html</a:t>
            </a: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boardDetail.html</a:t>
            </a: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boardList.html</a:t>
            </a: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boardSave.html</a:t>
            </a: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boardUpdate.html</a:t>
            </a: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paging.html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809731" y="1837110"/>
            <a:ext cx="2099724" cy="289689"/>
          </a:xfrm>
          <a:prstGeom prst="rect">
            <a:avLst/>
          </a:prstGeom>
          <a:solidFill>
            <a:srgbClr val="783E94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회원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809731" y="1280237"/>
            <a:ext cx="2099724" cy="423872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Layer</a:t>
            </a:r>
            <a:endParaRPr lang="ko-KR" altLang="en-US" sz="1000"/>
          </a:p>
        </p:txBody>
      </p:sp>
      <p:sp>
        <p:nvSpPr>
          <p:cNvPr id="230" name="오른쪽 화살표 229"/>
          <p:cNvSpPr/>
          <p:nvPr/>
        </p:nvSpPr>
        <p:spPr>
          <a:xfrm>
            <a:off x="2992582" y="2593571"/>
            <a:ext cx="216131" cy="1662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3291840" y="1968891"/>
            <a:ext cx="2099724" cy="1555743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게시판</a:t>
            </a: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작성글</a:t>
            </a: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글목록</a:t>
            </a: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글쓰기</a:t>
            </a: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글수정</a:t>
            </a: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페이징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291840" y="1820522"/>
            <a:ext cx="2099724" cy="289689"/>
          </a:xfrm>
          <a:prstGeom prst="rect">
            <a:avLst/>
          </a:prstGeom>
          <a:solidFill>
            <a:srgbClr val="783E94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회원</a:t>
            </a:r>
          </a:p>
        </p:txBody>
      </p:sp>
      <p:sp>
        <p:nvSpPr>
          <p:cNvPr id="233" name="직사각형 232"/>
          <p:cNvSpPr/>
          <p:nvPr/>
        </p:nvSpPr>
        <p:spPr>
          <a:xfrm>
            <a:off x="809731" y="3948545"/>
            <a:ext cx="1293389" cy="939338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Dispatcher</a:t>
            </a:r>
          </a:p>
          <a:p>
            <a:pPr algn="ctr">
              <a:defRPr/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Servlet</a:t>
            </a:r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2453952" y="4094017"/>
            <a:ext cx="1428092" cy="648393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Interceptor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318014" y="3787853"/>
            <a:ext cx="1293389" cy="390699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 Controller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318013" y="4351711"/>
            <a:ext cx="1293389" cy="390699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Controller</a:t>
            </a:r>
          </a:p>
        </p:txBody>
      </p:sp>
      <p:sp>
        <p:nvSpPr>
          <p:cNvPr id="240" name="타원 239"/>
          <p:cNvSpPr/>
          <p:nvPr/>
        </p:nvSpPr>
        <p:spPr>
          <a:xfrm>
            <a:off x="5897879" y="4449385"/>
            <a:ext cx="191193" cy="195350"/>
          </a:xfrm>
          <a:prstGeom prst="ellipse">
            <a:avLst/>
          </a:prstGeom>
          <a:solidFill>
            <a:srgbClr val="C49DD6"/>
          </a:solidFill>
          <a:ln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2" name="꺾인 연결선 241"/>
          <p:cNvCxnSpPr>
            <a:stCxn id="235" idx="3"/>
            <a:endCxn id="240" idx="2"/>
          </p:cNvCxnSpPr>
          <p:nvPr/>
        </p:nvCxnSpPr>
        <p:spPr>
          <a:xfrm>
            <a:off x="5611403" y="3983203"/>
            <a:ext cx="286476" cy="563857"/>
          </a:xfrm>
          <a:prstGeom prst="bentConnector3">
            <a:avLst>
              <a:gd name="adj1" fmla="val 50000"/>
            </a:avLst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6" idx="3"/>
            <a:endCxn id="240" idx="2"/>
          </p:cNvCxnSpPr>
          <p:nvPr/>
        </p:nvCxnSpPr>
        <p:spPr>
          <a:xfrm flipV="1">
            <a:off x="5611402" y="4547060"/>
            <a:ext cx="286477" cy="1"/>
          </a:xfrm>
          <a:prstGeom prst="straightConnector1">
            <a:avLst/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233" idx="3"/>
            <a:endCxn id="234" idx="1"/>
          </p:cNvCxnSpPr>
          <p:nvPr/>
        </p:nvCxnSpPr>
        <p:spPr>
          <a:xfrm>
            <a:off x="2103120" y="4418214"/>
            <a:ext cx="350832" cy="0"/>
          </a:xfrm>
          <a:prstGeom prst="straightConnector1">
            <a:avLst/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34" idx="3"/>
            <a:endCxn id="235" idx="1"/>
          </p:cNvCxnSpPr>
          <p:nvPr/>
        </p:nvCxnSpPr>
        <p:spPr>
          <a:xfrm flipV="1">
            <a:off x="3882044" y="3983203"/>
            <a:ext cx="435970" cy="435011"/>
          </a:xfrm>
          <a:prstGeom prst="bentConnector3">
            <a:avLst>
              <a:gd name="adj1" fmla="val 50000"/>
            </a:avLst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>
            <a:stCxn id="234" idx="3"/>
            <a:endCxn id="236" idx="1"/>
          </p:cNvCxnSpPr>
          <p:nvPr/>
        </p:nvCxnSpPr>
        <p:spPr>
          <a:xfrm>
            <a:off x="3882044" y="4418214"/>
            <a:ext cx="435969" cy="128847"/>
          </a:xfrm>
          <a:prstGeom prst="bentConnector3">
            <a:avLst>
              <a:gd name="adj1" fmla="val 50000"/>
            </a:avLst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6748101" y="1351593"/>
            <a:ext cx="1293389" cy="390699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</a:t>
            </a:r>
          </a:p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SVC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9" name="꺾인 연결선 258"/>
          <p:cNvCxnSpPr>
            <a:stCxn id="240" idx="6"/>
            <a:endCxn id="257" idx="1"/>
          </p:cNvCxnSpPr>
          <p:nvPr/>
        </p:nvCxnSpPr>
        <p:spPr>
          <a:xfrm flipV="1">
            <a:off x="6089072" y="1546943"/>
            <a:ext cx="659029" cy="3000117"/>
          </a:xfrm>
          <a:prstGeom prst="bentConnector3">
            <a:avLst>
              <a:gd name="adj1" fmla="val 50000"/>
            </a:avLst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/>
          <p:cNvSpPr/>
          <p:nvPr/>
        </p:nvSpPr>
        <p:spPr>
          <a:xfrm>
            <a:off x="6845238" y="1914960"/>
            <a:ext cx="1099115" cy="334786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</a:t>
            </a:r>
          </a:p>
          <a:p>
            <a:pPr algn="ctr">
              <a:defRPr/>
            </a:pP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SVCImpl</a:t>
            </a:r>
            <a:endParaRPr lang="ko-KR" altLang="en-US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6748100" y="2481348"/>
            <a:ext cx="1293389" cy="390699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</a:t>
            </a:r>
          </a:p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DTO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3" name="직선 연결선 262"/>
          <p:cNvCxnSpPr>
            <a:stCxn id="260" idx="2"/>
            <a:endCxn id="261" idx="0"/>
          </p:cNvCxnSpPr>
          <p:nvPr/>
        </p:nvCxnSpPr>
        <p:spPr>
          <a:xfrm flipH="1">
            <a:off x="7394795" y="2249746"/>
            <a:ext cx="1" cy="231602"/>
          </a:xfrm>
          <a:prstGeom prst="line">
            <a:avLst/>
          </a:prstGeom>
          <a:ln cap="flat" cmpd="sng" algn="ctr">
            <a:solidFill>
              <a:srgbClr val="C49DD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57" idx="2"/>
            <a:endCxn id="260" idx="0"/>
          </p:cNvCxnSpPr>
          <p:nvPr/>
        </p:nvCxnSpPr>
        <p:spPr>
          <a:xfrm>
            <a:off x="7394796" y="1742292"/>
            <a:ext cx="0" cy="172668"/>
          </a:xfrm>
          <a:prstGeom prst="straightConnector1">
            <a:avLst/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8998527" y="1351593"/>
            <a:ext cx="1293389" cy="390699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</a:t>
            </a:r>
          </a:p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9095663" y="1913856"/>
            <a:ext cx="1099115" cy="334786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</a:t>
            </a:r>
          </a:p>
          <a:p>
            <a:pPr algn="ctr">
              <a:defRPr/>
            </a:pP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DAOImpl</a:t>
            </a:r>
            <a:endParaRPr lang="ko-KR" altLang="en-US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9" name="꺾인 연결선 268"/>
          <p:cNvCxnSpPr>
            <a:stCxn id="260" idx="3"/>
            <a:endCxn id="266" idx="1"/>
          </p:cNvCxnSpPr>
          <p:nvPr/>
        </p:nvCxnSpPr>
        <p:spPr>
          <a:xfrm flipV="1">
            <a:off x="7944353" y="1546943"/>
            <a:ext cx="1054174" cy="535410"/>
          </a:xfrm>
          <a:prstGeom prst="bentConnector3">
            <a:avLst>
              <a:gd name="adj1" fmla="val 50000"/>
            </a:avLst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266" idx="2"/>
            <a:endCxn id="267" idx="0"/>
          </p:cNvCxnSpPr>
          <p:nvPr/>
        </p:nvCxnSpPr>
        <p:spPr>
          <a:xfrm flipH="1">
            <a:off x="9645221" y="1742292"/>
            <a:ext cx="1" cy="171564"/>
          </a:xfrm>
          <a:prstGeom prst="straightConnector1">
            <a:avLst/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직사각형 271"/>
          <p:cNvSpPr/>
          <p:nvPr/>
        </p:nvSpPr>
        <p:spPr>
          <a:xfrm>
            <a:off x="10477120" y="3150523"/>
            <a:ext cx="1293389" cy="390699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JPA Template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0477120" y="3990106"/>
            <a:ext cx="1293389" cy="390699"/>
          </a:xfrm>
          <a:prstGeom prst="rect">
            <a:avLst/>
          </a:prstGeom>
          <a:solidFill>
            <a:schemeClr val="bg1"/>
          </a:solidFill>
          <a:ln cap="flat" cmpd="sng" algn="ctr">
            <a:solidFill>
              <a:srgbClr val="C49D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Source</a:t>
            </a:r>
            <a:endParaRPr lang="ko-KR" altLang="en-US" sz="13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5" name="꺾인 연결선 274"/>
          <p:cNvCxnSpPr>
            <a:stCxn id="267" idx="2"/>
            <a:endCxn id="272" idx="0"/>
          </p:cNvCxnSpPr>
          <p:nvPr/>
        </p:nvCxnSpPr>
        <p:spPr>
          <a:xfrm rot="16200000" flipH="1">
            <a:off x="9933578" y="1960285"/>
            <a:ext cx="901881" cy="1478594"/>
          </a:xfrm>
          <a:prstGeom prst="bentConnector3">
            <a:avLst>
              <a:gd name="adj1" fmla="val 50000"/>
            </a:avLst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/>
          <p:cNvCxnSpPr>
            <a:stCxn id="272" idx="2"/>
            <a:endCxn id="273" idx="0"/>
          </p:cNvCxnSpPr>
          <p:nvPr/>
        </p:nvCxnSpPr>
        <p:spPr>
          <a:xfrm>
            <a:off x="11123815" y="3541222"/>
            <a:ext cx="0" cy="448884"/>
          </a:xfrm>
          <a:prstGeom prst="straightConnector1">
            <a:avLst/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AutoShape 4"/>
          <p:cNvSpPr>
            <a:spLocks noChangeArrowheads="1"/>
          </p:cNvSpPr>
          <p:nvPr/>
        </p:nvSpPr>
        <p:spPr>
          <a:xfrm>
            <a:off x="7445609" y="3846657"/>
            <a:ext cx="1275042" cy="677596"/>
          </a:xfrm>
          <a:prstGeom prst="flowChartMagneticDisk">
            <a:avLst/>
          </a:prstGeom>
          <a:solidFill>
            <a:srgbClr val="FFFFFF"/>
          </a:solidFill>
          <a:ln w="12700" cap="flat" cmpd="sng" algn="ctr">
            <a:solidFill>
              <a:srgbClr val="C49DD6"/>
            </a:solidFill>
            <a:prstDash val="solid"/>
            <a:round/>
            <a:headEnd w="sm" len="sm"/>
            <a:tailEnd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lvl="0" algn="ctr" defTabSz="762000" eaLnBrk="0" latinLnBrk="0" hangingPunct="0">
              <a:defRPr/>
            </a:pPr>
            <a:r>
              <a:rPr lang="en-US" altLang="ko-KR" sz="1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 Comment</a:t>
            </a:r>
          </a:p>
          <a:p>
            <a:pPr lvl="0" algn="ctr" defTabSz="762000" eaLnBrk="0" latinLnBrk="0" hangingPunct="0">
              <a:defRPr/>
            </a:pPr>
            <a:r>
              <a:rPr kumimoji="0" lang="en-US" altLang="ko-KR" sz="1100" b="0" i="0" u="none" strike="noStrike" kern="0" cap="none" spc="0" normalizeH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/>
                <a:ea typeface="맑은 고딕"/>
              </a:rPr>
              <a:t>file</a:t>
            </a:r>
            <a:endParaRPr kumimoji="0" lang="ko-KR" altLang="en-US" sz="1100" b="0" i="0" u="none" strike="noStrike" kern="0" cap="none" spc="0" normalizeH="0"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cxnSp>
        <p:nvCxnSpPr>
          <p:cNvPr id="280" name="직선 화살표 연결선 279"/>
          <p:cNvCxnSpPr>
            <a:stCxn id="273" idx="1"/>
            <a:endCxn id="278" idx="4"/>
          </p:cNvCxnSpPr>
          <p:nvPr/>
        </p:nvCxnSpPr>
        <p:spPr>
          <a:xfrm flipH="1" flipV="1">
            <a:off x="8720651" y="4185455"/>
            <a:ext cx="1756469" cy="1"/>
          </a:xfrm>
          <a:prstGeom prst="straightConnector1">
            <a:avLst/>
          </a:prstGeom>
          <a:ln cap="flat" cmpd="sng" algn="ctr">
            <a:solidFill>
              <a:srgbClr val="C49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0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2450651"/>
            <a:ext cx="12649200" cy="55245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240161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로그인 전</a:t>
            </a:r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/</a:t>
            </a: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07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85" y="5031585"/>
            <a:ext cx="9897011" cy="1043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6847" y="2097614"/>
            <a:ext cx="29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</a:t>
            </a:r>
            <a:r>
              <a:rPr lang="ko-KR" altLang="en-US" b="1" dirty="0">
                <a:solidFill>
                  <a:schemeClr val="accent5"/>
                </a:solidFill>
              </a:rPr>
              <a:t>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958" y="3252742"/>
            <a:ext cx="22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</a:t>
            </a:r>
            <a:r>
              <a:rPr lang="ko-KR" altLang="en-US" b="1" dirty="0">
                <a:solidFill>
                  <a:schemeClr val="accent5"/>
                </a:solidFill>
              </a:rPr>
              <a:t>후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99" y="3797580"/>
            <a:ext cx="11553825" cy="5238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1279" y="1504022"/>
            <a:ext cx="13192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5"/>
                </a:solidFill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Header</a:t>
            </a:r>
            <a:endParaRPr lang="ko-KR" altLang="en-US" sz="2500" dirty="0">
              <a:solidFill>
                <a:schemeClr val="accent5"/>
              </a:solidFill>
              <a:latin typeface="신라고딕체" panose="02020803020101020101" pitchFamily="18" charset="-127"/>
              <a:ea typeface="신라고딕체" panose="02020803020101020101" pitchFamily="18" charset="-127"/>
              <a:cs typeface="신라고딕체" panose="020208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1279" y="4510053"/>
            <a:ext cx="13192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5"/>
                </a:solidFill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Footer</a:t>
            </a:r>
            <a:endParaRPr lang="ko-KR" altLang="en-US" dirty="0">
              <a:solidFill>
                <a:schemeClr val="accent5"/>
              </a:solidFill>
              <a:latin typeface="신라고딕체" panose="02020803020101020101" pitchFamily="18" charset="-127"/>
              <a:ea typeface="신라고딕체" panose="02020803020101020101" pitchFamily="18" charset="-127"/>
              <a:cs typeface="신라고딕체" panose="020208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93487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420" y="400988"/>
            <a:ext cx="459869" cy="4616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241" y="1607102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01. </a:t>
            </a:r>
            <a:r>
              <a:rPr lang="ko-KR" altLang="en-US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프로젝트 개요</a:t>
            </a:r>
            <a:endParaRPr lang="en-US" altLang="ko-KR" dirty="0">
              <a:latin typeface="신라고딕체" panose="02020803020101020101" pitchFamily="18" charset="-127"/>
              <a:ea typeface="신라고딕체" panose="02020803020101020101" pitchFamily="18" charset="-127"/>
              <a:cs typeface="신라고딕체" panose="020208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3566" y="308990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02. </a:t>
            </a:r>
            <a:r>
              <a:rPr lang="ko-KR" altLang="en-US" dirty="0" err="1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팀구성</a:t>
            </a:r>
            <a:r>
              <a:rPr lang="ko-KR" altLang="en-US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 및 개발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727" y="4542317"/>
            <a:ext cx="194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03. </a:t>
            </a:r>
            <a:r>
              <a:rPr lang="ko-KR" altLang="en-US" dirty="0" err="1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기능정의서</a:t>
            </a:r>
            <a:endParaRPr lang="ko-KR" altLang="en-US" dirty="0">
              <a:latin typeface="신라고딕체" panose="02020803020101020101" pitchFamily="18" charset="-127"/>
              <a:ea typeface="신라고딕체" panose="02020803020101020101" pitchFamily="18" charset="-127"/>
              <a:cs typeface="신라고딕체" panose="020208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416" y="1607102"/>
            <a:ext cx="200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04.</a:t>
            </a:r>
            <a:r>
              <a:rPr lang="ko-KR" altLang="en-US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프로세스 설계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6416" y="3081772"/>
            <a:ext cx="1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05.</a:t>
            </a:r>
            <a:r>
              <a:rPr lang="ko-KR" altLang="en-US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테이블 설계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6416" y="4526674"/>
            <a:ext cx="254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06. S/W </a:t>
            </a:r>
            <a:r>
              <a:rPr lang="ko-KR" altLang="en-US" dirty="0" err="1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아키텍쳐</a:t>
            </a:r>
            <a:r>
              <a:rPr lang="ko-KR" altLang="en-US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40667" y="1648770"/>
            <a:ext cx="147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07. </a:t>
            </a:r>
            <a:r>
              <a:rPr lang="ko-KR" altLang="en-US" dirty="0" err="1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화면설계</a:t>
            </a:r>
            <a:endParaRPr lang="ko-KR" altLang="en-US" dirty="0">
              <a:latin typeface="신라고딕체" panose="02020803020101020101" pitchFamily="18" charset="-127"/>
              <a:ea typeface="신라고딕체" panose="02020803020101020101" pitchFamily="18" charset="-127"/>
              <a:cs typeface="신라고딕체" panose="020208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9799" y="3064045"/>
            <a:ext cx="4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08. </a:t>
            </a:r>
            <a:r>
              <a:rPr lang="ko-KR" altLang="en-US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시연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0666" y="4534632"/>
            <a:ext cx="24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09.</a:t>
            </a:r>
            <a:r>
              <a:rPr lang="ko-KR" altLang="en-US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질의응답 및 후기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9844" y="2061423"/>
            <a:ext cx="2688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함초롬돋움" panose="020B0604000101010101" pitchFamily="50" charset="-127"/>
              </a:rPr>
              <a:t>1.1 </a:t>
            </a:r>
            <a:r>
              <a:rPr lang="ko-KR" altLang="en-US" sz="1500" dirty="0">
                <a:latin typeface="+mj-ea"/>
                <a:ea typeface="+mj-ea"/>
                <a:cs typeface="함초롬돋움" panose="020B0604000101010101" pitchFamily="50" charset="-127"/>
              </a:rPr>
              <a:t>추진배경</a:t>
            </a:r>
            <a:endParaRPr lang="en-US" altLang="ko-KR" sz="1500" dirty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1500" dirty="0">
                <a:latin typeface="+mj-ea"/>
                <a:ea typeface="+mj-ea"/>
                <a:cs typeface="함초롬돋움" panose="020B0604000101010101" pitchFamily="50" charset="-127"/>
              </a:rPr>
              <a:t>2.2</a:t>
            </a:r>
            <a:r>
              <a:rPr lang="ko-KR" altLang="en-US" sz="1500" dirty="0">
                <a:latin typeface="+mj-ea"/>
                <a:ea typeface="+mj-ea"/>
                <a:cs typeface="함초롬돋움" panose="020B0604000101010101" pitchFamily="50" charset="-127"/>
              </a:rPr>
              <a:t> 목적</a:t>
            </a:r>
            <a:r>
              <a:rPr lang="en-US" altLang="ko-KR" sz="1500" dirty="0">
                <a:latin typeface="+mj-ea"/>
                <a:ea typeface="+mj-ea"/>
                <a:cs typeface="함초롬돋움" panose="020B0604000101010101" pitchFamily="50" charset="-127"/>
              </a:rPr>
              <a:t>/</a:t>
            </a:r>
            <a:r>
              <a:rPr lang="ko-KR" altLang="en-US" sz="1500" dirty="0">
                <a:latin typeface="+mj-ea"/>
                <a:ea typeface="+mj-ea"/>
                <a:cs typeface="함초롬돋움" panose="020B0604000101010101" pitchFamily="50" charset="-127"/>
              </a:rPr>
              <a:t>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886" y="3498912"/>
            <a:ext cx="2659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2.1 </a:t>
            </a:r>
            <a:r>
              <a:rPr lang="ko-KR" altLang="en-US" sz="1500" dirty="0"/>
              <a:t>팀 구성</a:t>
            </a:r>
            <a:endParaRPr lang="en-US" altLang="ko-KR" sz="1500" dirty="0"/>
          </a:p>
          <a:p>
            <a:r>
              <a:rPr lang="en-US" altLang="ko-KR" sz="1500" dirty="0"/>
              <a:t>2.2 </a:t>
            </a:r>
            <a:r>
              <a:rPr lang="ko-KR" altLang="en-US" sz="1500" dirty="0"/>
              <a:t>프로젝트 일정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2289" y="5031724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 </a:t>
            </a:r>
            <a:r>
              <a:rPr lang="ko-KR" altLang="en-US" sz="1500" dirty="0" err="1"/>
              <a:t>구현기능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716416" y="2050263"/>
            <a:ext cx="2847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4.1 </a:t>
            </a:r>
            <a:r>
              <a:rPr lang="ko-KR" altLang="en-US" sz="1500" dirty="0"/>
              <a:t>프로세스 분할도</a:t>
            </a:r>
            <a:endParaRPr lang="en-US" altLang="ko-KR" sz="1500" dirty="0"/>
          </a:p>
          <a:p>
            <a:r>
              <a:rPr lang="en-US" altLang="ko-KR" sz="1500" dirty="0"/>
              <a:t>4.2 </a:t>
            </a:r>
            <a:r>
              <a:rPr lang="ko-KR" altLang="en-US" sz="1500" dirty="0"/>
              <a:t>프로세스 설계서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2719" y="3561696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sz="1500" dirty="0"/>
              <a:t>테이블</a:t>
            </a:r>
            <a:r>
              <a:rPr lang="ko-KR" altLang="en-US" dirty="0"/>
              <a:t>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772" y="4998872"/>
            <a:ext cx="403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6.1 </a:t>
            </a:r>
            <a:r>
              <a:rPr lang="ko-KR" altLang="en-US" sz="1500" dirty="0" err="1"/>
              <a:t>소요기술</a:t>
            </a:r>
            <a:endParaRPr lang="en-US" altLang="ko-KR" sz="1500" dirty="0"/>
          </a:p>
          <a:p>
            <a:r>
              <a:rPr lang="en-US" altLang="ko-KR" sz="1500" dirty="0"/>
              <a:t>6.2 S/W </a:t>
            </a:r>
            <a:r>
              <a:rPr lang="ko-KR" altLang="en-US" sz="1500" dirty="0" err="1"/>
              <a:t>아키텍쳐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8229799" y="2061423"/>
            <a:ext cx="3905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7.1 </a:t>
            </a:r>
            <a:r>
              <a:rPr lang="ko-KR" altLang="en-US" sz="1500" dirty="0"/>
              <a:t>로그인 전</a:t>
            </a:r>
            <a:r>
              <a:rPr lang="en-US" altLang="ko-KR" sz="1500" dirty="0"/>
              <a:t>/</a:t>
            </a:r>
            <a:r>
              <a:rPr lang="ko-KR" altLang="en-US" sz="1500" dirty="0"/>
              <a:t>후</a:t>
            </a:r>
            <a:endParaRPr lang="en-US" altLang="ko-KR" sz="1500" dirty="0"/>
          </a:p>
          <a:p>
            <a:r>
              <a:rPr lang="en-US" altLang="ko-KR" sz="1500" dirty="0"/>
              <a:t>7.2 </a:t>
            </a:r>
            <a:r>
              <a:rPr lang="ko-KR" altLang="en-US" sz="1500" dirty="0"/>
              <a:t>주요 화면 레이아웃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40666" y="3517815"/>
            <a:ext cx="34811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8.1 </a:t>
            </a:r>
            <a:r>
              <a:rPr lang="ko-KR" altLang="en-US" sz="1500" dirty="0"/>
              <a:t>시연 시나리오</a:t>
            </a:r>
            <a:endParaRPr lang="en-US" altLang="ko-KR" sz="1500" dirty="0"/>
          </a:p>
          <a:p>
            <a:r>
              <a:rPr lang="en-US" altLang="ko-KR" sz="1500" dirty="0"/>
              <a:t>8.2 </a:t>
            </a:r>
            <a:r>
              <a:rPr lang="ko-KR" altLang="en-US" sz="1500" dirty="0"/>
              <a:t>동영상 시연 </a:t>
            </a:r>
            <a:r>
              <a:rPr lang="en-US" altLang="ko-KR" sz="1500" dirty="0"/>
              <a:t>Demo </a:t>
            </a:r>
            <a:r>
              <a:rPr lang="ko-KR" altLang="en-US" sz="1500" dirty="0"/>
              <a:t>시연</a:t>
            </a:r>
          </a:p>
          <a:p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8247821" y="5006830"/>
            <a:ext cx="257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9.1 </a:t>
            </a:r>
            <a:r>
              <a:rPr lang="en-US" altLang="ko-KR" sz="1500" dirty="0"/>
              <a:t>Q&amp;A</a:t>
            </a:r>
            <a:endParaRPr lang="ko-KR" altLang="en-US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3285679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주요화면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07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10" y="1925515"/>
            <a:ext cx="3462536" cy="27191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14" y="1385269"/>
            <a:ext cx="2476282" cy="35441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46713" y="501257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로그인화면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09411" y="501257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회원 가입 화면</a:t>
            </a:r>
          </a:p>
        </p:txBody>
      </p:sp>
    </p:spTree>
    <p:extLst>
      <p:ext uri="{BB962C8B-B14F-4D97-AF65-F5344CB8AC3E}">
        <p14:creationId xmlns:p14="http://schemas.microsoft.com/office/powerpoint/2010/main" val="12740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3285679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주요화면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07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49" y="1537196"/>
            <a:ext cx="4649015" cy="17677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70" y="3428999"/>
            <a:ext cx="4729106" cy="207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9177" y="1781472"/>
            <a:ext cx="330517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- </a:t>
            </a:r>
            <a:r>
              <a:rPr lang="ko-KR" altLang="en-US" dirty="0">
                <a:ea typeface="맑은 고딕"/>
              </a:rPr>
              <a:t>건강 설문 배너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450968" y="5528415"/>
            <a:ext cx="343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906804" y="4807166"/>
            <a:ext cx="33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상세 성분 제공</a:t>
            </a:r>
            <a:r>
              <a:rPr lang="en-US" altLang="ko-KR" dirty="0"/>
              <a:t>(</a:t>
            </a:r>
            <a:r>
              <a:rPr lang="ko-KR" altLang="en-US" dirty="0"/>
              <a:t>인기</a:t>
            </a:r>
            <a:r>
              <a:rPr lang="en-US" altLang="ko-KR" dirty="0"/>
              <a:t>,</a:t>
            </a:r>
            <a:r>
              <a:rPr lang="ko-KR" altLang="en-US" dirty="0" err="1"/>
              <a:t>고민별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Swiper.js </a:t>
            </a:r>
            <a:r>
              <a:rPr lang="ko-KR" altLang="en-US" dirty="0"/>
              <a:t>라이브러리 활용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3285679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주요화면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07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330971"/>
            <a:ext cx="5314950" cy="28697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652" y="4838701"/>
            <a:ext cx="7851222" cy="1611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9509" y="2442684"/>
            <a:ext cx="33051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- Article</a:t>
            </a:r>
            <a:r>
              <a:rPr lang="ko-KR" altLang="en-US" dirty="0">
                <a:ea typeface="맑은 고딕"/>
              </a:rPr>
              <a:t> 콘텐츠 </a:t>
            </a:r>
            <a:endParaRPr lang="en-US" altLang="ko-KR"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989" y="5456605"/>
            <a:ext cx="33051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- </a:t>
            </a:r>
            <a:r>
              <a:rPr lang="ko-KR" altLang="en-US" dirty="0">
                <a:ea typeface="맑은 고딕"/>
              </a:rPr>
              <a:t>함께 하고싶은 기관명</a:t>
            </a: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127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3432350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주요화면</a:t>
            </a: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09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56" y="1293887"/>
            <a:ext cx="6147513" cy="41992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04188" y="5532741"/>
            <a:ext cx="260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상세성분</a:t>
            </a:r>
            <a:r>
              <a:rPr lang="ko-KR" altLang="en-US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367830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3432350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주요화면</a:t>
            </a: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09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1D0CEB7-FE13-6702-D60A-DC5D0817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53" y="1354395"/>
            <a:ext cx="4043082" cy="4902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CA690-F032-7A47-5B64-261B20C0A04B}"/>
              </a:ext>
            </a:extLst>
          </p:cNvPr>
          <p:cNvSpPr txBox="1"/>
          <p:nvPr/>
        </p:nvSpPr>
        <p:spPr>
          <a:xfrm>
            <a:off x="2357718" y="3672045"/>
            <a:ext cx="4572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</a:rPr>
              <a:t>성분 상세정보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976930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3285679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주요화면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07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44837" y="2333846"/>
            <a:ext cx="161804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ea typeface="맑은 고딕"/>
              </a:rPr>
              <a:t>…</a:t>
            </a:r>
            <a:endParaRPr lang="ko-KR" altLang="en-US" sz="3200" dirty="0"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7198" y="2439964"/>
            <a:ext cx="1440837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500" dirty="0">
                <a:ea typeface="맑은 고딕"/>
              </a:rPr>
              <a:t>…</a:t>
            </a:r>
            <a:endParaRPr lang="ko-KR" altLang="en-US" sz="2500" dirty="0"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8138" y="4464402"/>
            <a:ext cx="411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영양제 단계별 분석 화면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총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ko-KR" altLang="en-US" dirty="0" err="1"/>
              <a:t>다중질의문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38824EF-2BA1-E9B9-9F60-2CB1F165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494" y="1665257"/>
            <a:ext cx="3009013" cy="2003483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7FD2746-AAA2-8080-D707-B3042C31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5" y="1629630"/>
            <a:ext cx="3753293" cy="208359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534C0A6-4D59-6C78-27BA-90C23B186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774" y="1744126"/>
            <a:ext cx="3124200" cy="1766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87C162-3E7A-F0C2-D0DB-A84F771B87B7}"/>
              </a:ext>
            </a:extLst>
          </p:cNvPr>
          <p:cNvSpPr txBox="1"/>
          <p:nvPr/>
        </p:nvSpPr>
        <p:spPr>
          <a:xfrm>
            <a:off x="7514174" y="2333638"/>
            <a:ext cx="1440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33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3285679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주요화면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07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2636" y="31072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다중질의문</a:t>
            </a:r>
            <a:r>
              <a:rPr lang="ko-KR" altLang="en-US" dirty="0"/>
              <a:t> 결과 </a:t>
            </a:r>
            <a:r>
              <a:rPr lang="ko-KR" altLang="en-US" dirty="0" err="1"/>
              <a:t>분석화면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영양제 성분 </a:t>
            </a:r>
            <a:r>
              <a:rPr lang="en-US" altLang="ko-KR" dirty="0"/>
              <a:t>, </a:t>
            </a:r>
            <a:r>
              <a:rPr lang="ko-KR" altLang="en-US" dirty="0"/>
              <a:t>제품 정보</a:t>
            </a: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1593FBEB-3651-731C-1CF3-F5D75065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35" y="1130519"/>
            <a:ext cx="5862917" cy="2777126"/>
          </a:xfrm>
          <a:prstGeom prst="rect">
            <a:avLst/>
          </a:prstGeom>
        </p:spPr>
      </p:pic>
      <p:pic>
        <p:nvPicPr>
          <p:cNvPr id="13" name="그림 13" descr="텍스트, 웹사이트이(가) 표시된 사진&#10;&#10;자동 생성된 설명">
            <a:extLst>
              <a:ext uri="{FF2B5EF4-FFF2-40B4-BE49-F238E27FC236}">
                <a16:creationId xmlns:a16="http://schemas.microsoft.com/office/drawing/2014/main" id="{C4FDAFED-9F90-B2E0-F9FB-B16EE020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435" y="3908097"/>
            <a:ext cx="5862917" cy="26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3432350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주요화면</a:t>
            </a: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09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64" y="1677283"/>
            <a:ext cx="8826472" cy="3032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18488" y="50411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게시판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1180655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Q&amp;A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09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1304480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마무리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09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4190554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프로젝트개요</a:t>
            </a: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_</a:t>
            </a: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추진배경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46808" y="1486792"/>
            <a:ext cx="7917656" cy="35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736203" y="1524892"/>
            <a:ext cx="10730508" cy="48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신라고딕체"/>
                <a:ea typeface="신라고딕체"/>
              </a:rPr>
              <a:t>영양제 섭취 비율의 증가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2846" y="2492876"/>
            <a:ext cx="6174425" cy="363328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3927" y="2570184"/>
            <a:ext cx="4593535" cy="346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868317" y="1329131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6786" y="339167"/>
            <a:ext cx="1799779" cy="11257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사이트 맵</a:t>
            </a:r>
            <a:endParaRPr lang="en-US" altLang="ko-KR" sz="3400">
              <a:solidFill>
                <a:schemeClr val="tx1">
                  <a:lumMod val="75000"/>
                  <a:lumOff val="25000"/>
                </a:schemeClr>
              </a:solidFill>
              <a:latin typeface="신라고딕체"/>
              <a:ea typeface="신라고딕체"/>
              <a:cs typeface="신라고딕체"/>
            </a:endParaRPr>
          </a:p>
          <a:p>
            <a:pPr lvl="0">
              <a:defRPr/>
            </a:pPr>
            <a:endParaRPr lang="ko-KR" altLang="en-US" sz="3400">
              <a:solidFill>
                <a:schemeClr val="tx1">
                  <a:lumMod val="75000"/>
                  <a:lumOff val="25000"/>
                </a:schemeClr>
              </a:solidFill>
              <a:latin typeface="신라고딕체"/>
              <a:ea typeface="신라고딕체"/>
              <a:cs typeface="신라고딕체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647" y="508443"/>
            <a:ext cx="629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6786" y="946054"/>
            <a:ext cx="13692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제목을 입력하세요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4190554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프로젝트개요</a:t>
            </a: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_</a:t>
            </a: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추진배경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46808" y="1486792"/>
            <a:ext cx="7917656" cy="35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736203" y="1524892"/>
            <a:ext cx="10730508" cy="48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신라고딕체"/>
                <a:ea typeface="신라고딕체"/>
              </a:rPr>
              <a:t>정보 습득의 어려움과 이로 인한 오남용 발생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5537" y="2319555"/>
            <a:ext cx="5168377" cy="38393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20162" y="2334024"/>
            <a:ext cx="4356505" cy="372723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31270" y="6226671"/>
            <a:ext cx="7999512" cy="100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>
                <a:solidFill>
                  <a:srgbClr val="BFBFBF"/>
                </a:solidFill>
                <a:latin typeface="신라고딕체"/>
                <a:ea typeface="신라고딕체"/>
              </a:rPr>
              <a:t>출처 </a:t>
            </a:r>
            <a:r>
              <a:rPr lang="en-US" altLang="ko-KR" sz="1000">
                <a:solidFill>
                  <a:srgbClr val="BFBFBF"/>
                </a:solidFill>
                <a:latin typeface="신라고딕체"/>
                <a:ea typeface="신라고딕체"/>
              </a:rPr>
              <a:t>:</a:t>
            </a:r>
            <a:r>
              <a:rPr lang="ko-KR" altLang="en-US" sz="1000">
                <a:solidFill>
                  <a:srgbClr val="BFBFBF"/>
                </a:solidFill>
                <a:latin typeface="신라고딕체"/>
                <a:ea typeface="신라고딕체"/>
              </a:rPr>
              <a:t> </a:t>
            </a:r>
            <a:r>
              <a:rPr lang="en-US" altLang="en-US" sz="1000">
                <a:solidFill>
                  <a:srgbClr val="BFBFBF"/>
                </a:solidFill>
                <a:latin typeface="신라고딕체"/>
                <a:ea typeface="신라고딕체"/>
              </a:rPr>
              <a:t>http://m.maeilmarketing.com/news/articleView.html?idxno=7696</a:t>
            </a:r>
          </a:p>
          <a:p>
            <a:pPr algn="r">
              <a:defRPr/>
            </a:pPr>
            <a:r>
              <a:rPr lang="en-US" altLang="en-US" sz="1000">
                <a:solidFill>
                  <a:srgbClr val="BFBFBF"/>
                </a:solidFill>
                <a:latin typeface="신라고딕체"/>
                <a:ea typeface="신라고딕체"/>
              </a:rPr>
              <a:t>https://magazine.hankyung.com/business/article/202210134692b</a:t>
            </a:r>
          </a:p>
          <a:p>
            <a:pPr algn="r">
              <a:defRPr/>
            </a:pPr>
            <a:r>
              <a:rPr lang="en-US" altLang="en-US" sz="1000">
                <a:solidFill>
                  <a:srgbClr val="BFBFBF"/>
                </a:solidFill>
                <a:latin typeface="신라고딕체"/>
                <a:ea typeface="신라고딕체"/>
              </a:rPr>
              <a:t>https://www.hankyung.com/it/article/202207148047i</a:t>
            </a:r>
          </a:p>
          <a:p>
            <a:pPr algn="r">
              <a:defRPr/>
            </a:pPr>
            <a:endParaRPr lang="en-US" altLang="en-US" sz="1000">
              <a:solidFill>
                <a:srgbClr val="BFBFBF"/>
              </a:solidFill>
              <a:latin typeface="신라고딕체"/>
              <a:ea typeface="신라고딕체"/>
            </a:endParaRPr>
          </a:p>
          <a:p>
            <a:pPr algn="r">
              <a:defRPr/>
            </a:pPr>
            <a:endParaRPr lang="en-US" altLang="en-US" sz="1000">
              <a:solidFill>
                <a:srgbClr val="BFBFBF"/>
              </a:solidFill>
              <a:latin typeface="신라고딕체"/>
              <a:ea typeface="신라고딕체"/>
            </a:endParaRPr>
          </a:p>
          <a:p>
            <a:pPr algn="r">
              <a:defRPr/>
            </a:pPr>
            <a:endParaRPr lang="en-US" altLang="en-US" sz="1000">
              <a:solidFill>
                <a:srgbClr val="BFBFBF"/>
              </a:solidFill>
              <a:latin typeface="신라고딕체"/>
              <a:ea typeface="신라고딕체"/>
            </a:endParaRPr>
          </a:p>
        </p:txBody>
      </p:sp>
    </p:spTree>
    <p:extLst>
      <p:ext uri="{BB962C8B-B14F-4D97-AF65-F5344CB8AC3E}">
        <p14:creationId xmlns:p14="http://schemas.microsoft.com/office/powerpoint/2010/main" val="9020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3447604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프로젝트개요</a:t>
            </a: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_</a:t>
            </a: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목표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9289" y="1869281"/>
            <a:ext cx="2286000" cy="2286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92063" y="1065319"/>
            <a:ext cx="3968338" cy="39683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8504" y="1485603"/>
            <a:ext cx="3003349" cy="300334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06298" y="4167249"/>
            <a:ext cx="3893347" cy="947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endParaRPr lang="ko-KR" altLang="en-US" sz="2800">
              <a:latin typeface="신라고딕체"/>
              <a:ea typeface="신라고딕체"/>
            </a:endParaRPr>
          </a:p>
          <a:p>
            <a:pPr marL="0" indent="0" algn="ctr">
              <a:buNone/>
              <a:defRPr/>
            </a:pPr>
            <a:r>
              <a:rPr lang="ko-KR" altLang="en-US" sz="2800">
                <a:latin typeface="신라고딕체"/>
                <a:ea typeface="신라고딕체"/>
              </a:rPr>
              <a:t>맞춤형 영양제 추천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0" y="4601528"/>
            <a:ext cx="6096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sz="2800">
                <a:latin typeface="신라고딕체"/>
                <a:ea typeface="신라고딕체"/>
              </a:rPr>
              <a:t>성분 검색 및 정보 조회 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021538" y="4477405"/>
            <a:ext cx="3915668" cy="94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sz="2800">
                <a:latin typeface="신라고딕체"/>
                <a:ea typeface="신라고딕체"/>
              </a:rPr>
              <a:t>커뮤니티를 통한</a:t>
            </a:r>
          </a:p>
          <a:p>
            <a:pPr marL="0" indent="0" algn="ctr">
              <a:buNone/>
              <a:defRPr/>
            </a:pPr>
            <a:r>
              <a:rPr lang="ko-KR" altLang="en-US" sz="2800">
                <a:latin typeface="신라고딕체"/>
                <a:ea typeface="신라고딕체"/>
              </a:rPr>
              <a:t>정보 공유 활성화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5" y="339167"/>
            <a:ext cx="3447605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프로젝트개요</a:t>
            </a: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_</a:t>
            </a: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2241451"/>
          </a:xfrm>
        </p:spPr>
        <p:txBody>
          <a:bodyPr vert="horz" lIns="91440" tIns="45720" rIns="91440" bIns="45720">
            <a:normAutofit/>
          </a:bodyPr>
          <a:lstStyle/>
          <a:p>
            <a:pPr marL="0" indent="0" algn="ctr">
              <a:buNone/>
              <a:defRPr/>
            </a:pPr>
            <a:endParaRPr lang="ko-KR" altLang="en-US">
              <a:latin typeface="신라고딕체"/>
              <a:ea typeface="신라고딕체"/>
            </a:endParaRPr>
          </a:p>
          <a:p>
            <a:pPr marL="0" indent="0" algn="ctr">
              <a:buNone/>
              <a:defRPr/>
            </a:pPr>
            <a:r>
              <a:rPr lang="ko-KR" altLang="en-US">
                <a:latin typeface="신라고딕체"/>
                <a:ea typeface="신라고딕체"/>
              </a:rPr>
              <a:t>영양제에 대한 성분 정보 제공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신라고딕체"/>
                <a:ea typeface="신라고딕체"/>
              </a:rPr>
              <a:t>섭취 정보와 구매 정보 제공 및 공유</a:t>
            </a:r>
          </a:p>
          <a:p>
            <a:pPr marL="0" indent="0" algn="ctr">
              <a:buNone/>
              <a:defRPr/>
            </a:pPr>
            <a:endParaRPr lang="ko-KR" altLang="en-US">
              <a:latin typeface="신라고딕체"/>
              <a:ea typeface="신라고딕체"/>
            </a:endParaRPr>
          </a:p>
          <a:p>
            <a:pPr marL="0" indent="0" algn="ctr">
              <a:buNone/>
              <a:defRPr/>
            </a:pPr>
            <a:endParaRPr lang="ko-KR" altLang="en-US">
              <a:latin typeface="신라고딕체"/>
              <a:ea typeface="신라고딕체"/>
            </a:endParaRPr>
          </a:p>
          <a:p>
            <a:pPr marL="0" indent="0" algn="ctr">
              <a:buNone/>
              <a:defRPr/>
            </a:pPr>
            <a:endParaRPr lang="ko-KR" altLang="en-US">
              <a:latin typeface="신라고딕체"/>
              <a:ea typeface="신라고딕체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7277" y="2216050"/>
            <a:ext cx="275888" cy="363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/>
        </p:nvSpPr>
        <p:spPr>
          <a:xfrm>
            <a:off x="0" y="3992463"/>
            <a:ext cx="12192000" cy="224145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000000"/>
              </a:solidFill>
              <a:latin typeface="신라고딕체"/>
              <a:ea typeface="신라고딕체"/>
            </a:endParaRPr>
          </a:p>
          <a:p>
            <a:pPr marL="0" indent="0" algn="ctr">
              <a:buNone/>
              <a:defRPr/>
            </a:pPr>
            <a:r>
              <a:rPr lang="ko-KR" sz="2800" b="0" i="0" u="none" strike="noStrike">
                <a:latin typeface="신라고딕체"/>
                <a:ea typeface="신라고딕체"/>
              </a:rPr>
              <a:t>쉽고 올바른 영양제 구매와 섭취를 유도</a:t>
            </a:r>
            <a:endParaRPr kumimoji="0" lang="ko-KR" altLang="en-US" sz="2800" b="0" i="0" u="none" strike="noStrike" kern="1200" cap="none" spc="0" normalizeH="0" baseline="0">
              <a:solidFill>
                <a:srgbClr val="000000"/>
              </a:solidFill>
              <a:latin typeface="신라고딕체"/>
              <a:ea typeface="신라고딕체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000000"/>
              </a:solidFill>
              <a:latin typeface="신라고딕체"/>
              <a:ea typeface="신라고딕체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000000"/>
              </a:solidFill>
              <a:latin typeface="신라고딕체"/>
              <a:ea typeface="신라고딕체"/>
            </a:endParaRPr>
          </a:p>
        </p:txBody>
      </p:sp>
      <p:sp>
        <p:nvSpPr>
          <p:cNvPr id="27" name="오른쪽 화살표 26"/>
          <p:cNvSpPr/>
          <p:nvPr/>
        </p:nvSpPr>
        <p:spPr>
          <a:xfrm rot="5400000">
            <a:off x="5653236" y="3410396"/>
            <a:ext cx="885527" cy="6846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5CB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6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1433406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팀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420" y="400988"/>
            <a:ext cx="459869" cy="4616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ㅇㄹㅁㄴㅇㄴㅁㄹ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53" y="1772195"/>
            <a:ext cx="1521762" cy="15217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92" y="1741829"/>
            <a:ext cx="1452929" cy="14529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78344" y="2893210"/>
            <a:ext cx="1476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박제창</a:t>
            </a:r>
            <a:endParaRPr lang="ko-KR" altLang="en-US" sz="2500" dirty="0">
              <a:latin typeface="신라고딕체" panose="02020803020101020101" pitchFamily="18" charset="-127"/>
              <a:ea typeface="신라고딕체" panose="02020803020101020101" pitchFamily="18" charset="-127"/>
              <a:cs typeface="신라고딕체" panose="020208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42888" y="2879151"/>
            <a:ext cx="10118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이관희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41973" y="2911763"/>
            <a:ext cx="10118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김진호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72550" y="2903011"/>
            <a:ext cx="10118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err="1">
                <a:latin typeface="신라고딕체" panose="02020803020101020101" pitchFamily="18" charset="-127"/>
                <a:ea typeface="신라고딕체" panose="02020803020101020101" pitchFamily="18" charset="-127"/>
                <a:cs typeface="신라고딕체" panose="02020803020101020101" pitchFamily="18" charset="-127"/>
              </a:rPr>
              <a:t>김규서</a:t>
            </a:r>
            <a:endParaRPr lang="ko-KR" altLang="en-US" sz="2500" dirty="0">
              <a:latin typeface="신라고딕체" panose="02020803020101020101" pitchFamily="18" charset="-127"/>
              <a:ea typeface="신라고딕체" panose="02020803020101020101" pitchFamily="18" charset="-127"/>
              <a:cs typeface="신라고딕체" panose="020208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60" y="1783319"/>
            <a:ext cx="1369947" cy="13699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24" y="1758114"/>
            <a:ext cx="1485541" cy="148554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31950" y="3856694"/>
            <a:ext cx="18505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/>
              <a:t> </a:t>
            </a:r>
            <a:r>
              <a:rPr lang="ko-KR" altLang="en-US" sz="1500" dirty="0" err="1"/>
              <a:t>백엔드</a:t>
            </a:r>
            <a:endParaRPr lang="en-US" altLang="ko-KR" sz="1500" dirty="0"/>
          </a:p>
          <a:p>
            <a:endParaRPr lang="en-US" altLang="ko-KR" dirty="0"/>
          </a:p>
          <a:p>
            <a:r>
              <a:rPr lang="ko-KR" altLang="en-US" sz="1500" b="1" dirty="0"/>
              <a:t>회원가입</a:t>
            </a:r>
            <a:endParaRPr lang="en-US" altLang="ko-KR" sz="1500" b="1" dirty="0"/>
          </a:p>
          <a:p>
            <a:r>
              <a:rPr lang="ko-KR" altLang="en-US" sz="1500" b="1" dirty="0"/>
              <a:t>로그인</a:t>
            </a:r>
            <a:endParaRPr lang="en-US" altLang="ko-KR" sz="1500" b="1" dirty="0"/>
          </a:p>
          <a:p>
            <a:r>
              <a:rPr lang="ko-KR" altLang="en-US" sz="1500" b="1" dirty="0" err="1"/>
              <a:t>마이페이지</a:t>
            </a:r>
            <a:endParaRPr lang="en-US" altLang="ko-KR" sz="1500" b="1" dirty="0"/>
          </a:p>
          <a:p>
            <a:r>
              <a:rPr lang="ko-KR" altLang="en-US" sz="1500" b="1" dirty="0"/>
              <a:t>게시판</a:t>
            </a:r>
            <a:endParaRPr lang="en-US" altLang="ko-KR" sz="1500" b="1" dirty="0"/>
          </a:p>
        </p:txBody>
      </p:sp>
      <p:sp>
        <p:nvSpPr>
          <p:cNvPr id="21" name="직사각형 20"/>
          <p:cNvSpPr/>
          <p:nvPr/>
        </p:nvSpPr>
        <p:spPr>
          <a:xfrm>
            <a:off x="6717526" y="3579695"/>
            <a:ext cx="188841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sz="1500" dirty="0" err="1"/>
              <a:t>프론트엔드</a:t>
            </a:r>
            <a:endParaRPr lang="en-US" altLang="ko-KR" sz="1500" dirty="0"/>
          </a:p>
          <a:p>
            <a:endParaRPr lang="en-US" altLang="ko-KR" dirty="0"/>
          </a:p>
          <a:p>
            <a:r>
              <a:rPr lang="ko-KR" altLang="en-US" sz="1500" b="1" dirty="0"/>
              <a:t>영양제 분석</a:t>
            </a:r>
            <a:endParaRPr lang="en-US" altLang="ko-KR" sz="1500" b="1" dirty="0"/>
          </a:p>
          <a:p>
            <a:r>
              <a:rPr lang="ko-KR" altLang="en-US" sz="1500" b="1" dirty="0" err="1"/>
              <a:t>공공데이터</a:t>
            </a:r>
            <a:endParaRPr lang="en-US" altLang="ko-KR" sz="1500" b="1" dirty="0"/>
          </a:p>
          <a:p>
            <a:r>
              <a:rPr lang="ko-KR" altLang="en-US" sz="1500" b="1" dirty="0" err="1"/>
              <a:t>세부화면</a:t>
            </a:r>
            <a:r>
              <a:rPr lang="ko-KR" altLang="en-US" sz="1500" b="1" dirty="0"/>
              <a:t> 구현</a:t>
            </a:r>
            <a:endParaRPr lang="en-US" altLang="ko-KR" sz="1500" b="1" dirty="0"/>
          </a:p>
          <a:p>
            <a:r>
              <a:rPr lang="ko-KR" altLang="en-US" sz="1500" b="1" dirty="0"/>
              <a:t>동영상 제작</a:t>
            </a:r>
            <a:endParaRPr lang="en-US" altLang="ko-KR" sz="1500" b="1" dirty="0"/>
          </a:p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302558" y="3856694"/>
            <a:ext cx="2341098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/>
              <a:t>프론트엔드</a:t>
            </a:r>
            <a:endParaRPr lang="en-US" altLang="ko-KR" sz="1500" dirty="0"/>
          </a:p>
          <a:p>
            <a:endParaRPr lang="en-US" altLang="ko-KR" dirty="0"/>
          </a:p>
          <a:p>
            <a:r>
              <a:rPr lang="ko-KR" altLang="en-US" sz="1500" b="1" dirty="0"/>
              <a:t>전체 기획</a:t>
            </a:r>
            <a:endParaRPr lang="en-US" altLang="ko-KR" sz="1500" b="1" dirty="0"/>
          </a:p>
          <a:p>
            <a:r>
              <a:rPr lang="ko-KR" altLang="en-US" sz="1500" b="1" dirty="0" err="1"/>
              <a:t>메인화면</a:t>
            </a:r>
            <a:r>
              <a:rPr lang="ko-KR" altLang="en-US" sz="1500" b="1" dirty="0"/>
              <a:t> 구현</a:t>
            </a:r>
            <a:endParaRPr lang="en-US" altLang="ko-KR" sz="1500" b="1" dirty="0"/>
          </a:p>
          <a:p>
            <a:r>
              <a:rPr lang="ko-KR" altLang="en-US" sz="1500" b="1" dirty="0"/>
              <a:t>성분 검색</a:t>
            </a:r>
            <a:endParaRPr lang="en-US" altLang="ko-KR" sz="1500" b="1" dirty="0"/>
          </a:p>
          <a:p>
            <a:r>
              <a:rPr lang="ko-KR" altLang="en-US" sz="1500" b="1" dirty="0" err="1"/>
              <a:t>공공데이터</a:t>
            </a:r>
            <a:endParaRPr lang="en-US" altLang="ko-KR" sz="1500" b="1" dirty="0"/>
          </a:p>
        </p:txBody>
      </p:sp>
      <p:sp>
        <p:nvSpPr>
          <p:cNvPr id="24" name="직사각형 23"/>
          <p:cNvSpPr/>
          <p:nvPr/>
        </p:nvSpPr>
        <p:spPr>
          <a:xfrm>
            <a:off x="8842888" y="3856694"/>
            <a:ext cx="2866641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/>
              <a:t>프론트엔드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b="1" dirty="0" err="1"/>
              <a:t>통합테스트</a:t>
            </a:r>
            <a:endParaRPr lang="en-US" altLang="ko-KR" sz="1500" b="1" dirty="0"/>
          </a:p>
          <a:p>
            <a:r>
              <a:rPr lang="ko-KR" altLang="en-US" sz="1500" b="1" dirty="0"/>
              <a:t>지도 </a:t>
            </a:r>
            <a:r>
              <a:rPr lang="en-US" altLang="ko-KR" sz="1500" b="1" dirty="0"/>
              <a:t>API(</a:t>
            </a:r>
            <a:r>
              <a:rPr lang="ko-KR" altLang="en-US" sz="1500" b="1" dirty="0"/>
              <a:t>카카오</a:t>
            </a:r>
            <a:r>
              <a:rPr lang="en-US" altLang="ko-KR" sz="1500" b="1" dirty="0"/>
              <a:t>)</a:t>
            </a:r>
          </a:p>
          <a:p>
            <a:r>
              <a:rPr lang="en-US" altLang="ko-KR" sz="1500" b="1" dirty="0"/>
              <a:t>PPT </a:t>
            </a:r>
            <a:r>
              <a:rPr lang="ko-KR" altLang="en-US" sz="1500" b="1" dirty="0"/>
              <a:t>제작</a:t>
            </a:r>
            <a:endParaRPr lang="en-US" altLang="ko-KR" sz="1500" b="1" dirty="0"/>
          </a:p>
          <a:p>
            <a:r>
              <a:rPr lang="ko-KR" altLang="en-US" sz="1500" b="1" dirty="0"/>
              <a:t>로그인</a:t>
            </a:r>
            <a:r>
              <a:rPr lang="en-US" altLang="ko-KR" sz="1500" b="1" dirty="0"/>
              <a:t>,</a:t>
            </a:r>
            <a:r>
              <a:rPr lang="ko-KR" altLang="en-US" sz="1500" b="1" dirty="0" err="1"/>
              <a:t>마이페이지</a:t>
            </a:r>
            <a:r>
              <a:rPr lang="ko-KR" altLang="en-US" sz="1500" b="1" dirty="0"/>
              <a:t> 화면 </a:t>
            </a:r>
            <a:endParaRPr lang="en-US" altLang="ko-KR" sz="1500" b="1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59573" y="3370264"/>
            <a:ext cx="823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팀장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3656" y="3388817"/>
            <a:ext cx="1627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팀원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0267" y="3411769"/>
            <a:ext cx="1627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팀원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99598" y="3411768"/>
            <a:ext cx="1133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팀원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1380" y="984779"/>
            <a:ext cx="10489239" cy="572617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2542729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프로젝트 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굽은 화살표 23"/>
          <p:cNvSpPr/>
          <p:nvPr/>
        </p:nvSpPr>
        <p:spPr>
          <a:xfrm flipH="1">
            <a:off x="10424915" y="2431851"/>
            <a:ext cx="260449" cy="64740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49740" y="2372318"/>
            <a:ext cx="1622226" cy="311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>
                <a:latin typeface="신라고딕체"/>
                <a:ea typeface="신라고딕체"/>
              </a:rPr>
              <a:t>세부사항 조정</a:t>
            </a:r>
            <a:endParaRPr lang="en-US" altLang="ko-KR" sz="1500">
              <a:latin typeface="신라고딕체"/>
              <a:ea typeface="신라고딕체"/>
            </a:endParaRPr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5502870" y="3371004"/>
            <a:ext cx="692051" cy="1737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6017220" y="3999654"/>
            <a:ext cx="692051" cy="1737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4359" y="3320950"/>
            <a:ext cx="2061270" cy="315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신라고딕체"/>
                <a:ea typeface="신라고딕체"/>
              </a:rPr>
              <a:t>데이터 입력 갯수 과다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81844" y="3937991"/>
            <a:ext cx="2366367" cy="317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신라고딕체"/>
                <a:ea typeface="신라고딕체"/>
              </a:rPr>
              <a:t>이메일 인증 기능 추가</a:t>
            </a:r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8581529" y="4620862"/>
            <a:ext cx="692051" cy="1737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17888" y="4569915"/>
            <a:ext cx="2366368" cy="31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신라고딕체"/>
                <a:ea typeface="신라고딕체"/>
              </a:rPr>
              <a:t>댓글 삭제 기능 수정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00054" y="6141242"/>
            <a:ext cx="2366368" cy="31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신라고딕체"/>
                <a:ea typeface="신라고딕체"/>
              </a:rPr>
              <a:t>통합 과정중에 생긴 오류 수정</a:t>
            </a:r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9098558" y="6202905"/>
            <a:ext cx="692051" cy="1737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296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35330" y="9844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4886" y="339167"/>
            <a:ext cx="1675954" cy="601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  <a:latin typeface="신라고딕체"/>
                <a:ea typeface="신라고딕체"/>
                <a:cs typeface="신라고딕체"/>
              </a:rPr>
              <a:t>구현기능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430" y="400988"/>
            <a:ext cx="457849" cy="4516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38100" dir="2700000" sx="-86000" sy="-86000" algn="ctr" rotWithShape="0">
              <a:srgbClr val="783E94"/>
            </a:outerShdw>
          </a:effectLst>
          <a:scene3d>
            <a:camera prst="orthographicFront" fov="0">
              <a:rot lat="0" lon="0" rev="0"/>
            </a:camera>
            <a:lightRig rig="threePt" dir="t"/>
          </a:scene3d>
          <a:sp3d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b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 cap="flat" cmpd="sng" algn="ctr">
            <a:gradFill flip="xy" rotWithShape="1">
              <a:gsLst>
                <a:gs pos="0">
                  <a:srgbClr val="C600AA">
                    <a:alpha val="100000"/>
                  </a:srgbClr>
                </a:gs>
                <a:gs pos="100000">
                  <a:srgbClr val="5900CC">
                    <a:alpha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37194" y="1166151"/>
          <a:ext cx="10687839" cy="5305781"/>
        </p:xfrm>
        <a:graphic>
          <a:graphicData uri="http://schemas.openxmlformats.org/drawingml/2006/table">
            <a:tbl>
              <a:tblPr firstRow="1" bandRow="1"/>
              <a:tblGrid>
                <a:gridCol w="213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429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solidFill>
                            <a:schemeClr val="lt1"/>
                          </a:solidFill>
                          <a:latin typeface="신라고딕체"/>
                          <a:ea typeface="신라고딕체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83E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83E9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기능 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83E9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297"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600" spc="0">
                        <a:latin typeface="신라고딕체"/>
                        <a:ea typeface="신라고딕체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영양 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영양제 성분정보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성분 정보 조회 및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해당 성분 구매처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9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spc="0">
                          <a:latin typeface="신라고딕체"/>
                          <a:ea typeface="신라고딕체"/>
                        </a:rPr>
                        <a:t>AI</a:t>
                      </a: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개인별 맞춤형 추천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결과화면 개인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29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회원관리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회원정보 수정 및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아이디</a:t>
                      </a:r>
                      <a:r>
                        <a:rPr lang="en-US" altLang="ko-KR" sz="1600" spc="0">
                          <a:latin typeface="신라고딕체"/>
                          <a:ea typeface="신라고딕체"/>
                        </a:rPr>
                        <a:t>/</a:t>
                      </a: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48"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커뮤니티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게시글 등록</a:t>
                      </a:r>
                      <a:r>
                        <a:rPr lang="en-US" altLang="ko-KR" sz="1600" spc="0">
                          <a:latin typeface="신라고딕체"/>
                          <a:ea typeface="신라고딕체"/>
                        </a:rPr>
                        <a:t>,</a:t>
                      </a: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 조회</a:t>
                      </a:r>
                      <a:r>
                        <a:rPr lang="en-US" altLang="ko-KR" sz="1600" spc="0">
                          <a:latin typeface="신라고딕체"/>
                          <a:ea typeface="신라고딕체"/>
                        </a:rPr>
                        <a:t>,</a:t>
                      </a: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 수정</a:t>
                      </a:r>
                      <a:r>
                        <a:rPr lang="en-US" altLang="ko-KR" sz="1600" spc="0">
                          <a:latin typeface="신라고딕체"/>
                          <a:ea typeface="신라고딕체"/>
                        </a:rPr>
                        <a:t>,</a:t>
                      </a: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 삭제</a:t>
                      </a:r>
                      <a:r>
                        <a:rPr lang="en-US" altLang="ko-KR" sz="1600" spc="0">
                          <a:latin typeface="신라고딕체"/>
                          <a:ea typeface="신라고딕체"/>
                        </a:rPr>
                        <a:t>,</a:t>
                      </a: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 파일첨부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1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댓글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댓글 등록</a:t>
                      </a:r>
                      <a:r>
                        <a:rPr lang="en-US" altLang="ko-KR" sz="1600" spc="0">
                          <a:latin typeface="신라고딕체"/>
                          <a:ea typeface="신라고딕체"/>
                        </a:rPr>
                        <a:t>,</a:t>
                      </a: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 조회</a:t>
                      </a:r>
                      <a:r>
                        <a:rPr lang="en-US" altLang="ko-KR" sz="1600" spc="0">
                          <a:latin typeface="신라고딕체"/>
                          <a:ea typeface="신라고딕체"/>
                        </a:rPr>
                        <a:t>,</a:t>
                      </a: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429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약국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spc="0">
                          <a:latin typeface="신라고딕체"/>
                          <a:ea typeface="신라고딕체"/>
                        </a:rPr>
                        <a:t>선택지역 주변 약국 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7459" y="4122668"/>
            <a:ext cx="1492494" cy="183479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2437" y="1916142"/>
            <a:ext cx="1931537" cy="206548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76645" y="4502177"/>
            <a:ext cx="458138" cy="45813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32170" y="2961336"/>
            <a:ext cx="458138" cy="45813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71771" y="2054973"/>
            <a:ext cx="458138" cy="4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7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624</ep:Words>
  <ep:PresentationFormat>와이드스크린</ep:PresentationFormat>
  <ep:Paragraphs>476</ep:Paragraphs>
  <ep:Slides>30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2023-04-24T02:31:58.000</dcterms:created>
  <dc:creator>mypc</dc:creator>
  <cp:lastModifiedBy>wpckd</cp:lastModifiedBy>
  <dcterms:modified xsi:type="dcterms:W3CDTF">2023-04-26T13:46:29.517</dcterms:modified>
  <cp:revision>129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