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96" r:id="rId6"/>
    <p:sldId id="297" r:id="rId7"/>
    <p:sldId id="299" r:id="rId8"/>
    <p:sldId id="301" r:id="rId9"/>
    <p:sldId id="303" r:id="rId10"/>
    <p:sldId id="306" r:id="rId11"/>
    <p:sldId id="305" r:id="rId12"/>
    <p:sldId id="302" r:id="rId13"/>
    <p:sldId id="307" r:id="rId14"/>
    <p:sldId id="308" r:id="rId15"/>
    <p:sldId id="309" r:id="rId16"/>
    <p:sldId id="310" r:id="rId17"/>
    <p:sldId id="311" r:id="rId18"/>
    <p:sldId id="312" r:id="rId19"/>
    <p:sldId id="313" r:id="rId20"/>
    <p:sldId id="314" r:id="rId21"/>
    <p:sldId id="315" r:id="rId22"/>
    <p:sldId id="316" r:id="rId23"/>
    <p:sldId id="320" r:id="rId24"/>
    <p:sldId id="319" r:id="rId25"/>
    <p:sldId id="317" r:id="rId26"/>
    <p:sldId id="321" r:id="rId27"/>
    <p:sldId id="276" r:id="rId2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6540" y="16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59C0EB-A4A6-4381-8AD1-E132B91206FB}" type="datetime1">
              <a:rPr lang="zh-TW" altLang="en-US" smtClean="0">
                <a:latin typeface="Microsoft JhengHei UI" panose="020B0604030504040204" pitchFamily="34" charset="-120"/>
                <a:ea typeface="Microsoft JhengHei UI" panose="020B0604030504040204" pitchFamily="34" charset="-120"/>
              </a:rPr>
              <a:t>2023/11/1</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00D1635C-4EFD-464D-8219-0C25BE709D42}" type="datetime1">
              <a:rPr lang="zh-TW" altLang="en-US" noProof="0" smtClean="0"/>
              <a:t>2023/11/1</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B9A9E5-4F7F-4A7D-9DE1-899232329269}" type="slidenum">
              <a:rPr lang="en-US" altLang="zh-TW" noProof="0" smtClean="0"/>
              <a:pPr/>
              <a:t>‹#›</a:t>
            </a:fld>
            <a:endParaRPr lang="zh-TW"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334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0328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to edit Master title style</a:t>
            </a:r>
            <a:endParaRPr lang="zh-TW" altLang="en-US" noProof="0"/>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pic>
        <p:nvPicPr>
          <p:cNvPr id="8" name="圖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場比較">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4" name="文字版面配置區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p:txBody>
      </p:sp>
      <p:pic>
        <p:nvPicPr>
          <p:cNvPr id="11" name="圖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圖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圖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內容版面配置區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p:txBody>
      </p:sp>
      <p:sp>
        <p:nvSpPr>
          <p:cNvPr id="26" name="內容版面配置區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a:p>
            <a:pPr lvl="1" rtl="0"/>
            <a:r>
              <a:rPr lang="en-US" altLang="zh-TW" noProof="0"/>
              <a:t>Second level</a:t>
            </a:r>
          </a:p>
        </p:txBody>
      </p:sp>
      <p:sp>
        <p:nvSpPr>
          <p:cNvPr id="27" name="內容版面配置區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altLang="zh-TW" noProof="0"/>
              <a:t>Click to edit Master text styles</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兩項內容">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ltLang="zh-TW" noProof="0"/>
              <a:t>Click to edit Master text styles</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11" name="圖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容">
    <p:spTree>
      <p:nvGrpSpPr>
        <p:cNvPr id="1" name=""/>
        <p:cNvGrpSpPr/>
        <p:nvPr/>
      </p:nvGrpSpPr>
      <p:grpSpPr>
        <a:xfrm>
          <a:off x="0" y="0"/>
          <a:ext cx="0" cy="0"/>
          <a:chOff x="0" y="0"/>
          <a:chExt cx="0" cy="0"/>
        </a:xfrm>
      </p:grpSpPr>
      <p:pic>
        <p:nvPicPr>
          <p:cNvPr id="14" name="圖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標題 1">
            <a:extLst>
              <a:ext uri="{FF2B5EF4-FFF2-40B4-BE49-F238E27FC236}">
                <a16:creationId xmlns:a16="http://schemas.microsoft.com/office/drawing/2014/main" id="{1E1C8C6D-0530-475B-A7F7-0E00C33ACFEB}"/>
              </a:ext>
            </a:extLst>
          </p:cNvPr>
          <p:cNvSpPr>
            <a:spLocks noGrp="1"/>
          </p:cNvSpPr>
          <p:nvPr>
            <p:ph type="title"/>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20" name="文字版面配置區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5" name="文字版面配置區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6" name="文字版面配置區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7" name="文字版面配置區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8" name="文字版面配置區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9" name="文字版面配置區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1" name="日期版面配置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22" name="頁尾版面配置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24" name="投影片編號版面配置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圖表和表格">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C4E19-B78B-4E39-B661-7E6A2E6C5002}"/>
              </a:ext>
            </a:extLst>
          </p:cNvPr>
          <p:cNvSpPr>
            <a:spLocks noGrp="1"/>
          </p:cNvSpPr>
          <p:nvPr>
            <p:ph type="title"/>
          </p:nvPr>
        </p:nvSpPr>
        <p:spPr/>
        <p:txBody>
          <a:bodyPr rtlCol="0">
            <a:normAutofit/>
          </a:bodyPr>
          <a:lstStyle>
            <a:lvl1pPr algn="l">
              <a:defRPr lang="en-US" sz="3600" kern="1200" spc="150" baseline="0" dirty="0">
                <a:solidFill>
                  <a:schemeClr val="tx1">
                    <a:lumMod val="75000"/>
                    <a:lumOff val="25000"/>
                  </a:schemeClr>
                </a:solidFill>
                <a:latin typeface="+mj-lt"/>
                <a:ea typeface="Microsoft JhengHei UI" panose="020B0604030504040204" pitchFamily="34" charset="-120"/>
                <a:cs typeface="+mj-cs"/>
              </a:defRPr>
            </a:lvl1pPr>
          </a:lstStyle>
          <a:p>
            <a:pPr rtl="0"/>
            <a:r>
              <a:rPr lang="en-US" altLang="zh-TW" noProof="0" dirty="0"/>
              <a:t>Click to edit Master title style</a:t>
            </a:r>
            <a:endParaRPr lang="zh-TW" altLang="en-US" noProof="0" dirty="0"/>
          </a:p>
        </p:txBody>
      </p:sp>
      <p:sp>
        <p:nvSpPr>
          <p:cNvPr id="15" name="文字版面配置區 14">
            <a:extLst>
              <a:ext uri="{FF2B5EF4-FFF2-40B4-BE49-F238E27FC236}">
                <a16:creationId xmlns:a16="http://schemas.microsoft.com/office/drawing/2014/main" id="{B250D272-9B39-4C2D-B0F5-21010D11E437}"/>
              </a:ext>
            </a:extLst>
          </p:cNvPr>
          <p:cNvSpPr>
            <a:spLocks noGrp="1"/>
          </p:cNvSpPr>
          <p:nvPr>
            <p:ph type="body" sz="quarter" idx="16"/>
          </p:nvPr>
        </p:nvSpPr>
        <p:spPr>
          <a:xfrm>
            <a:off x="848139" y="1361938"/>
            <a:ext cx="6765925" cy="496888"/>
          </a:xfrm>
        </p:spPr>
        <p:txBody>
          <a:bodyPr rtlCol="0">
            <a:noAutofit/>
          </a:bodyPr>
          <a:lstStyle>
            <a:lvl1pPr marL="0" indent="0">
              <a:buNone/>
              <a:defRPr sz="1800">
                <a:solidFill>
                  <a:schemeClr val="tx1">
                    <a:lumMod val="75000"/>
                    <a:lumOff val="25000"/>
                  </a:schemeClr>
                </a:solidFill>
                <a:latin typeface="+mj-lt"/>
                <a:ea typeface="Microsoft JhengHei UI" panose="020B0604030504040204" pitchFamily="34" charset="-120"/>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altLang="zh-TW" noProof="0" dirty="0"/>
              <a:t>Click to edit Master text styles</a:t>
            </a:r>
          </a:p>
        </p:txBody>
      </p:sp>
      <p:sp>
        <p:nvSpPr>
          <p:cNvPr id="7" name="圖表預留位置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5483087" cy="354214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en-US" altLang="zh-TW" noProof="0"/>
              <a:t>Click icon to add chart</a:t>
            </a:r>
            <a:endParaRPr lang="zh-TW" altLang="en-US" noProof="0"/>
          </a:p>
        </p:txBody>
      </p:sp>
      <p:sp>
        <p:nvSpPr>
          <p:cNvPr id="13" name="內容版面配置區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6629401" y="2286003"/>
            <a:ext cx="4376738" cy="3542142"/>
          </a:xfrm>
        </p:spPr>
        <p:txBody>
          <a:bodyPr rtlCol="0">
            <a:normAutofit/>
          </a:bodyPr>
          <a:lstStyle>
            <a:lvl1pPr marL="0" indent="0">
              <a:buNone/>
              <a:defRPr sz="1600">
                <a:solidFill>
                  <a:schemeClr val="tx1">
                    <a:lumMod val="65000"/>
                    <a:lumOff val="35000"/>
                  </a:schemeClr>
                </a:solidFill>
                <a:latin typeface="+mj-lt"/>
                <a:ea typeface="Microsoft JhengHei UI" panose="020B0604030504040204" pitchFamily="34" charset="-120"/>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zh-TW" altLang="en-US" noProof="0" dirty="0"/>
              <a:t>按一下以新增內容</a:t>
            </a:r>
          </a:p>
        </p:txBody>
      </p:sp>
      <p:sp>
        <p:nvSpPr>
          <p:cNvPr id="3" name="日期版面配置區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dirty="0"/>
              <a:t>Launch Challenge 2024</a:t>
            </a:r>
            <a:endParaRPr lang="zh-TW" altLang="en-US" noProof="0" dirty="0"/>
          </a:p>
        </p:txBody>
      </p:sp>
      <p:sp>
        <p:nvSpPr>
          <p:cNvPr id="4" name="頁尾版面配置區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sz="900" dirty="0"/>
              <a:t>French Railways in Pandemic and Non-pandemic Times: An Analysis</a:t>
            </a:r>
            <a:endParaRPr lang="zh-tw" altLang="zh-TW" dirty="0"/>
          </a:p>
        </p:txBody>
      </p:sp>
      <p:sp>
        <p:nvSpPr>
          <p:cNvPr id="5" name="投影片編號版面配置區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時間表 2">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A1F8C642-49FB-4E16-A3A0-B2ACBEABFFD6}"/>
              </a:ext>
            </a:extLst>
          </p:cNvPr>
          <p:cNvSpPr>
            <a:spLocks noGrp="1"/>
          </p:cNvSpPr>
          <p:nvPr>
            <p:ph type="title"/>
          </p:nvPr>
        </p:nvSpPr>
        <p:spPr/>
        <p:txBody>
          <a:bodyPr rtlCol="0">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6" name="文字版面配置區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7" name="文字版面配置區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8" name="文字版面配置區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9" name="文字版面配置區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0" name="文字版面配置區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1" name="文字版面配置區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12" name="文字版面配置區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3" name="文字版面配置區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4" name="文字版面配置區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5" name="文字版面配置區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6" name="文字版面配置區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7" name="文字版面配置區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8" name="文字版面配置區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9" name="文字版面配置區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0" name="文字版面配置區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1" name="文字版面配置區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2" name="文字版面配置區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3" name="文字版面配置區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4" name="文字版面配置區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5" name="文字版面配置區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6" name="文字版面配置區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7" name="文字版面配置區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8" name="文字版面配置區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9" name="文字版面配置區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0" name="文字版面配置區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1" name="文字版面配置區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2" name="矩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ZA"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36" name="日期版面配置區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37" name="頁尾版面配置區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38" name="投影片編號版面配置區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預留位置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SmartArt graphic</a:t>
            </a:r>
            <a:endParaRPr lang="zh-TW" altLang="en-US" noProof="0"/>
          </a:p>
        </p:txBody>
      </p:sp>
      <p:sp>
        <p:nvSpPr>
          <p:cNvPr id="2" name="標題 1">
            <a:extLst>
              <a:ext uri="{FF2B5EF4-FFF2-40B4-BE49-F238E27FC236}">
                <a16:creationId xmlns:a16="http://schemas.microsoft.com/office/drawing/2014/main" id="{EE5C4E19-B78B-4E39-B661-7E6A2E6C5002}"/>
              </a:ext>
            </a:extLst>
          </p:cNvPr>
          <p:cNvSpPr>
            <a:spLocks noGrp="1"/>
          </p:cNvSpPr>
          <p:nvPr>
            <p:ph type="title"/>
          </p:nvPr>
        </p:nvSpPr>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日期版面配置區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4" name="頁尾版面配置區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cxnSp>
        <p:nvCxnSpPr>
          <p:cNvPr id="10" name="直線接點​​(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團隊投影片 4 人員">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JhengHei UI" panose="020B0604030504040204" pitchFamily="34" charset="-120"/>
                <a:ea typeface="Microsoft JhengHei UI" panose="020B0604030504040204" pitchFamily="34" charset="-120"/>
              </a:defRPr>
            </a:lvl1pPr>
            <a:lvl2pPr marL="457200" indent="0" algn="l">
              <a:lnSpc>
                <a:spcPct val="100000"/>
              </a:lnSpc>
              <a:buNone/>
              <a:defRPr sz="1400">
                <a:solidFill>
                  <a:schemeClr val="tx1">
                    <a:lumMod val="75000"/>
                    <a:lumOff val="25000"/>
                  </a:schemeClr>
                </a:solidFill>
              </a:defRPr>
            </a:lvl2pPr>
          </a:lstStyle>
          <a:p>
            <a:pPr lvl="0" rtl="0"/>
            <a:r>
              <a:rPr lang="en-US" altLang="zh-TW" noProof="0"/>
              <a:t>Click icon to add picture</a:t>
            </a:r>
            <a:endParaRPr lang="zh-TW" altLang="en-US" noProof="0"/>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10" name="直線接點​​(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團隊投影片 8 人員">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en-US" altLang="zh-TW" noProof="0"/>
              <a:t>Click icon to add picture</a:t>
            </a:r>
            <a:endParaRPr lang="zh-TW" altLang="en-US" noProof="0"/>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55" name="圖片版面配置區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56" name="圖片版面配置區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57" name="圖片版面配置區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en-US" altLang="zh-TW" noProof="0"/>
              <a:t>Click icon to add picture</a:t>
            </a:r>
            <a:endParaRPr lang="zh-TW" altLang="en-US" noProof="0"/>
          </a:p>
        </p:txBody>
      </p:sp>
      <p:sp>
        <p:nvSpPr>
          <p:cNvPr id="58" name="圖片版面配置區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icon to add picture</a:t>
            </a:r>
            <a:endParaRPr lang="zh-TW" altLang="en-US" noProof="0"/>
          </a:p>
        </p:txBody>
      </p:sp>
      <p:sp>
        <p:nvSpPr>
          <p:cNvPr id="54" name="文字版面配置區 2">
            <a:extLst>
              <a:ext uri="{FF2B5EF4-FFF2-40B4-BE49-F238E27FC236}">
                <a16:creationId xmlns:a16="http://schemas.microsoft.com/office/drawing/2014/main" id="{22930C5B-603C-494E-A467-8B394D01D406}"/>
              </a:ext>
            </a:extLst>
          </p:cNvPr>
          <p:cNvSpPr>
            <a:spLocks noGrp="1"/>
          </p:cNvSpPr>
          <p:nvPr>
            <p:ph type="body" idx="25"/>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2" name="文字版面配置區 2">
            <a:extLst>
              <a:ext uri="{FF2B5EF4-FFF2-40B4-BE49-F238E27FC236}">
                <a16:creationId xmlns:a16="http://schemas.microsoft.com/office/drawing/2014/main" id="{540C455F-A23B-493F-B95E-AB485D91DA6A}"/>
              </a:ext>
            </a:extLst>
          </p:cNvPr>
          <p:cNvSpPr>
            <a:spLocks noGrp="1"/>
          </p:cNvSpPr>
          <p:nvPr>
            <p:ph type="body" idx="33"/>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59" name="文字版面配置區 2">
            <a:extLst>
              <a:ext uri="{FF2B5EF4-FFF2-40B4-BE49-F238E27FC236}">
                <a16:creationId xmlns:a16="http://schemas.microsoft.com/office/drawing/2014/main" id="{6D1C374C-DAF7-40EF-B279-4EC7A2AFE6A2}"/>
              </a:ext>
            </a:extLst>
          </p:cNvPr>
          <p:cNvSpPr>
            <a:spLocks noGrp="1"/>
          </p:cNvSpPr>
          <p:nvPr>
            <p:ph type="body" idx="30"/>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3" name="文字版面配置區 2">
            <a:extLst>
              <a:ext uri="{FF2B5EF4-FFF2-40B4-BE49-F238E27FC236}">
                <a16:creationId xmlns:a16="http://schemas.microsoft.com/office/drawing/2014/main" id="{421FF438-E4E8-4643-BCB3-4A1C12429042}"/>
              </a:ext>
            </a:extLst>
          </p:cNvPr>
          <p:cNvSpPr>
            <a:spLocks noGrp="1"/>
          </p:cNvSpPr>
          <p:nvPr>
            <p:ph type="body" idx="34"/>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0" name="文字版面配置區 2">
            <a:extLst>
              <a:ext uri="{FF2B5EF4-FFF2-40B4-BE49-F238E27FC236}">
                <a16:creationId xmlns:a16="http://schemas.microsoft.com/office/drawing/2014/main" id="{D4FEDD19-A7BA-45BB-93A0-F1E896C9F26D}"/>
              </a:ext>
            </a:extLst>
          </p:cNvPr>
          <p:cNvSpPr>
            <a:spLocks noGrp="1"/>
          </p:cNvSpPr>
          <p:nvPr>
            <p:ph type="body" idx="3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4" name="文字版面配置區 2">
            <a:extLst>
              <a:ext uri="{FF2B5EF4-FFF2-40B4-BE49-F238E27FC236}">
                <a16:creationId xmlns:a16="http://schemas.microsoft.com/office/drawing/2014/main" id="{A12F0175-7AEE-46B1-9590-D4A427680DC7}"/>
              </a:ext>
            </a:extLst>
          </p:cNvPr>
          <p:cNvSpPr>
            <a:spLocks noGrp="1"/>
          </p:cNvSpPr>
          <p:nvPr>
            <p:ph type="body" idx="35"/>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1" name="文字版面配置區 2">
            <a:extLst>
              <a:ext uri="{FF2B5EF4-FFF2-40B4-BE49-F238E27FC236}">
                <a16:creationId xmlns:a16="http://schemas.microsoft.com/office/drawing/2014/main" id="{5026D39F-46AB-4680-9A52-F367344A3531}"/>
              </a:ext>
            </a:extLst>
          </p:cNvPr>
          <p:cNvSpPr>
            <a:spLocks noGrp="1"/>
          </p:cNvSpPr>
          <p:nvPr>
            <p:ph type="body" idx="32"/>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65" name="文字版面配置區 2">
            <a:extLst>
              <a:ext uri="{FF2B5EF4-FFF2-40B4-BE49-F238E27FC236}">
                <a16:creationId xmlns:a16="http://schemas.microsoft.com/office/drawing/2014/main" id="{04E11FE2-6320-4E8C-A5B3-8104AF329ADA}"/>
              </a:ext>
            </a:extLst>
          </p:cNvPr>
          <p:cNvSpPr>
            <a:spLocks noGrp="1"/>
          </p:cNvSpPr>
          <p:nvPr>
            <p:ph type="body" idx="36"/>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13" name="圖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圖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內容">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11" name="內容版面配置區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7" name="文字版面配置區 2">
            <a:extLst>
              <a:ext uri="{FF2B5EF4-FFF2-40B4-BE49-F238E27FC236}">
                <a16:creationId xmlns:a16="http://schemas.microsoft.com/office/drawing/2014/main" id="{E43D2F47-FAF2-42C2-967D-251DD4B940D7}"/>
              </a:ext>
            </a:extLst>
          </p:cNvPr>
          <p:cNvSpPr>
            <a:spLocks noGrp="1"/>
          </p:cNvSpPr>
          <p:nvPr>
            <p:ph type="body" idx="17"/>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altLang="zh-TW" noProof="0"/>
              <a:t>Click to edit Master text styles</a:t>
            </a:r>
          </a:p>
        </p:txBody>
      </p:sp>
      <p:sp>
        <p:nvSpPr>
          <p:cNvPr id="24" name="內容版面配置區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8" name="文字版面配置區 4">
            <a:extLst>
              <a:ext uri="{FF2B5EF4-FFF2-40B4-BE49-F238E27FC236}">
                <a16:creationId xmlns:a16="http://schemas.microsoft.com/office/drawing/2014/main" id="{3322C250-87FC-4F14-A42C-FFDA120D0D64}"/>
              </a:ext>
            </a:extLst>
          </p:cNvPr>
          <p:cNvSpPr>
            <a:spLocks noGrp="1"/>
          </p:cNvSpPr>
          <p:nvPr>
            <p:ph type="body" sz="quarter" idx="18"/>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ltLang="zh-TW" noProof="0"/>
              <a:t>Click to edit Master text styles</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altLang="zh-TW" noProof="0"/>
              <a:t>Click to edit Master text styles</a:t>
            </a:r>
          </a:p>
        </p:txBody>
      </p:sp>
      <p:sp>
        <p:nvSpPr>
          <p:cNvPr id="25" name="內容版面配置區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9" name="文字版面配置區 2">
            <a:extLst>
              <a:ext uri="{FF2B5EF4-FFF2-40B4-BE49-F238E27FC236}">
                <a16:creationId xmlns:a16="http://schemas.microsoft.com/office/drawing/2014/main" id="{D3C675D6-83FA-4036-B516-098EDCAF2506}"/>
              </a:ext>
            </a:extLst>
          </p:cNvPr>
          <p:cNvSpPr>
            <a:spLocks noGrp="1"/>
          </p:cNvSpPr>
          <p:nvPr>
            <p:ph type="body" idx="19"/>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altLang="zh-TW" noProof="0"/>
              <a:t>Click to edit Master text styles</a:t>
            </a:r>
          </a:p>
        </p:txBody>
      </p:sp>
      <p:sp>
        <p:nvSpPr>
          <p:cNvPr id="26" name="內容版面配置區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14" name="文字版面配置區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B6439AAC-8A96-4015-8A87-ED8DF7027B60}"/>
              </a:ext>
            </a:extLst>
          </p:cNvPr>
          <p:cNvSpPr>
            <a:spLocks noGrp="1"/>
          </p:cNvSpPr>
          <p:nvPr>
            <p:ph type="body" idx="20"/>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內容版面配置區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altLang="zh-TW" noProof="0"/>
              <a:t>Click to edit Master text styles</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TW" noProof="0"/>
              <a:t>Click to edit Master text styles</a:t>
            </a:r>
          </a:p>
        </p:txBody>
      </p:sp>
      <p:cxnSp>
        <p:nvCxnSpPr>
          <p:cNvPr id="23" name="直線接點​​(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版面配置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22" name="頁尾版面配置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24" name="投影片編號版面配置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程">
    <p:bg>
      <p:bgPr>
        <a:solidFill>
          <a:schemeClr val="bg1"/>
        </a:solidFill>
        <a:effectLst/>
      </p:bgPr>
    </p:bg>
    <p:spTree>
      <p:nvGrpSpPr>
        <p:cNvPr id="1" name=""/>
        <p:cNvGrpSpPr/>
        <p:nvPr/>
      </p:nvGrpSpPr>
      <p:grpSpPr>
        <a:xfrm>
          <a:off x="0" y="0"/>
          <a:ext cx="0" cy="0"/>
          <a:chOff x="0" y="0"/>
          <a:chExt cx="0" cy="0"/>
        </a:xfrm>
      </p:grpSpPr>
      <p:pic>
        <p:nvPicPr>
          <p:cNvPr id="8" name="圖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標題 1">
            <a:extLst>
              <a:ext uri="{FF2B5EF4-FFF2-40B4-BE49-F238E27FC236}">
                <a16:creationId xmlns:a16="http://schemas.microsoft.com/office/drawing/2014/main" id="{3F0A9B92-C2D0-466A-A680-A35832C452B3}"/>
              </a:ext>
            </a:extLst>
          </p:cNvPr>
          <p:cNvSpPr>
            <a:spLocks noGrp="1"/>
          </p:cNvSpPr>
          <p:nvPr>
            <p:ph type="title"/>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to edit Master title style</a:t>
            </a:r>
            <a:endParaRPr lang="zh-TW" altLang="en-US" noProof="0"/>
          </a:p>
        </p:txBody>
      </p:sp>
      <p:sp>
        <p:nvSpPr>
          <p:cNvPr id="3" name="內容版面配置區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4" name="日期版面配置區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1558787" cy="365126"/>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dirty="0"/>
              <a:t>Launch Challenge 2024</a:t>
            </a:r>
          </a:p>
        </p:txBody>
      </p:sp>
      <p:sp>
        <p:nvSpPr>
          <p:cNvPr id="5" name="頁尾版面配置區 4">
            <a:extLst>
              <a:ext uri="{FF2B5EF4-FFF2-40B4-BE49-F238E27FC236}">
                <a16:creationId xmlns:a16="http://schemas.microsoft.com/office/drawing/2014/main" id="{7727F11D-8AF8-44D6-A48B-D8C7779B8B08}"/>
              </a:ext>
            </a:extLst>
          </p:cNvPr>
          <p:cNvSpPr>
            <a:spLocks noGrp="1"/>
          </p:cNvSpPr>
          <p:nvPr>
            <p:ph type="ftr" sz="quarter" idx="11"/>
          </p:nvPr>
        </p:nvSpPr>
        <p:spPr>
          <a:xfrm>
            <a:off x="3243516" y="6356349"/>
            <a:ext cx="2173310" cy="365126"/>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sz="900" dirty="0"/>
              <a:t>French Railways in Pandemic and Non-pandemic Times: An Analysis</a:t>
            </a:r>
            <a:endParaRPr lang="zh-tw" altLang="zh-TW" dirty="0"/>
          </a:p>
        </p:txBody>
      </p:sp>
      <p:sp>
        <p:nvSpPr>
          <p:cNvPr id="6" name="投影片編號版面配置區 5">
            <a:extLst>
              <a:ext uri="{FF2B5EF4-FFF2-40B4-BE49-F238E27FC236}">
                <a16:creationId xmlns:a16="http://schemas.microsoft.com/office/drawing/2014/main" id="{658C0879-6B0F-4AF6-A997-EC61DA8964AE}"/>
              </a:ext>
            </a:extLst>
          </p:cNvPr>
          <p:cNvSpPr>
            <a:spLocks noGrp="1"/>
          </p:cNvSpPr>
          <p:nvPr>
            <p:ph type="sldNum" sz="quarter" idx="12"/>
          </p:nvPr>
        </p:nvSpPr>
        <p:spPr>
          <a:xfrm>
            <a:off x="5689961" y="6356350"/>
            <a:ext cx="98755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結語">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to edit Master title style</a:t>
            </a:r>
            <a:endParaRPr lang="zh-TW" altLang="en-US" noProof="0"/>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pic>
        <p:nvPicPr>
          <p:cNvPr id="6" name="圖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版面配置區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0" name="頁尾版面配置區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1" name="投影片編號版面配置區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時間表">
    <p:spTree>
      <p:nvGrpSpPr>
        <p:cNvPr id="1" name=""/>
        <p:cNvGrpSpPr/>
        <p:nvPr/>
      </p:nvGrpSpPr>
      <p:grpSpPr>
        <a:xfrm>
          <a:off x="0" y="0"/>
          <a:ext cx="0" cy="0"/>
          <a:chOff x="0" y="0"/>
          <a:chExt cx="0" cy="0"/>
        </a:xfrm>
      </p:grpSpPr>
      <p:sp>
        <p:nvSpPr>
          <p:cNvPr id="12" name="圖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按一下以編輯標題</a:t>
            </a:r>
          </a:p>
        </p:txBody>
      </p:sp>
      <p:sp>
        <p:nvSpPr>
          <p:cNvPr id="16" name="文字版面配置區 15">
            <a:extLst>
              <a:ext uri="{FF2B5EF4-FFF2-40B4-BE49-F238E27FC236}">
                <a16:creationId xmlns:a16="http://schemas.microsoft.com/office/drawing/2014/main" id="{3BABF6CA-407C-4BF0-8234-1321A676E756}"/>
              </a:ext>
            </a:extLst>
          </p:cNvPr>
          <p:cNvSpPr>
            <a:spLocks noGrp="1"/>
          </p:cNvSpPr>
          <p:nvPr>
            <p:ph type="body" sz="quarter" idx="13"/>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17" name="文字版面配置區 15">
            <a:extLst>
              <a:ext uri="{FF2B5EF4-FFF2-40B4-BE49-F238E27FC236}">
                <a16:creationId xmlns:a16="http://schemas.microsoft.com/office/drawing/2014/main" id="{76D8129B-5B68-421C-968C-3663C86EFC7C}"/>
              </a:ext>
            </a:extLst>
          </p:cNvPr>
          <p:cNvSpPr>
            <a:spLocks noGrp="1"/>
          </p:cNvSpPr>
          <p:nvPr>
            <p:ph type="body" sz="quarter" idx="14"/>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18" name="文字版面配置區 15">
            <a:extLst>
              <a:ext uri="{FF2B5EF4-FFF2-40B4-BE49-F238E27FC236}">
                <a16:creationId xmlns:a16="http://schemas.microsoft.com/office/drawing/2014/main" id="{6C741DCA-8EBD-44F5-9D38-E938A628ADCD}"/>
              </a:ext>
            </a:extLst>
          </p:cNvPr>
          <p:cNvSpPr>
            <a:spLocks noGrp="1"/>
          </p:cNvSpPr>
          <p:nvPr>
            <p:ph type="body" sz="quarter" idx="15"/>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19" name="文字版面配置區 15">
            <a:extLst>
              <a:ext uri="{FF2B5EF4-FFF2-40B4-BE49-F238E27FC236}">
                <a16:creationId xmlns:a16="http://schemas.microsoft.com/office/drawing/2014/main" id="{5C43C6B1-A1BD-4A90-8B4B-F361C1BEDD26}"/>
              </a:ext>
            </a:extLst>
          </p:cNvPr>
          <p:cNvSpPr>
            <a:spLocks noGrp="1"/>
          </p:cNvSpPr>
          <p:nvPr>
            <p:ph type="body" sz="quarter" idx="16"/>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34" name="文字版面配置區 15">
            <a:extLst>
              <a:ext uri="{FF2B5EF4-FFF2-40B4-BE49-F238E27FC236}">
                <a16:creationId xmlns:a16="http://schemas.microsoft.com/office/drawing/2014/main" id="{0C66E1BD-33F0-4B94-BF94-CD4698F85C3D}"/>
              </a:ext>
            </a:extLst>
          </p:cNvPr>
          <p:cNvSpPr>
            <a:spLocks noGrp="1"/>
          </p:cNvSpPr>
          <p:nvPr>
            <p:ph type="body" sz="quarter" idx="17"/>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35" name="文字版面配置區 15">
            <a:extLst>
              <a:ext uri="{FF2B5EF4-FFF2-40B4-BE49-F238E27FC236}">
                <a16:creationId xmlns:a16="http://schemas.microsoft.com/office/drawing/2014/main" id="{2D4661B1-6559-407A-9AEC-A46A0570AE8F}"/>
              </a:ext>
            </a:extLst>
          </p:cNvPr>
          <p:cNvSpPr>
            <a:spLocks noGrp="1"/>
          </p:cNvSpPr>
          <p:nvPr>
            <p:ph type="body" sz="quarter" idx="18"/>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36" name="文字版面配置區 15">
            <a:extLst>
              <a:ext uri="{FF2B5EF4-FFF2-40B4-BE49-F238E27FC236}">
                <a16:creationId xmlns:a16="http://schemas.microsoft.com/office/drawing/2014/main" id="{DCC983F7-6A25-42C0-811C-EA32138C5B80}"/>
              </a:ext>
            </a:extLst>
          </p:cNvPr>
          <p:cNvSpPr>
            <a:spLocks noGrp="1"/>
          </p:cNvSpPr>
          <p:nvPr>
            <p:ph type="body" sz="quarter" idx="19"/>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sp>
        <p:nvSpPr>
          <p:cNvPr id="37" name="文字版面配置區 15">
            <a:extLst>
              <a:ext uri="{FF2B5EF4-FFF2-40B4-BE49-F238E27FC236}">
                <a16:creationId xmlns:a16="http://schemas.microsoft.com/office/drawing/2014/main" id="{E83DA0EB-27DD-416A-8DA5-4AFDC8587E5C}"/>
              </a:ext>
            </a:extLst>
          </p:cNvPr>
          <p:cNvSpPr>
            <a:spLocks noGrp="1"/>
          </p:cNvSpPr>
          <p:nvPr>
            <p:ph type="body" sz="quarter" idx="20"/>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Click to edit Master text styles</a:t>
            </a:r>
          </a:p>
        </p:txBody>
      </p:sp>
      <p:cxnSp>
        <p:nvCxnSpPr>
          <p:cNvPr id="3" name="直線接點​​(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線接點​​(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線接點​​(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線接點​​(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版面配置區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6" name="頁尾版面配置區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7" name="投影片編號版面配置區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容 3 欄位">
    <p:bg>
      <p:bgPr>
        <a:solidFill>
          <a:schemeClr val="accent2"/>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885156" y="892177"/>
            <a:ext cx="8421688" cy="1325563"/>
          </a:xfrm>
        </p:spPr>
        <p:txBody>
          <a:bodyPr rtlCol="0">
            <a:normAutofit/>
          </a:bodyPr>
          <a:lstStyle>
            <a:lvl1pPr algn="ctr">
              <a:defRPr lang="en-US" sz="3600" kern="1200" spc="150" baseline="0" dirty="0">
                <a:solidFill>
                  <a:schemeClr val="tx1">
                    <a:lumMod val="75000"/>
                    <a:lumOff val="25000"/>
                  </a:schemeClr>
                </a:solidFill>
                <a:latin typeface="+mj-lt"/>
                <a:ea typeface="Microsoft JhengHei UI" panose="020B0604030504040204" pitchFamily="34" charset="-120"/>
                <a:cs typeface="+mj-cs"/>
              </a:defRPr>
            </a:lvl1pPr>
          </a:lstStyle>
          <a:p>
            <a:pPr rtl="0"/>
            <a:r>
              <a:rPr lang="en-US" altLang="zh-TW" noProof="0" dirty="0"/>
              <a:t>Click to edit Master title style</a:t>
            </a:r>
            <a:endParaRPr lang="zh-TW" altLang="en-US" noProof="0" dirty="0"/>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0" y="2540003"/>
            <a:ext cx="10515600" cy="3555286"/>
          </a:xfrm>
        </p:spPr>
        <p:txBody>
          <a:bodyPr rtlCol="0">
            <a:normAutofit/>
          </a:bodyPr>
          <a:lstStyle>
            <a:lvl1pPr marL="0" indent="0" algn="ctr">
              <a:lnSpc>
                <a:spcPct val="100000"/>
              </a:lnSpc>
              <a:buFont typeface="Arial" panose="020B0604020202020204" pitchFamily="34" charset="0"/>
              <a:buNone/>
              <a:defRPr sz="1800">
                <a:solidFill>
                  <a:schemeClr val="tx1">
                    <a:lumMod val="75000"/>
                    <a:lumOff val="25000"/>
                  </a:schemeClr>
                </a:solidFill>
                <a:latin typeface="+mn-lt"/>
                <a:ea typeface="Microsoft JhengHei UI" panose="020B0604030504040204" pitchFamily="34" charset="-120"/>
              </a:defRPr>
            </a:lvl1pPr>
          </a:lstStyle>
          <a:p>
            <a:pPr lvl="0" rtl="0"/>
            <a:r>
              <a:rPr lang="zh-TW" altLang="en-US" noProof="0" dirty="0"/>
              <a:t>按一下以新增文字</a:t>
            </a:r>
            <a:endParaRPr lang="en-US" altLang="zh-TW" noProof="0" dirty="0"/>
          </a:p>
        </p:txBody>
      </p:sp>
      <p:sp>
        <p:nvSpPr>
          <p:cNvPr id="3" name="日期版面配置區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Launch Challenge 2024</a:t>
            </a:r>
            <a:endParaRPr lang="zh-tw" altLang="zh-TW" dirty="0"/>
          </a:p>
        </p:txBody>
      </p:sp>
      <p:sp>
        <p:nvSpPr>
          <p:cNvPr id="4" name="頁尾版面配置區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sz="900" dirty="0"/>
              <a:t>French Railways in Pandemic and Non-pandemic Times: An Analysis</a:t>
            </a:r>
            <a:endParaRPr lang="zh-tw" altLang="zh-TW" dirty="0"/>
          </a:p>
        </p:txBody>
      </p:sp>
      <p:sp>
        <p:nvSpPr>
          <p:cNvPr id="5" name="投影片編號版面配置區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2" name="直線接點​​(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接點​​(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圖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圖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容 2 欄位">
    <p:bg>
      <p:bgPr>
        <a:solidFill>
          <a:schemeClr val="bg1"/>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15" name="文字版面配置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6" name="文字版面配置區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8" name="文字版面配置區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9" name="文字版面配置區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0" name="文字版面配置區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3" name="文字版面配置區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4" name="文字版面配置區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 name="日期版面配置區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4" name="頁尾版面配置區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5" name="投影片編號版面配置區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2" name="圖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簡介">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TW" noProof="0"/>
              <a:t>Click to edit Master text styles</a:t>
            </a:r>
          </a:p>
        </p:txBody>
      </p:sp>
      <p:cxnSp>
        <p:nvCxnSpPr>
          <p:cNvPr id="14" name="直線接點​​(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版面配置區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0" name="頁尾版面配置區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1" name="投影片編號版面配置區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節符號">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en-US" altLang="zh-TW" noProof="0"/>
              <a:t>Click to edit Master title style</a:t>
            </a:r>
            <a:endParaRPr lang="zh-TW" altLang="en-US" noProof="0"/>
          </a:p>
        </p:txBody>
      </p:sp>
      <p:pic>
        <p:nvPicPr>
          <p:cNvPr id="5" name="圖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述">
    <p:spTree>
      <p:nvGrpSpPr>
        <p:cNvPr id="1" name=""/>
        <p:cNvGrpSpPr/>
        <p:nvPr/>
      </p:nvGrpSpPr>
      <p:grpSpPr>
        <a:xfrm>
          <a:off x="0" y="0"/>
          <a:ext cx="0" cy="0"/>
          <a:chOff x="0" y="0"/>
          <a:chExt cx="0" cy="0"/>
        </a:xfrm>
      </p:grpSpPr>
      <p:pic>
        <p:nvPicPr>
          <p:cNvPr id="7" name="圖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標題 1">
            <a:extLst>
              <a:ext uri="{FF2B5EF4-FFF2-40B4-BE49-F238E27FC236}">
                <a16:creationId xmlns:a16="http://schemas.microsoft.com/office/drawing/2014/main" id="{C2FF67A8-55FA-435D-A18C-96D63D22B53E}"/>
              </a:ext>
            </a:extLst>
          </p:cNvPr>
          <p:cNvSpPr>
            <a:spLocks noGrp="1"/>
          </p:cNvSpPr>
          <p:nvPr>
            <p:ph type="title"/>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cxnSp>
        <p:nvCxnSpPr>
          <p:cNvPr id="9" name="直線接點​​(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字版面配置區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2" name="文字版面配置區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3" name="文字版面配置區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4" name="文字版面配置區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5" name="文字版面配置區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6" name="文字版面配置區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7" name="日期版面配置區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8" name="頁尾版面配置區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9" name="投影片編號版面配置區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個內容">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en-US" altLang="zh-TW" noProof="0"/>
              <a:t>Click to edit Master title style</a:t>
            </a:r>
            <a:endParaRPr lang="zh-TW" altLang="en-US" noProof="0"/>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ltLang="zh-TW" noProof="0"/>
              <a:t>Click to edit Master text styles</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Click to edit Master text styles</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en-US" altLang="zh-TW" noProof="0"/>
              <a:t>Click to edit Master text styles</a:t>
            </a:r>
          </a:p>
          <a:p>
            <a:pPr lvl="1" rtl="0"/>
            <a:r>
              <a:rPr lang="en-US" altLang="zh-TW" noProof="0"/>
              <a:t>Second level</a:t>
            </a:r>
          </a:p>
          <a:p>
            <a:pPr lvl="2" rtl="0"/>
            <a:r>
              <a:rPr lang="en-US" altLang="zh-TW" noProof="0"/>
              <a:t>Third level</a:t>
            </a:r>
          </a:p>
          <a:p>
            <a:pPr lvl="3" rtl="0"/>
            <a:r>
              <a:rPr lang="en-US" altLang="zh-TW" noProof="0"/>
              <a:t>Fourth level</a:t>
            </a:r>
          </a:p>
          <a:p>
            <a:pPr lvl="4" rtl="0"/>
            <a:r>
              <a:rPr lang="en-US" altLang="zh-TW" noProof="0"/>
              <a:t>Fifth level</a:t>
            </a:r>
            <a:endParaRPr lang="zh-TW" altLang="en-US" noProof="0"/>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t>按一下以編輯母片標題樣式</a:t>
            </a:r>
          </a:p>
        </p:txBody>
      </p:sp>
      <p:sp>
        <p:nvSpPr>
          <p:cNvPr id="3" name="文字版面配置區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p>
        </p:txBody>
      </p:sp>
      <p:sp>
        <p:nvSpPr>
          <p:cNvPr id="4" name="日期版面配置區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dirty="0"/>
              <a:t>Launch Challenge 2024</a:t>
            </a:r>
            <a:endParaRPr lang="zh-tw" dirty="0"/>
          </a:p>
        </p:txBody>
      </p:sp>
      <p:sp>
        <p:nvSpPr>
          <p:cNvPr id="5" name="頁尾版面配置區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sz="900" dirty="0"/>
              <a:t>French Railways in Pandemic and Non-pandemic Times: An Analysis</a:t>
            </a:r>
            <a:endParaRPr lang="zh-tw" dirty="0"/>
          </a:p>
        </p:txBody>
      </p:sp>
      <p:sp>
        <p:nvSpPr>
          <p:cNvPr id="6" name="投影片編號版面配置區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bit.ly/regularite-mensuelle-tgv-par-liaisons"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deepl.com/translato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deepl.com/translato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2019%E2%80%932020_French_pension_reform_strike" TargetMode="External"/><Relationship Id="rId2" Type="http://schemas.openxmlformats.org/officeDocument/2006/relationships/hyperlink" Target="https://www.cnbc.com/2018/04/03/france-train-strike-scnf-action-brings-travel-chaos.html" TargetMode="External"/><Relationship Id="rId1" Type="http://schemas.openxmlformats.org/officeDocument/2006/relationships/slideLayout" Target="../slideLayouts/slideLayout4.xml"/><Relationship Id="rId4" Type="http://schemas.openxmlformats.org/officeDocument/2006/relationships/hyperlink" Target="https://en.wikipedia.org/wiki/COVID-19_pandemic_in_France#Timelin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815C6-3AD0-46E6-A74A-1967BD91AF50}"/>
              </a:ext>
            </a:extLst>
          </p:cNvPr>
          <p:cNvSpPr>
            <a:spLocks noGrp="1"/>
          </p:cNvSpPr>
          <p:nvPr>
            <p:ph type="ctrTitle"/>
          </p:nvPr>
        </p:nvSpPr>
        <p:spPr>
          <a:xfrm>
            <a:off x="3053443" y="4434840"/>
            <a:ext cx="8588827" cy="1122202"/>
          </a:xfrm>
        </p:spPr>
        <p:txBody>
          <a:bodyPr rtlCol="0"/>
          <a:lstStyle/>
          <a:p>
            <a:pPr rtl="0"/>
            <a:r>
              <a:rPr lang="en-US" altLang="zh-TW" sz="3600" dirty="0">
                <a:latin typeface="+mj-lt"/>
                <a:ea typeface="Calibri" panose="020F0502020204030204" pitchFamily="34" charset="0"/>
                <a:cs typeface="Calibri" panose="020F0502020204030204" pitchFamily="34" charset="0"/>
              </a:rPr>
              <a:t>French Railways in Pandemic and Non-pandemic Times: An Analysis</a:t>
            </a:r>
            <a:endParaRPr lang="zh-TW" altLang="en-US" dirty="0">
              <a:latin typeface="+mj-lt"/>
              <a:cs typeface="Calibri" panose="020F0502020204030204" pitchFamily="34" charset="0"/>
            </a:endParaRPr>
          </a:p>
        </p:txBody>
      </p:sp>
      <p:sp>
        <p:nvSpPr>
          <p:cNvPr id="3" name="副標題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en-US" altLang="zh-TW" dirty="0">
                <a:latin typeface="+mn-lt"/>
              </a:rPr>
              <a:t>Analyst and Presenter: Je-Ching Liao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Delay at departure fluctuate greatly</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p:txBody>
          <a:bodyPr/>
          <a:lstStyle/>
          <a:p>
            <a:r>
              <a:rPr lang="en-US" dirty="0"/>
              <a:t>Not stable throughout the years, might have more reasons</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p:txBody>
          <a:bodyPr/>
          <a:lstStyle/>
          <a:p>
            <a:pPr marL="285750" indent="-285750">
              <a:buFont typeface="Arial" panose="020B0604020202020204" pitchFamily="34" charset="0"/>
              <a:buChar char="•"/>
            </a:pPr>
            <a:r>
              <a:rPr lang="en-US" dirty="0">
                <a:latin typeface="+mn-lt"/>
              </a:rPr>
              <a:t>2019-2020 strike and the second lockdown coincide with the</a:t>
            </a:r>
            <a:r>
              <a:rPr lang="zh-TW" altLang="en-US" dirty="0">
                <a:latin typeface="+mn-lt"/>
              </a:rPr>
              <a:t> </a:t>
            </a:r>
            <a:r>
              <a:rPr lang="en-US" altLang="zh-TW" dirty="0">
                <a:latin typeface="+mn-lt"/>
              </a:rPr>
              <a:t>spike of trend, namely </a:t>
            </a:r>
            <a:r>
              <a:rPr lang="en-US" dirty="0">
                <a:latin typeface="+mn-lt"/>
              </a:rPr>
              <a:t>over 50% of the train delayed at departure</a:t>
            </a:r>
          </a:p>
          <a:p>
            <a:pPr marL="285750" indent="-285750">
              <a:buFont typeface="Arial" panose="020B0604020202020204" pitchFamily="34" charset="0"/>
              <a:buChar char="•"/>
            </a:pPr>
            <a:r>
              <a:rPr lang="en-US" dirty="0">
                <a:latin typeface="+mn-lt"/>
              </a:rPr>
              <a:t>An overall growth starting from 2021 to 2023</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10</a:t>
            </a:fld>
            <a:endParaRPr lang="zh-TW" altLang="en-US" noProof="0"/>
          </a:p>
        </p:txBody>
      </p:sp>
      <p:pic>
        <p:nvPicPr>
          <p:cNvPr id="11" name="Picture 10">
            <a:extLst>
              <a:ext uri="{FF2B5EF4-FFF2-40B4-BE49-F238E27FC236}">
                <a16:creationId xmlns:a16="http://schemas.microsoft.com/office/drawing/2014/main" id="{19AF31FC-93AC-3069-B8B1-02126B5DC72E}"/>
              </a:ext>
            </a:extLst>
          </p:cNvPr>
          <p:cNvPicPr>
            <a:picLocks noChangeAspect="1"/>
          </p:cNvPicPr>
          <p:nvPr/>
        </p:nvPicPr>
        <p:blipFill>
          <a:blip r:embed="rId2"/>
          <a:stretch>
            <a:fillRect/>
          </a:stretch>
        </p:blipFill>
        <p:spPr>
          <a:xfrm>
            <a:off x="951910" y="1889466"/>
            <a:ext cx="5419725" cy="4333875"/>
          </a:xfrm>
          <a:prstGeom prst="rect">
            <a:avLst/>
          </a:prstGeom>
        </p:spPr>
      </p:pic>
    </p:spTree>
    <p:extLst>
      <p:ext uri="{BB962C8B-B14F-4D97-AF65-F5344CB8AC3E}">
        <p14:creationId xmlns:p14="http://schemas.microsoft.com/office/powerpoint/2010/main" val="395677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Delay on arrival lower during pandemic</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39" y="1361938"/>
            <a:ext cx="7305261" cy="496888"/>
          </a:xfrm>
        </p:spPr>
        <p:txBody>
          <a:bodyPr/>
          <a:lstStyle/>
          <a:p>
            <a:r>
              <a:rPr lang="en-US" dirty="0"/>
              <a:t>Overall fluctuate within a smaller range and more on seasonal swing</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6604463" y="2286003"/>
            <a:ext cx="4376738" cy="3542142"/>
          </a:xfrm>
        </p:spPr>
        <p:txBody>
          <a:bodyPr/>
          <a:lstStyle/>
          <a:p>
            <a:pPr marL="285750" indent="-285750">
              <a:buFont typeface="Arial" panose="020B0604020202020204" pitchFamily="34" charset="0"/>
              <a:buChar char="•"/>
            </a:pPr>
            <a:r>
              <a:rPr lang="en-US" dirty="0">
                <a:latin typeface="+mn-lt"/>
              </a:rPr>
              <a:t>The pandemic times (2020/1-2022/2) sees lower percentage of delayed on arrival on average</a:t>
            </a:r>
          </a:p>
          <a:p>
            <a:pPr marL="285750" indent="-285750">
              <a:buFont typeface="Arial" panose="020B0604020202020204" pitchFamily="34" charset="0"/>
              <a:buChar char="•"/>
            </a:pPr>
            <a:r>
              <a:rPr lang="en-US" dirty="0">
                <a:latin typeface="+mn-lt"/>
              </a:rPr>
              <a:t>Bigger spikes (over 25% of trains delayed on arrival) coincide with the 2018 train strike and the start of the post-pandemic period (after February 2022)</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11</a:t>
            </a:fld>
            <a:endParaRPr lang="zh-TW" altLang="en-US" noProof="0"/>
          </a:p>
        </p:txBody>
      </p:sp>
      <p:pic>
        <p:nvPicPr>
          <p:cNvPr id="5" name="Picture 4">
            <a:extLst>
              <a:ext uri="{FF2B5EF4-FFF2-40B4-BE49-F238E27FC236}">
                <a16:creationId xmlns:a16="http://schemas.microsoft.com/office/drawing/2014/main" id="{ED1CF95A-D155-CE47-CDD1-727A0F23EC8E}"/>
              </a:ext>
            </a:extLst>
          </p:cNvPr>
          <p:cNvPicPr>
            <a:picLocks noChangeAspect="1"/>
          </p:cNvPicPr>
          <p:nvPr/>
        </p:nvPicPr>
        <p:blipFill>
          <a:blip r:embed="rId2"/>
          <a:stretch>
            <a:fillRect/>
          </a:stretch>
        </p:blipFill>
        <p:spPr>
          <a:xfrm>
            <a:off x="953100" y="1889466"/>
            <a:ext cx="5353050" cy="4333875"/>
          </a:xfrm>
          <a:prstGeom prst="rect">
            <a:avLst/>
          </a:prstGeom>
        </p:spPr>
      </p:pic>
    </p:spTree>
    <p:extLst>
      <p:ext uri="{BB962C8B-B14F-4D97-AF65-F5344CB8AC3E}">
        <p14:creationId xmlns:p14="http://schemas.microsoft.com/office/powerpoint/2010/main" val="195269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June sees the most delay, April the least</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39" y="1361938"/>
            <a:ext cx="7305261" cy="496888"/>
          </a:xfrm>
        </p:spPr>
        <p:txBody>
          <a:bodyPr/>
          <a:lstStyle/>
          <a:p>
            <a:r>
              <a:rPr lang="en-US" dirty="0"/>
              <a:t>The trends of departure and arrival delays resemble each other</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6604463" y="2286003"/>
            <a:ext cx="4376738" cy="3542142"/>
          </a:xfrm>
        </p:spPr>
        <p:txBody>
          <a:bodyPr/>
          <a:lstStyle/>
          <a:p>
            <a:pPr marL="285750" indent="-285750">
              <a:buFont typeface="Arial" panose="020B0604020202020204" pitchFamily="34" charset="0"/>
              <a:buChar char="•"/>
            </a:pPr>
            <a:r>
              <a:rPr lang="en-US" dirty="0">
                <a:latin typeface="+mn-lt"/>
              </a:rPr>
              <a:t>Using .</a:t>
            </a:r>
            <a:r>
              <a:rPr lang="en-US" dirty="0" err="1">
                <a:latin typeface="+mn-lt"/>
              </a:rPr>
              <a:t>groupby</a:t>
            </a:r>
            <a:r>
              <a:rPr lang="en-US" dirty="0">
                <a:latin typeface="+mn-lt"/>
              </a:rPr>
              <a:t>() on the Month column, the mean percentage of delayed train across routes and different years on each month is acquired</a:t>
            </a:r>
          </a:p>
          <a:p>
            <a:pPr marL="285750" indent="-285750">
              <a:buFont typeface="Arial" panose="020B0604020202020204" pitchFamily="34" charset="0"/>
              <a:buChar char="•"/>
            </a:pPr>
            <a:r>
              <a:rPr lang="en-US" dirty="0">
                <a:latin typeface="+mn-lt"/>
              </a:rPr>
              <a:t>The percentage of trains delayed at departure leads that of trains delayed on arrival by at least 10 percent, at most nearly 30 percent</a:t>
            </a:r>
          </a:p>
          <a:p>
            <a:pPr marL="285750" indent="-285750">
              <a:buFont typeface="Arial" panose="020B0604020202020204" pitchFamily="34" charset="0"/>
              <a:buChar char="•"/>
            </a:pPr>
            <a:r>
              <a:rPr lang="en-US" altLang="zh-TW" dirty="0">
                <a:latin typeface="+mn-lt"/>
              </a:rPr>
              <a:t>Almost 45% of d</a:t>
            </a:r>
            <a:r>
              <a:rPr lang="en-US" dirty="0">
                <a:latin typeface="+mn-lt"/>
              </a:rPr>
              <a:t>eparting trains in June would be delayed (highest in chart), while around 10% of arriving train in April would be delayed (lowest in chart)</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12</a:t>
            </a:fld>
            <a:endParaRPr lang="zh-TW" altLang="en-US" noProof="0"/>
          </a:p>
        </p:txBody>
      </p:sp>
      <p:pic>
        <p:nvPicPr>
          <p:cNvPr id="12" name="Picture 11">
            <a:extLst>
              <a:ext uri="{FF2B5EF4-FFF2-40B4-BE49-F238E27FC236}">
                <a16:creationId xmlns:a16="http://schemas.microsoft.com/office/drawing/2014/main" id="{76A72BF7-0D62-5CBD-4674-BAFE72805E53}"/>
              </a:ext>
            </a:extLst>
          </p:cNvPr>
          <p:cNvPicPr>
            <a:picLocks noChangeAspect="1"/>
          </p:cNvPicPr>
          <p:nvPr/>
        </p:nvPicPr>
        <p:blipFill>
          <a:blip r:embed="rId2"/>
          <a:stretch>
            <a:fillRect/>
          </a:stretch>
        </p:blipFill>
        <p:spPr>
          <a:xfrm>
            <a:off x="960941" y="1889465"/>
            <a:ext cx="5353050" cy="4333875"/>
          </a:xfrm>
          <a:prstGeom prst="rect">
            <a:avLst/>
          </a:prstGeom>
        </p:spPr>
      </p:pic>
    </p:spTree>
    <p:extLst>
      <p:ext uri="{BB962C8B-B14F-4D97-AF65-F5344CB8AC3E}">
        <p14:creationId xmlns:p14="http://schemas.microsoft.com/office/powerpoint/2010/main" val="340517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Departure and arrival different in COVID</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39" y="1361938"/>
            <a:ext cx="7305261" cy="496888"/>
          </a:xfrm>
        </p:spPr>
        <p:txBody>
          <a:bodyPr/>
          <a:lstStyle/>
          <a:p>
            <a:r>
              <a:rPr lang="en-US" dirty="0"/>
              <a:t>Delay is worse during COVID times for departure, better on arrival</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6604463" y="2286003"/>
            <a:ext cx="4376738" cy="3542142"/>
          </a:xfrm>
        </p:spPr>
        <p:txBody>
          <a:bodyPr/>
          <a:lstStyle/>
          <a:p>
            <a:pPr marL="285750" indent="-285750">
              <a:buFont typeface="Arial" panose="020B0604020202020204" pitchFamily="34" charset="0"/>
              <a:buChar char="•"/>
            </a:pPr>
            <a:r>
              <a:rPr lang="en-US" dirty="0">
                <a:latin typeface="+mn-lt"/>
              </a:rPr>
              <a:t>Using .loc() on the </a:t>
            </a:r>
            <a:r>
              <a:rPr lang="en-US" dirty="0" err="1">
                <a:latin typeface="+mn-lt"/>
              </a:rPr>
              <a:t>DateTime</a:t>
            </a:r>
            <a:r>
              <a:rPr lang="en-US" dirty="0">
                <a:latin typeface="+mn-lt"/>
              </a:rPr>
              <a:t> column, an </a:t>
            </a:r>
            <a:r>
              <a:rPr lang="en-US" dirty="0" err="1">
                <a:latin typeface="+mn-lt"/>
              </a:rPr>
              <a:t>isPandemic</a:t>
            </a:r>
            <a:r>
              <a:rPr lang="en-US" dirty="0">
                <a:latin typeface="+mn-lt"/>
              </a:rPr>
              <a:t> column is created to label each row into pandemic and non-pandemic times</a:t>
            </a:r>
          </a:p>
          <a:p>
            <a:pPr marL="285750" indent="-285750">
              <a:buFont typeface="Arial" panose="020B0604020202020204" pitchFamily="34" charset="0"/>
              <a:buChar char="•"/>
            </a:pPr>
            <a:r>
              <a:rPr lang="en-US" dirty="0">
                <a:latin typeface="+mn-lt"/>
              </a:rPr>
              <a:t>Percentage of delayed trains at departure during COVID fluctuates more than that during non-COVID</a:t>
            </a:r>
          </a:p>
          <a:p>
            <a:pPr marL="285750" indent="-285750">
              <a:buFont typeface="Arial" panose="020B0604020202020204" pitchFamily="34" charset="0"/>
              <a:buChar char="•"/>
            </a:pPr>
            <a:r>
              <a:rPr lang="en-US" altLang="zh-TW" dirty="0">
                <a:latin typeface="+mn-lt"/>
              </a:rPr>
              <a:t>Percentage of delayed trains on arrival during COVID is always lower than that during non-COVID</a:t>
            </a:r>
            <a:endParaRPr lang="en-US" dirty="0">
              <a:latin typeface="+mn-lt"/>
            </a:endParaRPr>
          </a:p>
          <a:p>
            <a:pPr marL="285750" indent="-285750">
              <a:buFont typeface="Arial" panose="020B0604020202020204" pitchFamily="34" charset="0"/>
              <a:buChar char="•"/>
            </a:pPr>
            <a:endParaRPr lang="en-US" dirty="0">
              <a:latin typeface="+mn-lt"/>
            </a:endParaRP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13</a:t>
            </a:fld>
            <a:endParaRPr lang="zh-TW" altLang="en-US" noProof="0"/>
          </a:p>
        </p:txBody>
      </p:sp>
      <p:pic>
        <p:nvPicPr>
          <p:cNvPr id="11" name="Picture 10">
            <a:extLst>
              <a:ext uri="{FF2B5EF4-FFF2-40B4-BE49-F238E27FC236}">
                <a16:creationId xmlns:a16="http://schemas.microsoft.com/office/drawing/2014/main" id="{37F2D471-D34D-5571-2129-5A2EB9F404E6}"/>
              </a:ext>
            </a:extLst>
          </p:cNvPr>
          <p:cNvPicPr>
            <a:picLocks noChangeAspect="1"/>
          </p:cNvPicPr>
          <p:nvPr/>
        </p:nvPicPr>
        <p:blipFill rotWithShape="1">
          <a:blip r:embed="rId2"/>
          <a:srcRect r="36774"/>
          <a:stretch/>
        </p:blipFill>
        <p:spPr>
          <a:xfrm>
            <a:off x="964446" y="1889465"/>
            <a:ext cx="5311664" cy="4333875"/>
          </a:xfrm>
          <a:prstGeom prst="rect">
            <a:avLst/>
          </a:prstGeom>
        </p:spPr>
      </p:pic>
      <p:pic>
        <p:nvPicPr>
          <p:cNvPr id="13" name="Picture 12">
            <a:extLst>
              <a:ext uri="{FF2B5EF4-FFF2-40B4-BE49-F238E27FC236}">
                <a16:creationId xmlns:a16="http://schemas.microsoft.com/office/drawing/2014/main" id="{13396D52-CDB2-2E0E-BFF6-7D0317E13FCE}"/>
              </a:ext>
            </a:extLst>
          </p:cNvPr>
          <p:cNvPicPr>
            <a:picLocks noChangeAspect="1"/>
          </p:cNvPicPr>
          <p:nvPr/>
        </p:nvPicPr>
        <p:blipFill rotWithShape="1">
          <a:blip r:embed="rId2"/>
          <a:srcRect l="63292" t="37665" r="888" b="42003"/>
          <a:stretch/>
        </p:blipFill>
        <p:spPr>
          <a:xfrm>
            <a:off x="6259484" y="5372829"/>
            <a:ext cx="3009207" cy="881150"/>
          </a:xfrm>
          <a:prstGeom prst="rect">
            <a:avLst/>
          </a:prstGeom>
        </p:spPr>
      </p:pic>
    </p:spTree>
    <p:extLst>
      <p:ext uri="{BB962C8B-B14F-4D97-AF65-F5344CB8AC3E}">
        <p14:creationId xmlns:p14="http://schemas.microsoft.com/office/powerpoint/2010/main" val="284231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a:xfrm>
            <a:off x="838200" y="365125"/>
            <a:ext cx="6618316" cy="1325563"/>
          </a:xfrm>
        </p:spPr>
        <p:txBody>
          <a:bodyPr/>
          <a:lstStyle/>
          <a:p>
            <a:r>
              <a:rPr lang="en-US" dirty="0"/>
              <a:t>Better performance during covid </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40" y="1578076"/>
            <a:ext cx="5718916" cy="496888"/>
          </a:xfrm>
        </p:spPr>
        <p:txBody>
          <a:bodyPr/>
          <a:lstStyle/>
          <a:p>
            <a:r>
              <a:rPr lang="en-US" dirty="0"/>
              <a:t>There are almost always fewer trains delayed for 15, 30, 60 mins or more during COVID than non-COVID</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901945" y="2552010"/>
            <a:ext cx="4451451" cy="3542142"/>
          </a:xfrm>
        </p:spPr>
        <p:txBody>
          <a:bodyPr/>
          <a:lstStyle/>
          <a:p>
            <a:pPr marL="285750" indent="-285750">
              <a:buFont typeface="Arial" panose="020B0604020202020204" pitchFamily="34" charset="0"/>
              <a:buChar char="•"/>
            </a:pPr>
            <a:r>
              <a:rPr lang="en-US" dirty="0">
                <a:latin typeface="+mn-lt"/>
              </a:rPr>
              <a:t>Orange is non-pandemic times, blue is pandemic times</a:t>
            </a:r>
          </a:p>
          <a:p>
            <a:pPr marL="285750" indent="-285750">
              <a:buFont typeface="Arial" panose="020B0604020202020204" pitchFamily="34" charset="0"/>
              <a:buChar char="•"/>
            </a:pPr>
            <a:r>
              <a:rPr lang="en-US" dirty="0">
                <a:latin typeface="+mn-lt"/>
              </a:rPr>
              <a:t>The peak for non-pandemic times occurs during July, while the peak for pandemic times occurs during November</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14</a:t>
            </a:fld>
            <a:endParaRPr lang="zh-TW" altLang="en-US" noProof="0"/>
          </a:p>
        </p:txBody>
      </p:sp>
      <p:pic>
        <p:nvPicPr>
          <p:cNvPr id="12" name="Picture 11">
            <a:extLst>
              <a:ext uri="{FF2B5EF4-FFF2-40B4-BE49-F238E27FC236}">
                <a16:creationId xmlns:a16="http://schemas.microsoft.com/office/drawing/2014/main" id="{AE1423D1-632E-3508-04B8-73FEF3260BA3}"/>
              </a:ext>
            </a:extLst>
          </p:cNvPr>
          <p:cNvPicPr>
            <a:picLocks noChangeAspect="1"/>
          </p:cNvPicPr>
          <p:nvPr/>
        </p:nvPicPr>
        <p:blipFill>
          <a:blip r:embed="rId2"/>
          <a:stretch>
            <a:fillRect/>
          </a:stretch>
        </p:blipFill>
        <p:spPr>
          <a:xfrm>
            <a:off x="6913318" y="365125"/>
            <a:ext cx="4028679" cy="5904919"/>
          </a:xfrm>
          <a:prstGeom prst="rect">
            <a:avLst/>
          </a:prstGeom>
        </p:spPr>
      </p:pic>
    </p:spTree>
    <p:extLst>
      <p:ext uri="{BB962C8B-B14F-4D97-AF65-F5344CB8AC3E}">
        <p14:creationId xmlns:p14="http://schemas.microsoft.com/office/powerpoint/2010/main" val="48255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Lockdown means more punctual trains</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39" y="1361938"/>
            <a:ext cx="10307540" cy="496888"/>
          </a:xfrm>
        </p:spPr>
        <p:txBody>
          <a:bodyPr/>
          <a:lstStyle/>
          <a:p>
            <a:r>
              <a:rPr lang="en-US" dirty="0"/>
              <a:t>During COVID times, trains during lockdown perform better in all measurement than non-lockdown</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848138" y="1858826"/>
            <a:ext cx="10307541" cy="1516646"/>
          </a:xfrm>
        </p:spPr>
        <p:txBody>
          <a:bodyPr/>
          <a:lstStyle/>
          <a:p>
            <a:pPr marL="285750" indent="-285750">
              <a:buFont typeface="Arial" panose="020B0604020202020204" pitchFamily="34" charset="0"/>
              <a:buChar char="•"/>
            </a:pPr>
            <a:r>
              <a:rPr lang="en-US" dirty="0">
                <a:latin typeface="+mn-lt"/>
              </a:rPr>
              <a:t>Using .loc() on the </a:t>
            </a:r>
            <a:r>
              <a:rPr lang="en-US" dirty="0" err="1">
                <a:latin typeface="+mn-lt"/>
              </a:rPr>
              <a:t>DateTime</a:t>
            </a:r>
            <a:r>
              <a:rPr lang="en-US" dirty="0">
                <a:latin typeface="+mn-lt"/>
              </a:rPr>
              <a:t> column of the sub-dataset with only data during pandemic, an </a:t>
            </a:r>
            <a:r>
              <a:rPr lang="en-US" dirty="0" err="1">
                <a:latin typeface="+mn-lt"/>
              </a:rPr>
              <a:t>isLockdown</a:t>
            </a:r>
            <a:r>
              <a:rPr lang="en-US" dirty="0">
                <a:latin typeface="+mn-lt"/>
              </a:rPr>
              <a:t> column is created mark rows that are in the three lockdowns aforementioned</a:t>
            </a:r>
          </a:p>
          <a:p>
            <a:pPr marL="285750" indent="-285750">
              <a:buFont typeface="Arial" panose="020B0604020202020204" pitchFamily="34" charset="0"/>
              <a:buChar char="•"/>
            </a:pPr>
            <a:r>
              <a:rPr lang="en-US" dirty="0">
                <a:latin typeface="+mn-lt"/>
              </a:rPr>
              <a:t>All five </a:t>
            </a:r>
            <a:r>
              <a:rPr lang="en-US" dirty="0" err="1">
                <a:latin typeface="+mn-lt"/>
              </a:rPr>
              <a:t>barplots</a:t>
            </a:r>
            <a:r>
              <a:rPr lang="en-US" dirty="0">
                <a:latin typeface="+mn-lt"/>
              </a:rPr>
              <a:t> show a lower average percentage of delayed trains during lockdown than non-lockdown times in the pandemic</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15</a:t>
            </a:fld>
            <a:endParaRPr lang="zh-TW" altLang="en-US" noProof="0"/>
          </a:p>
        </p:txBody>
      </p:sp>
      <p:pic>
        <p:nvPicPr>
          <p:cNvPr id="15" name="Picture 14">
            <a:extLst>
              <a:ext uri="{FF2B5EF4-FFF2-40B4-BE49-F238E27FC236}">
                <a16:creationId xmlns:a16="http://schemas.microsoft.com/office/drawing/2014/main" id="{4C10BD3E-5853-8941-7A98-CCADA61BE511}"/>
              </a:ext>
            </a:extLst>
          </p:cNvPr>
          <p:cNvPicPr>
            <a:picLocks noChangeAspect="1"/>
          </p:cNvPicPr>
          <p:nvPr/>
        </p:nvPicPr>
        <p:blipFill>
          <a:blip r:embed="rId2"/>
          <a:stretch>
            <a:fillRect/>
          </a:stretch>
        </p:blipFill>
        <p:spPr>
          <a:xfrm>
            <a:off x="555567" y="3482528"/>
            <a:ext cx="10798233" cy="2873822"/>
          </a:xfrm>
          <a:prstGeom prst="rect">
            <a:avLst/>
          </a:prstGeom>
        </p:spPr>
      </p:pic>
    </p:spTree>
    <p:extLst>
      <p:ext uri="{BB962C8B-B14F-4D97-AF65-F5344CB8AC3E}">
        <p14:creationId xmlns:p14="http://schemas.microsoft.com/office/powerpoint/2010/main" val="236267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Number of trains Does not affect delay at departure/on ARRIVAL</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16</a:t>
            </a:fld>
            <a:endParaRPr lang="zh-TW" altLang="en-US" noProof="0"/>
          </a:p>
        </p:txBody>
      </p:sp>
      <p:grpSp>
        <p:nvGrpSpPr>
          <p:cNvPr id="19" name="Group 18">
            <a:extLst>
              <a:ext uri="{FF2B5EF4-FFF2-40B4-BE49-F238E27FC236}">
                <a16:creationId xmlns:a16="http://schemas.microsoft.com/office/drawing/2014/main" id="{46CFE14D-D02A-C3DF-8D2C-2BDCD6F1A2A7}"/>
              </a:ext>
            </a:extLst>
          </p:cNvPr>
          <p:cNvGrpSpPr/>
          <p:nvPr/>
        </p:nvGrpSpPr>
        <p:grpSpPr>
          <a:xfrm>
            <a:off x="2241812" y="3285149"/>
            <a:ext cx="7708376" cy="3071201"/>
            <a:chOff x="951632" y="1889464"/>
            <a:chExt cx="7708376" cy="3071201"/>
          </a:xfrm>
        </p:grpSpPr>
        <p:pic>
          <p:nvPicPr>
            <p:cNvPr id="11" name="Picture 10">
              <a:extLst>
                <a:ext uri="{FF2B5EF4-FFF2-40B4-BE49-F238E27FC236}">
                  <a16:creationId xmlns:a16="http://schemas.microsoft.com/office/drawing/2014/main" id="{DB38ECBF-135D-AA22-D12C-55DCF86DF5A6}"/>
                </a:ext>
              </a:extLst>
            </p:cNvPr>
            <p:cNvPicPr>
              <a:picLocks noChangeAspect="1"/>
            </p:cNvPicPr>
            <p:nvPr/>
          </p:nvPicPr>
          <p:blipFill>
            <a:blip r:embed="rId2"/>
            <a:stretch>
              <a:fillRect/>
            </a:stretch>
          </p:blipFill>
          <p:spPr>
            <a:xfrm>
              <a:off x="951632" y="1889464"/>
              <a:ext cx="3894687" cy="3071201"/>
            </a:xfrm>
            <a:prstGeom prst="rect">
              <a:avLst/>
            </a:prstGeom>
          </p:spPr>
        </p:pic>
        <p:pic>
          <p:nvPicPr>
            <p:cNvPr id="18" name="Picture 17">
              <a:extLst>
                <a:ext uri="{FF2B5EF4-FFF2-40B4-BE49-F238E27FC236}">
                  <a16:creationId xmlns:a16="http://schemas.microsoft.com/office/drawing/2014/main" id="{CB76C382-FC22-89DD-FA2E-2DF174489A7E}"/>
                </a:ext>
              </a:extLst>
            </p:cNvPr>
            <p:cNvPicPr>
              <a:picLocks noChangeAspect="1"/>
            </p:cNvPicPr>
            <p:nvPr/>
          </p:nvPicPr>
          <p:blipFill>
            <a:blip r:embed="rId3"/>
            <a:stretch>
              <a:fillRect/>
            </a:stretch>
          </p:blipFill>
          <p:spPr>
            <a:xfrm>
              <a:off x="4846319" y="1889464"/>
              <a:ext cx="3813689" cy="3071201"/>
            </a:xfrm>
            <a:prstGeom prst="rect">
              <a:avLst/>
            </a:prstGeom>
          </p:spPr>
        </p:pic>
      </p:grpSp>
      <p:sp>
        <p:nvSpPr>
          <p:cNvPr id="20" name="Content Placeholder 5">
            <a:extLst>
              <a:ext uri="{FF2B5EF4-FFF2-40B4-BE49-F238E27FC236}">
                <a16:creationId xmlns:a16="http://schemas.microsoft.com/office/drawing/2014/main" id="{6E6FFAB2-173D-0A5B-8335-569207B9FAD5}"/>
              </a:ext>
            </a:extLst>
          </p:cNvPr>
          <p:cNvSpPr>
            <a:spLocks noGrp="1"/>
          </p:cNvSpPr>
          <p:nvPr>
            <p:ph sz="quarter" idx="15"/>
          </p:nvPr>
        </p:nvSpPr>
        <p:spPr>
          <a:xfrm>
            <a:off x="848138" y="1667632"/>
            <a:ext cx="10307541" cy="1516646"/>
          </a:xfrm>
        </p:spPr>
        <p:txBody>
          <a:bodyPr/>
          <a:lstStyle/>
          <a:p>
            <a:pPr marL="285750" indent="-285750">
              <a:buFont typeface="Arial" panose="020B0604020202020204" pitchFamily="34" charset="0"/>
              <a:buChar char="•"/>
            </a:pPr>
            <a:r>
              <a:rPr lang="en-US" dirty="0">
                <a:latin typeface="+mn-lt"/>
              </a:rPr>
              <a:t>Using the average data on 65 distinct routes, scatter plots and regression lines are drawn for mean number of scheduled trains being the predictor variable and mean percentage of delayed trains as dependent variable</a:t>
            </a:r>
          </a:p>
          <a:p>
            <a:pPr marL="285750" indent="-285750">
              <a:buFont typeface="Arial" panose="020B0604020202020204" pitchFamily="34" charset="0"/>
              <a:buChar char="•"/>
            </a:pPr>
            <a:r>
              <a:rPr lang="en-US" dirty="0">
                <a:latin typeface="+mn-lt"/>
              </a:rPr>
              <a:t>Both chart as a flat regression line, hinted By ANOVA test, the p-value </a:t>
            </a:r>
            <a:r>
              <a:rPr lang="en-US" altLang="zh-TW" dirty="0">
                <a:latin typeface="+mn-lt"/>
              </a:rPr>
              <a:t>is 0.103 </a:t>
            </a:r>
            <a:r>
              <a:rPr lang="en-US" dirty="0">
                <a:latin typeface="+mn-lt"/>
              </a:rPr>
              <a:t>for the regression result for percentage of delayed trains at departure and 0.331 for on arrival. For a threshold of p-value = 0.05, we cannot reject the null hypothesis that number of scheduled trains has nothing to do with either of them</a:t>
            </a:r>
          </a:p>
        </p:txBody>
      </p:sp>
    </p:spTree>
    <p:extLst>
      <p:ext uri="{BB962C8B-B14F-4D97-AF65-F5344CB8AC3E}">
        <p14:creationId xmlns:p14="http://schemas.microsoft.com/office/powerpoint/2010/main" val="42568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AVERAGE TRAVEL TIME Does not affect delay at departure/on ARRIVAL</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17</a:t>
            </a:fld>
            <a:endParaRPr lang="zh-TW" altLang="en-US" noProof="0"/>
          </a:p>
        </p:txBody>
      </p:sp>
      <p:sp>
        <p:nvSpPr>
          <p:cNvPr id="20" name="Content Placeholder 5">
            <a:extLst>
              <a:ext uri="{FF2B5EF4-FFF2-40B4-BE49-F238E27FC236}">
                <a16:creationId xmlns:a16="http://schemas.microsoft.com/office/drawing/2014/main" id="{6E6FFAB2-173D-0A5B-8335-569207B9FAD5}"/>
              </a:ext>
            </a:extLst>
          </p:cNvPr>
          <p:cNvSpPr>
            <a:spLocks noGrp="1"/>
          </p:cNvSpPr>
          <p:nvPr>
            <p:ph sz="quarter" idx="15"/>
          </p:nvPr>
        </p:nvSpPr>
        <p:spPr>
          <a:xfrm>
            <a:off x="848138" y="1667632"/>
            <a:ext cx="10307541" cy="1516646"/>
          </a:xfrm>
        </p:spPr>
        <p:txBody>
          <a:bodyPr>
            <a:normAutofit/>
          </a:bodyPr>
          <a:lstStyle/>
          <a:p>
            <a:pPr marL="285750" indent="-285750">
              <a:buFont typeface="Arial" panose="020B0604020202020204" pitchFamily="34" charset="0"/>
              <a:buChar char="•"/>
            </a:pPr>
            <a:r>
              <a:rPr lang="en-US" dirty="0">
                <a:latin typeface="+mn-lt"/>
              </a:rPr>
              <a:t>Using the average data on 65 distinct routes, scatter plots and regression lines are drawn for average travel time for each route being the predictor variable and mean percentage of delayed trains as dependent variable</a:t>
            </a:r>
          </a:p>
          <a:p>
            <a:pPr marL="285750" indent="-285750">
              <a:buFont typeface="Arial" panose="020B0604020202020204" pitchFamily="34" charset="0"/>
              <a:buChar char="•"/>
            </a:pPr>
            <a:r>
              <a:rPr lang="en-US" dirty="0">
                <a:latin typeface="+mn-lt"/>
              </a:rPr>
              <a:t>Both chart as a flat regression line, hinted By ANOVA test, the p-value </a:t>
            </a:r>
            <a:r>
              <a:rPr lang="en-US" altLang="zh-TW" dirty="0">
                <a:latin typeface="+mn-lt"/>
              </a:rPr>
              <a:t>is 0.260 </a:t>
            </a:r>
            <a:r>
              <a:rPr lang="en-US" dirty="0">
                <a:latin typeface="+mn-lt"/>
              </a:rPr>
              <a:t>for the regression result for percentage of delayed trains at departure and 0.186 for on arrival. For a threshold of p-value = 0.05, we cannot reject the null hypothesis that average travel time has nothing to do with either of them</a:t>
            </a:r>
          </a:p>
        </p:txBody>
      </p:sp>
      <p:grpSp>
        <p:nvGrpSpPr>
          <p:cNvPr id="10" name="Group 9">
            <a:extLst>
              <a:ext uri="{FF2B5EF4-FFF2-40B4-BE49-F238E27FC236}">
                <a16:creationId xmlns:a16="http://schemas.microsoft.com/office/drawing/2014/main" id="{22A934AC-154D-FA92-E8ED-CBDFAECBCA5A}"/>
              </a:ext>
            </a:extLst>
          </p:cNvPr>
          <p:cNvGrpSpPr/>
          <p:nvPr/>
        </p:nvGrpSpPr>
        <p:grpSpPr>
          <a:xfrm>
            <a:off x="2295812" y="3285149"/>
            <a:ext cx="7629511" cy="3071201"/>
            <a:chOff x="2295812" y="3285149"/>
            <a:chExt cx="7629511" cy="3071201"/>
          </a:xfrm>
        </p:grpSpPr>
        <p:pic>
          <p:nvPicPr>
            <p:cNvPr id="4" name="Picture 3">
              <a:extLst>
                <a:ext uri="{FF2B5EF4-FFF2-40B4-BE49-F238E27FC236}">
                  <a16:creationId xmlns:a16="http://schemas.microsoft.com/office/drawing/2014/main" id="{2CD66BE2-68CE-A51E-5628-1023D9663408}"/>
                </a:ext>
              </a:extLst>
            </p:cNvPr>
            <p:cNvPicPr>
              <a:picLocks noChangeAspect="1"/>
            </p:cNvPicPr>
            <p:nvPr/>
          </p:nvPicPr>
          <p:blipFill>
            <a:blip r:embed="rId2"/>
            <a:stretch>
              <a:fillRect/>
            </a:stretch>
          </p:blipFill>
          <p:spPr>
            <a:xfrm>
              <a:off x="2295812" y="3285149"/>
              <a:ext cx="3840688" cy="3071201"/>
            </a:xfrm>
            <a:prstGeom prst="rect">
              <a:avLst/>
            </a:prstGeom>
          </p:spPr>
        </p:pic>
        <p:pic>
          <p:nvPicPr>
            <p:cNvPr id="6" name="Picture 5">
              <a:extLst>
                <a:ext uri="{FF2B5EF4-FFF2-40B4-BE49-F238E27FC236}">
                  <a16:creationId xmlns:a16="http://schemas.microsoft.com/office/drawing/2014/main" id="{8A4FD30F-6347-478C-2FF6-F6D419AE0593}"/>
                </a:ext>
              </a:extLst>
            </p:cNvPr>
            <p:cNvPicPr>
              <a:picLocks noChangeAspect="1"/>
            </p:cNvPicPr>
            <p:nvPr/>
          </p:nvPicPr>
          <p:blipFill>
            <a:blip r:embed="rId3"/>
            <a:stretch>
              <a:fillRect/>
            </a:stretch>
          </p:blipFill>
          <p:spPr>
            <a:xfrm>
              <a:off x="6136500" y="3294335"/>
              <a:ext cx="3788823" cy="3062015"/>
            </a:xfrm>
            <a:prstGeom prst="rect">
              <a:avLst/>
            </a:prstGeom>
          </p:spPr>
        </p:pic>
      </p:grpSp>
    </p:spTree>
    <p:extLst>
      <p:ext uri="{BB962C8B-B14F-4D97-AF65-F5344CB8AC3E}">
        <p14:creationId xmlns:p14="http://schemas.microsoft.com/office/powerpoint/2010/main" val="34542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AVERAGE TRAVEL TIME Does not affect delay at departure/on ARRIVAL</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18</a:t>
            </a:fld>
            <a:endParaRPr lang="zh-TW" altLang="en-US" noProof="0"/>
          </a:p>
        </p:txBody>
      </p:sp>
      <p:sp>
        <p:nvSpPr>
          <p:cNvPr id="20" name="Content Placeholder 5">
            <a:extLst>
              <a:ext uri="{FF2B5EF4-FFF2-40B4-BE49-F238E27FC236}">
                <a16:creationId xmlns:a16="http://schemas.microsoft.com/office/drawing/2014/main" id="{6E6FFAB2-173D-0A5B-8335-569207B9FAD5}"/>
              </a:ext>
            </a:extLst>
          </p:cNvPr>
          <p:cNvSpPr>
            <a:spLocks noGrp="1"/>
          </p:cNvSpPr>
          <p:nvPr>
            <p:ph sz="quarter" idx="15"/>
          </p:nvPr>
        </p:nvSpPr>
        <p:spPr>
          <a:xfrm>
            <a:off x="848138" y="1667632"/>
            <a:ext cx="10307541" cy="1516646"/>
          </a:xfrm>
        </p:spPr>
        <p:txBody>
          <a:bodyPr>
            <a:normAutofit/>
          </a:bodyPr>
          <a:lstStyle/>
          <a:p>
            <a:pPr marL="285750" indent="-285750">
              <a:buFont typeface="Arial" panose="020B0604020202020204" pitchFamily="34" charset="0"/>
              <a:buChar char="•"/>
            </a:pPr>
            <a:r>
              <a:rPr lang="en-US" dirty="0">
                <a:latin typeface="+mn-lt"/>
              </a:rPr>
              <a:t>Using the average data on 65 distinct routes, scatter plots and regression lines are drawn for average travel time for each route being the predictor variable and mean percentage of delayed trains as dependent variable</a:t>
            </a:r>
          </a:p>
          <a:p>
            <a:pPr marL="285750" indent="-285750">
              <a:buFont typeface="Arial" panose="020B0604020202020204" pitchFamily="34" charset="0"/>
              <a:buChar char="•"/>
            </a:pPr>
            <a:r>
              <a:rPr lang="en-US" dirty="0">
                <a:latin typeface="+mn-lt"/>
              </a:rPr>
              <a:t>Both chart as a flat regression line, hinted By ANOVA test, the p-value </a:t>
            </a:r>
            <a:r>
              <a:rPr lang="en-US" altLang="zh-TW" dirty="0">
                <a:latin typeface="+mn-lt"/>
              </a:rPr>
              <a:t>is 0.260 </a:t>
            </a:r>
            <a:r>
              <a:rPr lang="en-US" dirty="0">
                <a:latin typeface="+mn-lt"/>
              </a:rPr>
              <a:t>for the regression result for percentage of delayed trains at departure and 0.186 for on arrival. For a threshold of p-value = 0.05, we cannot reject the null hypothesis that average travel time has nothing to do with either of them</a:t>
            </a:r>
          </a:p>
        </p:txBody>
      </p:sp>
      <p:grpSp>
        <p:nvGrpSpPr>
          <p:cNvPr id="10" name="Group 9">
            <a:extLst>
              <a:ext uri="{FF2B5EF4-FFF2-40B4-BE49-F238E27FC236}">
                <a16:creationId xmlns:a16="http://schemas.microsoft.com/office/drawing/2014/main" id="{22A934AC-154D-FA92-E8ED-CBDFAECBCA5A}"/>
              </a:ext>
            </a:extLst>
          </p:cNvPr>
          <p:cNvGrpSpPr/>
          <p:nvPr/>
        </p:nvGrpSpPr>
        <p:grpSpPr>
          <a:xfrm>
            <a:off x="2295812" y="3285149"/>
            <a:ext cx="7629511" cy="3071201"/>
            <a:chOff x="2295812" y="3285149"/>
            <a:chExt cx="7629511" cy="3071201"/>
          </a:xfrm>
        </p:grpSpPr>
        <p:pic>
          <p:nvPicPr>
            <p:cNvPr id="4" name="Picture 3">
              <a:extLst>
                <a:ext uri="{FF2B5EF4-FFF2-40B4-BE49-F238E27FC236}">
                  <a16:creationId xmlns:a16="http://schemas.microsoft.com/office/drawing/2014/main" id="{2CD66BE2-68CE-A51E-5628-1023D9663408}"/>
                </a:ext>
              </a:extLst>
            </p:cNvPr>
            <p:cNvPicPr>
              <a:picLocks noChangeAspect="1"/>
            </p:cNvPicPr>
            <p:nvPr/>
          </p:nvPicPr>
          <p:blipFill>
            <a:blip r:embed="rId2"/>
            <a:stretch>
              <a:fillRect/>
            </a:stretch>
          </p:blipFill>
          <p:spPr>
            <a:xfrm>
              <a:off x="2295812" y="3285149"/>
              <a:ext cx="3840688" cy="3071201"/>
            </a:xfrm>
            <a:prstGeom prst="rect">
              <a:avLst/>
            </a:prstGeom>
          </p:spPr>
        </p:pic>
        <p:pic>
          <p:nvPicPr>
            <p:cNvPr id="6" name="Picture 5">
              <a:extLst>
                <a:ext uri="{FF2B5EF4-FFF2-40B4-BE49-F238E27FC236}">
                  <a16:creationId xmlns:a16="http://schemas.microsoft.com/office/drawing/2014/main" id="{8A4FD30F-6347-478C-2FF6-F6D419AE0593}"/>
                </a:ext>
              </a:extLst>
            </p:cNvPr>
            <p:cNvPicPr>
              <a:picLocks noChangeAspect="1"/>
            </p:cNvPicPr>
            <p:nvPr/>
          </p:nvPicPr>
          <p:blipFill>
            <a:blip r:embed="rId3"/>
            <a:stretch>
              <a:fillRect/>
            </a:stretch>
          </p:blipFill>
          <p:spPr>
            <a:xfrm>
              <a:off x="6136500" y="3294335"/>
              <a:ext cx="3788823" cy="3062015"/>
            </a:xfrm>
            <a:prstGeom prst="rect">
              <a:avLst/>
            </a:prstGeom>
          </p:spPr>
        </p:pic>
      </p:grpSp>
    </p:spTree>
    <p:extLst>
      <p:ext uri="{BB962C8B-B14F-4D97-AF65-F5344CB8AC3E}">
        <p14:creationId xmlns:p14="http://schemas.microsoft.com/office/powerpoint/2010/main" val="356580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delay on ARRIVAL is highly related to average travel of time</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19</a:t>
            </a:fld>
            <a:endParaRPr lang="zh-TW" altLang="en-US" noProof="0"/>
          </a:p>
        </p:txBody>
      </p:sp>
      <p:sp>
        <p:nvSpPr>
          <p:cNvPr id="20" name="Content Placeholder 5">
            <a:extLst>
              <a:ext uri="{FF2B5EF4-FFF2-40B4-BE49-F238E27FC236}">
                <a16:creationId xmlns:a16="http://schemas.microsoft.com/office/drawing/2014/main" id="{6E6FFAB2-173D-0A5B-8335-569207B9FAD5}"/>
              </a:ext>
            </a:extLst>
          </p:cNvPr>
          <p:cNvSpPr>
            <a:spLocks noGrp="1"/>
          </p:cNvSpPr>
          <p:nvPr>
            <p:ph sz="quarter" idx="15"/>
          </p:nvPr>
        </p:nvSpPr>
        <p:spPr>
          <a:xfrm>
            <a:off x="848138" y="1667632"/>
            <a:ext cx="10307541" cy="1761368"/>
          </a:xfrm>
        </p:spPr>
        <p:txBody>
          <a:bodyPr>
            <a:normAutofit/>
          </a:bodyPr>
          <a:lstStyle/>
          <a:p>
            <a:pPr marL="285750" indent="-285750">
              <a:buFont typeface="Arial" panose="020B0604020202020204" pitchFamily="34" charset="0"/>
              <a:buChar char="•"/>
            </a:pPr>
            <a:r>
              <a:rPr lang="en-US" dirty="0">
                <a:latin typeface="+mn-lt"/>
              </a:rPr>
              <a:t>Setting average travel time as predictor and mean delay at departure/on arrival as dependent variable, regression line is almost horizontal for the departure case, while having a positive slope in the arrival case.</a:t>
            </a:r>
          </a:p>
          <a:p>
            <a:pPr marL="285750" indent="-285750">
              <a:buFont typeface="Arial" panose="020B0604020202020204" pitchFamily="34" charset="0"/>
              <a:buChar char="•"/>
            </a:pPr>
            <a:r>
              <a:rPr lang="en-US" dirty="0">
                <a:latin typeface="+mn-lt"/>
              </a:rPr>
              <a:t>By running ANOVA test, the p-value </a:t>
            </a:r>
            <a:r>
              <a:rPr lang="en-US" altLang="zh-TW" dirty="0">
                <a:latin typeface="+mn-lt"/>
              </a:rPr>
              <a:t>is 9.76*10</a:t>
            </a:r>
            <a:r>
              <a:rPr lang="en-US" altLang="zh-TW" baseline="30000" dirty="0">
                <a:latin typeface="+mn-lt"/>
              </a:rPr>
              <a:t>-11</a:t>
            </a:r>
            <a:r>
              <a:rPr lang="en-US" altLang="zh-TW" dirty="0">
                <a:latin typeface="+mn-lt"/>
              </a:rPr>
              <a:t> </a:t>
            </a:r>
            <a:r>
              <a:rPr lang="en-US" dirty="0">
                <a:latin typeface="+mn-lt"/>
              </a:rPr>
              <a:t>for the regression result the arrival case. It shows statistical significance and tells us the longer a train trip is, the longer it might be delayed when arriving. On the other hand, the p-value is 0.996 for the departure case. That means it’s almost certainly that the distribution is random (by a probability of 99.6%)! Travel time has nothing to do with delay duration at departure </a:t>
            </a:r>
          </a:p>
        </p:txBody>
      </p:sp>
      <p:pic>
        <p:nvPicPr>
          <p:cNvPr id="12" name="Picture 11">
            <a:extLst>
              <a:ext uri="{FF2B5EF4-FFF2-40B4-BE49-F238E27FC236}">
                <a16:creationId xmlns:a16="http://schemas.microsoft.com/office/drawing/2014/main" id="{C38B1EC3-E548-D0D2-F8EE-50E00EE6E314}"/>
              </a:ext>
            </a:extLst>
          </p:cNvPr>
          <p:cNvPicPr>
            <a:picLocks noChangeAspect="1"/>
          </p:cNvPicPr>
          <p:nvPr/>
        </p:nvPicPr>
        <p:blipFill>
          <a:blip r:embed="rId2"/>
          <a:stretch>
            <a:fillRect/>
          </a:stretch>
        </p:blipFill>
        <p:spPr>
          <a:xfrm>
            <a:off x="1870025" y="3294335"/>
            <a:ext cx="4272503" cy="3056586"/>
          </a:xfrm>
          <a:prstGeom prst="rect">
            <a:avLst/>
          </a:prstGeom>
        </p:spPr>
      </p:pic>
      <p:pic>
        <p:nvPicPr>
          <p:cNvPr id="16" name="Picture 15">
            <a:extLst>
              <a:ext uri="{FF2B5EF4-FFF2-40B4-BE49-F238E27FC236}">
                <a16:creationId xmlns:a16="http://schemas.microsoft.com/office/drawing/2014/main" id="{18A9B314-3DD3-C152-2273-56AB970C79A0}"/>
              </a:ext>
            </a:extLst>
          </p:cNvPr>
          <p:cNvPicPr>
            <a:picLocks noChangeAspect="1"/>
          </p:cNvPicPr>
          <p:nvPr/>
        </p:nvPicPr>
        <p:blipFill>
          <a:blip r:embed="rId3"/>
          <a:stretch>
            <a:fillRect/>
          </a:stretch>
        </p:blipFill>
        <p:spPr>
          <a:xfrm>
            <a:off x="6142529" y="3289422"/>
            <a:ext cx="4114800" cy="3064213"/>
          </a:xfrm>
          <a:prstGeom prst="rect">
            <a:avLst/>
          </a:prstGeom>
        </p:spPr>
      </p:pic>
    </p:spTree>
    <p:extLst>
      <p:ext uri="{BB962C8B-B14F-4D97-AF65-F5344CB8AC3E}">
        <p14:creationId xmlns:p14="http://schemas.microsoft.com/office/powerpoint/2010/main" val="188009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107-8FD2-6C18-66E5-149EC11D7EB7}"/>
              </a:ext>
            </a:extLst>
          </p:cNvPr>
          <p:cNvSpPr>
            <a:spLocks noGrp="1"/>
          </p:cNvSpPr>
          <p:nvPr>
            <p:ph type="title"/>
          </p:nvPr>
        </p:nvSpPr>
        <p:spPr/>
        <p:txBody>
          <a:bodyPr>
            <a:normAutofit/>
          </a:bodyPr>
          <a:lstStyle/>
          <a:p>
            <a:r>
              <a:rPr lang="en-US" sz="3600" dirty="0">
                <a:latin typeface="+mj-lt"/>
              </a:rPr>
              <a:t>Introduction of Dataset</a:t>
            </a:r>
          </a:p>
        </p:txBody>
      </p:sp>
      <p:sp>
        <p:nvSpPr>
          <p:cNvPr id="3" name="Text Placeholder 2">
            <a:extLst>
              <a:ext uri="{FF2B5EF4-FFF2-40B4-BE49-F238E27FC236}">
                <a16:creationId xmlns:a16="http://schemas.microsoft.com/office/drawing/2014/main" id="{2289DFA1-318F-2D16-5A27-D3A6197AB917}"/>
              </a:ext>
            </a:extLst>
          </p:cNvPr>
          <p:cNvSpPr>
            <a:spLocks noGrp="1"/>
          </p:cNvSpPr>
          <p:nvPr>
            <p:ph type="body" sz="quarter" idx="15"/>
          </p:nvPr>
        </p:nvSpPr>
        <p:spPr/>
        <p:txBody>
          <a:bodyPr>
            <a:normAutofit/>
          </a:bodyPr>
          <a:lstStyle/>
          <a:p>
            <a:pPr marL="285750" lvl="0" indent="-285750" algn="l" rtl="0">
              <a:spcBef>
                <a:spcPts val="0"/>
              </a:spcBef>
              <a:spcAft>
                <a:spcPts val="0"/>
              </a:spcAft>
              <a:buFont typeface="Arial" panose="020B0604020202020204" pitchFamily="34" charset="0"/>
              <a:buChar char="•"/>
            </a:pPr>
            <a:r>
              <a:rPr lang="en-US" altLang="zh-TW" sz="2000" dirty="0">
                <a:solidFill>
                  <a:schemeClr val="dk1"/>
                </a:solidFill>
                <a:latin typeface="+mn-lt"/>
                <a:ea typeface="Albert Sans"/>
                <a:cs typeface="Albert Sans"/>
                <a:sym typeface="Albert Sans"/>
              </a:rPr>
              <a:t>Source: Société Nationale des Chemins de Fer </a:t>
            </a:r>
            <a:r>
              <a:rPr lang="en-US" altLang="zh-TW" sz="2000" dirty="0" err="1">
                <a:solidFill>
                  <a:schemeClr val="dk1"/>
                </a:solidFill>
                <a:latin typeface="+mn-lt"/>
                <a:ea typeface="Albert Sans"/>
                <a:cs typeface="Albert Sans"/>
                <a:sym typeface="Albert Sans"/>
              </a:rPr>
              <a:t>Français</a:t>
            </a:r>
            <a:endParaRPr lang="en-US" altLang="zh-TW" sz="2000" dirty="0">
              <a:solidFill>
                <a:schemeClr val="dk1"/>
              </a:solidFill>
              <a:latin typeface="+mn-lt"/>
              <a:ea typeface="Albert Sans"/>
              <a:cs typeface="Albert Sans"/>
              <a:sym typeface="Albert Sans"/>
            </a:endParaRPr>
          </a:p>
          <a:p>
            <a:pPr lvl="0" algn="l" rtl="0">
              <a:spcBef>
                <a:spcPts val="0"/>
              </a:spcBef>
              <a:spcAft>
                <a:spcPts val="0"/>
              </a:spcAft>
            </a:pPr>
            <a:r>
              <a:rPr lang="en-US" altLang="zh-TW" sz="2000" dirty="0">
                <a:solidFill>
                  <a:schemeClr val="dk1"/>
                </a:solidFill>
                <a:latin typeface="+mn-lt"/>
                <a:ea typeface="Albert Sans"/>
                <a:cs typeface="Albert Sans"/>
                <a:sym typeface="Albert Sans"/>
              </a:rPr>
              <a:t>                  (SNCF, French National Railways)</a:t>
            </a:r>
          </a:p>
          <a:p>
            <a:pPr marL="285750" lvl="0" indent="-285750" algn="l" rtl="0">
              <a:spcBef>
                <a:spcPts val="0"/>
              </a:spcBef>
              <a:spcAft>
                <a:spcPts val="0"/>
              </a:spcAft>
              <a:buFont typeface="Arial" panose="020B0604020202020204" pitchFamily="34" charset="0"/>
              <a:buChar char="•"/>
            </a:pPr>
            <a:r>
              <a:rPr lang="en-US" altLang="zh-TW" sz="2000" dirty="0">
                <a:solidFill>
                  <a:schemeClr val="dk1"/>
                </a:solidFill>
                <a:latin typeface="+mn-lt"/>
                <a:ea typeface="Albert Sans"/>
                <a:cs typeface="Albert Sans"/>
                <a:sym typeface="Albert Sans"/>
              </a:rPr>
              <a:t>Link: </a:t>
            </a:r>
            <a:r>
              <a:rPr lang="en-US" altLang="zh-TW" sz="2000" dirty="0">
                <a:solidFill>
                  <a:schemeClr val="dk1"/>
                </a:solidFill>
                <a:latin typeface="+mn-lt"/>
                <a:ea typeface="Albert Sans"/>
                <a:cs typeface="Albert Sans"/>
                <a:sym typeface="Albert Sans"/>
                <a:hlinkClick r:id="rId2"/>
              </a:rPr>
              <a:t>http://bit.ly/regularite-mensuelle-tgv-par-liaisons</a:t>
            </a:r>
            <a:endParaRPr lang="en-US" altLang="zh-TW" sz="2000" dirty="0">
              <a:solidFill>
                <a:schemeClr val="dk1"/>
              </a:solidFill>
              <a:latin typeface="+mn-lt"/>
              <a:ea typeface="Albert Sans"/>
              <a:cs typeface="Albert Sans"/>
              <a:sym typeface="Albert Sans"/>
            </a:endParaRPr>
          </a:p>
          <a:p>
            <a:pPr marL="285750" lvl="0" indent="-285750" algn="l" rtl="0">
              <a:spcBef>
                <a:spcPts val="0"/>
              </a:spcBef>
              <a:spcAft>
                <a:spcPts val="0"/>
              </a:spcAft>
              <a:buFont typeface="Arial" panose="020B0604020202020204" pitchFamily="34" charset="0"/>
              <a:buChar char="•"/>
            </a:pPr>
            <a:r>
              <a:rPr lang="en-US" altLang="zh-TW" sz="2000" dirty="0">
                <a:solidFill>
                  <a:schemeClr val="dk1"/>
                </a:solidFill>
                <a:latin typeface="+mn-lt"/>
                <a:ea typeface="Albert Sans"/>
                <a:cs typeface="Albert Sans"/>
                <a:sym typeface="Albert Sans"/>
              </a:rPr>
              <a:t>Size: 8,154 rows by 26 columns</a:t>
            </a:r>
          </a:p>
          <a:p>
            <a:pPr marL="285750" lvl="0" indent="-285750" algn="l" rtl="0">
              <a:spcBef>
                <a:spcPts val="0"/>
              </a:spcBef>
              <a:spcAft>
                <a:spcPts val="0"/>
              </a:spcAft>
              <a:buFont typeface="Arial" panose="020B0604020202020204" pitchFamily="34" charset="0"/>
              <a:buChar char="•"/>
            </a:pPr>
            <a:r>
              <a:rPr lang="en-US" altLang="zh-TW" sz="2000" dirty="0">
                <a:solidFill>
                  <a:schemeClr val="dk1"/>
                </a:solidFill>
                <a:latin typeface="+mn-lt"/>
                <a:ea typeface="Albert Sans"/>
                <a:cs typeface="Albert Sans"/>
                <a:sym typeface="Albert Sans"/>
              </a:rPr>
              <a:t>Description: The dataset records the overall operations of SNCF trains from January 2018 to June 2023, with data including average travel time, number of scheduled trains, number of delayed trains (with respect</a:t>
            </a:r>
            <a:r>
              <a:rPr lang="en-US" altLang="zh-TW" sz="2000" dirty="0">
                <a:solidFill>
                  <a:schemeClr val="dk1"/>
                </a:solidFill>
                <a:ea typeface="Albert Sans"/>
                <a:cs typeface="Albert Sans"/>
                <a:sym typeface="Albert Sans"/>
              </a:rPr>
              <a:t> </a:t>
            </a:r>
            <a:r>
              <a:rPr lang="en-US" altLang="zh-TW" sz="2000" dirty="0">
                <a:solidFill>
                  <a:schemeClr val="dk1"/>
                </a:solidFill>
                <a:latin typeface="+mn-lt"/>
                <a:ea typeface="Albert Sans"/>
                <a:cs typeface="Albert Sans"/>
                <a:sym typeface="Albert Sans"/>
              </a:rPr>
              <a:t>to different degree of delayed time), average time of delay, percentages of delay due to different reasons, etc. Each row of data contains the monthly averaged information of one direction of a route</a:t>
            </a:r>
            <a:r>
              <a:rPr lang="en-US" altLang="zh-TW" sz="1800" dirty="0">
                <a:solidFill>
                  <a:schemeClr val="dk1"/>
                </a:solidFill>
                <a:latin typeface="+mn-lt"/>
                <a:ea typeface="Albert Sans"/>
                <a:cs typeface="Albert Sans"/>
                <a:sym typeface="Albert Sans"/>
              </a:rPr>
              <a:t>.</a:t>
            </a:r>
          </a:p>
          <a:p>
            <a:endParaRPr lang="en-US" sz="1800" dirty="0">
              <a:latin typeface="+mn-lt"/>
            </a:endParaRPr>
          </a:p>
        </p:txBody>
      </p:sp>
      <p:sp>
        <p:nvSpPr>
          <p:cNvPr id="4" name="Date Placeholder 3">
            <a:extLst>
              <a:ext uri="{FF2B5EF4-FFF2-40B4-BE49-F238E27FC236}">
                <a16:creationId xmlns:a16="http://schemas.microsoft.com/office/drawing/2014/main" id="{3A804DFC-9497-BB19-800E-E0785F4BDBEE}"/>
              </a:ext>
            </a:extLst>
          </p:cNvPr>
          <p:cNvSpPr>
            <a:spLocks noGrp="1"/>
          </p:cNvSpPr>
          <p:nvPr>
            <p:ph type="dt" sz="half" idx="20"/>
          </p:nvPr>
        </p:nvSpPr>
        <p:spPr/>
        <p:txBody>
          <a:bodyPr/>
          <a:lstStyle/>
          <a:p>
            <a:r>
              <a:rPr lang="en-US" altLang="zh-TW" noProof="0" dirty="0"/>
              <a:t>Launch Challenge 2024</a:t>
            </a:r>
            <a:endParaRPr lang="zh-TW" altLang="en-US" noProof="0" dirty="0"/>
          </a:p>
        </p:txBody>
      </p:sp>
      <p:sp>
        <p:nvSpPr>
          <p:cNvPr id="5" name="Footer Placeholder 4">
            <a:extLst>
              <a:ext uri="{FF2B5EF4-FFF2-40B4-BE49-F238E27FC236}">
                <a16:creationId xmlns:a16="http://schemas.microsoft.com/office/drawing/2014/main" id="{4874E692-BFA9-B3E8-F332-8876AC8E46AB}"/>
              </a:ext>
            </a:extLst>
          </p:cNvPr>
          <p:cNvSpPr>
            <a:spLocks noGrp="1"/>
          </p:cNvSpPr>
          <p:nvPr>
            <p:ph type="ftr" sz="quarter" idx="21"/>
          </p:nvPr>
        </p:nvSpPr>
        <p:spPr/>
        <p:txBody>
          <a:bodyPr/>
          <a:lstStyle/>
          <a:p>
            <a:r>
              <a:rPr lang="en-US" altLang="zh-TW" sz="900" dirty="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6C32F264-D5E5-5866-33EB-3EA00C79BFE6}"/>
              </a:ext>
            </a:extLst>
          </p:cNvPr>
          <p:cNvSpPr>
            <a:spLocks noGrp="1"/>
          </p:cNvSpPr>
          <p:nvPr>
            <p:ph type="sldNum" sz="quarter" idx="22"/>
          </p:nvPr>
        </p:nvSpPr>
        <p:spPr/>
        <p:txBody>
          <a:bodyPr/>
          <a:lstStyle/>
          <a:p>
            <a:fld id="{B5CEABB6-07DC-46E8-9B57-56EC44A396E5}" type="slidenum">
              <a:rPr lang="en-US" altLang="zh-TW" noProof="0" smtClean="0"/>
              <a:pPr/>
              <a:t>2</a:t>
            </a:fld>
            <a:endParaRPr lang="zh-TW" altLang="en-US" noProof="0"/>
          </a:p>
        </p:txBody>
      </p:sp>
    </p:spTree>
    <p:extLst>
      <p:ext uri="{BB962C8B-B14F-4D97-AF65-F5344CB8AC3E}">
        <p14:creationId xmlns:p14="http://schemas.microsoft.com/office/powerpoint/2010/main" val="73261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dirty="0"/>
              <a:t>Delay causes definitions</a:t>
            </a:r>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External causes: weather, obstacles, suspicious packages, malevolence, social movements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Railway infrastructure: maintenance, works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Traffic management: rail line traffic, network interaction</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Rolling stock: all the powered and non-powered carts on the railway</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Station management and reuse of equipment</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Passenger consideration: crowds, connections</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20</a:t>
            </a:fld>
            <a:endParaRPr lang="zh-TW" altLang="en-US" noProof="0"/>
          </a:p>
        </p:txBody>
      </p:sp>
    </p:spTree>
    <p:extLst>
      <p:ext uri="{BB962C8B-B14F-4D97-AF65-F5344CB8AC3E}">
        <p14:creationId xmlns:p14="http://schemas.microsoft.com/office/powerpoint/2010/main" val="3478279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Delay cause Does not seem to correlate</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a:xfrm>
            <a:off x="848139" y="1361938"/>
            <a:ext cx="7305261" cy="496888"/>
          </a:xfrm>
        </p:spPr>
        <p:txBody>
          <a:bodyPr/>
          <a:lstStyle/>
          <a:p>
            <a:r>
              <a:rPr lang="en-US" dirty="0"/>
              <a:t>Minimal correlations among different delay causes</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a:xfrm>
            <a:off x="6604463" y="2286003"/>
            <a:ext cx="4376738" cy="3542142"/>
          </a:xfrm>
        </p:spPr>
        <p:txBody>
          <a:bodyPr/>
          <a:lstStyle/>
          <a:p>
            <a:pPr marL="285750" indent="-285750">
              <a:buFont typeface="Arial" panose="020B0604020202020204" pitchFamily="34" charset="0"/>
              <a:buChar char="•"/>
            </a:pPr>
            <a:r>
              <a:rPr lang="en-US" dirty="0">
                <a:latin typeface="+mn-lt"/>
              </a:rPr>
              <a:t>Correlation value among different delay causes are almost all negative</a:t>
            </a:r>
          </a:p>
          <a:p>
            <a:pPr marL="285750" indent="-285750">
              <a:buFont typeface="Arial" panose="020B0604020202020204" pitchFamily="34" charset="0"/>
              <a:buChar char="•"/>
            </a:pPr>
            <a:r>
              <a:rPr lang="en-US" altLang="zh-TW" dirty="0">
                <a:latin typeface="+mn-lt"/>
              </a:rPr>
              <a:t>The slightly more correlated pairs are external causes to traffic management and external causes to rolling stock (valued around -0.25)</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latin typeface="+mn-lt"/>
            </a:endParaRP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21</a:t>
            </a:fld>
            <a:endParaRPr lang="zh-TW" altLang="en-US" noProof="0"/>
          </a:p>
        </p:txBody>
      </p:sp>
      <p:pic>
        <p:nvPicPr>
          <p:cNvPr id="14" name="Picture 13">
            <a:extLst>
              <a:ext uri="{FF2B5EF4-FFF2-40B4-BE49-F238E27FC236}">
                <a16:creationId xmlns:a16="http://schemas.microsoft.com/office/drawing/2014/main" id="{323123DB-BAC2-F6C4-202C-9D643377604E}"/>
              </a:ext>
            </a:extLst>
          </p:cNvPr>
          <p:cNvPicPr>
            <a:picLocks noChangeAspect="1"/>
          </p:cNvPicPr>
          <p:nvPr/>
        </p:nvPicPr>
        <p:blipFill>
          <a:blip r:embed="rId2"/>
          <a:stretch>
            <a:fillRect/>
          </a:stretch>
        </p:blipFill>
        <p:spPr>
          <a:xfrm>
            <a:off x="962282" y="1883521"/>
            <a:ext cx="4851080" cy="4345759"/>
          </a:xfrm>
          <a:prstGeom prst="rect">
            <a:avLst/>
          </a:prstGeom>
        </p:spPr>
      </p:pic>
    </p:spTree>
    <p:extLst>
      <p:ext uri="{BB962C8B-B14F-4D97-AF65-F5344CB8AC3E}">
        <p14:creationId xmlns:p14="http://schemas.microsoft.com/office/powerpoint/2010/main" val="308787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Findings summary</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The strikes and pandemic decreases the number of trains, but not necessarily punctuality</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One in 2 trains will be delayed at departure in June, while only 1 in 10 on arrival in April</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Departure punctuality dwindles in pandemic, while arrival punctuality improves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Smaller percentage of trains is delayed for a certain duration in pandemic</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Train operation in lockdown is more punctual than non-lockdown period during pandemic</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No relationship between number of scheduled trains and percentage of delayed trains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No relationship between travel time and percentage of delayed trains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Positive relationship exists between travel time and average delay of trains on arrival</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Changes to natural elements and traveler volumes affect the main cause of delay</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Little to none correlations among different causes of delay</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22</a:t>
            </a:fld>
            <a:endParaRPr lang="zh-TW" altLang="en-US" noProof="0"/>
          </a:p>
        </p:txBody>
      </p:sp>
    </p:spTree>
    <p:extLst>
      <p:ext uri="{BB962C8B-B14F-4D97-AF65-F5344CB8AC3E}">
        <p14:creationId xmlns:p14="http://schemas.microsoft.com/office/powerpoint/2010/main" val="422565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If there is more time…</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Deeper analysis in different causes of delay</a:t>
            </a:r>
          </a:p>
          <a:p>
            <a:pPr marL="742950" lvl="2" indent="-285750"/>
            <a:r>
              <a:rPr lang="en-US" altLang="zh-TW" sz="1600" dirty="0">
                <a:solidFill>
                  <a:schemeClr val="dk1"/>
                </a:solidFill>
                <a:latin typeface="+mj-lt"/>
                <a:ea typeface="Albert Sans"/>
                <a:cs typeface="Albert Sans"/>
                <a:sym typeface="Albert Sans"/>
              </a:rPr>
              <a:t>What causes of delay affect trains the most in terms of delay duration? (causes vs. delayed trains &gt; mins)</a:t>
            </a:r>
          </a:p>
          <a:p>
            <a:pPr marL="742950" lvl="2" indent="-285750"/>
            <a:r>
              <a:rPr lang="en-US" altLang="zh-TW" sz="1600" dirty="0">
                <a:solidFill>
                  <a:schemeClr val="dk1"/>
                </a:solidFill>
                <a:latin typeface="+mj-lt"/>
                <a:ea typeface="Albert Sans"/>
                <a:cs typeface="Albert Sans"/>
                <a:sym typeface="Albert Sans"/>
              </a:rPr>
              <a:t>What cause of delay have the highest percentage in pandemic?</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Route specific analysis</a:t>
            </a:r>
          </a:p>
          <a:p>
            <a:pPr marL="742950" lvl="2" indent="-285750"/>
            <a:r>
              <a:rPr lang="en-US" altLang="zh-TW" sz="1600" dirty="0">
                <a:solidFill>
                  <a:schemeClr val="dk1"/>
                </a:solidFill>
                <a:latin typeface="+mj-lt"/>
                <a:ea typeface="Albert Sans"/>
                <a:cs typeface="Albert Sans"/>
                <a:sym typeface="Albert Sans"/>
              </a:rPr>
              <a:t>Which routes are affected the most by the external causes of delay? Could it be due to being in regions prone to harsh weather or frequent strikes?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Prediction of percentage of delayed trains given a specific month, number of scheduled, travel time, and proportions of different causes of delay</a:t>
            </a:r>
          </a:p>
          <a:p>
            <a:pPr marL="742950" lvl="2" indent="-285750"/>
            <a:r>
              <a:rPr lang="en-US" altLang="zh-TW" sz="1600" dirty="0">
                <a:solidFill>
                  <a:schemeClr val="dk1"/>
                </a:solidFill>
                <a:latin typeface="+mj-lt"/>
                <a:ea typeface="Albert Sans"/>
                <a:cs typeface="Albert Sans"/>
                <a:sym typeface="Albert Sans"/>
              </a:rPr>
              <a:t>Via scikit-learn, Using supervised learning with percentage of delayed trains as labels to train and predict</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dirty="0"/>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dirty="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23</a:t>
            </a:fld>
            <a:endParaRPr lang="zh-TW" altLang="en-US" noProof="0"/>
          </a:p>
        </p:txBody>
      </p:sp>
    </p:spTree>
    <p:extLst>
      <p:ext uri="{BB962C8B-B14F-4D97-AF65-F5344CB8AC3E}">
        <p14:creationId xmlns:p14="http://schemas.microsoft.com/office/powerpoint/2010/main" val="114920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US" altLang="zh-TW" dirty="0">
                <a:latin typeface="+mj-lt"/>
              </a:rPr>
              <a:t>Thank you</a:t>
            </a:r>
            <a:endParaRPr lang="zh-TW" altLang="en-US" dirty="0">
              <a:latin typeface="+mj-lt"/>
            </a:endParaRPr>
          </a:p>
        </p:txBody>
      </p:sp>
      <p:sp>
        <p:nvSpPr>
          <p:cNvPr id="3" name="內容版面配置區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444538" cy="2431177"/>
          </a:xfrm>
        </p:spPr>
        <p:txBody>
          <a:bodyPr rtlCol="0">
            <a:normAutofit/>
          </a:bodyPr>
          <a:lstStyle/>
          <a:p>
            <a:r>
              <a:rPr lang="en-US" altLang="zh-TW" sz="1600" dirty="0">
                <a:latin typeface="+mj-lt"/>
              </a:rPr>
              <a:t>Je-Ching Liao​</a:t>
            </a:r>
          </a:p>
          <a:p>
            <a:pPr rtl="0"/>
            <a:r>
              <a:rPr lang="en-US" altLang="zh-TW" sz="1600" dirty="0">
                <a:latin typeface="+mj-lt"/>
              </a:rPr>
              <a:t>MS in Data Science Graduate Student</a:t>
            </a:r>
          </a:p>
          <a:p>
            <a:pPr rtl="0"/>
            <a:r>
              <a:rPr lang="en-US" altLang="zh-TW" sz="1600" dirty="0">
                <a:latin typeface="+mj-lt"/>
              </a:rPr>
              <a:t>University of Michigan</a:t>
            </a:r>
          </a:p>
          <a:p>
            <a:pPr rtl="0"/>
            <a:r>
              <a:rPr lang="en-US" altLang="zh-TW" sz="1600" dirty="0">
                <a:latin typeface="+mj-lt"/>
              </a:rPr>
              <a:t>734 489 2764</a:t>
            </a:r>
            <a:endParaRPr lang="zh-TW" altLang="en-US" sz="1600" dirty="0">
              <a:latin typeface="+mj-lt"/>
            </a:endParaRPr>
          </a:p>
          <a:p>
            <a:pPr rtl="0"/>
            <a:r>
              <a:rPr lang="en-US" altLang="zh-TW" sz="1600" dirty="0">
                <a:latin typeface="+mj-lt"/>
              </a:rPr>
              <a:t>jeching@umich.edu</a:t>
            </a:r>
            <a:endParaRPr lang="zh-TW" altLang="en-US" sz="1600" dirty="0">
              <a:latin typeface="+mj-lt"/>
            </a:endParaRPr>
          </a:p>
        </p:txBody>
      </p:sp>
      <p:sp>
        <p:nvSpPr>
          <p:cNvPr id="4" name="日期版面配置區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r>
              <a:rPr lang="en-US" altLang="zh-TW" dirty="0"/>
              <a:t>Launch Challenge 2024</a:t>
            </a:r>
            <a:endParaRPr lang="zh-tw" altLang="zh-TW" dirty="0"/>
          </a:p>
        </p:txBody>
      </p:sp>
      <p:sp>
        <p:nvSpPr>
          <p:cNvPr id="5" name="頁尾版面配置區 4">
            <a:extLst>
              <a:ext uri="{FF2B5EF4-FFF2-40B4-BE49-F238E27FC236}">
                <a16:creationId xmlns:a16="http://schemas.microsoft.com/office/drawing/2014/main" id="{0DFADE42-1A3F-40C8-A071-E57644F3D843}"/>
              </a:ext>
            </a:extLst>
          </p:cNvPr>
          <p:cNvSpPr>
            <a:spLocks noGrp="1"/>
          </p:cNvSpPr>
          <p:nvPr>
            <p:ph type="ftr" sz="quarter" idx="11"/>
          </p:nvPr>
        </p:nvSpPr>
        <p:spPr>
          <a:xfrm>
            <a:off x="6246965" y="6356349"/>
            <a:ext cx="3994315" cy="365125"/>
          </a:xfrm>
        </p:spPr>
        <p:txBody>
          <a:bodyPr rtlCol="0"/>
          <a:lstStyle/>
          <a:p>
            <a:r>
              <a:rPr lang="en-US" altLang="zh-TW" sz="900" dirty="0"/>
              <a:t>French Railways in Pandemic and Non-pandemic Times: An Analysis</a:t>
            </a:r>
            <a:endParaRPr lang="zh-tw" altLang="zh-TW" dirty="0"/>
          </a:p>
        </p:txBody>
      </p:sp>
      <p:sp>
        <p:nvSpPr>
          <p:cNvPr id="6" name="投影片編號版面配置區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US" altLang="zh-TW" smtClean="0"/>
              <a:pPr rtl="0"/>
              <a:t>24</a:t>
            </a:fld>
            <a:endParaRPr lang="zh-TW" altLang="en-US"/>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 altLang="zh-TW" dirty="0"/>
              <a:t>Why This Dataset? </a:t>
            </a:r>
            <a:r>
              <a:rPr lang="en-US" altLang="zh-TW" dirty="0"/>
              <a:t>W</a:t>
            </a:r>
            <a:r>
              <a:rPr lang="en" altLang="zh-TW" dirty="0"/>
              <a:t>hat about it?</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WHY: Previous experience of taking trains in Europe</a:t>
            </a:r>
          </a:p>
          <a:p>
            <a:pPr marL="742950" lvl="2" indent="-285750"/>
            <a:r>
              <a:rPr lang="en-US" altLang="zh-TW" sz="1600" dirty="0">
                <a:solidFill>
                  <a:schemeClr val="dk1"/>
                </a:solidFill>
                <a:latin typeface="+mj-lt"/>
                <a:ea typeface="Albert Sans"/>
                <a:cs typeface="Albert Sans"/>
                <a:sym typeface="Albert Sans"/>
              </a:rPr>
              <a:t>Highly unstable departure and arrival status: constant delay and cancellation</a:t>
            </a:r>
          </a:p>
          <a:p>
            <a:pPr marL="742950" lvl="2" indent="-285750"/>
            <a:r>
              <a:rPr lang="en-US" altLang="zh-TW" sz="1600" dirty="0">
                <a:solidFill>
                  <a:schemeClr val="dk1"/>
                </a:solidFill>
                <a:latin typeface="+mj-lt"/>
                <a:ea typeface="Albert Sans"/>
                <a:cs typeface="Albert Sans"/>
                <a:sym typeface="Albert Sans"/>
              </a:rPr>
              <a:t>Various reasons for delay: strike, railroad infrastructure, passenger</a:t>
            </a:r>
          </a:p>
          <a:p>
            <a:pPr marL="285750" lvl="1" indent="-285750"/>
            <a:r>
              <a:rPr lang="en-US" altLang="zh-TW" sz="2000" dirty="0">
                <a:solidFill>
                  <a:schemeClr val="dk1"/>
                </a:solidFill>
                <a:latin typeface="+mj-lt"/>
                <a:ea typeface="Albert Sans"/>
                <a:cs typeface="Albert Sans"/>
                <a:sym typeface="Albert Sans"/>
              </a:rPr>
              <a:t>WHAT: Relationships between different features of data about trains</a:t>
            </a:r>
          </a:p>
          <a:p>
            <a:pPr marL="742950" lvl="2" indent="-285750"/>
            <a:r>
              <a:rPr lang="en-US" altLang="zh-TW" sz="1600" dirty="0">
                <a:solidFill>
                  <a:schemeClr val="dk1"/>
                </a:solidFill>
                <a:latin typeface="+mj-lt"/>
                <a:ea typeface="Albert Sans"/>
                <a:cs typeface="Albert Sans"/>
                <a:sym typeface="Albert Sans"/>
              </a:rPr>
              <a:t>Between time periods in a year and performance of train operation</a:t>
            </a:r>
          </a:p>
          <a:p>
            <a:pPr marL="742950" lvl="2" indent="-285750"/>
            <a:r>
              <a:rPr lang="en-US" altLang="zh-TW" sz="1600" dirty="0">
                <a:solidFill>
                  <a:schemeClr val="dk1"/>
                </a:solidFill>
                <a:latin typeface="+mj-lt"/>
                <a:ea typeface="Albert Sans"/>
                <a:cs typeface="Albert Sans"/>
                <a:sym typeface="Albert Sans"/>
              </a:rPr>
              <a:t>Between length or number of trains of a route and performance of operation for the route</a:t>
            </a:r>
          </a:p>
          <a:p>
            <a:pPr marL="742950" lvl="2" indent="-285750"/>
            <a:r>
              <a:rPr lang="en-US" altLang="zh-TW" sz="1600" dirty="0">
                <a:solidFill>
                  <a:schemeClr val="dk1"/>
                </a:solidFill>
                <a:latin typeface="+mj-lt"/>
                <a:ea typeface="Albert Sans"/>
                <a:cs typeface="Albert Sans"/>
                <a:sym typeface="Albert Sans"/>
              </a:rPr>
              <a:t>Specific to this dataset: </a:t>
            </a:r>
          </a:p>
          <a:p>
            <a:pPr marL="1200150" lvl="3" indent="-285750"/>
            <a:r>
              <a:rPr lang="en-US" altLang="zh-TW" sz="1600" dirty="0">
                <a:solidFill>
                  <a:schemeClr val="dk1"/>
                </a:solidFill>
                <a:latin typeface="+mj-lt"/>
                <a:ea typeface="Albert Sans"/>
                <a:cs typeface="Albert Sans"/>
                <a:sym typeface="Albert Sans"/>
              </a:rPr>
              <a:t>Performance in pandemic times and non-pandemic times</a:t>
            </a:r>
          </a:p>
          <a:p>
            <a:pPr marL="1200150" lvl="3" indent="-285750"/>
            <a:r>
              <a:rPr lang="en-US" altLang="zh-TW" sz="1600" dirty="0">
                <a:solidFill>
                  <a:schemeClr val="dk1"/>
                </a:solidFill>
                <a:latin typeface="+mj-lt"/>
                <a:ea typeface="Albert Sans"/>
                <a:cs typeface="Albert Sans"/>
                <a:sym typeface="Albert Sans"/>
              </a:rPr>
              <a:t>Performance during lockdown and non-lockdown times within pandemic</a:t>
            </a:r>
          </a:p>
          <a:p>
            <a:pPr marL="742950" lvl="2" indent="-285750"/>
            <a:endParaRPr lang="en-US" altLang="zh-TW" sz="1600" dirty="0">
              <a:solidFill>
                <a:schemeClr val="dk1"/>
              </a:solidFill>
              <a:latin typeface="+mj-lt"/>
              <a:ea typeface="Albert Sans"/>
              <a:cs typeface="Albert Sans"/>
              <a:sym typeface="Albert Sans"/>
            </a:endParaRP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3</a:t>
            </a:fld>
            <a:endParaRPr lang="zh-TW" altLang="en-US" noProof="0"/>
          </a:p>
        </p:txBody>
      </p:sp>
    </p:spTree>
    <p:extLst>
      <p:ext uri="{BB962C8B-B14F-4D97-AF65-F5344CB8AC3E}">
        <p14:creationId xmlns:p14="http://schemas.microsoft.com/office/powerpoint/2010/main" val="101757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Questions to be asked</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How does the number of scheduled trains/percentage of delay fluctuate through time?</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Does train punctuality vary significantly by season or month?</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Does train punctuality differ with lockdown or without during pandemic?</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The relationship between number of scheduled trains and percentage of delayed trains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The relationship between travel time and percentage of delayed trains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The relationship between travel time and average delay of all trains on arrival/at departure</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Does a specific cause of delay happen more likely in certain months?</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The correlations among different delay causes</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4</a:t>
            </a:fld>
            <a:endParaRPr lang="zh-TW" altLang="en-US" noProof="0"/>
          </a:p>
        </p:txBody>
      </p:sp>
    </p:spTree>
    <p:extLst>
      <p:ext uri="{BB962C8B-B14F-4D97-AF65-F5344CB8AC3E}">
        <p14:creationId xmlns:p14="http://schemas.microsoft.com/office/powerpoint/2010/main" val="215657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Data preprocessing</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Column names translated into English through </a:t>
            </a:r>
            <a:r>
              <a:rPr lang="en-US" altLang="zh-TW" sz="2000" dirty="0" err="1">
                <a:solidFill>
                  <a:schemeClr val="dk1"/>
                </a:solidFill>
                <a:latin typeface="+mj-lt"/>
                <a:ea typeface="Albert Sans"/>
                <a:cs typeface="Albert Sans"/>
                <a:sym typeface="Albert Sans"/>
                <a:hlinkClick r:id="rId2"/>
              </a:rPr>
              <a:t>DeepL</a:t>
            </a:r>
            <a:endParaRPr lang="en-US" altLang="zh-TW" sz="2000" dirty="0">
              <a:solidFill>
                <a:schemeClr val="dk1"/>
              </a:solidFill>
              <a:latin typeface="+mj-lt"/>
              <a:ea typeface="Albert Sans"/>
              <a:cs typeface="Albert Sans"/>
              <a:sym typeface="Albert Sans"/>
            </a:endParaRP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Three columns of natural language comments describing the delay dropped</a:t>
            </a:r>
          </a:p>
          <a:p>
            <a:pPr marL="742950" lvl="2" indent="-285750"/>
            <a:r>
              <a:rPr lang="en-US" altLang="zh-TW" sz="1600" dirty="0">
                <a:solidFill>
                  <a:schemeClr val="dk1"/>
                </a:solidFill>
                <a:latin typeface="+mj-lt"/>
                <a:ea typeface="Albert Sans"/>
                <a:cs typeface="Albert Sans"/>
                <a:sym typeface="Albert Sans"/>
              </a:rPr>
              <a:t>High percentage of missing values</a:t>
            </a:r>
          </a:p>
          <a:p>
            <a:pPr marL="742950" lvl="2" indent="-285750"/>
            <a:r>
              <a:rPr lang="en-US" altLang="zh-TW" sz="1600" dirty="0">
                <a:solidFill>
                  <a:schemeClr val="dk1"/>
                </a:solidFill>
                <a:latin typeface="+mj-lt"/>
                <a:ea typeface="Albert Sans"/>
                <a:cs typeface="Albert Sans"/>
                <a:sym typeface="Albert Sans"/>
              </a:rPr>
              <a:t>Lengthy description in French might lost the original meaning even if translated into English</a:t>
            </a:r>
          </a:p>
          <a:p>
            <a:pPr marL="285750" lvl="1" indent="-285750"/>
            <a:r>
              <a:rPr lang="en-US" altLang="zh-TW" sz="2000" dirty="0">
                <a:solidFill>
                  <a:schemeClr val="dk1"/>
                </a:solidFill>
                <a:latin typeface="+mj-lt"/>
                <a:ea typeface="Albert Sans"/>
                <a:cs typeface="Albert Sans"/>
                <a:sym typeface="Albert Sans"/>
              </a:rPr>
              <a:t>New columns created: Percentage of trains delayed</a:t>
            </a:r>
          </a:p>
          <a:p>
            <a:pPr marL="742950" lvl="2" indent="-285750"/>
            <a:r>
              <a:rPr lang="en-US" altLang="zh-TW" sz="1600" dirty="0">
                <a:solidFill>
                  <a:schemeClr val="dk1"/>
                </a:solidFill>
                <a:latin typeface="+mj-lt"/>
                <a:ea typeface="Albert Sans"/>
                <a:cs typeface="Albert Sans"/>
                <a:sym typeface="Albert Sans"/>
              </a:rPr>
              <a:t>By (Number of trains delayed/Number of scheduled trains*100)</a:t>
            </a:r>
          </a:p>
          <a:p>
            <a:pPr marL="742950" lvl="2" indent="-285750"/>
            <a:r>
              <a:rPr lang="en-US" altLang="zh-TW" sz="1600" dirty="0">
                <a:solidFill>
                  <a:schemeClr val="dk1"/>
                </a:solidFill>
                <a:latin typeface="+mj-lt"/>
                <a:ea typeface="Albert Sans"/>
                <a:cs typeface="Albert Sans"/>
                <a:sym typeface="Albert Sans"/>
              </a:rPr>
              <a:t>In terms of different categories: at departure, on arrival, &gt; 15min, &gt; 30min, &gt; 60min</a:t>
            </a:r>
          </a:p>
          <a:p>
            <a:pPr marL="285750" lvl="1" indent="-285750"/>
            <a:r>
              <a:rPr lang="en-US" altLang="zh-TW" sz="2000" dirty="0">
                <a:solidFill>
                  <a:schemeClr val="dk1"/>
                </a:solidFill>
                <a:latin typeface="+mj-lt"/>
                <a:ea typeface="Albert Sans"/>
                <a:cs typeface="Albert Sans"/>
                <a:sym typeface="Albert Sans"/>
              </a:rPr>
              <a:t>Aggregated dataset created</a:t>
            </a:r>
          </a:p>
          <a:p>
            <a:pPr marL="742950" lvl="2" indent="-285750"/>
            <a:r>
              <a:rPr lang="en-US" altLang="zh-TW" sz="1600" dirty="0">
                <a:solidFill>
                  <a:schemeClr val="dk1"/>
                </a:solidFill>
                <a:latin typeface="+mj-lt"/>
                <a:ea typeface="Albert Sans"/>
                <a:cs typeface="Albert Sans"/>
                <a:sym typeface="Albert Sans"/>
              </a:rPr>
              <a:t>8,154 monthly entries condensed into 65 direction-free routes</a:t>
            </a:r>
          </a:p>
          <a:p>
            <a:pPr marL="742950" lvl="2" indent="-285750"/>
            <a:r>
              <a:rPr lang="en-US" altLang="zh-TW" sz="1600" dirty="0">
                <a:solidFill>
                  <a:schemeClr val="dk1"/>
                </a:solidFill>
                <a:latin typeface="+mj-lt"/>
                <a:ea typeface="Albert Sans"/>
                <a:cs typeface="Albert Sans"/>
                <a:sym typeface="Albert Sans"/>
              </a:rPr>
              <a:t>The aggregated data of each route is the original data averaged across both directions and different months</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5</a:t>
            </a:fld>
            <a:endParaRPr lang="zh-TW" altLang="en-US" noProof="0"/>
          </a:p>
        </p:txBody>
      </p:sp>
    </p:spTree>
    <p:extLst>
      <p:ext uri="{BB962C8B-B14F-4D97-AF65-F5344CB8AC3E}">
        <p14:creationId xmlns:p14="http://schemas.microsoft.com/office/powerpoint/2010/main" val="328466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Data preprocessing details</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Column names translated into English through </a:t>
            </a:r>
            <a:r>
              <a:rPr lang="en-US" altLang="zh-TW" sz="2000" dirty="0" err="1">
                <a:solidFill>
                  <a:schemeClr val="dk1"/>
                </a:solidFill>
                <a:latin typeface="+mj-lt"/>
                <a:ea typeface="Albert Sans"/>
                <a:cs typeface="Albert Sans"/>
                <a:sym typeface="Albert Sans"/>
                <a:hlinkClick r:id="rId2"/>
              </a:rPr>
              <a:t>DeepL</a:t>
            </a:r>
            <a:endParaRPr lang="en-US" altLang="zh-TW" sz="2000" dirty="0">
              <a:solidFill>
                <a:schemeClr val="dk1"/>
              </a:solidFill>
              <a:latin typeface="+mj-lt"/>
              <a:ea typeface="Albert Sans"/>
              <a:cs typeface="Albert Sans"/>
              <a:sym typeface="Albert Sans"/>
            </a:endParaRP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Three columns of natural language</a:t>
            </a:r>
          </a:p>
          <a:p>
            <a:pPr marL="742950" lvl="2" indent="-285750"/>
            <a:r>
              <a:rPr lang="en-US" altLang="zh-TW" sz="1600" dirty="0">
                <a:solidFill>
                  <a:schemeClr val="dk1"/>
                </a:solidFill>
                <a:latin typeface="+mj-lt"/>
                <a:ea typeface="Albert Sans"/>
                <a:cs typeface="Albert Sans"/>
                <a:sym typeface="Albert Sans"/>
              </a:rPr>
              <a:t>High percentage of missing values</a:t>
            </a:r>
          </a:p>
          <a:p>
            <a:pPr marL="742950" lvl="2" indent="-285750"/>
            <a:r>
              <a:rPr lang="en-US" altLang="zh-TW" sz="1600" dirty="0">
                <a:solidFill>
                  <a:schemeClr val="dk1"/>
                </a:solidFill>
                <a:latin typeface="+mj-lt"/>
                <a:ea typeface="Albert Sans"/>
                <a:cs typeface="Albert Sans"/>
                <a:sym typeface="Albert Sans"/>
              </a:rPr>
              <a:t>Lengthy description in</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6</a:t>
            </a:fld>
            <a:endParaRPr lang="zh-TW" altLang="en-US" noProof="0"/>
          </a:p>
        </p:txBody>
      </p:sp>
    </p:spTree>
    <p:extLst>
      <p:ext uri="{BB962C8B-B14F-4D97-AF65-F5344CB8AC3E}">
        <p14:creationId xmlns:p14="http://schemas.microsoft.com/office/powerpoint/2010/main" val="214105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Data visualizations</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Seaborn package of Python</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Time related charts: </a:t>
            </a:r>
            <a:r>
              <a:rPr lang="en-US" altLang="zh-TW" sz="2000" dirty="0" err="1">
                <a:solidFill>
                  <a:schemeClr val="dk1"/>
                </a:solidFill>
                <a:latin typeface="+mj-lt"/>
                <a:ea typeface="Albert Sans"/>
                <a:cs typeface="Albert Sans"/>
                <a:sym typeface="Albert Sans"/>
              </a:rPr>
              <a:t>lineplot</a:t>
            </a:r>
            <a:r>
              <a:rPr lang="en-US" altLang="zh-TW" sz="2000" dirty="0">
                <a:solidFill>
                  <a:schemeClr val="dk1"/>
                </a:solidFill>
                <a:latin typeface="+mj-lt"/>
                <a:ea typeface="Albert Sans"/>
                <a:cs typeface="Albert Sans"/>
                <a:sym typeface="Albert Sans"/>
              </a:rPr>
              <a:t>()</a:t>
            </a:r>
          </a:p>
          <a:p>
            <a:pPr marL="742950" lvl="2" indent="-285750"/>
            <a:r>
              <a:rPr lang="en-US" altLang="zh-TW" sz="1600" dirty="0">
                <a:solidFill>
                  <a:schemeClr val="dk1"/>
                </a:solidFill>
                <a:latin typeface="+mj-lt"/>
                <a:ea typeface="Albert Sans"/>
                <a:cs typeface="Albert Sans"/>
                <a:sym typeface="Albert Sans"/>
              </a:rPr>
              <a:t>Topic: Percentage of delay trains (15min+, 30min+ and 60min+), pandemic vs. non-pandemic</a:t>
            </a:r>
          </a:p>
          <a:p>
            <a:pPr marL="742950" lvl="2" indent="-285750"/>
            <a:r>
              <a:rPr lang="en-US" altLang="zh-TW" sz="1600" dirty="0">
                <a:solidFill>
                  <a:schemeClr val="dk1"/>
                </a:solidFill>
                <a:latin typeface="+mj-lt"/>
                <a:ea typeface="Albert Sans"/>
                <a:cs typeface="Albert Sans"/>
                <a:sym typeface="Albert Sans"/>
              </a:rPr>
              <a:t>Original approach: draw all six trends in one graph</a:t>
            </a:r>
          </a:p>
          <a:p>
            <a:pPr marL="742950" lvl="2" indent="-285750"/>
            <a:r>
              <a:rPr lang="en-US" altLang="zh-TW" sz="1600" dirty="0">
                <a:solidFill>
                  <a:schemeClr val="dk1"/>
                </a:solidFill>
                <a:latin typeface="+mj-lt"/>
                <a:ea typeface="Albert Sans"/>
                <a:cs typeface="Albert Sans"/>
                <a:sym typeface="Albert Sans"/>
              </a:rPr>
              <a:t>Result: overlapping lines; hard to see the comparison between pandemic and non-pandemic</a:t>
            </a:r>
          </a:p>
          <a:p>
            <a:pPr marL="742950" lvl="2" indent="-285750"/>
            <a:r>
              <a:rPr lang="en-US" altLang="zh-TW" sz="1600" dirty="0">
                <a:solidFill>
                  <a:schemeClr val="dk1"/>
                </a:solidFill>
                <a:latin typeface="+mj-lt"/>
                <a:ea typeface="Albert Sans"/>
                <a:cs typeface="Albert Sans"/>
                <a:sym typeface="Albert Sans"/>
              </a:rPr>
              <a:t>Corrected approach: Three-subplot plot to give pairwise comparison </a:t>
            </a:r>
          </a:p>
          <a:p>
            <a:pPr marL="285750" lvl="1" indent="-285750">
              <a:buFont typeface="Arial" panose="020B0604020202020204" pitchFamily="34" charset="0"/>
              <a:buChar char="•"/>
            </a:pPr>
            <a:r>
              <a:rPr lang="en-US" altLang="zh-TW" sz="2000" dirty="0">
                <a:solidFill>
                  <a:schemeClr val="dk1"/>
                </a:solidFill>
                <a:latin typeface="+mj-lt"/>
                <a:ea typeface="Albert Sans"/>
                <a:cs typeface="Albert Sans"/>
                <a:sym typeface="Albert Sans"/>
              </a:rPr>
              <a:t>Relationship between data columns: </a:t>
            </a:r>
            <a:r>
              <a:rPr lang="en-US" altLang="zh-TW" sz="2000" dirty="0" err="1">
                <a:solidFill>
                  <a:schemeClr val="dk1"/>
                </a:solidFill>
                <a:latin typeface="+mj-lt"/>
                <a:ea typeface="Albert Sans"/>
                <a:cs typeface="Albert Sans"/>
                <a:sym typeface="Albert Sans"/>
              </a:rPr>
              <a:t>regplot</a:t>
            </a:r>
            <a:r>
              <a:rPr lang="en-US" altLang="zh-TW" sz="2000" dirty="0">
                <a:solidFill>
                  <a:schemeClr val="dk1"/>
                </a:solidFill>
                <a:latin typeface="+mj-lt"/>
                <a:ea typeface="Albert Sans"/>
                <a:cs typeface="Albert Sans"/>
                <a:sym typeface="Albert Sans"/>
              </a:rPr>
              <a:t>()</a:t>
            </a:r>
          </a:p>
          <a:p>
            <a:pPr marL="742950" lvl="2" indent="-285750"/>
            <a:r>
              <a:rPr lang="en-US" altLang="zh-TW" sz="1600" dirty="0">
                <a:solidFill>
                  <a:schemeClr val="dk1"/>
                </a:solidFill>
                <a:latin typeface="+mj-lt"/>
                <a:ea typeface="Albert Sans"/>
                <a:cs typeface="Albert Sans"/>
                <a:sym typeface="Albert Sans"/>
              </a:rPr>
              <a:t>Topic: Percentage of train delay at departure ~ Number of scheduled trains</a:t>
            </a:r>
          </a:p>
          <a:p>
            <a:pPr marL="742950" lvl="2" indent="-285750"/>
            <a:r>
              <a:rPr lang="en-US" altLang="zh-TW" sz="1600" dirty="0">
                <a:solidFill>
                  <a:schemeClr val="dk1"/>
                </a:solidFill>
                <a:latin typeface="+mj-lt"/>
                <a:ea typeface="Albert Sans"/>
                <a:cs typeface="Albert Sans"/>
                <a:sym typeface="Albert Sans"/>
              </a:rPr>
              <a:t>Original approach: draw all 8,154 data points on the scatter plot</a:t>
            </a:r>
          </a:p>
          <a:p>
            <a:pPr marL="742950" lvl="2" indent="-285750"/>
            <a:r>
              <a:rPr lang="en-US" altLang="zh-TW" sz="1600" dirty="0">
                <a:solidFill>
                  <a:schemeClr val="dk1"/>
                </a:solidFill>
                <a:latin typeface="+mj-lt"/>
                <a:ea typeface="Albert Sans"/>
                <a:cs typeface="Albert Sans"/>
                <a:sym typeface="Albert Sans"/>
              </a:rPr>
              <a:t>Result: crammed up dots that take up entire space; hard to see a pattern</a:t>
            </a:r>
          </a:p>
          <a:p>
            <a:pPr marL="742950" lvl="2" indent="-285750"/>
            <a:r>
              <a:rPr lang="en-US" altLang="zh-TW" sz="1600" dirty="0">
                <a:solidFill>
                  <a:schemeClr val="dk1"/>
                </a:solidFill>
                <a:latin typeface="+mj-lt"/>
                <a:ea typeface="Albert Sans"/>
                <a:cs typeface="Albert Sans"/>
                <a:sym typeface="Albert Sans"/>
              </a:rPr>
              <a:t>Corrected approach: use the aggregated dataset and put 65 dots on scatter plot to see clear pattern</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7</a:t>
            </a:fld>
            <a:endParaRPr lang="zh-TW" altLang="en-US" noProof="0"/>
          </a:p>
        </p:txBody>
      </p:sp>
    </p:spTree>
    <p:extLst>
      <p:ext uri="{BB962C8B-B14F-4D97-AF65-F5344CB8AC3E}">
        <p14:creationId xmlns:p14="http://schemas.microsoft.com/office/powerpoint/2010/main" val="314159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C3-94DD-DA56-14D3-ADC6815EE614}"/>
              </a:ext>
            </a:extLst>
          </p:cNvPr>
          <p:cNvSpPr>
            <a:spLocks noGrp="1"/>
          </p:cNvSpPr>
          <p:nvPr>
            <p:ph type="title"/>
          </p:nvPr>
        </p:nvSpPr>
        <p:spPr/>
        <p:txBody>
          <a:bodyPr/>
          <a:lstStyle/>
          <a:p>
            <a:r>
              <a:rPr lang="en-US" altLang="zh-TW" dirty="0"/>
              <a:t>strikes &amp; Lockdowns</a:t>
            </a:r>
            <a:endParaRPr lang="en-US" dirty="0"/>
          </a:p>
        </p:txBody>
      </p:sp>
      <p:sp>
        <p:nvSpPr>
          <p:cNvPr id="3" name="Text Placeholder 2">
            <a:extLst>
              <a:ext uri="{FF2B5EF4-FFF2-40B4-BE49-F238E27FC236}">
                <a16:creationId xmlns:a16="http://schemas.microsoft.com/office/drawing/2014/main" id="{53D5F257-DEF1-772B-A0E7-E6D3A1A3558B}"/>
              </a:ext>
            </a:extLst>
          </p:cNvPr>
          <p:cNvSpPr>
            <a:spLocks noGrp="1"/>
          </p:cNvSpPr>
          <p:nvPr>
            <p:ph type="body" sz="quarter" idx="15"/>
          </p:nvPr>
        </p:nvSpPr>
        <p:spPr/>
        <p:txBody>
          <a:bodyPr>
            <a:normAutofit/>
          </a:bodyPr>
          <a:lstStyle/>
          <a:p>
            <a:pPr marL="285750" lvl="1" indent="-285750">
              <a:buFont typeface="Arial" panose="020B0604020202020204" pitchFamily="34" charset="0"/>
              <a:buChar char="•"/>
            </a:pPr>
            <a:r>
              <a:rPr lang="en-US" altLang="zh-TW" sz="2000" dirty="0">
                <a:latin typeface="+mj-lt"/>
              </a:rPr>
              <a:t>Could affect train operation drastically</a:t>
            </a:r>
          </a:p>
          <a:p>
            <a:pPr marL="285750" lvl="1" indent="-285750">
              <a:buFont typeface="Arial" panose="020B0604020202020204" pitchFamily="34" charset="0"/>
              <a:buChar char="•"/>
            </a:pPr>
            <a:r>
              <a:rPr lang="en-US" altLang="zh-TW" sz="2000" dirty="0">
                <a:latin typeface="+mj-lt"/>
                <a:hlinkClick r:id="rId2"/>
              </a:rPr>
              <a:t>2018 April-June French train strike</a:t>
            </a:r>
            <a:endParaRPr lang="en-US" altLang="zh-TW" sz="2000" dirty="0">
              <a:latin typeface="+mj-lt"/>
              <a:hlinkClick r:id="rId3"/>
            </a:endParaRPr>
          </a:p>
          <a:p>
            <a:pPr marL="285750" lvl="1" indent="-285750">
              <a:buFont typeface="Arial" panose="020B0604020202020204" pitchFamily="34" charset="0"/>
              <a:buChar char="•"/>
            </a:pPr>
            <a:r>
              <a:rPr lang="en-US" altLang="zh-TW" sz="2000" dirty="0">
                <a:latin typeface="+mj-lt"/>
                <a:hlinkClick r:id="rId3"/>
              </a:rPr>
              <a:t>2019–2020 French pension reform strike</a:t>
            </a:r>
            <a:endParaRPr lang="en-US" altLang="zh-TW" sz="2000" dirty="0">
              <a:solidFill>
                <a:schemeClr val="dk1"/>
              </a:solidFill>
              <a:latin typeface="+mj-lt"/>
              <a:ea typeface="Albert Sans"/>
              <a:cs typeface="Albert Sans"/>
              <a:sym typeface="Albert Sans"/>
            </a:endParaRPr>
          </a:p>
          <a:p>
            <a:pPr marL="742950" lvl="2" indent="-285750"/>
            <a:r>
              <a:rPr lang="en-US" altLang="zh-TW" sz="1600" dirty="0">
                <a:solidFill>
                  <a:schemeClr val="dk1"/>
                </a:solidFill>
                <a:latin typeface="+mj-lt"/>
                <a:ea typeface="Albert Sans"/>
                <a:cs typeface="Albert Sans"/>
                <a:sym typeface="Albert Sans"/>
              </a:rPr>
              <a:t>Spanned from December 2019 to February 2020</a:t>
            </a:r>
          </a:p>
          <a:p>
            <a:pPr marL="285750" lvl="1" indent="-285750">
              <a:buFont typeface="Arial" panose="020B0604020202020204" pitchFamily="34" charset="0"/>
              <a:buChar char="•"/>
            </a:pPr>
            <a:r>
              <a:rPr lang="en-US" altLang="zh-TW" sz="2000" dirty="0">
                <a:latin typeface="+mj-lt"/>
                <a:hlinkClick r:id="rId4"/>
              </a:rPr>
              <a:t>COVID-19 pandemic in France</a:t>
            </a:r>
            <a:endParaRPr lang="en-US" altLang="zh-TW" sz="1200" dirty="0">
              <a:solidFill>
                <a:schemeClr val="dk1"/>
              </a:solidFill>
              <a:latin typeface="+mj-lt"/>
              <a:ea typeface="Albert Sans"/>
              <a:cs typeface="Albert Sans"/>
              <a:sym typeface="Albert Sans"/>
            </a:endParaRPr>
          </a:p>
          <a:p>
            <a:pPr marL="742950" lvl="2" indent="-285750"/>
            <a:r>
              <a:rPr lang="en-US" altLang="zh-TW" sz="1600" dirty="0">
                <a:solidFill>
                  <a:schemeClr val="dk1"/>
                </a:solidFill>
                <a:latin typeface="+mj-lt"/>
                <a:ea typeface="Albert Sans"/>
                <a:cs typeface="Albert Sans"/>
                <a:sym typeface="Albert Sans"/>
              </a:rPr>
              <a:t>Overall duration: January 2020 to February 2022</a:t>
            </a:r>
          </a:p>
          <a:p>
            <a:pPr marL="742950" lvl="2" indent="-285750"/>
            <a:r>
              <a:rPr lang="en-US" altLang="zh-TW" sz="1600" dirty="0">
                <a:solidFill>
                  <a:schemeClr val="dk1"/>
                </a:solidFill>
                <a:latin typeface="+mj-lt"/>
                <a:ea typeface="Albert Sans"/>
                <a:cs typeface="Albert Sans"/>
                <a:sym typeface="Albert Sans"/>
              </a:rPr>
              <a:t>First lockdown: March 2020 to June 2020</a:t>
            </a:r>
          </a:p>
          <a:p>
            <a:pPr marL="742950" lvl="2" indent="-285750"/>
            <a:r>
              <a:rPr lang="en-US" altLang="zh-TW" sz="1600" dirty="0">
                <a:solidFill>
                  <a:schemeClr val="dk1"/>
                </a:solidFill>
                <a:latin typeface="+mj-lt"/>
                <a:ea typeface="Albert Sans"/>
                <a:cs typeface="Albert Sans"/>
                <a:sym typeface="Albert Sans"/>
              </a:rPr>
              <a:t>Second lockdown: October 2020 to December 2020</a:t>
            </a:r>
          </a:p>
          <a:p>
            <a:pPr marL="742950" lvl="2" indent="-285750"/>
            <a:r>
              <a:rPr lang="en-US" altLang="zh-TW" sz="1600" dirty="0">
                <a:solidFill>
                  <a:schemeClr val="dk1"/>
                </a:solidFill>
                <a:latin typeface="+mj-lt"/>
                <a:ea typeface="Albert Sans"/>
                <a:cs typeface="Albert Sans"/>
                <a:sym typeface="Albert Sans"/>
              </a:rPr>
              <a:t>Third lockdown: February 2021 to June 2021</a:t>
            </a:r>
          </a:p>
        </p:txBody>
      </p:sp>
      <p:sp>
        <p:nvSpPr>
          <p:cNvPr id="4" name="Date Placeholder 3">
            <a:extLst>
              <a:ext uri="{FF2B5EF4-FFF2-40B4-BE49-F238E27FC236}">
                <a16:creationId xmlns:a16="http://schemas.microsoft.com/office/drawing/2014/main" id="{E1749A4F-19F9-F774-B52B-D7581CE9CA8D}"/>
              </a:ext>
            </a:extLst>
          </p:cNvPr>
          <p:cNvSpPr>
            <a:spLocks noGrp="1"/>
          </p:cNvSpPr>
          <p:nvPr>
            <p:ph type="dt" sz="half" idx="20"/>
          </p:nvPr>
        </p:nvSpPr>
        <p:spPr/>
        <p:txBody>
          <a:bodyPr/>
          <a:lstStyle/>
          <a:p>
            <a:r>
              <a:rPr lang="en-US" altLang="zh-TW"/>
              <a:t>Launch Challenge 2024</a:t>
            </a:r>
            <a:endParaRPr lang="zh-tw" altLang="zh-TW" dirty="0"/>
          </a:p>
        </p:txBody>
      </p:sp>
      <p:sp>
        <p:nvSpPr>
          <p:cNvPr id="5" name="Footer Placeholder 4">
            <a:extLst>
              <a:ext uri="{FF2B5EF4-FFF2-40B4-BE49-F238E27FC236}">
                <a16:creationId xmlns:a16="http://schemas.microsoft.com/office/drawing/2014/main" id="{77F9BFEA-86B2-15CC-4C2B-48E6553D0FF1}"/>
              </a:ext>
            </a:extLst>
          </p:cNvPr>
          <p:cNvSpPr>
            <a:spLocks noGrp="1"/>
          </p:cNvSpPr>
          <p:nvPr>
            <p:ph type="ftr" sz="quarter" idx="21"/>
          </p:nvPr>
        </p:nvSpPr>
        <p:spPr/>
        <p:txBody>
          <a:bodyPr/>
          <a:lstStyle/>
          <a:p>
            <a:r>
              <a:rPr lang="en-US" altLang="zh-TW" sz="900"/>
              <a:t>French Railways in Pandemic and Non-pandemic Times: An Analysis</a:t>
            </a:r>
            <a:endParaRPr lang="zh-tw" altLang="zh-TW" dirty="0"/>
          </a:p>
        </p:txBody>
      </p:sp>
      <p:sp>
        <p:nvSpPr>
          <p:cNvPr id="6" name="Slide Number Placeholder 5">
            <a:extLst>
              <a:ext uri="{FF2B5EF4-FFF2-40B4-BE49-F238E27FC236}">
                <a16:creationId xmlns:a16="http://schemas.microsoft.com/office/drawing/2014/main" id="{374D9CF5-660E-BF70-B5C5-1FCCAF679725}"/>
              </a:ext>
            </a:extLst>
          </p:cNvPr>
          <p:cNvSpPr>
            <a:spLocks noGrp="1"/>
          </p:cNvSpPr>
          <p:nvPr>
            <p:ph type="sldNum" sz="quarter" idx="22"/>
          </p:nvPr>
        </p:nvSpPr>
        <p:spPr/>
        <p:txBody>
          <a:bodyPr/>
          <a:lstStyle/>
          <a:p>
            <a:fld id="{B5CEABB6-07DC-46E8-9B57-56EC44A396E5}" type="slidenum">
              <a:rPr lang="en-US" altLang="zh-TW" noProof="0" smtClean="0"/>
              <a:pPr/>
              <a:t>8</a:t>
            </a:fld>
            <a:endParaRPr lang="zh-TW" altLang="en-US" noProof="0"/>
          </a:p>
        </p:txBody>
      </p:sp>
    </p:spTree>
    <p:extLst>
      <p:ext uri="{BB962C8B-B14F-4D97-AF65-F5344CB8AC3E}">
        <p14:creationId xmlns:p14="http://schemas.microsoft.com/office/powerpoint/2010/main" val="414222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88AA-BEFE-A9F6-722C-CBE546065FDF}"/>
              </a:ext>
            </a:extLst>
          </p:cNvPr>
          <p:cNvSpPr>
            <a:spLocks noGrp="1"/>
          </p:cNvSpPr>
          <p:nvPr>
            <p:ph type="title"/>
          </p:nvPr>
        </p:nvSpPr>
        <p:spPr/>
        <p:txBody>
          <a:bodyPr/>
          <a:lstStyle/>
          <a:p>
            <a:r>
              <a:rPr lang="en-US" dirty="0"/>
              <a:t>Drastic Drops throughout the years</a:t>
            </a:r>
          </a:p>
        </p:txBody>
      </p:sp>
      <p:sp>
        <p:nvSpPr>
          <p:cNvPr id="3" name="Text Placeholder 2">
            <a:extLst>
              <a:ext uri="{FF2B5EF4-FFF2-40B4-BE49-F238E27FC236}">
                <a16:creationId xmlns:a16="http://schemas.microsoft.com/office/drawing/2014/main" id="{BC7CED3E-73D5-B99F-83E6-3809C2C9F51F}"/>
              </a:ext>
            </a:extLst>
          </p:cNvPr>
          <p:cNvSpPr>
            <a:spLocks noGrp="1"/>
          </p:cNvSpPr>
          <p:nvPr>
            <p:ph type="body" sz="quarter" idx="16"/>
          </p:nvPr>
        </p:nvSpPr>
        <p:spPr/>
        <p:txBody>
          <a:bodyPr/>
          <a:lstStyle/>
          <a:p>
            <a:r>
              <a:rPr lang="en-US" dirty="0"/>
              <a:t>Possibly due to strikes and pandemic lockdowns</a:t>
            </a:r>
          </a:p>
        </p:txBody>
      </p:sp>
      <p:sp>
        <p:nvSpPr>
          <p:cNvPr id="6" name="Content Placeholder 5">
            <a:extLst>
              <a:ext uri="{FF2B5EF4-FFF2-40B4-BE49-F238E27FC236}">
                <a16:creationId xmlns:a16="http://schemas.microsoft.com/office/drawing/2014/main" id="{7A723D60-D825-CD83-0824-98A48CA6C4DB}"/>
              </a:ext>
            </a:extLst>
          </p:cNvPr>
          <p:cNvSpPr>
            <a:spLocks noGrp="1"/>
          </p:cNvSpPr>
          <p:nvPr>
            <p:ph sz="quarter" idx="15"/>
          </p:nvPr>
        </p:nvSpPr>
        <p:spPr/>
        <p:txBody>
          <a:bodyPr/>
          <a:lstStyle/>
          <a:p>
            <a:pPr marL="285750" indent="-285750">
              <a:buFont typeface="Arial" panose="020B0604020202020204" pitchFamily="34" charset="0"/>
              <a:buChar char="•"/>
            </a:pPr>
            <a:r>
              <a:rPr lang="en-US" dirty="0">
                <a:latin typeface="+mn-lt"/>
              </a:rPr>
              <a:t>2019-2020 strike and the first two lockdowns are accounted for</a:t>
            </a:r>
          </a:p>
          <a:p>
            <a:pPr marL="285750" indent="-285750">
              <a:buFont typeface="Arial" panose="020B0604020202020204" pitchFamily="34" charset="0"/>
              <a:buChar char="•"/>
            </a:pPr>
            <a:r>
              <a:rPr lang="en-US" dirty="0">
                <a:latin typeface="+mn-lt"/>
              </a:rPr>
              <a:t>The third lockdown </a:t>
            </a:r>
            <a:r>
              <a:rPr lang="en-US" altLang="zh-TW" dirty="0">
                <a:latin typeface="+mn-lt"/>
              </a:rPr>
              <a:t>(2021/2 – 2021/6) </a:t>
            </a:r>
            <a:r>
              <a:rPr lang="en-US" dirty="0">
                <a:latin typeface="+mn-lt"/>
              </a:rPr>
              <a:t>saw rise in number instead</a:t>
            </a:r>
          </a:p>
          <a:p>
            <a:pPr marL="285750" indent="-285750">
              <a:buFont typeface="Arial" panose="020B0604020202020204" pitchFamily="34" charset="0"/>
              <a:buChar char="•"/>
            </a:pPr>
            <a:r>
              <a:rPr lang="en-US" dirty="0">
                <a:latin typeface="+mn-lt"/>
              </a:rPr>
              <a:t>By intuition, fewer railway workers means fewer trains during strikes, while lockdowns means fewer travelers, the supply of train rides decreases accordingly</a:t>
            </a:r>
          </a:p>
          <a:p>
            <a:pPr marL="285750" indent="-285750">
              <a:buFont typeface="Arial" panose="020B0604020202020204" pitchFamily="34" charset="0"/>
              <a:buChar char="•"/>
            </a:pPr>
            <a:r>
              <a:rPr lang="en-US" dirty="0">
                <a:latin typeface="+mn-lt"/>
              </a:rPr>
              <a:t>Relatively stable (domestic ~300 per month, international ~125 per month) excluding the three big fluctuations</a:t>
            </a:r>
          </a:p>
        </p:txBody>
      </p:sp>
      <p:sp>
        <p:nvSpPr>
          <p:cNvPr id="7" name="Date Placeholder 6">
            <a:extLst>
              <a:ext uri="{FF2B5EF4-FFF2-40B4-BE49-F238E27FC236}">
                <a16:creationId xmlns:a16="http://schemas.microsoft.com/office/drawing/2014/main" id="{3DE4B0BB-E8C9-6596-F281-9861E89DD0E7}"/>
              </a:ext>
            </a:extLst>
          </p:cNvPr>
          <p:cNvSpPr>
            <a:spLocks noGrp="1"/>
          </p:cNvSpPr>
          <p:nvPr>
            <p:ph type="dt" sz="half" idx="10"/>
          </p:nvPr>
        </p:nvSpPr>
        <p:spPr/>
        <p:txBody>
          <a:bodyPr/>
          <a:lstStyle/>
          <a:p>
            <a:r>
              <a:rPr lang="en-US" altLang="zh-TW"/>
              <a:t>Launch Challenge 2024</a:t>
            </a:r>
            <a:endParaRPr lang="zh-TW" altLang="en-US" noProof="0" dirty="0"/>
          </a:p>
        </p:txBody>
      </p:sp>
      <p:sp>
        <p:nvSpPr>
          <p:cNvPr id="8" name="Footer Placeholder 7">
            <a:extLst>
              <a:ext uri="{FF2B5EF4-FFF2-40B4-BE49-F238E27FC236}">
                <a16:creationId xmlns:a16="http://schemas.microsoft.com/office/drawing/2014/main" id="{076A8618-98B2-5E9E-B5E2-4733DE31659D}"/>
              </a:ext>
            </a:extLst>
          </p:cNvPr>
          <p:cNvSpPr>
            <a:spLocks noGrp="1"/>
          </p:cNvSpPr>
          <p:nvPr>
            <p:ph type="ftr" sz="quarter" idx="11"/>
          </p:nvPr>
        </p:nvSpPr>
        <p:spPr/>
        <p:txBody>
          <a:bodyPr/>
          <a:lstStyle/>
          <a:p>
            <a:r>
              <a:rPr lang="en-US" altLang="zh-TW" sz="900"/>
              <a:t>French Railways in Pandemic and Non-pandemic Times: An Analysis</a:t>
            </a:r>
            <a:endParaRPr lang="zh-tw" altLang="zh-TW" dirty="0"/>
          </a:p>
        </p:txBody>
      </p:sp>
      <p:sp>
        <p:nvSpPr>
          <p:cNvPr id="9" name="Slide Number Placeholder 8">
            <a:extLst>
              <a:ext uri="{FF2B5EF4-FFF2-40B4-BE49-F238E27FC236}">
                <a16:creationId xmlns:a16="http://schemas.microsoft.com/office/drawing/2014/main" id="{40E20801-4710-CF87-3304-8457D6BBE323}"/>
              </a:ext>
            </a:extLst>
          </p:cNvPr>
          <p:cNvSpPr>
            <a:spLocks noGrp="1"/>
          </p:cNvSpPr>
          <p:nvPr>
            <p:ph type="sldNum" sz="quarter" idx="12"/>
          </p:nvPr>
        </p:nvSpPr>
        <p:spPr/>
        <p:txBody>
          <a:bodyPr/>
          <a:lstStyle/>
          <a:p>
            <a:fld id="{B5CEABB6-07DC-46E8-9B57-56EC44A396E5}" type="slidenum">
              <a:rPr lang="en-US" altLang="zh-TW" noProof="0" smtClean="0"/>
              <a:pPr/>
              <a:t>9</a:t>
            </a:fld>
            <a:endParaRPr lang="zh-TW" altLang="en-US" noProof="0"/>
          </a:p>
        </p:txBody>
      </p:sp>
      <p:pic>
        <p:nvPicPr>
          <p:cNvPr id="15" name="Picture 14">
            <a:extLst>
              <a:ext uri="{FF2B5EF4-FFF2-40B4-BE49-F238E27FC236}">
                <a16:creationId xmlns:a16="http://schemas.microsoft.com/office/drawing/2014/main" id="{D67206C1-02E4-3BAE-E9DC-11D28121FEFD}"/>
              </a:ext>
            </a:extLst>
          </p:cNvPr>
          <p:cNvPicPr>
            <a:picLocks noChangeAspect="1"/>
          </p:cNvPicPr>
          <p:nvPr/>
        </p:nvPicPr>
        <p:blipFill>
          <a:blip r:embed="rId2"/>
          <a:stretch>
            <a:fillRect/>
          </a:stretch>
        </p:blipFill>
        <p:spPr>
          <a:xfrm>
            <a:off x="957608" y="1889467"/>
            <a:ext cx="5438775" cy="4333875"/>
          </a:xfrm>
          <a:prstGeom prst="rect">
            <a:avLst/>
          </a:prstGeom>
        </p:spPr>
      </p:pic>
    </p:spTree>
    <p:extLst>
      <p:ext uri="{BB962C8B-B14F-4D97-AF65-F5344CB8AC3E}">
        <p14:creationId xmlns:p14="http://schemas.microsoft.com/office/powerpoint/2010/main" val="2986518540"/>
      </p:ext>
    </p:extLst>
  </p:cSld>
  <p:clrMapOvr>
    <a:masterClrMapping/>
  </p:clrMapOvr>
</p:sld>
</file>

<file path=ppt/theme/theme1.xml><?xml version="1.0" encoding="utf-8"?>
<a:theme xmlns:a="http://schemas.openxmlformats.org/drawingml/2006/main" name="單線">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1_TF56180624_Win32" id="{FF42D6A8-C9B4-496D-B11F-ADA16BA451AA}" vid="{9DBC45E5-2219-4F50-A449-CEC004729C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purl.org/dc/terms/"/>
    <ds:schemaRef ds:uri="230e9df3-be65-4c73-a93b-d1236ebd677e"/>
    <ds:schemaRef ds:uri="http://purl.org/dc/elements/1.1/"/>
    <ds:schemaRef ds:uri="http://schemas.microsoft.com/office/infopath/2007/PartnerControls"/>
    <ds:schemaRef ds:uri="http://schemas.microsoft.com/office/2006/metadata/properties"/>
    <ds:schemaRef ds:uri="16c05727-aa75-4e4a-9b5f-8a80a1165891"/>
    <ds:schemaRef ds:uri="http://schemas.openxmlformats.org/package/2006/metadata/core-properties"/>
    <ds:schemaRef ds:uri="http://schemas.microsoft.com/office/2006/documentManagement/types"/>
    <ds:schemaRef ds:uri="http://purl.org/dc/dcmitype/"/>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令人眼睛為之一亮的極簡風銷售宣傳</Template>
  <TotalTime>640</TotalTime>
  <Words>2274</Words>
  <Application>Microsoft Office PowerPoint</Application>
  <PresentationFormat>Widescreen</PresentationFormat>
  <Paragraphs>216</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Microsoft JhengHei UI</vt:lpstr>
      <vt:lpstr>Arial</vt:lpstr>
      <vt:lpstr>Tenorite</vt:lpstr>
      <vt:lpstr>單線</vt:lpstr>
      <vt:lpstr>French Railways in Pandemic and Non-pandemic Times: An Analysis</vt:lpstr>
      <vt:lpstr>Introduction of Dataset</vt:lpstr>
      <vt:lpstr>Why This Dataset? What about it?</vt:lpstr>
      <vt:lpstr>Questions to be asked</vt:lpstr>
      <vt:lpstr>Data preprocessing</vt:lpstr>
      <vt:lpstr>Data preprocessing details</vt:lpstr>
      <vt:lpstr>Data visualizations</vt:lpstr>
      <vt:lpstr>strikes &amp; Lockdowns</vt:lpstr>
      <vt:lpstr>Drastic Drops throughout the years</vt:lpstr>
      <vt:lpstr>Delay at departure fluctuate greatly</vt:lpstr>
      <vt:lpstr>Delay on arrival lower during pandemic</vt:lpstr>
      <vt:lpstr>June sees the most delay, April the least</vt:lpstr>
      <vt:lpstr>Departure and arrival different in COVID</vt:lpstr>
      <vt:lpstr>Better performance during covid </vt:lpstr>
      <vt:lpstr>Lockdown means more punctual trains</vt:lpstr>
      <vt:lpstr>Number of trains Does not affect delay at departure/on ARRIVAL</vt:lpstr>
      <vt:lpstr>AVERAGE TRAVEL TIME Does not affect delay at departure/on ARRIVAL</vt:lpstr>
      <vt:lpstr>AVERAGE TRAVEL TIME Does not affect delay at departure/on ARRIVAL</vt:lpstr>
      <vt:lpstr>delay on ARRIVAL is highly related to average travel of time</vt:lpstr>
      <vt:lpstr>Delay causes definitions</vt:lpstr>
      <vt:lpstr>Delay cause Does not seem to correlate</vt:lpstr>
      <vt:lpstr>Findings summary</vt:lpstr>
      <vt:lpstr>If there is more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Railways in Pandemic and Non-pandemic Times: An Analysis</dc:title>
  <dc:creator>Liao, Je-Ching</dc:creator>
  <cp:lastModifiedBy>Liao, Je-Ching</cp:lastModifiedBy>
  <cp:revision>34</cp:revision>
  <dcterms:created xsi:type="dcterms:W3CDTF">2023-10-31T21:10:08Z</dcterms:created>
  <dcterms:modified xsi:type="dcterms:W3CDTF">2023-11-01T15:48:35Z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