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4059" r:id="rId2"/>
    <p:sldMasterId id="2147483955" r:id="rId3"/>
    <p:sldMasterId id="2147483902" r:id="rId4"/>
  </p:sldMasterIdLst>
  <p:notesMasterIdLst>
    <p:notesMasterId r:id="rId47"/>
  </p:notesMasterIdLst>
  <p:handoutMasterIdLst>
    <p:handoutMasterId r:id="rId48"/>
  </p:handoutMasterIdLst>
  <p:sldIdLst>
    <p:sldId id="264" r:id="rId5"/>
    <p:sldId id="290" r:id="rId6"/>
    <p:sldId id="382" r:id="rId7"/>
    <p:sldId id="469" r:id="rId8"/>
    <p:sldId id="387" r:id="rId9"/>
    <p:sldId id="470" r:id="rId10"/>
    <p:sldId id="481" r:id="rId11"/>
    <p:sldId id="456" r:id="rId12"/>
    <p:sldId id="293" r:id="rId13"/>
    <p:sldId id="476" r:id="rId14"/>
    <p:sldId id="472" r:id="rId15"/>
    <p:sldId id="475" r:id="rId16"/>
    <p:sldId id="291" r:id="rId17"/>
    <p:sldId id="477" r:id="rId18"/>
    <p:sldId id="480" r:id="rId19"/>
    <p:sldId id="295" r:id="rId20"/>
    <p:sldId id="297" r:id="rId21"/>
    <p:sldId id="299" r:id="rId22"/>
    <p:sldId id="300" r:id="rId23"/>
    <p:sldId id="301" r:id="rId24"/>
    <p:sldId id="373" r:id="rId25"/>
    <p:sldId id="302" r:id="rId26"/>
    <p:sldId id="359" r:id="rId27"/>
    <p:sldId id="303" r:id="rId28"/>
    <p:sldId id="304" r:id="rId29"/>
    <p:sldId id="457" r:id="rId30"/>
    <p:sldId id="305" r:id="rId31"/>
    <p:sldId id="306" r:id="rId32"/>
    <p:sldId id="307" r:id="rId33"/>
    <p:sldId id="308" r:id="rId34"/>
    <p:sldId id="309" r:id="rId35"/>
    <p:sldId id="310" r:id="rId36"/>
    <p:sldId id="484" r:id="rId37"/>
    <p:sldId id="485" r:id="rId38"/>
    <p:sldId id="311" r:id="rId39"/>
    <p:sldId id="312" r:id="rId40"/>
    <p:sldId id="450" r:id="rId41"/>
    <p:sldId id="452" r:id="rId42"/>
    <p:sldId id="453" r:id="rId43"/>
    <p:sldId id="454" r:id="rId44"/>
    <p:sldId id="487" r:id="rId45"/>
    <p:sldId id="486" r:id="rId4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3399"/>
    <a:srgbClr val="CC0000"/>
    <a:srgbClr val="66FFCC"/>
    <a:srgbClr val="DDDDDD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2" autoAdjust="0"/>
    <p:restoredTop sz="73285" autoAdjust="0"/>
  </p:normalViewPr>
  <p:slideViewPr>
    <p:cSldViewPr>
      <p:cViewPr>
        <p:scale>
          <a:sx n="78" d="100"/>
          <a:sy n="78" d="100"/>
        </p:scale>
        <p:origin x="-1068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22" y="-108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290" y="0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85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290" y="9719885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D349D8E-E89D-4609-B105-22EAA2F776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256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290" y="0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761" y="4860775"/>
            <a:ext cx="5679778" cy="460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85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290" y="9719885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C645CA3-341B-4DCE-BA9F-B8B43791D5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5528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ultinational_corpor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Paris,_Franc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ultinational_corpora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Paris,_Franc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300" dirty="0" smtClean="0"/>
              <a:t>d’où les projets de qualification des données, importants mais souvent peu pris en charge.</a:t>
            </a:r>
          </a:p>
          <a:p>
            <a:r>
              <a:rPr lang="fr-FR" sz="1300" dirty="0" smtClean="0"/>
              <a:t>Vol d'information : </a:t>
            </a:r>
          </a:p>
          <a:p>
            <a:r>
              <a:rPr lang="fr-FR" dirty="0" smtClean="0"/>
              <a:t>savoir écouter </a:t>
            </a:r>
          </a:p>
          <a:p>
            <a:r>
              <a:rPr lang="fr-FR" dirty="0" smtClean="0"/>
              <a:t> - savoir entendre </a:t>
            </a:r>
          </a:p>
          <a:p>
            <a:r>
              <a:rPr lang="fr-FR" dirty="0" smtClean="0"/>
              <a:t> - savoir saisir </a:t>
            </a:r>
          </a:p>
          <a:p>
            <a:r>
              <a:rPr lang="fr-FR" dirty="0" smtClean="0"/>
              <a:t> - savoir classer, codifier, condenser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b="1" dirty="0" smtClean="0"/>
              <a:t>Cap Gemini S.A.</a:t>
            </a:r>
            <a:r>
              <a:rPr lang="en-US" sz="1300" dirty="0" smtClean="0"/>
              <a:t> is a French </a:t>
            </a:r>
            <a:r>
              <a:rPr lang="en-US" sz="1300" dirty="0" smtClean="0">
                <a:hlinkClick r:id="rId3" tooltip="Multinational corporation"/>
              </a:rPr>
              <a:t>multinational corporation</a:t>
            </a:r>
            <a:r>
              <a:rPr lang="en-US" sz="1300" dirty="0" smtClean="0"/>
              <a:t> headquartered in </a:t>
            </a:r>
            <a:r>
              <a:rPr lang="en-US" sz="1300" dirty="0" smtClean="0">
                <a:hlinkClick r:id="rId4" tooltip="Paris, France"/>
              </a:rPr>
              <a:t>Paris, France</a:t>
            </a:r>
            <a:r>
              <a:rPr lang="en-US" sz="1300" dirty="0" smtClean="0"/>
              <a:t>.</a:t>
            </a:r>
          </a:p>
          <a:p>
            <a:r>
              <a:rPr lang="fr-FR" sz="1300" dirty="0" smtClean="0"/>
              <a:t>Capgemini est la première ESN dans le secteur des services informatiques en France et était parmi les 5 premiers mondiaux en externalisation en 2006 et 13ᵉ mondiale en 2013 (d'après le Global Outsourcing 100).</a:t>
            </a:r>
          </a:p>
          <a:p>
            <a:endParaRPr lang="fr-FR" dirty="0" smtClean="0"/>
          </a:p>
          <a:p>
            <a:r>
              <a:rPr lang="fr-FR" dirty="0" smtClean="0"/>
              <a:t>La société Domino's Pizza a constaté que des pirates sont parvenus à dérober les données personnelles d'environ 650.000 clients belges et français. Les hackers ont demandé 30.000 euros de rançon. Domino's Pizza a décidé de ne pas céder</a:t>
            </a:r>
            <a:r>
              <a:rPr lang="fr-FR" baseline="0" dirty="0" smtClean="0"/>
              <a:t> (juin 2014)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b="1" dirty="0" smtClean="0"/>
              <a:t>Cap Gemini S.A.</a:t>
            </a:r>
            <a:r>
              <a:rPr lang="en-US" sz="1300" dirty="0" smtClean="0"/>
              <a:t> is a French </a:t>
            </a:r>
            <a:r>
              <a:rPr lang="en-US" sz="1300" dirty="0" smtClean="0">
                <a:hlinkClick r:id="rId3" tooltip="Multinational corporation"/>
              </a:rPr>
              <a:t>multinational corporation</a:t>
            </a:r>
            <a:r>
              <a:rPr lang="en-US" sz="1300" dirty="0" smtClean="0"/>
              <a:t> headquartered in </a:t>
            </a:r>
            <a:r>
              <a:rPr lang="en-US" sz="1300" dirty="0" smtClean="0">
                <a:hlinkClick r:id="rId4" tooltip="Paris, France"/>
              </a:rPr>
              <a:t>Paris, France</a:t>
            </a:r>
            <a:r>
              <a:rPr lang="en-US" sz="1300" dirty="0" smtClean="0"/>
              <a:t>.</a:t>
            </a:r>
          </a:p>
          <a:p>
            <a:r>
              <a:rPr lang="fr-FR" sz="1300" dirty="0" smtClean="0"/>
              <a:t>Capgemini est la première ESN dans le secteur des services informatiques en France et était parmi les 5 premiers mondiaux en externalisation en 2006 et 13ᵉ mondiale en 2013 (d'après le Global Outsourcing 100).</a:t>
            </a:r>
          </a:p>
          <a:p>
            <a:endParaRPr lang="fr-FR" dirty="0" smtClean="0"/>
          </a:p>
          <a:p>
            <a:r>
              <a:rPr lang="fr-FR" dirty="0" smtClean="0"/>
              <a:t>La société Domino's Pizza a constaté que des pirates sont parvenus à dérober les données personnelles d'environ 650.000 clients belges et français. Les hackers ont demandé 30.000 euros de rançon. Domino's Pizza a décidé de ne pas céder</a:t>
            </a:r>
            <a:r>
              <a:rPr lang="fr-FR" baseline="0" dirty="0" smtClean="0"/>
              <a:t> (juin 2014)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3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2500313"/>
            <a:ext cx="664368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4221163"/>
            <a:ext cx="59261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185351" name="Line 7"/>
          <p:cNvSpPr>
            <a:spLocks noChangeShapeType="1"/>
          </p:cNvSpPr>
          <p:nvPr userDrawn="1"/>
        </p:nvSpPr>
        <p:spPr bwMode="auto">
          <a:xfrm>
            <a:off x="1042988" y="4076700"/>
            <a:ext cx="810101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85353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03132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0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 2" pitchFamily="18" charset="2"/>
        <a:buChar char=""/>
        <a:defRPr sz="2400">
          <a:solidFill>
            <a:srgbClr val="003399"/>
          </a:solidFill>
          <a:latin typeface="+mn-lt"/>
        </a:defRPr>
      </a:lvl2pPr>
      <a:lvl3pPr marL="1236663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w"/>
        <a:defRPr sz="2000">
          <a:solidFill>
            <a:srgbClr val="003399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6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AE84-FD4A-4559-B0F7-08FAAED7DBFA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500313" y="1928813"/>
            <a:ext cx="62150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539553" y="3140968"/>
            <a:ext cx="8604448" cy="2282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28625" y="15716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00063" y="1500188"/>
            <a:ext cx="8643937" cy="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8" r:id="rId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99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3399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rgbClr val="00339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rgbClr val="003399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3399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rgbClr val="003399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citre.fr/auteur/184069/Hugues+Angot/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figaro.fr/societes/2014/06/16/20005-20140616ARTFIG00262-en-plein-mondial-domino-s-pizza-se-fait-hacker-les-donnees-de-ses-clients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Cours 1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0" y="4293096"/>
            <a:ext cx="91440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i="1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Prise de connaissance</a:t>
            </a:r>
            <a:r>
              <a:rPr kumimoji="0" lang="fr-FR" sz="3600" i="1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du SI</a:t>
            </a:r>
            <a:endParaRPr kumimoji="0" lang="fr-FR" sz="3600" i="1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L'entreprise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L’entreprise est un :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>
                <a:solidFill>
                  <a:srgbClr val="FF33CC"/>
                </a:solidFill>
              </a:rPr>
              <a:t>Ensemble de moyens </a:t>
            </a:r>
            <a:r>
              <a:rPr lang="fr-FR" dirty="0" smtClean="0"/>
              <a:t>matériels, immatériels, financiers et humains </a:t>
            </a:r>
          </a:p>
          <a:p>
            <a:r>
              <a:rPr lang="fr-FR" dirty="0" smtClean="0"/>
              <a:t>Rassemblés afin de </a:t>
            </a:r>
            <a:r>
              <a:rPr lang="fr-FR" dirty="0" smtClean="0">
                <a:solidFill>
                  <a:srgbClr val="FF33CC"/>
                </a:solidFill>
              </a:rPr>
              <a:t>produire</a:t>
            </a:r>
            <a:r>
              <a:rPr lang="fr-FR" dirty="0" smtClean="0"/>
              <a:t> des biens et services </a:t>
            </a:r>
          </a:p>
          <a:p>
            <a:r>
              <a:rPr lang="fr-FR" dirty="0" smtClean="0"/>
              <a:t>Destinés à être vendus sur un marché pour réaliser un </a:t>
            </a:r>
            <a:r>
              <a:rPr lang="fr-FR" dirty="0" smtClean="0">
                <a:solidFill>
                  <a:srgbClr val="FF33CC"/>
                </a:solidFill>
              </a:rPr>
              <a:t>profit</a:t>
            </a:r>
          </a:p>
          <a:p>
            <a:pPr>
              <a:buNone/>
            </a:pPr>
            <a:endParaRPr lang="fr-FR" dirty="0" smtClean="0"/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L'entreprise est un système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L’entreprise vue comme un système avec : </a:t>
            </a:r>
          </a:p>
          <a:p>
            <a:r>
              <a:rPr lang="fr-FR" sz="2800" dirty="0" smtClean="0"/>
              <a:t>un environnement (ce qui est en dehors) : le marché, la concurrence</a:t>
            </a:r>
          </a:p>
          <a:p>
            <a:r>
              <a:rPr lang="fr-FR" sz="2800" dirty="0" smtClean="0"/>
              <a:t>des sous-systèmes (ce qui est dedans) : l’usine, les services administratifs, les points de vente </a:t>
            </a:r>
            <a:r>
              <a:rPr lang="fr-FR" sz="3600" dirty="0" smtClean="0"/>
              <a:t>….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dirty="0" smtClean="0"/>
              <a:t>Un but = le profit…</a:t>
            </a:r>
          </a:p>
          <a:p>
            <a:pPr marL="0" indent="0">
              <a:buNone/>
            </a:pPr>
            <a:r>
              <a:rPr lang="fr-FR" sz="2800" dirty="0" smtClean="0"/>
              <a:t>Pour parvenir à son but, le système tient compte de son environnement et </a:t>
            </a:r>
            <a:r>
              <a:rPr lang="fr-FR" sz="2800" b="1" dirty="0" smtClean="0"/>
              <a:t>régule son fonctionnement en </a:t>
            </a:r>
            <a:r>
              <a:rPr lang="fr-FR" sz="2800" b="1" dirty="0" smtClean="0">
                <a:solidFill>
                  <a:srgbClr val="FF33CC"/>
                </a:solidFill>
              </a:rPr>
              <a:t>s’adaptant aux changements</a:t>
            </a:r>
            <a:r>
              <a:rPr lang="fr-FR" b="1" dirty="0" smtClean="0">
                <a:solidFill>
                  <a:srgbClr val="FF33CC"/>
                </a:solidFill>
              </a:rPr>
              <a:t> 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dirty="0" smtClean="0"/>
              <a:t>L'entreprise est un système en constante évolution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concepts fondamentaux d'un système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sz="2800" dirty="0" smtClean="0">
                <a:solidFill>
                  <a:srgbClr val="FF33CC"/>
                </a:solidFill>
              </a:rPr>
              <a:t>Complexité</a:t>
            </a:r>
            <a:r>
              <a:rPr lang="fr-FR" sz="2800" dirty="0" smtClean="0"/>
              <a:t> : l’entreprise est composée de sous-sytèmes et d’un environnement</a:t>
            </a:r>
          </a:p>
          <a:p>
            <a:r>
              <a:rPr lang="fr-FR" sz="2800" dirty="0" smtClean="0">
                <a:solidFill>
                  <a:srgbClr val="FF33CC"/>
                </a:solidFill>
              </a:rPr>
              <a:t>Globalité</a:t>
            </a:r>
            <a:r>
              <a:rPr lang="fr-FR" sz="2800" dirty="0" smtClean="0"/>
              <a:t> : le tout </a:t>
            </a:r>
            <a:r>
              <a:rPr lang="fr-FR" sz="2800" i="1" dirty="0" smtClean="0"/>
              <a:t>est plus</a:t>
            </a:r>
            <a:r>
              <a:rPr lang="fr-FR" sz="2800" dirty="0" smtClean="0"/>
              <a:t> grand que la la </a:t>
            </a:r>
            <a:r>
              <a:rPr lang="fr-FR" sz="2800" i="1" dirty="0" smtClean="0"/>
              <a:t>somme</a:t>
            </a:r>
            <a:r>
              <a:rPr lang="fr-FR" sz="2800" dirty="0" smtClean="0"/>
              <a:t> des parties qui compose l’entreprise</a:t>
            </a:r>
          </a:p>
          <a:p>
            <a:pPr lvl="2">
              <a:buNone/>
            </a:pPr>
            <a:r>
              <a:rPr lang="fr-FR" b="1" dirty="0" smtClean="0">
                <a:solidFill>
                  <a:srgbClr val="FF33CC"/>
                </a:solidFill>
              </a:rPr>
              <a:t>1 + 1  = 3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dirty="0" smtClean="0">
                <a:solidFill>
                  <a:srgbClr val="FF33CC"/>
                </a:solidFill>
              </a:rPr>
              <a:t>Organisation</a:t>
            </a:r>
            <a:r>
              <a:rPr lang="fr-FR" dirty="0" smtClean="0"/>
              <a:t> : comprenant des niveaux hiérarchiques structurels et des processus fonctionnels</a:t>
            </a:r>
          </a:p>
          <a:p>
            <a:r>
              <a:rPr lang="fr-FR" sz="2800" dirty="0" smtClean="0">
                <a:solidFill>
                  <a:srgbClr val="FF33CC"/>
                </a:solidFill>
              </a:rPr>
              <a:t>lnteraction</a:t>
            </a:r>
            <a:r>
              <a:rPr lang="fr-FR" sz="2800" dirty="0" smtClean="0"/>
              <a:t> : le changement d’une condition économique influence les autres conditions économiques du système</a:t>
            </a:r>
          </a:p>
          <a:p>
            <a:endParaRPr lang="fr-FR" sz="2800" dirty="0" smtClean="0"/>
          </a:p>
          <a:p>
            <a:pPr>
              <a:buNone/>
            </a:pPr>
            <a:endParaRPr lang="fr-FR" sz="2800" dirty="0" smtClean="0"/>
          </a:p>
          <a:p>
            <a:pPr marL="342900" lvl="1" indent="-342900">
              <a:buFont typeface="Arial" charset="0"/>
              <a:buChar char="•"/>
            </a:pPr>
            <a:r>
              <a:rPr lang="fr-FR" sz="2000" dirty="0" smtClean="0"/>
              <a:t> </a:t>
            </a:r>
            <a:r>
              <a:rPr lang="fr-FR" sz="2000" i="1" dirty="0" smtClean="0"/>
              <a:t>somme</a:t>
            </a:r>
            <a:r>
              <a:rPr lang="fr-FR" sz="2000" dirty="0" smtClean="0"/>
              <a:t> des parties qui compose l’entr 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des sous-systèmes (ce qui est dedans) : l’usine, les services administratifs, les points de vente </a:t>
            </a:r>
            <a:r>
              <a:rPr lang="fr-FR" sz="2800" dirty="0" smtClean="0"/>
              <a:t>….</a:t>
            </a:r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sz="24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Si l’entreprise est un corps humain..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715376" cy="50977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le SI a vocation à être le système nerveux </a:t>
            </a:r>
          </a:p>
          <a:p>
            <a:pPr lvl="1"/>
            <a:r>
              <a:rPr lang="fr-FR" dirty="0" smtClean="0"/>
              <a:t>Acheminer les informations recueillies à différents niveaux entre toutes les composantes de l’entreprise</a:t>
            </a:r>
          </a:p>
          <a:p>
            <a:pPr lvl="1"/>
            <a:r>
              <a:rPr lang="fr-FR" dirty="0" smtClean="0"/>
              <a:t>Délivrer la bonne information, au bon interlocuteur, au bon moment </a:t>
            </a:r>
          </a:p>
          <a:p>
            <a:pPr lvl="1"/>
            <a:r>
              <a:rPr lang="fr-FR" dirty="0" smtClean="0"/>
              <a:t>Prise de décisions appropriées </a:t>
            </a:r>
          </a:p>
          <a:p>
            <a:pPr lvl="1"/>
            <a:r>
              <a:rPr lang="fr-FR" dirty="0" smtClean="0"/>
              <a:t>Action de l’entreprise adaptée à la situation 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FF33CC"/>
                </a:solidFill>
              </a:rPr>
              <a:t>Le SI contribue donc de manière évidente aux performances de l'entreprise.</a:t>
            </a:r>
            <a:endParaRPr lang="fr-FR" sz="2800" dirty="0" smtClean="0"/>
          </a:p>
          <a:p>
            <a:pPr marL="0" indent="0">
              <a:buNone/>
            </a:pPr>
            <a:r>
              <a:rPr lang="fr-FR" i="1" baseline="30000" dirty="0" smtClean="0"/>
              <a:t>cf. "la troisième vague" d'Alvin Toffler – "neurologie de l'entreprise" de Stafford Beer</a:t>
            </a:r>
          </a:p>
          <a:p>
            <a:endParaRPr lang="fr-FR" dirty="0" smtClean="0"/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 descr="L'approche systémique en entrepri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7494432" cy="5458446"/>
          </a:xfrm>
          <a:prstGeom prst="rect">
            <a:avLst/>
          </a:prstGeom>
          <a:noFill/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457200" y="274638"/>
            <a:ext cx="84352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En résumé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L'entreprise est un système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715376" cy="509773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permet à l’entreprise de comprendre </a:t>
            </a:r>
            <a:r>
              <a:rPr lang="fr-FR" dirty="0" smtClean="0">
                <a:solidFill>
                  <a:srgbClr val="FF33CC"/>
                </a:solidFill>
              </a:rPr>
              <a:t>pour maîtriser :</a:t>
            </a:r>
          </a:p>
          <a:p>
            <a:pPr marL="914400" lvl="1" indent="-514350"/>
            <a:r>
              <a:rPr lang="fr-FR" dirty="0" smtClean="0"/>
              <a:t>d’observer, d’aborder les processus du changement, les problèmes dans leurs globalités</a:t>
            </a:r>
          </a:p>
          <a:p>
            <a:pPr marL="914400" lvl="1" indent="-514350"/>
            <a:r>
              <a:rPr lang="fr-FR" dirty="0" smtClean="0"/>
              <a:t>d’étudier les inter-relations, les boucles de croissance, les boucles de rétroaction, de régulation ou d’extinction</a:t>
            </a:r>
          </a:p>
          <a:p>
            <a:pPr marL="914400" lvl="1" indent="-514350"/>
            <a:r>
              <a:rPr lang="fr-FR" dirty="0" smtClean="0"/>
              <a:t>d’induire des hypothèses dans le but d’une finalité</a:t>
            </a:r>
          </a:p>
          <a:p>
            <a:pPr marL="914400" lvl="1" indent="-514350"/>
            <a:r>
              <a:rPr lang="fr-FR" dirty="0" smtClean="0"/>
              <a:t>d’interpréter, d’analyser les problèmes dans leur globalité</a:t>
            </a:r>
          </a:p>
          <a:p>
            <a:endParaRPr lang="fr-FR" dirty="0" smtClean="0"/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marL="0" indent="0"/>
            <a:r>
              <a:rPr lang="fr-FR" dirty="0" smtClean="0"/>
              <a:t>Décomposition en 3 sous-systèmes :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640983"/>
            <a:ext cx="5193779" cy="521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5" y="1916832"/>
            <a:ext cx="3999359" cy="2304256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450850" lvl="1" indent="-450850"/>
            <a:r>
              <a:rPr lang="fr-FR" sz="2400" dirty="0" smtClean="0"/>
              <a:t>Le système de décision </a:t>
            </a:r>
          </a:p>
          <a:p>
            <a:pPr marL="450850" lvl="1" indent="-450850"/>
            <a:r>
              <a:rPr lang="fr-FR" sz="2400" dirty="0" smtClean="0"/>
              <a:t>Le système d’information  </a:t>
            </a:r>
          </a:p>
          <a:p>
            <a:pPr marL="450850" lvl="1" indent="-450850"/>
            <a:r>
              <a:rPr lang="fr-FR" sz="2400" dirty="0" smtClean="0"/>
              <a:t>Le système opérant </a:t>
            </a:r>
          </a:p>
          <a:p>
            <a:endParaRPr lang="fr-FR" dirty="0" smtClean="0"/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Chaque système apporte des services à l’autre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6826374" cy="414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Analyse Systémique de l’Entreprise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463855" cy="504056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33CC"/>
                </a:solidFill>
              </a:rPr>
              <a:t>Le système de pilotage </a:t>
            </a:r>
            <a:r>
              <a:rPr lang="fr-FR" dirty="0" smtClean="0"/>
              <a:t>: </a:t>
            </a:r>
            <a:r>
              <a:rPr lang="fr-FR" i="1" dirty="0" smtClean="0"/>
              <a:t>(système de décision) </a:t>
            </a:r>
          </a:p>
          <a:p>
            <a:r>
              <a:rPr lang="fr-FR" dirty="0" smtClean="0"/>
              <a:t>Exploite les informations qui circulent </a:t>
            </a:r>
          </a:p>
          <a:p>
            <a:r>
              <a:rPr lang="fr-FR" dirty="0" smtClean="0"/>
              <a:t>Organise le fonctionnement du système </a:t>
            </a:r>
          </a:p>
          <a:p>
            <a:r>
              <a:rPr lang="fr-FR" dirty="0" smtClean="0"/>
              <a:t>Décide des actions à conduire sur le système opérant </a:t>
            </a:r>
          </a:p>
          <a:p>
            <a:r>
              <a:rPr lang="fr-FR" dirty="0" smtClean="0"/>
              <a:t>Raisonne en fonction des objectifs et des politiques de l’entreprise </a:t>
            </a:r>
          </a:p>
          <a:p>
            <a:endParaRPr lang="fr-FR" dirty="0" smtClean="0"/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Analyse Systémique de l’Entreprise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rgbClr val="FF33CC"/>
                </a:solidFill>
              </a:rPr>
              <a:t>Le système opérant </a:t>
            </a:r>
            <a:r>
              <a:rPr lang="fr-FR" dirty="0" smtClean="0"/>
              <a:t>: </a:t>
            </a:r>
          </a:p>
          <a:p>
            <a:r>
              <a:rPr lang="fr-FR" dirty="0" smtClean="0"/>
              <a:t>Reçoit les informations émises par le système de pilotage </a:t>
            </a:r>
          </a:p>
          <a:p>
            <a:r>
              <a:rPr lang="fr-FR" dirty="0" smtClean="0"/>
              <a:t>Se charge de réaliser les tâches qui lui sont confiées </a:t>
            </a:r>
          </a:p>
          <a:p>
            <a:r>
              <a:rPr lang="fr-FR" dirty="0" smtClean="0"/>
              <a:t>Génère à son tour des informations en direction du système de pilotage (peut ainsi contrôler les écarts et agir en conséquence) </a:t>
            </a:r>
          </a:p>
          <a:p>
            <a:pPr>
              <a:buNone/>
            </a:pPr>
            <a:endParaRPr lang="fr-FR" dirty="0" smtClean="0"/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Acquérir la culture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463855" cy="4896544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r>
              <a:rPr lang="fr-FR" dirty="0" smtClean="0"/>
              <a:t>Appréhender un SI dans sa globalité</a:t>
            </a:r>
          </a:p>
          <a:p>
            <a:r>
              <a:rPr lang="fr-FR" dirty="0" smtClean="0"/>
              <a:t>Définir la notion de SI</a:t>
            </a:r>
          </a:p>
          <a:p>
            <a:r>
              <a:rPr lang="fr-FR" dirty="0" smtClean="0"/>
              <a:t>Connaître la terminologie</a:t>
            </a:r>
          </a:p>
          <a:p>
            <a:r>
              <a:rPr lang="fr-FR" dirty="0" smtClean="0"/>
              <a:t>Evaluer un SI et les projets SI</a:t>
            </a:r>
          </a:p>
          <a:p>
            <a:r>
              <a:rPr lang="fr-FR" dirty="0" smtClean="0"/>
              <a:t>Savoir identifier les étapes d'un projet</a:t>
            </a:r>
          </a:p>
          <a:p>
            <a:r>
              <a:rPr lang="fr-FR" dirty="0" smtClean="0"/>
              <a:t>Bonnes pratiques</a:t>
            </a:r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Analyse Systémique de l’Entreprise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rgbClr val="FF33CC"/>
                </a:solidFill>
              </a:rPr>
              <a:t>Le système d'information </a:t>
            </a:r>
            <a:r>
              <a:rPr lang="fr-FR" dirty="0" smtClean="0"/>
              <a:t>: </a:t>
            </a:r>
          </a:p>
          <a:p>
            <a:r>
              <a:rPr lang="fr-FR" dirty="0" smtClean="0"/>
              <a:t>Pour organiser son fonctionnement, le système a besoin de </a:t>
            </a:r>
            <a:r>
              <a:rPr lang="fr-FR" b="1" dirty="0" smtClean="0"/>
              <a:t>collecter</a:t>
            </a:r>
            <a:r>
              <a:rPr lang="fr-FR" dirty="0" smtClean="0"/>
              <a:t> et </a:t>
            </a:r>
            <a:r>
              <a:rPr lang="fr-FR" b="1" dirty="0" smtClean="0"/>
              <a:t>mémoriser des informations </a:t>
            </a:r>
          </a:p>
          <a:p>
            <a:r>
              <a:rPr lang="fr-FR" dirty="0" smtClean="0"/>
              <a:t>Pour comparer, prévoir, … </a:t>
            </a:r>
          </a:p>
          <a:p>
            <a:r>
              <a:rPr lang="fr-FR" dirty="0" smtClean="0"/>
              <a:t>Réaliser tous les </a:t>
            </a:r>
            <a:r>
              <a:rPr lang="fr-FR" b="1" dirty="0" smtClean="0"/>
              <a:t>traitements nécessaires au fonctionnement du système </a:t>
            </a:r>
          </a:p>
          <a:p>
            <a:r>
              <a:rPr lang="fr-FR" b="1" dirty="0" smtClean="0"/>
              <a:t>Diffuser l’information </a:t>
            </a:r>
          </a:p>
          <a:p>
            <a:endParaRPr lang="fr-FR" dirty="0" smtClean="0"/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Définition d'un 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Une définition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"Un système d’information est un système représentant un </a:t>
            </a:r>
            <a:r>
              <a:rPr lang="fr-FR" dirty="0" smtClean="0">
                <a:solidFill>
                  <a:srgbClr val="FF33CC"/>
                </a:solidFill>
              </a:rPr>
              <a:t>ensemble des ressources </a:t>
            </a:r>
            <a:r>
              <a:rPr lang="fr-FR" dirty="0" smtClean="0"/>
              <a:t>(matériels, logiciels, données, procédures, humains, …) structuré pour </a:t>
            </a:r>
            <a:r>
              <a:rPr lang="fr-FR" dirty="0" smtClean="0">
                <a:solidFill>
                  <a:srgbClr val="FF33CC"/>
                </a:solidFill>
              </a:rPr>
              <a:t>acquérir, traiter, mémoriser</a:t>
            </a:r>
            <a:r>
              <a:rPr lang="fr-FR" dirty="0" smtClean="0"/>
              <a:t>, transmettre, rendre disponible et </a:t>
            </a:r>
            <a:r>
              <a:rPr lang="fr-FR" dirty="0" smtClean="0">
                <a:solidFill>
                  <a:srgbClr val="FF33CC"/>
                </a:solidFill>
              </a:rPr>
              <a:t>communiquer les informations </a:t>
            </a:r>
            <a:r>
              <a:rPr lang="fr-FR" dirty="0" smtClean="0"/>
              <a:t>(sous forme de données, textes, sons, images, …) </a:t>
            </a:r>
            <a:r>
              <a:rPr lang="fr-FR" dirty="0" smtClean="0">
                <a:solidFill>
                  <a:srgbClr val="FF33CC"/>
                </a:solidFill>
              </a:rPr>
              <a:t>dans et entre les organisations</a:t>
            </a:r>
            <a:r>
              <a:rPr lang="fr-FR" dirty="0" smtClean="0"/>
              <a:t>."</a:t>
            </a:r>
          </a:p>
          <a:p>
            <a:pPr>
              <a:buNone/>
            </a:pPr>
            <a:endParaRPr lang="fr-FR" sz="2000" i="1" dirty="0" smtClean="0"/>
          </a:p>
          <a:p>
            <a:pPr>
              <a:buNone/>
            </a:pPr>
            <a:r>
              <a:rPr lang="fr-FR" sz="2000" b="1" i="1" dirty="0" smtClean="0"/>
              <a:t>Robert Reix (1934-2006), Systèmes d'information et management des organisations, Éditions Vuibert, First edition in 1995, 367 pages.</a:t>
            </a:r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Une autre définition...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" </a:t>
            </a:r>
            <a:r>
              <a:rPr lang="fr-FR" dirty="0" smtClean="0"/>
              <a:t>Un S.I est un réseau complexe de </a:t>
            </a:r>
            <a:r>
              <a:rPr lang="fr-FR" dirty="0" smtClean="0">
                <a:solidFill>
                  <a:srgbClr val="FF33CC"/>
                </a:solidFill>
              </a:rPr>
              <a:t>relations structurée</a:t>
            </a:r>
            <a:r>
              <a:rPr lang="fr-FR" dirty="0" smtClean="0"/>
              <a:t>s où interviennent hommes, machines, personnel, données et procédures  ayant pour but d’engendrer des </a:t>
            </a:r>
            <a:r>
              <a:rPr lang="fr-FR" dirty="0" smtClean="0">
                <a:solidFill>
                  <a:srgbClr val="FF33CC"/>
                </a:solidFill>
              </a:rPr>
              <a:t>flux ordonnés d’informations </a:t>
            </a:r>
            <a:r>
              <a:rPr lang="fr-FR" dirty="0" smtClean="0"/>
              <a:t>pertinentes provenant de différentes sources et </a:t>
            </a:r>
            <a:r>
              <a:rPr lang="fr-FR" dirty="0" smtClean="0">
                <a:solidFill>
                  <a:srgbClr val="FF33CC"/>
                </a:solidFill>
              </a:rPr>
              <a:t>destinées à servir de base aux décisions </a:t>
            </a:r>
            <a:r>
              <a:rPr lang="fr-FR" dirty="0" smtClean="0"/>
              <a:t>sur un environnement donné. Ainsi, le système d'information de l’entreprise est le </a:t>
            </a:r>
            <a:r>
              <a:rPr lang="fr-FR" dirty="0" smtClean="0">
                <a:solidFill>
                  <a:srgbClr val="FF33CC"/>
                </a:solidFill>
              </a:rPr>
              <a:t>véhicule de la communication</a:t>
            </a:r>
            <a:r>
              <a:rPr lang="fr-FR" dirty="0" smtClean="0"/>
              <a:t> dans l'organisation." </a:t>
            </a:r>
            <a:endParaRPr lang="fr-FR" sz="2800" dirty="0" smtClean="0"/>
          </a:p>
          <a:p>
            <a:pPr algn="ctr">
              <a:buNone/>
            </a:pPr>
            <a:r>
              <a:rPr lang="fr-FR" sz="1800" b="1" i="1" dirty="0" smtClean="0">
                <a:hlinkClick r:id="rId2"/>
              </a:rPr>
              <a:t>Hugues Angot</a:t>
            </a:r>
            <a:r>
              <a:rPr lang="fr-FR" sz="1800" b="1" i="1" dirty="0" smtClean="0"/>
              <a:t> - Système d'information de l'entreprise - Analyse théorique des flux d'information et cas pratiques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Une notion abstraite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Le SI peut être défini comme étant : </a:t>
            </a:r>
          </a:p>
          <a:p>
            <a:r>
              <a:rPr lang="fr-FR" dirty="0" smtClean="0"/>
              <a:t>l’ensemble des </a:t>
            </a:r>
            <a:r>
              <a:rPr lang="fr-FR" b="1" dirty="0" smtClean="0"/>
              <a:t>flux d’information circulant dans l’organisation </a:t>
            </a:r>
          </a:p>
          <a:p>
            <a:r>
              <a:rPr lang="fr-FR" dirty="0" smtClean="0"/>
              <a:t>associé aux </a:t>
            </a:r>
            <a:r>
              <a:rPr lang="fr-FR" b="1" dirty="0" smtClean="0"/>
              <a:t>moyens mis en oeuvre pour les gérer </a:t>
            </a:r>
          </a:p>
          <a:p>
            <a:pPr lvl="1"/>
            <a:r>
              <a:rPr lang="fr-FR" dirty="0" smtClean="0"/>
              <a:t>Moyens humains </a:t>
            </a:r>
          </a:p>
          <a:p>
            <a:pPr lvl="2"/>
            <a:r>
              <a:rPr lang="fr-FR" dirty="0" smtClean="0"/>
              <a:t>Procédures internes, ISO 9001, … </a:t>
            </a:r>
          </a:p>
          <a:p>
            <a:pPr lvl="1"/>
            <a:r>
              <a:rPr lang="fr-FR" dirty="0" smtClean="0"/>
              <a:t>Infrastructure matérielle et logicielle </a:t>
            </a:r>
          </a:p>
          <a:p>
            <a:pPr lvl="2"/>
            <a:r>
              <a:rPr lang="fr-FR" dirty="0" smtClean="0"/>
              <a:t>Réseau, Serveurs, Postes, Progiciels, SGBD, Applications de gestion, Applications métier…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Une notion abstraite – Quoi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5"/>
            <a:ext cx="8463855" cy="518457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SI représente l'ensemble des ressources organisées pour : </a:t>
            </a:r>
          </a:p>
          <a:p>
            <a:pPr lvl="1"/>
            <a:r>
              <a:rPr lang="fr-FR" dirty="0" smtClean="0">
                <a:solidFill>
                  <a:srgbClr val="FF33CC"/>
                </a:solidFill>
              </a:rPr>
              <a:t>Collecter</a:t>
            </a:r>
            <a:r>
              <a:rPr lang="fr-FR" dirty="0" smtClean="0"/>
              <a:t> l’information : Enregistrer une information (support papier, informatique…) avant traitement </a:t>
            </a:r>
          </a:p>
          <a:p>
            <a:pPr lvl="1"/>
            <a:r>
              <a:rPr lang="fr-FR" dirty="0" smtClean="0">
                <a:solidFill>
                  <a:srgbClr val="FF33CC"/>
                </a:solidFill>
              </a:rPr>
              <a:t>Mémoriser</a:t>
            </a:r>
            <a:r>
              <a:rPr lang="fr-FR" dirty="0" smtClean="0"/>
              <a:t> l’information (stockage) : Conserver, archiver (utilisation ultérieure ou obligation légale) </a:t>
            </a:r>
          </a:p>
          <a:p>
            <a:pPr lvl="1"/>
            <a:r>
              <a:rPr lang="fr-FR" dirty="0" smtClean="0">
                <a:solidFill>
                  <a:srgbClr val="FF33CC"/>
                </a:solidFill>
              </a:rPr>
              <a:t>Traiter</a:t>
            </a:r>
            <a:r>
              <a:rPr lang="fr-FR" dirty="0" smtClean="0"/>
              <a:t> l’information : effectuer des opérations (calcul, tri, classement,…) </a:t>
            </a:r>
          </a:p>
          <a:p>
            <a:pPr lvl="1"/>
            <a:r>
              <a:rPr lang="fr-FR" dirty="0" smtClean="0">
                <a:solidFill>
                  <a:srgbClr val="FF33CC"/>
                </a:solidFill>
              </a:rPr>
              <a:t>Diffuser</a:t>
            </a:r>
            <a:r>
              <a:rPr lang="fr-FR" dirty="0" smtClean="0"/>
              <a:t> : transmettre à la bonne personne (éditer, imprimer, afficher, … une info après traitement) </a:t>
            </a:r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500313"/>
            <a:ext cx="8893051" cy="1368425"/>
          </a:xfrm>
        </p:spPr>
        <p:txBody>
          <a:bodyPr/>
          <a:lstStyle/>
          <a:p>
            <a:r>
              <a:rPr lang="fr-FR" dirty="0" smtClean="0"/>
              <a:t>Les fonctions du SI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Le recueil de l'information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Sources externes (Environnement du système) </a:t>
            </a:r>
          </a:p>
          <a:p>
            <a:pPr lvl="1"/>
            <a:r>
              <a:rPr lang="fr-FR" dirty="0" smtClean="0"/>
              <a:t>Flux en provenance des partenaires</a:t>
            </a:r>
          </a:p>
          <a:p>
            <a:pPr lvl="1"/>
            <a:r>
              <a:rPr lang="fr-FR" dirty="0" smtClean="0"/>
              <a:t>Être à l’écoute pour anticiper les changements et adapter son fonctionnement </a:t>
            </a:r>
          </a:p>
          <a:p>
            <a:pPr>
              <a:buNone/>
            </a:pPr>
            <a:r>
              <a:rPr lang="fr-FR" b="1" dirty="0" smtClean="0"/>
              <a:t>Sources internes </a:t>
            </a:r>
          </a:p>
          <a:p>
            <a:pPr lvl="1"/>
            <a:r>
              <a:rPr lang="fr-FR" dirty="0" smtClean="0"/>
              <a:t>Flux générés par les acteurs du système (Appro, Production, GRH, Compta, Ventes, …) </a:t>
            </a:r>
          </a:p>
          <a:p>
            <a:pPr lvl="1"/>
            <a:r>
              <a:rPr lang="fr-FR" dirty="0" smtClean="0"/>
              <a:t>Flux formalisés par des procédures </a:t>
            </a:r>
          </a:p>
          <a:p>
            <a:pPr lvl="1"/>
            <a:r>
              <a:rPr lang="fr-FR" dirty="0" smtClean="0"/>
              <a:t>Flux informels (savoir faire, …) </a:t>
            </a:r>
            <a:br>
              <a:rPr lang="fr-FR" dirty="0" smtClean="0"/>
            </a:br>
            <a:r>
              <a:rPr lang="fr-FR" sz="2400" i="1" dirty="0" smtClean="0"/>
              <a:t>Difficiles à recueillir et à exploiter, mais grande importance </a:t>
            </a:r>
            <a:endParaRPr lang="fr-FR" i="1" dirty="0" smtClean="0"/>
          </a:p>
          <a:p>
            <a:endParaRPr lang="fr-FR" b="1" dirty="0" smtClean="0"/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Recueil de l’information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715376" cy="50977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Alimenter le SI </a:t>
            </a:r>
          </a:p>
          <a:p>
            <a:pPr lvl="1"/>
            <a:r>
              <a:rPr lang="fr-FR" dirty="0" smtClean="0"/>
              <a:t>La saisie de l’information est généralement onéreuse (prohibitif si l’info est de mauvaise qualité !) </a:t>
            </a:r>
          </a:p>
          <a:p>
            <a:pPr lvl="1"/>
            <a:r>
              <a:rPr lang="fr-FR" dirty="0" smtClean="0"/>
              <a:t>Nécessite souvent intervention humaine </a:t>
            </a:r>
          </a:p>
          <a:p>
            <a:pPr>
              <a:buNone/>
            </a:pPr>
            <a:r>
              <a:rPr lang="fr-FR" dirty="0" smtClean="0"/>
              <a:t>Efforts pour automatiser le recueil d’information </a:t>
            </a:r>
          </a:p>
          <a:p>
            <a:pPr lvl="1"/>
            <a:r>
              <a:rPr lang="fr-FR" dirty="0" smtClean="0"/>
              <a:t>Systèmes en temps réel </a:t>
            </a:r>
          </a:p>
          <a:p>
            <a:pPr lvl="1"/>
            <a:r>
              <a:rPr lang="fr-FR" dirty="0" smtClean="0"/>
              <a:t>Lecture optique (questionnaires, …) </a:t>
            </a:r>
          </a:p>
          <a:p>
            <a:pPr lvl="1"/>
            <a:r>
              <a:rPr lang="fr-FR" dirty="0" smtClean="0"/>
              <a:t>Numérisation, Robots d’analyse de contenus, … </a:t>
            </a:r>
          </a:p>
          <a:p>
            <a:pPr marL="0" indent="0">
              <a:buNone/>
            </a:pPr>
            <a:r>
              <a:rPr lang="fr-FR" dirty="0" smtClean="0"/>
              <a:t>L’info est précieuse, vitale pour l’entreprise mais elle a aussi un </a:t>
            </a:r>
            <a:r>
              <a:rPr lang="fr-FR" b="1" dirty="0" smtClean="0"/>
              <a:t>coût. </a:t>
            </a:r>
          </a:p>
          <a:p>
            <a:pPr marL="756285" marR="1755139" lvl="1" indent="-287020">
              <a:buClr>
                <a:srgbClr val="404040"/>
              </a:buClr>
              <a:buNone/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Mémorisation de l’information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Assurer la pérennité =  stockage durable et fiable :</a:t>
            </a:r>
          </a:p>
          <a:p>
            <a:r>
              <a:rPr lang="fr-FR" dirty="0" smtClean="0"/>
              <a:t>Les supports privilégiés de l’information sont aujourd’hui  numériques</a:t>
            </a:r>
          </a:p>
          <a:p>
            <a:pPr lvl="1"/>
            <a:r>
              <a:rPr lang="fr-FR" dirty="0" smtClean="0"/>
              <a:t>Fichiers sur Disque Dur, DVD, … </a:t>
            </a:r>
          </a:p>
          <a:p>
            <a:pPr lvl="1"/>
            <a:r>
              <a:rPr lang="fr-FR" dirty="0" smtClean="0"/>
              <a:t>Le </a:t>
            </a:r>
            <a:r>
              <a:rPr lang="fr-FR" b="1" dirty="0" smtClean="0"/>
              <a:t>SGBD est une composante fondamentale du SI </a:t>
            </a:r>
          </a:p>
          <a:p>
            <a:pPr marL="0" indent="0">
              <a:buNone/>
            </a:pPr>
            <a:r>
              <a:rPr lang="fr-FR" dirty="0" smtClean="0"/>
              <a:t>Cependant le papier reste un support très utilisé en entreprise </a:t>
            </a:r>
          </a:p>
          <a:p>
            <a:pPr lvl="1"/>
            <a:r>
              <a:rPr lang="fr-FR" dirty="0" smtClean="0"/>
              <a:t>Conservation des archives papiers </a:t>
            </a:r>
          </a:p>
          <a:p>
            <a:pPr lvl="1"/>
            <a:r>
              <a:rPr lang="fr-FR" dirty="0" smtClean="0"/>
              <a:t>Parfois par obligation légale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Information &amp; Système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Traitement de l’information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5"/>
            <a:ext cx="8463855" cy="518457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être exploitable, l’information subit des traitements : </a:t>
            </a:r>
          </a:p>
          <a:p>
            <a:pPr lvl="1"/>
            <a:r>
              <a:rPr lang="fr-FR" dirty="0" smtClean="0"/>
              <a:t>Calcul du montant à payer </a:t>
            </a:r>
          </a:p>
          <a:p>
            <a:pPr lvl="1"/>
            <a:r>
              <a:rPr lang="fr-FR" dirty="0" smtClean="0"/>
              <a:t>Classement, Tri, … </a:t>
            </a:r>
          </a:p>
          <a:p>
            <a:pPr>
              <a:buNone/>
            </a:pPr>
            <a:r>
              <a:rPr lang="fr-FR" dirty="0" smtClean="0"/>
              <a:t>Ces traitements peuvent être : </a:t>
            </a:r>
          </a:p>
          <a:p>
            <a:pPr lvl="1"/>
            <a:r>
              <a:rPr lang="fr-FR" dirty="0" smtClean="0"/>
              <a:t>Manuels (de moins en moins souvent) </a:t>
            </a:r>
          </a:p>
          <a:p>
            <a:pPr lvl="1"/>
            <a:r>
              <a:rPr lang="fr-FR" dirty="0" smtClean="0"/>
              <a:t>Automatiques (réalisés par des ordinateurs) </a:t>
            </a:r>
          </a:p>
          <a:p>
            <a:pPr marL="0" lvl="1" indent="0">
              <a:buNone/>
            </a:pPr>
            <a:r>
              <a:rPr lang="fr-FR" dirty="0" smtClean="0"/>
              <a:t>Ils sont déclenchés par l’utilisateur (transaction) ou à par robot (temps différé, traitements de nuit,..lourds, etc 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Diffusion de l’information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être exploitée, l’information doit parvenir dans les meilleurs délais à son destinataire </a:t>
            </a:r>
          </a:p>
          <a:p>
            <a:pPr lvl="1"/>
            <a:r>
              <a:rPr lang="fr-FR" dirty="0" smtClean="0"/>
              <a:t>Forme orale (peu fiable)</a:t>
            </a:r>
          </a:p>
          <a:p>
            <a:pPr lvl="1"/>
            <a:r>
              <a:rPr lang="fr-FR" dirty="0" smtClean="0"/>
              <a:t>Support papier (courrier, note interne, …) </a:t>
            </a:r>
          </a:p>
          <a:p>
            <a:pPr lvl="1"/>
            <a:r>
              <a:rPr lang="fr-FR" dirty="0" smtClean="0"/>
              <a:t>Support numérique (de plus en plus) </a:t>
            </a:r>
          </a:p>
          <a:p>
            <a:pPr lvl="2"/>
            <a:r>
              <a:rPr lang="fr-FR" dirty="0" smtClean="0"/>
              <a:t>Vitesse optimale </a:t>
            </a:r>
          </a:p>
          <a:p>
            <a:pPr lvl="2"/>
            <a:r>
              <a:rPr lang="fr-FR" dirty="0" smtClean="0"/>
              <a:t>Large diffusion </a:t>
            </a:r>
          </a:p>
          <a:p>
            <a:pPr lvl="2"/>
            <a:r>
              <a:rPr lang="fr-FR" dirty="0" smtClean="0"/>
              <a:t>Internet (web, email, mobiles), Interconnexion des SI </a:t>
            </a:r>
          </a:p>
          <a:p>
            <a:pPr lvl="2"/>
            <a:r>
              <a:rPr lang="fr-FR" dirty="0" smtClean="0"/>
              <a:t>Très fiable (pérenne - pas de transformation de l'information)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Le SI : un outil de communication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r>
              <a:rPr lang="fr-FR" dirty="0" smtClean="0"/>
              <a:t>L’interaction entre le système et son environnement est possible grâce à des </a:t>
            </a:r>
            <a:r>
              <a:rPr lang="fr-FR" b="1" dirty="0" smtClean="0"/>
              <a:t>flux d’informations </a:t>
            </a:r>
          </a:p>
          <a:p>
            <a:r>
              <a:rPr lang="fr-FR" dirty="0" smtClean="0"/>
              <a:t>Ces flux circulent aussi à l’intérieur du système, ce qui lui permet d’analyser son propre fonctionnement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5725" y="4295775"/>
            <a:ext cx="52482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500313"/>
            <a:ext cx="8893051" cy="1368425"/>
          </a:xfrm>
        </p:spPr>
        <p:txBody>
          <a:bodyPr/>
          <a:lstStyle/>
          <a:p>
            <a:r>
              <a:rPr lang="fr-FR" dirty="0" smtClean="0"/>
              <a:t>Les objectifs du SI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Le SI : soutien opérationnel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2793479"/>
          </a:xfrm>
        </p:spPr>
        <p:txBody>
          <a:bodyPr/>
          <a:lstStyle/>
          <a:p>
            <a:r>
              <a:rPr lang="fr-FR" dirty="0" smtClean="0"/>
              <a:t>On est passé de l’automatisation des tâches administratives aux SI d'aide à la décision (SIAD)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67545" y="2852936"/>
            <a:ext cx="4392488" cy="40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3200" b="1" dirty="0" smtClean="0">
                <a:solidFill>
                  <a:srgbClr val="003399"/>
                </a:solidFill>
                <a:latin typeface="+mj-lt"/>
              </a:rPr>
              <a:t>Système opérant</a:t>
            </a:r>
          </a:p>
          <a:p>
            <a:pPr marL="354013" indent="-354013"/>
            <a:r>
              <a:rPr lang="fr-FR" sz="3200" dirty="0" smtClean="0">
                <a:solidFill>
                  <a:srgbClr val="003399"/>
                </a:solidFill>
                <a:latin typeface="+mj-lt"/>
              </a:rPr>
              <a:t>• 	</a:t>
            </a:r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Début années 1960</a:t>
            </a:r>
          </a:p>
          <a:p>
            <a:pPr marL="354013" indent="-354013"/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• 	Faible complexité des</a:t>
            </a:r>
          </a:p>
          <a:p>
            <a:pPr marL="354013" indent="-354013"/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	traitements</a:t>
            </a:r>
          </a:p>
          <a:p>
            <a:pPr marL="354013" indent="-354013"/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• 	Mise à jour transactionnelles</a:t>
            </a:r>
          </a:p>
          <a:p>
            <a:pPr marL="354013" indent="-354013"/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• 	Information précise</a:t>
            </a:r>
          </a:p>
          <a:p>
            <a:pPr marL="354013" indent="-354013"/>
            <a:endParaRPr lang="fr-FR" sz="2800" dirty="0" smtClean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4572000" y="2780928"/>
            <a:ext cx="4392488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3200" b="1" dirty="0" smtClean="0">
                <a:solidFill>
                  <a:srgbClr val="003399"/>
                </a:solidFill>
                <a:latin typeface="+mj-lt"/>
              </a:rPr>
              <a:t>Système décisionnel</a:t>
            </a:r>
          </a:p>
          <a:p>
            <a:pPr marL="354013" indent="-354013"/>
            <a:r>
              <a:rPr lang="fr-FR" sz="3200" dirty="0" smtClean="0">
                <a:solidFill>
                  <a:srgbClr val="003399"/>
                </a:solidFill>
                <a:latin typeface="+mj-lt"/>
              </a:rPr>
              <a:t>• 	</a:t>
            </a:r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Plus récent</a:t>
            </a:r>
          </a:p>
          <a:p>
            <a:pPr marL="354013" indent="-354013"/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• 	Forte complexité des</a:t>
            </a:r>
          </a:p>
          <a:p>
            <a:pPr marL="354013" indent="-354013"/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	traitements</a:t>
            </a:r>
          </a:p>
          <a:p>
            <a:pPr marL="354013" indent="-354013"/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• 	Consultation en temps partagé</a:t>
            </a:r>
          </a:p>
          <a:p>
            <a:pPr marL="354013" indent="-354013"/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• 	Information significative,</a:t>
            </a:r>
          </a:p>
          <a:p>
            <a:pPr marL="354013" indent="-354013"/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	rapidement disponible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Le SI : aide à la décision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A partir des données mémorisées : </a:t>
            </a:r>
          </a:p>
          <a:p>
            <a:r>
              <a:rPr lang="fr-FR" dirty="0" smtClean="0"/>
              <a:t>Tableau de bord pour suivre l'activité </a:t>
            </a:r>
            <a:r>
              <a:rPr lang="fr-FR" sz="2400" dirty="0" smtClean="0"/>
              <a:t>(statistiques)</a:t>
            </a:r>
            <a:endParaRPr lang="fr-FR" dirty="0" smtClean="0"/>
          </a:p>
          <a:p>
            <a:pPr lvl="1"/>
            <a:r>
              <a:rPr lang="fr-FR" dirty="0" smtClean="0"/>
              <a:t>Tableaux préformatés contenant l’essentiel de la statistique d’activité et d’environnement </a:t>
            </a:r>
          </a:p>
          <a:p>
            <a:pPr lvl="1"/>
            <a:r>
              <a:rPr lang="fr-FR" dirty="0" smtClean="0"/>
              <a:t>Fonctionnalités de "reporting" </a:t>
            </a:r>
          </a:p>
          <a:p>
            <a:pPr lvl="1"/>
            <a:r>
              <a:rPr lang="fr-FR" dirty="0" smtClean="0"/>
              <a:t>Identifier des alertes de gestion </a:t>
            </a:r>
          </a:p>
          <a:p>
            <a:r>
              <a:rPr lang="fr-FR" dirty="0" smtClean="0"/>
              <a:t>Accompagner les décideurs </a:t>
            </a:r>
          </a:p>
          <a:p>
            <a:pPr lvl="1"/>
            <a:r>
              <a:rPr lang="fr-FR" dirty="0" smtClean="0"/>
              <a:t>Minimiser les tâches de recherche de l’information </a:t>
            </a:r>
          </a:p>
          <a:p>
            <a:pPr lvl="1"/>
            <a:r>
              <a:rPr lang="fr-FR" dirty="0" smtClean="0"/>
              <a:t>Faire des projection et simuler 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Le SI : aide à la décision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fr-FR" sz="3200" dirty="0" smtClean="0"/>
              <a:t>Analyser les données </a:t>
            </a:r>
          </a:p>
          <a:p>
            <a:pPr lvl="1"/>
            <a:r>
              <a:rPr lang="fr-FR" sz="3200" dirty="0" smtClean="0"/>
              <a:t>Investigation de sujets : Fouille de données (data mining)</a:t>
            </a:r>
          </a:p>
          <a:p>
            <a:pPr lvl="1"/>
            <a:r>
              <a:rPr lang="fr-FR" sz="3200" dirty="0" smtClean="0"/>
              <a:t>Phénomènes particuliers </a:t>
            </a:r>
          </a:p>
          <a:p>
            <a:pPr lvl="1"/>
            <a:r>
              <a:rPr lang="fr-FR" sz="3200" dirty="0" smtClean="0"/>
              <a:t>Tableaux multidimensionnels "hypercubes"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Des SI support  -&gt; nouveaux modèles d’affaires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844824"/>
            <a:ext cx="8715376" cy="4680520"/>
          </a:xfrm>
        </p:spPr>
        <p:txBody>
          <a:bodyPr/>
          <a:lstStyle/>
          <a:p>
            <a:r>
              <a:rPr lang="fr-FR" dirty="0" smtClean="0"/>
              <a:t>Potentialités du e-commerce comme Amazon, eBay, Lastminute… </a:t>
            </a:r>
          </a:p>
          <a:p>
            <a:r>
              <a:rPr lang="fr-FR" dirty="0" smtClean="0"/>
              <a:t>Supports essentiels dans de nombreux secteurs : banque, assurance…</a:t>
            </a:r>
          </a:p>
          <a:p>
            <a:r>
              <a:rPr lang="fr-FR" dirty="0" smtClean="0"/>
              <a:t>Support de l’excellence opérationnelle : outils privilégiés pour atteindre des seuils plus élevés d’efficacité et de productivité des opérations. 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Leadership à bas coût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56792"/>
            <a:ext cx="8715376" cy="4953719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FR" dirty="0" smtClean="0"/>
              <a:t>Utiliser les systèmes d’information pour réduire les frais d’exploitation et les prix.</a:t>
            </a:r>
          </a:p>
          <a:p>
            <a:pPr algn="just" eaLnBrk="1" hangingPunct="1">
              <a:buFontTx/>
              <a:buNone/>
            </a:pPr>
            <a:endParaRPr lang="fr-FR" dirty="0" smtClean="0"/>
          </a:p>
          <a:p>
            <a:pPr algn="just" eaLnBrk="1" hangingPunct="1">
              <a:buFontTx/>
              <a:buNone/>
            </a:pPr>
            <a:r>
              <a:rPr lang="fr-FR" b="1" dirty="0" smtClean="0"/>
              <a:t>Exemple : WallMart</a:t>
            </a:r>
          </a:p>
          <a:p>
            <a:pPr lvl="1" algn="just" eaLnBrk="1" hangingPunct="1"/>
            <a:r>
              <a:rPr lang="fr-FR" dirty="0" smtClean="0"/>
              <a:t>Un système de réapprovisionnement en continu </a:t>
            </a:r>
          </a:p>
          <a:p>
            <a:pPr lvl="1" algn="just" eaLnBrk="1" hangingPunct="1"/>
            <a:r>
              <a:rPr lang="fr-FR" dirty="0" smtClean="0"/>
              <a:t>Minimise la gestion des stocks en interne</a:t>
            </a:r>
          </a:p>
          <a:p>
            <a:pPr lvl="1" eaLnBrk="1" hangingPunct="1"/>
            <a:r>
              <a:rPr lang="fr-FR" dirty="0" smtClean="0"/>
              <a:t>Minimise les frais d’exploitation </a:t>
            </a:r>
            <a:br>
              <a:rPr lang="fr-FR" dirty="0" smtClean="0"/>
            </a:br>
            <a:r>
              <a:rPr lang="fr-FR" dirty="0" smtClean="0"/>
              <a:t>(16.6% du CA contre 20.7% en moyenne dans le secteur)</a:t>
            </a:r>
          </a:p>
          <a:p>
            <a:pPr lvl="1" algn="just" eaLnBrk="1" hangingPunct="1"/>
            <a:r>
              <a:rPr lang="fr-FR" dirty="0" smtClean="0"/>
              <a:t>Meilleur service client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Différenciation produits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6" cy="480970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fr-FR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Utiliser les systèmes d’information pour lancer de nouveaux produits ou services ou pour faire évoluer de manière significative le confort des clients déjà utilisateurs des produits et services existants. </a:t>
            </a:r>
          </a:p>
          <a:p>
            <a:pPr algn="just" eaLnBrk="1" hangingPunct="1">
              <a:buFontTx/>
              <a:buNone/>
            </a:pPr>
            <a:endParaRPr lang="fr-FR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buFontTx/>
              <a:buNone/>
            </a:pPr>
            <a:r>
              <a:rPr lang="fr-FR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Exemples :</a:t>
            </a:r>
          </a:p>
          <a:p>
            <a:pPr lvl="1" algn="just" eaLnBrk="1" hangingPunct="1"/>
            <a:r>
              <a:rPr lang="fr-F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Google et l’innovation permanente</a:t>
            </a:r>
          </a:p>
          <a:p>
            <a:pPr lvl="1" algn="just" eaLnBrk="1" hangingPunct="1"/>
            <a:r>
              <a:rPr lang="fr-F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eBay qui rachète Paypal</a:t>
            </a:r>
          </a:p>
          <a:p>
            <a:pPr lvl="1" algn="just" eaLnBrk="1" hangingPunct="1"/>
            <a:r>
              <a:rPr lang="fr-F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Dell et ses ordinateurs personnalisés (le sur-mesure de masse)</a:t>
            </a:r>
          </a:p>
          <a:p>
            <a:pPr>
              <a:buNone/>
            </a:pPr>
            <a:endParaRPr lang="fr-F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L’information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5"/>
            <a:ext cx="8463855" cy="5184576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pPr marL="0" indent="0">
              <a:buNone/>
            </a:pPr>
            <a:r>
              <a:rPr lang="fr-FR" dirty="0" smtClean="0"/>
              <a:t>L'</a:t>
            </a:r>
            <a:r>
              <a:rPr lang="fr-FR" b="1" dirty="0" smtClean="0"/>
              <a:t>information</a:t>
            </a:r>
            <a:r>
              <a:rPr lang="fr-FR" dirty="0" smtClean="0"/>
              <a:t> est un concept ayant plusieurs sens. Il est lié aux notions de :</a:t>
            </a:r>
          </a:p>
          <a:p>
            <a:pPr marL="0" indent="0">
              <a:buNone/>
            </a:pPr>
            <a:endParaRPr lang="fr-FR" dirty="0" smtClean="0"/>
          </a:p>
          <a:p>
            <a:pPr marL="756285" marR="1755139" lvl="1" indent="-287020">
              <a:buClr>
                <a:srgbClr val="404040"/>
              </a:buClr>
              <a:tabLst>
                <a:tab pos="755650" algn="l"/>
                <a:tab pos="8253413" algn="l"/>
              </a:tabLst>
            </a:pPr>
            <a:r>
              <a:rPr lang="fr-FR" sz="3200" dirty="0" smtClean="0"/>
              <a:t>Communication</a:t>
            </a:r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r>
              <a:rPr lang="fr-FR" sz="3200" dirty="0" smtClean="0"/>
              <a:t>Données</a:t>
            </a:r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r>
              <a:rPr lang="fr-FR" sz="3200" dirty="0" smtClean="0"/>
              <a:t>Instruction </a:t>
            </a:r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r>
              <a:rPr lang="fr-FR" sz="3200" dirty="0" smtClean="0"/>
              <a:t>Connaissance 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/>
            <a:endParaRPr lang="fr-FR" dirty="0" smtClean="0"/>
          </a:p>
          <a:p>
            <a:endParaRPr lang="fr-FR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Consolidation des liens privilégiés avec les clients et les fournisseurs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6" cy="4809703"/>
          </a:xfrm>
        </p:spPr>
        <p:txBody>
          <a:bodyPr/>
          <a:lstStyle/>
          <a:p>
            <a:pPr marL="0" lvl="1" indent="0" algn="just" eaLnBrk="1" hangingPunct="1">
              <a:buFontTx/>
              <a:buNone/>
            </a:pPr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Utiliser les systèmes d’information pour resserrer les liens avec les fournisseurs et établir un rapport personnel avec les clients. </a:t>
            </a:r>
          </a:p>
          <a:p>
            <a:pPr lvl="1" algn="just" eaLnBrk="1" hangingPunct="1"/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Chrysler, Renault, Volkswagen Audi Group ou Toyota se servent de leur SI pour donner aux fournisseurs un accès direct au calendrier de production </a:t>
            </a:r>
          </a:p>
          <a:p>
            <a:pPr lvl="1" algn="just" eaLnBrk="1" hangingPunct="1"/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Amazon.com suit leurs préférences des clients puis leur recommande des titres achetés par les autres clients. </a:t>
            </a:r>
          </a:p>
          <a:p>
            <a:pPr marL="0" lvl="1" indent="0" algn="just" eaLnBrk="1" hangingPunct="1">
              <a:buFontTx/>
              <a:buNone/>
            </a:pPr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Des liens forts avec les clients et les fournisseurs diminuent </a:t>
            </a:r>
            <a:r>
              <a:rPr lang="fr-FR" sz="2400" dirty="0" smtClean="0">
                <a:solidFill>
                  <a:srgbClr val="FF33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les coûts de sortie </a:t>
            </a:r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et donc </a:t>
            </a:r>
            <a:r>
              <a:rPr lang="fr-FR" sz="2400" dirty="0" smtClean="0">
                <a:solidFill>
                  <a:srgbClr val="FF33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augmentent la fidélité </a:t>
            </a:r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à l'entreprise. </a:t>
            </a:r>
          </a:p>
          <a:p>
            <a:pPr>
              <a:buNone/>
            </a:pPr>
            <a:endParaRPr lang="fr-FR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500313"/>
            <a:ext cx="8893051" cy="1368425"/>
          </a:xfrm>
        </p:spPr>
        <p:txBody>
          <a:bodyPr/>
          <a:lstStyle/>
          <a:p>
            <a:r>
              <a:rPr lang="fr-FR" dirty="0" smtClean="0"/>
              <a:t>Récapitulatif du chapitre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endParaRPr lang="fr-FR" dirty="0" smtClean="0"/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6" cy="4809703"/>
          </a:xfrm>
        </p:spPr>
        <p:txBody>
          <a:bodyPr/>
          <a:lstStyle/>
          <a:p>
            <a:pPr marL="450850" lvl="1" indent="-450850" algn="just" eaLnBrk="1" hangingPunct="1"/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Définition de la notion d'information </a:t>
            </a:r>
          </a:p>
          <a:p>
            <a:pPr marL="450850" lvl="1" indent="-450850" algn="just" eaLnBrk="1" hangingPunct="1"/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Définition de la notion de système </a:t>
            </a:r>
          </a:p>
          <a:p>
            <a:pPr marL="450850" lvl="1" indent="-450850" algn="just" eaLnBrk="1" hangingPunct="1"/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Présentation de l'analyse systémique </a:t>
            </a:r>
          </a:p>
          <a:p>
            <a:pPr marL="450850" lvl="1" indent="-450850" algn="just" eaLnBrk="1" hangingPunct="1"/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L'entreprise vue comme un système</a:t>
            </a:r>
          </a:p>
          <a:p>
            <a:pPr marL="450850" lvl="1" indent="-450850" algn="just" eaLnBrk="1" hangingPunct="1"/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Vision de l'entreprise en Analyse Systémique (sous-sys)</a:t>
            </a:r>
          </a:p>
          <a:p>
            <a:pPr marL="450850" lvl="1" indent="-450850" algn="just" eaLnBrk="1" hangingPunct="1"/>
            <a:r>
              <a:rPr lang="fr-F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Définition du SI : </a:t>
            </a:r>
          </a:p>
          <a:p>
            <a:pPr lvl="1"/>
            <a:r>
              <a:rPr lang="fr-FR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Matières premières ? </a:t>
            </a:r>
          </a:p>
          <a:p>
            <a:pPr lvl="1"/>
            <a:r>
              <a:rPr lang="fr-FR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Moyens ? </a:t>
            </a:r>
          </a:p>
          <a:p>
            <a:pPr lvl="1"/>
            <a:r>
              <a:rPr lang="fr-FR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Qu'est ce que l'on fait  ? </a:t>
            </a:r>
          </a:p>
          <a:p>
            <a:pPr lvl="1"/>
            <a:r>
              <a:rPr lang="fr-FR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Quel est l'environnement ? </a:t>
            </a:r>
          </a:p>
          <a:p>
            <a:pPr lvl="1"/>
            <a:r>
              <a:rPr lang="fr-FR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Dans quel but ? </a:t>
            </a:r>
          </a:p>
          <a:p>
            <a:pPr marL="850900" lvl="2" indent="-450850" algn="just" eaLnBrk="1" hangingPunct="1"/>
            <a:endParaRPr lang="fr-FR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fr-FR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L’information : vitale pour l’entreprise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5"/>
            <a:ext cx="8463855" cy="5184576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r>
              <a:rPr lang="fr-FR" dirty="0" smtClean="0"/>
              <a:t>L’entreprise a pour objectif la maximisation du profit : </a:t>
            </a:r>
          </a:p>
          <a:p>
            <a:pPr lvl="1"/>
            <a:r>
              <a:rPr lang="fr-FR" dirty="0" smtClean="0"/>
              <a:t>croissance</a:t>
            </a:r>
          </a:p>
          <a:p>
            <a:pPr lvl="1"/>
            <a:r>
              <a:rPr lang="fr-FR" dirty="0" smtClean="0"/>
              <a:t>performance sur des marchés +/+ concurrentiels  </a:t>
            </a:r>
            <a:endParaRPr lang="fr-FR" sz="2800" dirty="0" smtClean="0"/>
          </a:p>
          <a:p>
            <a:pPr marL="342900" lvl="1" indent="-342900">
              <a:buFont typeface="Arial" charset="0"/>
              <a:buChar char="•"/>
            </a:pPr>
            <a:r>
              <a:rPr lang="fr-FR" sz="3200" dirty="0" smtClean="0"/>
              <a:t>Accroissement du volume d’activité 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sz="3200" dirty="0" smtClean="0"/>
              <a:t>Qté + en + importantes d’informations à gérer</a:t>
            </a:r>
          </a:p>
          <a:p>
            <a:r>
              <a:rPr lang="fr-FR" dirty="0" smtClean="0"/>
              <a:t>L’information est indispensable dans le processus de décision.</a:t>
            </a:r>
          </a:p>
          <a:p>
            <a:pPr>
              <a:buNone/>
            </a:pPr>
            <a:r>
              <a:rPr lang="fr-FR" b="1" dirty="0" smtClean="0">
                <a:solidFill>
                  <a:srgbClr val="FF33CC"/>
                </a:solidFill>
              </a:rPr>
              <a:t>Gérer l'information s’avère donc CAPITAL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lvl="1">
              <a:buNone/>
            </a:pP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L’information : vitale pour l’entreprise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5"/>
            <a:ext cx="8463855" cy="5184576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r>
              <a:rPr lang="fr-FR" dirty="0" smtClean="0"/>
              <a:t>Lien entre la maturité de la fonction SI, l’usage efficace des entreprises de l’information et leur performance de l'entreprise </a:t>
            </a:r>
            <a:r>
              <a:rPr lang="fr-FR" sz="2400" dirty="0" smtClean="0"/>
              <a:t>(part de marché, rentabilité, innovation, réputation)</a:t>
            </a:r>
            <a:r>
              <a:rPr lang="fr-FR" i="1" dirty="0" smtClean="0"/>
              <a:t>   </a:t>
            </a:r>
            <a:r>
              <a:rPr lang="fr-FR" sz="2000" i="1" dirty="0" smtClean="0"/>
              <a:t>Etude CIGREF - Capgemini consulting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sz="3200" dirty="0" smtClean="0"/>
              <a:t>Surcharge informationnelle : infobésité</a:t>
            </a:r>
          </a:p>
          <a:p>
            <a:r>
              <a:rPr lang="fr-FR" dirty="0" smtClean="0"/>
              <a:t>"90% des données dans le monde ont été créées au cours des deux dernières années seulement" </a:t>
            </a:r>
            <a:r>
              <a:rPr lang="fr-FR" sz="2000" i="1" dirty="0" smtClean="0"/>
              <a:t> estimait, en 2012, Stephen Gold,</a:t>
            </a:r>
            <a:r>
              <a:rPr lang="fr-FR" sz="2000" dirty="0" smtClean="0"/>
              <a:t> </a:t>
            </a:r>
            <a:r>
              <a:rPr lang="fr-FR" sz="2000" i="1" dirty="0" smtClean="0"/>
              <a:t>President Marketing &amp; Sales Operations d’IBM</a:t>
            </a:r>
          </a:p>
          <a:p>
            <a:pPr algn="r">
              <a:buNone/>
            </a:pPr>
            <a:r>
              <a:rPr lang="fr-FR" sz="1800" dirty="0" smtClean="0">
                <a:hlinkClick r:id="rId3"/>
              </a:rPr>
              <a:t>Dominos</a:t>
            </a:r>
            <a:r>
              <a:rPr lang="fr-FR" sz="2000" dirty="0" smtClean="0"/>
              <a:t> </a:t>
            </a:r>
          </a:p>
          <a:p>
            <a:pPr lvl="1">
              <a:buNone/>
            </a:pP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893102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Maturité du SI et performance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FR" dirty="0" smtClean="0"/>
              <a:t>Qu'est ce qu'un système ?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pPr marL="0" lvl="1" indent="0">
              <a:buNone/>
            </a:pPr>
            <a:r>
              <a:rPr lang="fr-FR" sz="3200" dirty="0" smtClean="0"/>
              <a:t>Le mot "système"  est issu du grec et signifie "ensemble organisé"</a:t>
            </a:r>
          </a:p>
          <a:p>
            <a:pPr marL="0" lvl="1" indent="0">
              <a:buNone/>
            </a:pPr>
            <a:endParaRPr lang="fr-FR" sz="3200" dirty="0" smtClean="0"/>
          </a:p>
          <a:p>
            <a:pPr marL="0" lvl="1" indent="0" algn="r">
              <a:buNone/>
            </a:pPr>
            <a:r>
              <a:rPr lang="fr-FR" sz="3200" dirty="0" smtClean="0"/>
              <a:t>"Ensemble d’éléments en interaction dynamique, organisé </a:t>
            </a:r>
            <a:r>
              <a:rPr lang="fr-FR" sz="3200" b="1" dirty="0" smtClean="0">
                <a:solidFill>
                  <a:srgbClr val="FF33CC"/>
                </a:solidFill>
              </a:rPr>
              <a:t>en fonction d’un but </a:t>
            </a:r>
            <a:r>
              <a:rPr lang="fr-FR" sz="3200" b="1" dirty="0" smtClean="0"/>
              <a:t>" </a:t>
            </a:r>
            <a:br>
              <a:rPr lang="fr-FR" sz="3200" b="1" dirty="0" smtClean="0"/>
            </a:br>
            <a:r>
              <a:rPr lang="fr-FR" sz="2400" i="1" dirty="0" smtClean="0"/>
              <a:t>Joël De Rosnay "Le macroscope"</a:t>
            </a:r>
          </a:p>
          <a:p>
            <a:pPr marL="0" lvl="1" indent="0">
              <a:buNone/>
            </a:pPr>
            <a:endParaRPr lang="fr-FR" sz="3200" dirty="0" smtClean="0"/>
          </a:p>
          <a:p>
            <a:pPr marL="0" lvl="1" indent="0">
              <a:buNone/>
            </a:pPr>
            <a:r>
              <a:rPr lang="fr-FR" sz="3200" dirty="0" smtClean="0"/>
              <a:t>Tout systéme peut être décomposé en sous-système et induit une notion de complexité.</a:t>
            </a:r>
          </a:p>
          <a:p>
            <a:pPr marL="0" lvl="1" indent="0">
              <a:buNone/>
            </a:pPr>
            <a:endParaRPr lang="fr-FR" sz="3200" dirty="0" smtClean="0"/>
          </a:p>
          <a:p>
            <a:pPr marL="0" lvl="1" indent="0">
              <a:buNone/>
            </a:pPr>
            <a:endParaRPr lang="fr-F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Analyse Systémique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Analyse systèmique apparue dans les années 70 </a:t>
            </a:r>
          </a:p>
          <a:p>
            <a:pPr lvl="1"/>
            <a:r>
              <a:rPr lang="fr-FR" dirty="0" smtClean="0"/>
              <a:t>La systémique est un mode d'appréhension des problématiques, un état d'esprit. </a:t>
            </a:r>
          </a:p>
          <a:p>
            <a:pPr lvl="1"/>
            <a:r>
              <a:rPr lang="fr-FR" dirty="0" smtClean="0"/>
              <a:t>Grâce à une vision holistique, la systémique permet d'aborder des sujets complexes réfractaires à l'approche parcellaire des sciences exactes (cartésianisme). </a:t>
            </a:r>
          </a:p>
          <a:p>
            <a:pPr lvl="1"/>
            <a:r>
              <a:rPr lang="fr-FR" dirty="0" smtClean="0"/>
              <a:t>Tend également à être considérée comme une science.</a:t>
            </a:r>
          </a:p>
          <a:p>
            <a:pPr lvl="1"/>
            <a:r>
              <a:rPr lang="fr-FR" dirty="0" smtClean="0"/>
              <a:t>Entreprise = </a:t>
            </a:r>
            <a:r>
              <a:rPr lang="fr-FR" b="1" dirty="0" smtClean="0"/>
              <a:t>Système  </a:t>
            </a:r>
            <a:r>
              <a:rPr lang="fr-FR" dirty="0" smtClean="0"/>
              <a:t>(approche globale)</a:t>
            </a:r>
          </a:p>
          <a:p>
            <a:pPr lvl="1"/>
            <a:endParaRPr lang="fr-FR" dirty="0" smtClean="0"/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odèle par défaut">
  <a:themeElements>
    <a:clrScheme name="2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C0000"/>
          </a:solidFill>
          <a:round/>
          <a:headEnd/>
          <a:tailEnd/>
        </a:ln>
        <a:effectLst/>
      </a:spPr>
      <a:bodyPr/>
      <a:lstStyle>
        <a:defPPr>
          <a:defRPr/>
        </a:defPPr>
      </a:lstStyle>
    </a:spDef>
  </a:objectDefaults>
  <a:extraClrSchemeLst>
    <a:extraClrScheme>
      <a:clrScheme name="2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6363</TotalTime>
  <Words>1688</Words>
  <Application>Microsoft Office PowerPoint</Application>
  <PresentationFormat>Affichage à l'écran (4:3)</PresentationFormat>
  <Paragraphs>273</Paragraphs>
  <Slides>42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42</vt:i4>
      </vt:variant>
    </vt:vector>
  </HeadingPairs>
  <TitlesOfParts>
    <vt:vector size="46" baseType="lpstr">
      <vt:lpstr>2_Modèle par défaut</vt:lpstr>
      <vt:lpstr>2_Conception personnalisée</vt:lpstr>
      <vt:lpstr>1_Conception personnalisée</vt:lpstr>
      <vt:lpstr>Conception personnalisée</vt:lpstr>
      <vt:lpstr>Cours 1</vt:lpstr>
      <vt:lpstr>Acquérir la culture SI</vt:lpstr>
      <vt:lpstr>Information &amp; Système</vt:lpstr>
      <vt:lpstr>L’information</vt:lpstr>
      <vt:lpstr>L’information : vitale pour l’entreprise</vt:lpstr>
      <vt:lpstr>L’information : vitale pour l’entreprise</vt:lpstr>
      <vt:lpstr>Diapositive 7</vt:lpstr>
      <vt:lpstr>Qu'est ce qu'un système ?</vt:lpstr>
      <vt:lpstr>Analyse Systémique</vt:lpstr>
      <vt:lpstr>L'entreprise</vt:lpstr>
      <vt:lpstr>L'entreprise est un système</vt:lpstr>
      <vt:lpstr>concepts fondamentaux d'un système</vt:lpstr>
      <vt:lpstr>Si l’entreprise est un corps humain..</vt:lpstr>
      <vt:lpstr>Diapositive 14</vt:lpstr>
      <vt:lpstr>L'entreprise est un système</vt:lpstr>
      <vt:lpstr>Décomposition en 3 sous-systèmes : </vt:lpstr>
      <vt:lpstr>Chaque système apporte des services à l’autre</vt:lpstr>
      <vt:lpstr>Analyse Systémique de l’Entreprise </vt:lpstr>
      <vt:lpstr>Analyse Systémique de l’Entreprise </vt:lpstr>
      <vt:lpstr>Analyse Systémique de l’Entreprise </vt:lpstr>
      <vt:lpstr>Définition d'un SI</vt:lpstr>
      <vt:lpstr>Une définition</vt:lpstr>
      <vt:lpstr>Une autre définition...</vt:lpstr>
      <vt:lpstr>Une notion abstraite</vt:lpstr>
      <vt:lpstr>Une notion abstraite – Quoi </vt:lpstr>
      <vt:lpstr>Les fonctions du SI</vt:lpstr>
      <vt:lpstr>Le recueil de l'information</vt:lpstr>
      <vt:lpstr>Recueil de l’information</vt:lpstr>
      <vt:lpstr>Mémorisation de l’information </vt:lpstr>
      <vt:lpstr>Traitement de l’information </vt:lpstr>
      <vt:lpstr>Diffusion de l’information</vt:lpstr>
      <vt:lpstr>Le SI : un outil de communication</vt:lpstr>
      <vt:lpstr>Les objectifs du SI</vt:lpstr>
      <vt:lpstr>Le SI : soutien opérationnel</vt:lpstr>
      <vt:lpstr>Le SI : aide à la décision </vt:lpstr>
      <vt:lpstr>Le SI : aide à la décision </vt:lpstr>
      <vt:lpstr>Des SI support  -&gt; nouveaux modèles d’affaires </vt:lpstr>
      <vt:lpstr>Leadership à bas coût</vt:lpstr>
      <vt:lpstr>Différenciation produits</vt:lpstr>
      <vt:lpstr>Consolidation des liens privilégiés avec les clients et les fournisseurs</vt:lpstr>
      <vt:lpstr>Récapitulatif du chapitre</vt:lpstr>
      <vt:lpstr>Diapositive 42</vt:lpstr>
    </vt:vector>
  </TitlesOfParts>
  <Company>Carter Cash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Fabienne Masse</dc:creator>
  <cp:lastModifiedBy>Fabienne Charpentier</cp:lastModifiedBy>
  <cp:revision>509</cp:revision>
  <dcterms:created xsi:type="dcterms:W3CDTF">2008-06-30T09:24:01Z</dcterms:created>
  <dcterms:modified xsi:type="dcterms:W3CDTF">2014-09-15T07:31:53Z</dcterms:modified>
</cp:coreProperties>
</file>