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4059" r:id="rId2"/>
    <p:sldMasterId id="2147483955" r:id="rId3"/>
    <p:sldMasterId id="2147483902" r:id="rId4"/>
  </p:sldMasterIdLst>
  <p:notesMasterIdLst>
    <p:notesMasterId r:id="rId60"/>
  </p:notesMasterIdLst>
  <p:handoutMasterIdLst>
    <p:handoutMasterId r:id="rId61"/>
  </p:handoutMasterIdLst>
  <p:sldIdLst>
    <p:sldId id="264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374" r:id="rId32"/>
    <p:sldId id="313" r:id="rId33"/>
    <p:sldId id="429" r:id="rId34"/>
    <p:sldId id="316" r:id="rId35"/>
    <p:sldId id="314" r:id="rId36"/>
    <p:sldId id="317" r:id="rId37"/>
    <p:sldId id="318" r:id="rId38"/>
    <p:sldId id="385" r:id="rId39"/>
    <p:sldId id="417" r:id="rId40"/>
    <p:sldId id="375" r:id="rId41"/>
    <p:sldId id="430" r:id="rId42"/>
    <p:sldId id="340" r:id="rId43"/>
    <p:sldId id="337" r:id="rId44"/>
    <p:sldId id="338" r:id="rId45"/>
    <p:sldId id="323" r:id="rId46"/>
    <p:sldId id="322" r:id="rId47"/>
    <p:sldId id="325" r:id="rId48"/>
    <p:sldId id="505" r:id="rId49"/>
    <p:sldId id="326" r:id="rId50"/>
    <p:sldId id="327" r:id="rId51"/>
    <p:sldId id="331" r:id="rId52"/>
    <p:sldId id="328" r:id="rId53"/>
    <p:sldId id="330" r:id="rId54"/>
    <p:sldId id="332" r:id="rId55"/>
    <p:sldId id="333" r:id="rId56"/>
    <p:sldId id="334" r:id="rId57"/>
    <p:sldId id="496" r:id="rId58"/>
    <p:sldId id="497" r:id="rId5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0000"/>
    <a:srgbClr val="FF0000"/>
    <a:srgbClr val="003399"/>
    <a:srgbClr val="66FFCC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2" autoAdjust="0"/>
    <p:restoredTop sz="73285" autoAdjust="0"/>
  </p:normalViewPr>
  <p:slideViewPr>
    <p:cSldViewPr>
      <p:cViewPr>
        <p:scale>
          <a:sx n="78" d="100"/>
          <a:sy n="78" d="100"/>
        </p:scale>
        <p:origin x="-106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22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290" y="0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85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290" y="9719885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D349D8E-E89D-4609-B105-22EAA2F776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8256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290" y="0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61" y="4860775"/>
            <a:ext cx="5679778" cy="460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85"/>
            <a:ext cx="3077321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290" y="9719885"/>
            <a:ext cx="3077320" cy="5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C645CA3-341B-4DCE-BA9F-B8B43791D5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528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Facteur</a:t>
            </a:r>
            <a:r>
              <a:rPr lang="fr-FR" baseline="0" dirty="0" smtClean="0"/>
              <a:t> de stress : Trouble Psycho Sociaux</a:t>
            </a:r>
            <a:endParaRPr lang="fr-FR" dirty="0" smtClean="0"/>
          </a:p>
          <a:p>
            <a:r>
              <a:rPr lang="fr-FR" dirty="0" smtClean="0"/>
              <a:t>Information peut être difficile à trouver : Intranet; section « Nouvelles »; courriels &amp; documents en version papier</a:t>
            </a:r>
          </a:p>
          <a:p>
            <a:r>
              <a:rPr lang="fr-FR" dirty="0" smtClean="0"/>
              <a:t>• Parfois, il y a incohérence : Système versus brochures</a:t>
            </a:r>
          </a:p>
          <a:p>
            <a:r>
              <a:rPr lang="fr-FR" dirty="0" smtClean="0"/>
              <a:t>• Publicités envoyées à la clientèle : Messages divergents entre publicité &amp; employeur &amp; autres acteurs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300" dirty="0" smtClean="0"/>
              <a:t>coûts connus, souvent méconnus.. Le paramétrage est toujours une affaire délicate. </a:t>
            </a:r>
          </a:p>
          <a:p>
            <a:r>
              <a:rPr lang="fr-FR" sz="1300" dirty="0" smtClean="0"/>
              <a:t>On a vu pas mal d’entreprises attirées par les ERP, qui finalement ont renoncé (un peu comme pour les Dataware house ..)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45CA3-341B-4DCE-BA9F-B8B43791D519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2500313"/>
            <a:ext cx="664368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4221163"/>
            <a:ext cx="59261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185351" name="Line 7"/>
          <p:cNvSpPr>
            <a:spLocks noChangeShapeType="1"/>
          </p:cNvSpPr>
          <p:nvPr userDrawn="1"/>
        </p:nvSpPr>
        <p:spPr bwMode="auto">
          <a:xfrm>
            <a:off x="1042988" y="4076700"/>
            <a:ext cx="810101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5353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0313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  <a:p>
            <a:pPr>
              <a:spcBef>
                <a:spcPct val="50000"/>
              </a:spcBef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 2" pitchFamily="18" charset="2"/>
        <a:buChar char=""/>
        <a:defRPr sz="2400">
          <a:solidFill>
            <a:srgbClr val="0033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w"/>
        <a:defRPr sz="2000">
          <a:solidFill>
            <a:srgbClr val="0033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1200">
          <a:solidFill>
            <a:srgbClr val="00339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AE84-FD4A-4559-B0F7-08FAAED7DBF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7DB5-8886-4B82-9889-BFF85518C9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500313" y="1928813"/>
            <a:ext cx="6215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539553" y="3140968"/>
            <a:ext cx="8604448" cy="2282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28625" y="15716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00063" y="1500188"/>
            <a:ext cx="8643937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8" r:id="rId2"/>
    <p:sldLayoutId id="2147484071" r:id="rId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Calibri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399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rgbClr val="00339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rgbClr val="003399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399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rgbClr val="003399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Proc%C3%A9dure_d'entreprise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Talend" TargetMode="External"/><Relationship Id="rId2" Type="http://schemas.openxmlformats.org/officeDocument/2006/relationships/hyperlink" Target="http://fr.wikipedia.org/wiki/Blueway_software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Cours 1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0" y="4293096"/>
            <a:ext cx="9144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i="1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Prise de connaissance</a:t>
            </a:r>
            <a:r>
              <a:rPr kumimoji="0" lang="fr-FR" sz="3600" i="1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du SI</a:t>
            </a:r>
            <a:endParaRPr kumimoji="0" lang="fr-FR" sz="3600" i="1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 principe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715376" cy="4752528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Le DWH</a:t>
            </a:r>
          </a:p>
          <a:p>
            <a:pPr lvl="1"/>
            <a:r>
              <a:rPr lang="fr-FR" dirty="0" smtClean="0"/>
              <a:t>se décompose en DATASMART (sous ensemble)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Structure différente de la base de données</a:t>
            </a:r>
          </a:p>
          <a:p>
            <a:pPr lvl="2"/>
            <a:r>
              <a:rPr lang="fr-FR" dirty="0" smtClean="0"/>
              <a:t>Modèle différent (flocon ou étoile)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Table de référentielles : contient les données de références</a:t>
            </a:r>
          </a:p>
          <a:p>
            <a:pPr lvl="2"/>
            <a:r>
              <a:rPr lang="fr-FR" dirty="0" smtClean="0"/>
              <a:t>Table de fait : contient la donnée </a:t>
            </a:r>
          </a:p>
          <a:p>
            <a:pPr lvl="2"/>
            <a:r>
              <a:rPr lang="fr-FR" dirty="0" smtClean="0"/>
              <a:t>Table d'agrégat : contient la donnée calculée</a:t>
            </a:r>
          </a:p>
          <a:p>
            <a:pPr lvl="2">
              <a:buNone/>
            </a:pPr>
            <a:r>
              <a:rPr lang="fr-FR" b="1" dirty="0" smtClean="0">
                <a:solidFill>
                  <a:srgbClr val="FF33CC"/>
                </a:solidFill>
              </a:rPr>
              <a:t>=&gt; Redondance de la donnée</a:t>
            </a:r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 principe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715376" cy="4752528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Exemple :  Analyse des ventes </a:t>
            </a:r>
          </a:p>
          <a:p>
            <a:pPr lvl="1"/>
            <a:r>
              <a:rPr lang="fr-FR" dirty="0" smtClean="0"/>
              <a:t>Table de référentielles : base article </a:t>
            </a:r>
          </a:p>
          <a:p>
            <a:pPr lvl="1"/>
            <a:r>
              <a:rPr lang="fr-FR" dirty="0" smtClean="0"/>
              <a:t>Table de fait : toutes les quantités vendues par ticket par magasin</a:t>
            </a:r>
          </a:p>
          <a:p>
            <a:pPr lvl="1"/>
            <a:r>
              <a:rPr lang="fr-FR" dirty="0" smtClean="0"/>
              <a:t>Table d'agrégat : calcul des ventes par jour et par magasin (maille la plus fine)</a:t>
            </a:r>
          </a:p>
          <a:p>
            <a:pPr lvl="2"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Architecture (vision simplifiée)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415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 principe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6" cy="4896544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Le DWH donne les données à un cube OLAP : </a:t>
            </a:r>
          </a:p>
          <a:p>
            <a:pPr lvl="1"/>
            <a:r>
              <a:rPr lang="fr-FR" dirty="0" smtClean="0"/>
              <a:t>(L’analyse multidimensionnelle ou hyper-cube)</a:t>
            </a:r>
          </a:p>
          <a:p>
            <a:pPr lvl="1"/>
            <a:r>
              <a:rPr lang="fr-FR" dirty="0" smtClean="0"/>
              <a:t>Peut être assimilé à une boite noire</a:t>
            </a:r>
          </a:p>
          <a:p>
            <a:pPr lvl="1"/>
            <a:endParaRPr lang="fr-FR" dirty="0" smtClean="0"/>
          </a:p>
          <a:p>
            <a:pPr>
              <a:buNone/>
            </a:pPr>
            <a:r>
              <a:rPr lang="fr-FR" b="1" dirty="0" smtClean="0"/>
              <a:t>Cube OLAP</a:t>
            </a:r>
            <a:endParaRPr lang="fr-FR" dirty="0" smtClean="0"/>
          </a:p>
          <a:p>
            <a:pPr lvl="1"/>
            <a:r>
              <a:rPr lang="fr-FR" dirty="0" smtClean="0"/>
              <a:t>Le cube pointe sur le dataware</a:t>
            </a:r>
          </a:p>
          <a:p>
            <a:pPr lvl="1"/>
            <a:r>
              <a:rPr lang="fr-FR" dirty="0" smtClean="0"/>
              <a:t>Dans le cube : </a:t>
            </a:r>
          </a:p>
          <a:p>
            <a:pPr lvl="2"/>
            <a:r>
              <a:rPr lang="fr-FR" dirty="0" smtClean="0"/>
              <a:t>Définir les axes d'analyse (dimension)</a:t>
            </a:r>
          </a:p>
          <a:p>
            <a:pPr lvl="2"/>
            <a:r>
              <a:rPr lang="fr-FR" dirty="0" smtClean="0"/>
              <a:t>une mesure est la données traitées (le résultat)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 principe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715376" cy="4968552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Exemple :  Analyse des ventes </a:t>
            </a:r>
          </a:p>
          <a:p>
            <a:pPr>
              <a:buNone/>
            </a:pPr>
            <a:r>
              <a:rPr lang="fr-FR" sz="2800" b="1" dirty="0" smtClean="0"/>
              <a:t>DWH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Table de référentielles : base article 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Table de fait : toutes les quantités vendues par ticket par magasin</a:t>
            </a:r>
          </a:p>
          <a:p>
            <a:pPr lvl="1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Table d'agrégat : calcul des ventes par jour et par magasin (maille la plus fine)</a:t>
            </a:r>
          </a:p>
          <a:p>
            <a:pPr>
              <a:buNone/>
            </a:pPr>
            <a:r>
              <a:rPr lang="fr-FR" sz="2800" b="1" dirty="0" smtClean="0"/>
              <a:t>Cube : </a:t>
            </a:r>
          </a:p>
          <a:p>
            <a:pPr lvl="1"/>
            <a:r>
              <a:rPr lang="fr-FR" dirty="0" smtClean="0"/>
              <a:t>axes d'analyse : Temps – famille de l'article</a:t>
            </a:r>
          </a:p>
          <a:p>
            <a:pPr lvl="1"/>
            <a:r>
              <a:rPr lang="fr-FR" dirty="0" smtClean="0"/>
              <a:t>Mesures : CA et Quantité Vendue</a:t>
            </a:r>
          </a:p>
          <a:p>
            <a:pPr lvl="1"/>
            <a:endParaRPr lang="fr-FR" dirty="0" smtClean="0"/>
          </a:p>
          <a:p>
            <a:pPr lvl="2"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Architecture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65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bricard.fr/fr/produits/cles/PublishingImages/Cle-Trans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373216"/>
            <a:ext cx="662926" cy="473822"/>
          </a:xfrm>
          <a:prstGeom prst="rect">
            <a:avLst/>
          </a:prstGeom>
          <a:noFill/>
        </p:spPr>
      </p:pic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Contrôle des données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463855" cy="1152128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Point crucial : </a:t>
            </a:r>
            <a:r>
              <a:rPr lang="fr-FR" b="1" dirty="0" smtClean="0"/>
              <a:t>ODS</a:t>
            </a:r>
            <a:r>
              <a:rPr lang="fr-FR" dirty="0" smtClean="0"/>
              <a:t> (ou </a:t>
            </a:r>
            <a:r>
              <a:rPr lang="fr-FR" b="1" i="1" dirty="0" smtClean="0"/>
              <a:t>Operational data store</a:t>
            </a:r>
            <a:r>
              <a:rPr lang="fr-FR" dirty="0" smtClean="0"/>
              <a:t>)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899592" y="2564904"/>
            <a:ext cx="2880320" cy="28083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/>
              <a:t>ODS in</a:t>
            </a:r>
            <a:endParaRPr lang="fr-FR" sz="44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64088" y="2492896"/>
            <a:ext cx="2880320" cy="280831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ODS out</a:t>
            </a:r>
            <a:endParaRPr lang="fr-FR" sz="36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07904" y="5445224"/>
            <a:ext cx="1944216" cy="10081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Données </a:t>
            </a:r>
          </a:p>
          <a:p>
            <a:pPr algn="ctr"/>
            <a:r>
              <a:rPr lang="fr-FR" sz="2800" dirty="0" smtClean="0"/>
              <a:t>rejetées</a:t>
            </a:r>
            <a:endParaRPr lang="fr-FR" sz="28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552" y="2276872"/>
            <a:ext cx="8136904" cy="43204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4211960" y="4437112"/>
            <a:ext cx="79208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995936" y="3645024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Architecture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712968" cy="575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Mashup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715376" cy="5184576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Rapports pré-définis poussés : </a:t>
            </a:r>
          </a:p>
          <a:p>
            <a:pPr lvl="1"/>
            <a:r>
              <a:rPr lang="fr-FR" dirty="0" smtClean="0"/>
              <a:t>Mail </a:t>
            </a:r>
          </a:p>
          <a:p>
            <a:pPr lvl="1"/>
            <a:r>
              <a:rPr lang="fr-FR" dirty="0" smtClean="0"/>
              <a:t>Portail</a:t>
            </a:r>
          </a:p>
          <a:p>
            <a:pPr lvl="1"/>
            <a:r>
              <a:rPr lang="fr-FR" dirty="0" smtClean="0"/>
              <a:t>Fichiers déposés</a:t>
            </a:r>
          </a:p>
          <a:p>
            <a:r>
              <a:rPr lang="fr-FR" dirty="0" smtClean="0"/>
              <a:t>Manipulation par l'utilisateur du cube OLAP </a:t>
            </a:r>
          </a:p>
          <a:p>
            <a:pPr lvl="1"/>
            <a:r>
              <a:rPr lang="fr-FR" dirty="0" smtClean="0"/>
              <a:t>Requête adhoc</a:t>
            </a:r>
          </a:p>
          <a:p>
            <a:pPr lvl="1"/>
            <a:r>
              <a:rPr lang="fr-FR" dirty="0" smtClean="0"/>
              <a:t>Datamining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Evolution du marché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715376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BI existe depuis plusieurs dizaines d’années (Cognos ou BO) </a:t>
            </a:r>
          </a:p>
          <a:p>
            <a:pPr lvl="1"/>
            <a:r>
              <a:rPr lang="fr-FR" dirty="0" smtClean="0"/>
              <a:t>beaucoup de tps, de patience et des budgets importants</a:t>
            </a:r>
          </a:p>
          <a:p>
            <a:r>
              <a:rPr lang="fr-FR" dirty="0" smtClean="0"/>
              <a:t>Emergence de solutions SaaS</a:t>
            </a:r>
          </a:p>
          <a:p>
            <a:pPr lvl="1"/>
            <a:r>
              <a:rPr lang="fr-FR" dirty="0" smtClean="0"/>
              <a:t>+ légères + économiques</a:t>
            </a:r>
          </a:p>
          <a:p>
            <a:pPr lvl="1"/>
            <a:r>
              <a:rPr lang="fr-FR" dirty="0" smtClean="0"/>
              <a:t>Plus faciles à prendre en main </a:t>
            </a:r>
          </a:p>
          <a:p>
            <a:pPr lvl="2"/>
            <a:r>
              <a:rPr lang="fr-FR" dirty="0" smtClean="0"/>
              <a:t>par des informaticiens </a:t>
            </a:r>
          </a:p>
          <a:p>
            <a:pPr lvl="2"/>
            <a:r>
              <a:rPr lang="fr-FR" dirty="0" smtClean="0"/>
              <a:t>par des responsables métiers (ayant un minimum de maîtrise de l’analyse des données)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6804248" cy="407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fr-FR" sz="4400" i="1" dirty="0" smtClean="0"/>
              <a:t>Zoom sur le décisionnel </a:t>
            </a:r>
            <a:br>
              <a:rPr lang="fr-FR" sz="4400" i="1" dirty="0" smtClean="0"/>
            </a:br>
            <a:r>
              <a:rPr lang="fr-FR" sz="4400" i="1" dirty="0" smtClean="0"/>
              <a:t>et la gestion de la données</a:t>
            </a:r>
          </a:p>
        </p:txBody>
      </p:sp>
      <p:pic>
        <p:nvPicPr>
          <p:cNvPr id="16386" name="Picture 2" descr="DPC Business intelligence S 436140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097" y="4769768"/>
            <a:ext cx="4232903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Produits sur le marché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COGNOS (IBM)</a:t>
            </a:r>
          </a:p>
          <a:p>
            <a:r>
              <a:rPr lang="fr-FR" dirty="0" smtClean="0"/>
              <a:t>BO : Business Objects (SAP)</a:t>
            </a:r>
          </a:p>
          <a:p>
            <a:r>
              <a:rPr lang="fr-FR" dirty="0" smtClean="0"/>
              <a:t>Microstratégie...</a:t>
            </a:r>
          </a:p>
          <a:p>
            <a:r>
              <a:rPr lang="fr-FR" dirty="0" smtClean="0"/>
              <a:t> SQL Server : </a:t>
            </a:r>
            <a:r>
              <a:rPr lang="fr-FR" sz="2800" dirty="0" smtClean="0"/>
              <a:t>Reporting Services - Analysis Services</a:t>
            </a:r>
            <a:endParaRPr lang="fr-FR" dirty="0" smtClean="0"/>
          </a:p>
          <a:p>
            <a:r>
              <a:rPr lang="fr-FR" dirty="0" smtClean="0"/>
              <a:t>QlikView </a:t>
            </a:r>
          </a:p>
          <a:p>
            <a:r>
              <a:rPr lang="fr-FR" dirty="0" smtClean="0">
                <a:solidFill>
                  <a:srgbClr val="FF33CC"/>
                </a:solidFill>
              </a:rPr>
              <a:t>BIME</a:t>
            </a:r>
            <a:r>
              <a:rPr lang="fr-FR" dirty="0" smtClean="0"/>
              <a:t> </a:t>
            </a:r>
            <a:r>
              <a:rPr lang="fr-FR" sz="2800" dirty="0" smtClean="0"/>
              <a:t>(née à Montpellier, solutions SaaS de BI des + innovantes)</a:t>
            </a:r>
            <a:endParaRPr lang="fr-FR" dirty="0" smtClean="0"/>
          </a:p>
          <a:p>
            <a:r>
              <a:rPr lang="fr-FR" dirty="0" smtClean="0"/>
              <a:t>Des solutions open source (cf smile)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fr-FR" sz="4400" i="1" dirty="0" smtClean="0"/>
              <a:t>Zoom sur le MDM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MDM</a:t>
            </a:r>
            <a:r>
              <a:rPr lang="fr-FR" dirty="0" smtClean="0"/>
              <a:t> Master Data Management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56792"/>
            <a:ext cx="8463855" cy="4968552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 marL="0" indent="0">
              <a:buNone/>
            </a:pPr>
            <a:r>
              <a:rPr lang="fr-FR" dirty="0" smtClean="0"/>
              <a:t>Le système d'information durable doit s'appuyer sur quelques principes simples :</a:t>
            </a:r>
          </a:p>
          <a:p>
            <a:r>
              <a:rPr lang="fr-FR" dirty="0" smtClean="0"/>
              <a:t>reposer sur des données partagées, fiables et d'une qualité totale </a:t>
            </a:r>
          </a:p>
          <a:p>
            <a:r>
              <a:rPr lang="fr-FR" dirty="0" smtClean="0"/>
              <a:t>respecter des règles de gestion qui exploitent ces données partagées (qui ne soient pas codées en dur dans les langages informatiques) </a:t>
            </a:r>
          </a:p>
          <a:p>
            <a:r>
              <a:rPr lang="fr-FR" dirty="0" smtClean="0"/>
              <a:t>définir des </a:t>
            </a:r>
            <a:r>
              <a:rPr lang="fr-FR" dirty="0" smtClean="0">
                <a:hlinkClick r:id="rId2" tooltip="Procédure d'entreprise"/>
              </a:rPr>
              <a:t>processus</a:t>
            </a:r>
            <a:r>
              <a:rPr lang="fr-FR" dirty="0" smtClean="0"/>
              <a:t> qui distribuent les règles auprès des acteurs internes et externes à l'organisation.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MDM</a:t>
            </a:r>
            <a:r>
              <a:rPr lang="fr-FR" dirty="0" smtClean="0"/>
              <a:t> Master Data Management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715376" cy="5040560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 marL="0" indent="0">
              <a:buNone/>
            </a:pPr>
            <a:r>
              <a:rPr lang="fr-FR" dirty="0" smtClean="0"/>
              <a:t>Pour cela, l'architecture des systèmes d'information doit être structurée autour de trois référentiels métiers :</a:t>
            </a:r>
          </a:p>
          <a:p>
            <a:r>
              <a:rPr lang="fr-FR" dirty="0" smtClean="0"/>
              <a:t>la </a:t>
            </a:r>
            <a:r>
              <a:rPr lang="fr-FR" b="1" dirty="0" smtClean="0">
                <a:solidFill>
                  <a:srgbClr val="FF33CC"/>
                </a:solidFill>
              </a:rPr>
              <a:t>gestion des données de référence</a:t>
            </a:r>
            <a:r>
              <a:rPr lang="fr-FR" dirty="0" smtClean="0"/>
              <a:t> (MDM)</a:t>
            </a:r>
          </a:p>
          <a:p>
            <a:r>
              <a:rPr lang="fr-FR" dirty="0" smtClean="0"/>
              <a:t>le </a:t>
            </a:r>
            <a:r>
              <a:rPr lang="fr-FR" b="1" dirty="0" smtClean="0">
                <a:solidFill>
                  <a:srgbClr val="FF33CC"/>
                </a:solidFill>
              </a:rPr>
              <a:t>système de gestion de règles métier</a:t>
            </a:r>
            <a:r>
              <a:rPr lang="fr-FR" dirty="0" smtClean="0"/>
              <a:t> (BRMS)</a:t>
            </a:r>
          </a:p>
          <a:p>
            <a:r>
              <a:rPr lang="fr-FR" dirty="0" smtClean="0"/>
              <a:t>la </a:t>
            </a:r>
            <a:r>
              <a:rPr lang="fr-FR" b="1" dirty="0" smtClean="0">
                <a:solidFill>
                  <a:srgbClr val="FF33CC"/>
                </a:solidFill>
              </a:rPr>
              <a:t>gestion des processus métier</a:t>
            </a:r>
            <a:r>
              <a:rPr lang="fr-FR" dirty="0" smtClean="0"/>
              <a:t> (BPM)</a:t>
            </a:r>
          </a:p>
          <a:p>
            <a:pPr marL="0" indent="0">
              <a:buNone/>
            </a:pPr>
            <a:r>
              <a:rPr lang="fr-FR" dirty="0" smtClean="0"/>
              <a:t>Le croisement de trois référentiels constitue la chaîne d'agilité ou ACMS (</a:t>
            </a:r>
            <a:r>
              <a:rPr lang="fr-FR" i="1" dirty="0" smtClean="0"/>
              <a:t>Agility Chain Management System</a:t>
            </a:r>
            <a:r>
              <a:rPr lang="fr-FR" dirty="0" smtClean="0"/>
              <a:t>).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urdineb.files.wordpress.com/2010/02/acm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16832"/>
            <a:ext cx="9144001" cy="2852683"/>
          </a:xfrm>
          <a:prstGeom prst="rect">
            <a:avLst/>
          </a:prstGeom>
          <a:noFill/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Chaine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d'agilité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MDM</a:t>
            </a:r>
            <a:r>
              <a:rPr lang="fr-FR" dirty="0" smtClean="0"/>
              <a:t> Master Data Management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715376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>
              <a:buNone/>
            </a:pPr>
            <a:r>
              <a:rPr lang="fr-FR" b="1" dirty="0" smtClean="0">
                <a:solidFill>
                  <a:srgbClr val="FF33CC"/>
                </a:solidFill>
              </a:rPr>
              <a:t>...unique source de vérité</a:t>
            </a:r>
          </a:p>
          <a:p>
            <a:r>
              <a:rPr lang="fr-FR" dirty="0" smtClean="0"/>
              <a:t>La gestion des </a:t>
            </a:r>
            <a:r>
              <a:rPr lang="fr-FR" dirty="0" smtClean="0">
                <a:solidFill>
                  <a:srgbClr val="FF33CC"/>
                </a:solidFill>
              </a:rPr>
              <a:t>données de référence</a:t>
            </a:r>
            <a:r>
              <a:rPr lang="fr-FR" dirty="0" smtClean="0"/>
              <a:t> (maître) </a:t>
            </a:r>
          </a:p>
          <a:p>
            <a:r>
              <a:rPr lang="fr-FR" dirty="0" smtClean="0"/>
              <a:t>Les données opérationnelles (applications clientes) sont formatées au moyen de ces données référentielles avant d’être envoyées et centralisées dans un entrepôt de données.</a:t>
            </a:r>
          </a:p>
          <a:p>
            <a:r>
              <a:rPr lang="fr-FR" dirty="0" smtClean="0"/>
              <a:t>Contient informations essentielles sur les  clients, les produits, les fournisseurs .....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Architecture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2" descr="MDM Bluew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134350" cy="5419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Les logiciels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r>
              <a:rPr lang="fr-FR" dirty="0" smtClean="0"/>
              <a:t>River Sand </a:t>
            </a:r>
          </a:p>
          <a:p>
            <a:r>
              <a:rPr lang="fr-FR" dirty="0" smtClean="0"/>
              <a:t>Hybris</a:t>
            </a:r>
          </a:p>
          <a:p>
            <a:r>
              <a:rPr lang="fr-FR" dirty="0" smtClean="0"/>
              <a:t>Informatica MDM</a:t>
            </a:r>
          </a:p>
          <a:p>
            <a:r>
              <a:rPr lang="fr-FR" dirty="0" smtClean="0"/>
              <a:t>SQL Server Master Data Services (Microsoft)</a:t>
            </a:r>
          </a:p>
          <a:p>
            <a:r>
              <a:rPr lang="fr-FR" dirty="0" smtClean="0"/>
              <a:t>BLUEWAY V5.5 (</a:t>
            </a:r>
            <a:r>
              <a:rPr lang="fr-FR" dirty="0" smtClean="0">
                <a:hlinkClick r:id="rId2" tooltip="Blueway software"/>
              </a:rPr>
              <a:t>Blueway software</a:t>
            </a:r>
            <a:r>
              <a:rPr lang="fr-FR" dirty="0" smtClean="0"/>
              <a:t>) </a:t>
            </a:r>
          </a:p>
          <a:p>
            <a:r>
              <a:rPr lang="fr-FR" dirty="0" smtClean="0"/>
              <a:t>Talend Enterprise MDM (</a:t>
            </a:r>
            <a:r>
              <a:rPr lang="fr-FR" dirty="0" smtClean="0">
                <a:hlinkClick r:id="rId3" tooltip="Talend"/>
              </a:rPr>
              <a:t>Talend</a:t>
            </a:r>
            <a:r>
              <a:rPr lang="fr-FR" dirty="0" smtClean="0"/>
              <a:t>) </a:t>
            </a:r>
          </a:p>
          <a:p>
            <a:r>
              <a:rPr lang="fr-FR" dirty="0" smtClean="0"/>
              <a:t>Datadecision (Datastem)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Evaluation de la qualité d'un 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715376" cy="50977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décider, les informations  doivent être  : </a:t>
            </a:r>
          </a:p>
          <a:p>
            <a:pPr>
              <a:buNone/>
            </a:pPr>
            <a:r>
              <a:rPr lang="fr-FR" b="1" dirty="0" smtClean="0"/>
              <a:t>Pertinentes </a:t>
            </a:r>
          </a:p>
          <a:p>
            <a:pPr lvl="1"/>
            <a:r>
              <a:rPr lang="fr-FR" dirty="0" smtClean="0"/>
              <a:t>Adaptée aux besoins de gestion de l’entreprise</a:t>
            </a:r>
          </a:p>
          <a:p>
            <a:pPr lvl="1"/>
            <a:r>
              <a:rPr lang="fr-FR" dirty="0" smtClean="0"/>
              <a:t>Filtrer l’information en fonction de l’utilisateur  </a:t>
            </a:r>
          </a:p>
          <a:p>
            <a:pPr lvl="2"/>
            <a:r>
              <a:rPr lang="fr-FR" dirty="0" smtClean="0"/>
              <a:t>Précision : ni trop importante, ni trop faible</a:t>
            </a:r>
          </a:p>
          <a:p>
            <a:pPr lvl="2"/>
            <a:r>
              <a:rPr lang="fr-FR" dirty="0" smtClean="0"/>
              <a:t>non redondance (un seul exemplaire)</a:t>
            </a:r>
          </a:p>
          <a:p>
            <a:pPr lvl="2"/>
            <a:r>
              <a:rPr lang="fr-FR" dirty="0" smtClean="0"/>
              <a:t>Fréquence (nbre de transmissions par unité de tps)</a:t>
            </a:r>
          </a:p>
          <a:p>
            <a:pPr>
              <a:buNone/>
            </a:pPr>
            <a:r>
              <a:rPr lang="fr-FR" b="1" dirty="0" smtClean="0"/>
              <a:t>Fiables </a:t>
            </a:r>
          </a:p>
          <a:p>
            <a:pPr lvl="1"/>
            <a:r>
              <a:rPr lang="fr-FR" dirty="0" smtClean="0"/>
              <a:t>Auxquelles on fait confiance : vraies, précises, à jour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Objectif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72816"/>
            <a:ext cx="8463855" cy="4752528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/>
          </a:p>
          <a:p>
            <a:pPr marL="0" indent="0">
              <a:buNone/>
            </a:pPr>
            <a:r>
              <a:rPr lang="fr-FR" dirty="0" smtClean="0"/>
              <a:t>Connaître les outils pour traiter massivement la donnée 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ETL </a:t>
            </a:r>
          </a:p>
          <a:p>
            <a:r>
              <a:rPr lang="fr-FR" dirty="0" smtClean="0"/>
              <a:t>BI</a:t>
            </a:r>
          </a:p>
          <a:p>
            <a:r>
              <a:rPr lang="fr-FR" dirty="0" smtClean="0"/>
              <a:t>MDM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715376" cy="5040560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Facilité d’accès à l’information </a:t>
            </a:r>
          </a:p>
          <a:p>
            <a:pPr lvl="1"/>
            <a:r>
              <a:rPr lang="fr-FR" dirty="0" smtClean="0"/>
              <a:t>Trop lent ou compliqué (facteur de stress utilisateurs)</a:t>
            </a:r>
          </a:p>
          <a:p>
            <a:pPr lvl="1"/>
            <a:r>
              <a:rPr lang="fr-FR" dirty="0" smtClean="0"/>
              <a:t>Qualité de représentation sur support externe </a:t>
            </a:r>
          </a:p>
          <a:p>
            <a:pPr lvl="1"/>
            <a:r>
              <a:rPr lang="fr-FR" dirty="0" smtClean="0"/>
              <a:t>Disponibles (Existantes et non dissimulées)</a:t>
            </a:r>
          </a:p>
          <a:p>
            <a:pPr marL="0" lvl="1" indent="0">
              <a:buNone/>
            </a:pPr>
            <a:endParaRPr lang="fr-FR" b="1" dirty="0" smtClean="0"/>
          </a:p>
          <a:p>
            <a:pPr marL="0" lvl="1" indent="0">
              <a:buNone/>
            </a:pPr>
            <a:r>
              <a:rPr lang="fr-FR" b="1" dirty="0" smtClean="0"/>
              <a:t>Rapidité</a:t>
            </a:r>
            <a:endParaRPr lang="fr-FR" dirty="0" smtClean="0"/>
          </a:p>
          <a:p>
            <a:pPr lvl="1"/>
            <a:r>
              <a:rPr lang="fr-FR" dirty="0" smtClean="0"/>
              <a:t>L’utilisateur doit pouvoir réagir au plus vite </a:t>
            </a:r>
          </a:p>
          <a:p>
            <a:pPr lvl="1"/>
            <a:r>
              <a:rPr lang="fr-FR" dirty="0" smtClean="0"/>
              <a:t>Efficacité et pertinence des décisions </a:t>
            </a:r>
          </a:p>
          <a:p>
            <a:pPr lvl="1"/>
            <a:r>
              <a:rPr lang="fr-FR" dirty="0" smtClean="0"/>
              <a:t>Tps entre enregistrement et sortie des résultats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Intégrité des informations </a:t>
            </a:r>
          </a:p>
          <a:p>
            <a:r>
              <a:rPr lang="fr-FR" dirty="0" smtClean="0"/>
              <a:t>Le système maintient les informations dans un état cohérent </a:t>
            </a:r>
          </a:p>
          <a:p>
            <a:r>
              <a:rPr lang="fr-FR" dirty="0" smtClean="0"/>
              <a:t>Le SI doit savoir réagir à des situations qui risquent de rendre les informations incohérentes </a:t>
            </a:r>
          </a:p>
          <a:p>
            <a:pPr>
              <a:buNone/>
            </a:pPr>
            <a:endParaRPr lang="fr-FR" b="1" dirty="0" smtClean="0"/>
          </a:p>
          <a:p>
            <a:pPr>
              <a:buNone/>
            </a:pPr>
            <a:r>
              <a:rPr lang="fr-FR" b="1" dirty="0" smtClean="0"/>
              <a:t>Rentabilité : </a:t>
            </a:r>
          </a:p>
          <a:p>
            <a:pPr lvl="1"/>
            <a:r>
              <a:rPr lang="fr-FR" dirty="0" smtClean="0"/>
              <a:t>coût d’obtention ≤ gain (meilleur service)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535864" cy="5097735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Pour ce faire  :</a:t>
            </a:r>
          </a:p>
          <a:p>
            <a:pPr marL="804863" lvl="1" indent="-347663"/>
            <a:r>
              <a:rPr lang="fr-FR" sz="3200" b="1" dirty="0" smtClean="0"/>
              <a:t>Machines performantes </a:t>
            </a:r>
          </a:p>
          <a:p>
            <a:pPr marL="804863" lvl="1" indent="-347663"/>
            <a:r>
              <a:rPr lang="fr-FR" sz="3200" b="1" dirty="0" smtClean="0"/>
              <a:t>BDD et réseaux locaux </a:t>
            </a:r>
          </a:p>
          <a:p>
            <a:pPr marL="804863" lvl="1" indent="-347663"/>
            <a:r>
              <a:rPr lang="fr-FR" sz="3200" b="1" dirty="0" smtClean="0"/>
              <a:t>Interfaces conviviales </a:t>
            </a:r>
          </a:p>
          <a:p>
            <a:pPr marL="804863" lvl="1" indent="-347663"/>
            <a:r>
              <a:rPr lang="fr-FR" sz="3200" b="1" dirty="0" smtClean="0"/>
              <a:t>ET des logiciels non buggés </a:t>
            </a:r>
            <a:br>
              <a:rPr lang="fr-FR" sz="3200" b="1" dirty="0" smtClean="0"/>
            </a:br>
            <a:r>
              <a:rPr lang="fr-FR" sz="3200" dirty="0" smtClean="0"/>
              <a:t>(logiciels qui marchent correctement </a:t>
            </a:r>
            <a:br>
              <a:rPr lang="fr-FR" sz="3200" dirty="0" smtClean="0"/>
            </a:br>
            <a:r>
              <a:rPr lang="fr-FR" sz="3200" dirty="0" smtClean="0"/>
              <a:t>= 1</a:t>
            </a:r>
            <a:r>
              <a:rPr lang="fr-FR" sz="3200" baseline="30000" dirty="0" smtClean="0"/>
              <a:t>ière</a:t>
            </a:r>
            <a:r>
              <a:rPr lang="fr-FR" sz="3200" dirty="0" smtClean="0"/>
              <a:t> responsabilité des étudiants !! 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463855" cy="5040560"/>
          </a:xfrm>
        </p:spPr>
        <p:txBody>
          <a:bodyPr/>
          <a:lstStyle/>
          <a:p>
            <a:pPr>
              <a:buNone/>
            </a:pPr>
            <a:r>
              <a:rPr lang="fr-FR" sz="4000" b="1" dirty="0" smtClean="0"/>
              <a:t>Sécurité de l’information </a:t>
            </a:r>
          </a:p>
          <a:p>
            <a:pPr lvl="1"/>
            <a:r>
              <a:rPr lang="fr-FR" sz="3600" dirty="0" smtClean="0"/>
              <a:t>Sauvegarde </a:t>
            </a:r>
          </a:p>
          <a:p>
            <a:pPr lvl="2"/>
            <a:r>
              <a:rPr lang="fr-FR" sz="3200" dirty="0" smtClean="0"/>
              <a:t>Système </a:t>
            </a:r>
            <a:r>
              <a:rPr lang="fr-FR" sz="3200" b="1" dirty="0" smtClean="0"/>
              <a:t>critique =&gt; machine à tolérance de panne élevée </a:t>
            </a:r>
          </a:p>
          <a:p>
            <a:pPr lvl="1"/>
            <a:r>
              <a:rPr lang="fr-FR" sz="3600" dirty="0" smtClean="0"/>
              <a:t>Malveillance, attaques extérieures </a:t>
            </a:r>
          </a:p>
          <a:p>
            <a:pPr lvl="2"/>
            <a:r>
              <a:rPr lang="fr-FR" sz="3200" dirty="0" smtClean="0"/>
              <a:t>Routeurs filtrants, anti-virus, pare-feu, détecteurs d’intrusions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Confidentialité de l’information </a:t>
            </a:r>
          </a:p>
          <a:p>
            <a:pPr lvl="1"/>
            <a:r>
              <a:rPr lang="fr-FR" dirty="0" smtClean="0"/>
              <a:t>Aspect crucial, espionnage industriel, … </a:t>
            </a:r>
          </a:p>
          <a:p>
            <a:pPr lvl="1"/>
            <a:r>
              <a:rPr lang="fr-FR" dirty="0" smtClean="0"/>
              <a:t>Moyens matériels </a:t>
            </a:r>
          </a:p>
          <a:p>
            <a:pPr lvl="2"/>
            <a:r>
              <a:rPr lang="fr-FR" dirty="0" smtClean="0"/>
              <a:t>Lecteurs de cartes, de badges </a:t>
            </a:r>
          </a:p>
          <a:p>
            <a:pPr lvl="2"/>
            <a:r>
              <a:rPr lang="fr-FR" dirty="0" smtClean="0"/>
              <a:t>Lecteurs d’empreintes </a:t>
            </a:r>
          </a:p>
          <a:p>
            <a:pPr lvl="1"/>
            <a:r>
              <a:rPr lang="fr-FR" dirty="0" smtClean="0"/>
              <a:t>Moyens logiciels </a:t>
            </a:r>
          </a:p>
          <a:p>
            <a:pPr lvl="2"/>
            <a:r>
              <a:rPr lang="fr-FR" dirty="0" smtClean="0"/>
              <a:t>Identification </a:t>
            </a:r>
          </a:p>
          <a:p>
            <a:pPr lvl="2"/>
            <a:r>
              <a:rPr lang="fr-FR" dirty="0" smtClean="0"/>
              <a:t>Permissions sur des fichiers ou des BDD </a:t>
            </a:r>
          </a:p>
          <a:p>
            <a:pPr lvl="2"/>
            <a:r>
              <a:rPr lang="fr-FR" dirty="0" smtClean="0"/>
              <a:t>Cryptage des canaux de transmission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Qualité d'un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SI appartient au patrimoine immatériel de l'entreprise : </a:t>
            </a:r>
          </a:p>
          <a:p>
            <a:pPr marL="542925" indent="-542925">
              <a:buNone/>
            </a:pPr>
            <a:r>
              <a:rPr lang="fr-FR" i="1" dirty="0" smtClean="0"/>
              <a:t>	La démarche "capital immatériel" place le SI comme une ressource immatérielle et stratégique nécessaire à la </a:t>
            </a:r>
            <a:r>
              <a:rPr lang="fr-FR" b="1" i="1" dirty="0" smtClean="0"/>
              <a:t>création de valeur </a:t>
            </a:r>
            <a:r>
              <a:rPr lang="fr-FR" i="1" dirty="0" smtClean="0"/>
              <a:t>pour l’entreprise.</a:t>
            </a:r>
          </a:p>
          <a:p>
            <a:pPr marL="542925" indent="-542925"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263" t="31500" r="18092" b="28141"/>
          <a:stretch>
            <a:fillRect/>
          </a:stretch>
        </p:blipFill>
        <p:spPr bwMode="auto">
          <a:xfrm>
            <a:off x="0" y="1988840"/>
            <a:ext cx="888684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Qualité d'un SI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>
          <a:xfrm>
            <a:off x="0" y="2500313"/>
            <a:ext cx="9144000" cy="1368425"/>
          </a:xfrm>
        </p:spPr>
        <p:txBody>
          <a:bodyPr/>
          <a:lstStyle/>
          <a:p>
            <a:r>
              <a:rPr lang="fr-FR" sz="4400" dirty="0" smtClean="0"/>
              <a:t>Informatisation du SI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991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Informatisation du SI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1520" y="5589240"/>
            <a:ext cx="8463855" cy="1065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Toute entreprise possède un SI (sans en avoir toujours conscience)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DPC ERP Puzzl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4116735" cy="4248472"/>
          </a:xfrm>
          <a:prstGeom prst="rect">
            <a:avLst/>
          </a:prstGeom>
          <a:noFill/>
        </p:spPr>
      </p:pic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Exemple de parties du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139952" y="1700808"/>
            <a:ext cx="5004048" cy="4680520"/>
          </a:xfrm>
        </p:spPr>
        <p:txBody>
          <a:bodyPr/>
          <a:lstStyle/>
          <a:p>
            <a:r>
              <a:rPr lang="fr-FR" dirty="0" smtClean="0"/>
              <a:t>ERP </a:t>
            </a:r>
          </a:p>
          <a:p>
            <a:r>
              <a:rPr lang="fr-FR" dirty="0" smtClean="0"/>
              <a:t>Gestion d'entrepot(WMS)</a:t>
            </a:r>
          </a:p>
          <a:p>
            <a:r>
              <a:rPr lang="fr-FR" dirty="0" smtClean="0"/>
              <a:t>Relation client (CRM)</a:t>
            </a:r>
          </a:p>
          <a:p>
            <a:r>
              <a:rPr lang="fr-FR" dirty="0" smtClean="0"/>
              <a:t>Gestion des RH (GRH) </a:t>
            </a:r>
          </a:p>
          <a:p>
            <a:r>
              <a:rPr lang="fr-FR" dirty="0" smtClean="0"/>
              <a:t>Gestion documentaire (GED)</a:t>
            </a:r>
          </a:p>
          <a:p>
            <a:r>
              <a:rPr lang="fr-FR" dirty="0" smtClean="0"/>
              <a:t>Intranet ou RSE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Outils ETL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715376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FF33CC"/>
                </a:solidFill>
              </a:rPr>
              <a:t>(Extract Transform Load) </a:t>
            </a:r>
          </a:p>
          <a:p>
            <a:r>
              <a:rPr lang="fr-FR" dirty="0" smtClean="0"/>
              <a:t>Partir de </a:t>
            </a:r>
            <a:r>
              <a:rPr lang="fr-FR" dirty="0" smtClean="0">
                <a:solidFill>
                  <a:srgbClr val="FF33CC"/>
                </a:solidFill>
              </a:rPr>
              <a:t>diverses sources de données</a:t>
            </a:r>
          </a:p>
          <a:p>
            <a:pPr lvl="1"/>
            <a:r>
              <a:rPr lang="fr-FR" dirty="0" smtClean="0"/>
              <a:t>HTML, XML, base de données, fichiers texte, tableurs</a:t>
            </a:r>
          </a:p>
          <a:p>
            <a:r>
              <a:rPr lang="fr-FR" dirty="0" smtClean="0"/>
              <a:t>Extraire de l'information</a:t>
            </a:r>
          </a:p>
          <a:p>
            <a:r>
              <a:rPr lang="fr-FR" dirty="0" smtClean="0"/>
              <a:t>Faire des transformations </a:t>
            </a:r>
          </a:p>
          <a:p>
            <a:r>
              <a:rPr lang="fr-FR" dirty="0" smtClean="0"/>
              <a:t>Nettoyer les données </a:t>
            </a:r>
          </a:p>
          <a:p>
            <a:r>
              <a:rPr lang="fr-FR" dirty="0" smtClean="0"/>
              <a:t>Charger des données utiles dans l'entrepôt de données.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Exemple de parties du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r>
              <a:rPr lang="fr-FR" b="1" dirty="0" smtClean="0"/>
              <a:t>Classique </a:t>
            </a:r>
          </a:p>
          <a:p>
            <a:pPr lvl="1"/>
            <a:r>
              <a:rPr lang="fr-FR" dirty="0" smtClean="0"/>
              <a:t>Comptabilité, paie, facturation </a:t>
            </a:r>
          </a:p>
          <a:p>
            <a:r>
              <a:rPr lang="fr-FR" b="1" dirty="0" smtClean="0"/>
              <a:t>Gestion commerciale </a:t>
            </a:r>
          </a:p>
          <a:p>
            <a:pPr lvl="1"/>
            <a:r>
              <a:rPr lang="fr-FR" b="1" dirty="0" smtClean="0"/>
              <a:t>CRM : Customer Relationship Management </a:t>
            </a:r>
            <a:br>
              <a:rPr lang="fr-FR" b="1" dirty="0" smtClean="0"/>
            </a:br>
            <a:r>
              <a:rPr lang="fr-FR" b="1" dirty="0" smtClean="0"/>
              <a:t>(GRC : Gestion de la Relation Client) </a:t>
            </a:r>
          </a:p>
          <a:p>
            <a:pPr lvl="1"/>
            <a:r>
              <a:rPr lang="fr-FR" b="1" dirty="0" smtClean="0"/>
              <a:t>SIM : Système d’information Marketing </a:t>
            </a:r>
          </a:p>
          <a:p>
            <a:pPr lvl="2"/>
            <a:r>
              <a:rPr lang="fr-FR" dirty="0" smtClean="0"/>
              <a:t>Collecter et traiter données pour piloter le marketing </a:t>
            </a:r>
          </a:p>
          <a:p>
            <a:r>
              <a:rPr lang="fr-FR" b="1" dirty="0" smtClean="0"/>
              <a:t>Gestion des Ressources Humaines (GRH) </a:t>
            </a:r>
          </a:p>
          <a:p>
            <a:pPr lvl="1"/>
            <a:r>
              <a:rPr lang="fr-FR" dirty="0" smtClean="0"/>
              <a:t>Suivre les carrières, compétences, formations, salaires, congés, … des personnels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Exemple de parties du SI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Logistique </a:t>
            </a:r>
          </a:p>
          <a:p>
            <a:pPr lvl="1"/>
            <a:r>
              <a:rPr lang="fr-FR" b="1" dirty="0" smtClean="0"/>
              <a:t>SCM : Supply Chain Management </a:t>
            </a:r>
          </a:p>
          <a:p>
            <a:pPr lvl="2"/>
            <a:r>
              <a:rPr lang="fr-FR" dirty="0" smtClean="0"/>
              <a:t>Suivi des relations avec les fournisseurs, clients </a:t>
            </a:r>
          </a:p>
          <a:p>
            <a:pPr lvl="1"/>
            <a:r>
              <a:rPr lang="fr-FR" b="1" dirty="0" smtClean="0"/>
              <a:t>GCL : Gestion de la production, de la logistique et des fournisseurs </a:t>
            </a:r>
          </a:p>
          <a:p>
            <a:pPr>
              <a:buNone/>
            </a:pPr>
            <a:r>
              <a:rPr lang="fr-FR" b="1" dirty="0" smtClean="0"/>
              <a:t>Gestion des données techniques (SGDT) </a:t>
            </a:r>
          </a:p>
          <a:p>
            <a:pPr lvl="1"/>
            <a:r>
              <a:rPr lang="fr-FR" b="1" dirty="0" smtClean="0"/>
              <a:t>PDM : Product Data Management </a:t>
            </a:r>
          </a:p>
          <a:p>
            <a:pPr lvl="2"/>
            <a:r>
              <a:rPr lang="fr-FR" dirty="0" smtClean="0"/>
              <a:t>Pour la gestion liée à un projet de conception </a:t>
            </a:r>
          </a:p>
          <a:p>
            <a:pPr lvl="2"/>
            <a:r>
              <a:rPr lang="fr-FR" dirty="0" smtClean="0"/>
              <a:t>Gérer et contrôler la définition, production et maintenance d’un produit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Infrastructure logicielle du SI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5" cy="4968552"/>
          </a:xfrm>
        </p:spPr>
        <p:txBody>
          <a:bodyPr/>
          <a:lstStyle/>
          <a:p>
            <a:r>
              <a:rPr lang="fr-FR" dirty="0" smtClean="0"/>
              <a:t>Logiciel développé par l’entreprise </a:t>
            </a:r>
          </a:p>
          <a:p>
            <a:r>
              <a:rPr lang="fr-FR" dirty="0" smtClean="0"/>
              <a:t>Externalisation</a:t>
            </a:r>
          </a:p>
          <a:p>
            <a:r>
              <a:rPr lang="fr-FR" dirty="0" smtClean="0"/>
              <a:t>SAS (accès aux données)</a:t>
            </a:r>
          </a:p>
          <a:p>
            <a:r>
              <a:rPr lang="fr-FR" dirty="0" smtClean="0"/>
              <a:t>ERP </a:t>
            </a:r>
          </a:p>
          <a:p>
            <a:pPr lvl="1"/>
            <a:r>
              <a:rPr lang="fr-FR" dirty="0" smtClean="0"/>
              <a:t>1 seul logiciel pour l’entreprise (Progiciel) </a:t>
            </a:r>
          </a:p>
          <a:p>
            <a:r>
              <a:rPr lang="fr-FR" dirty="0" smtClean="0"/>
              <a:t>Agrégation de logiciels </a:t>
            </a:r>
          </a:p>
          <a:p>
            <a:pPr lvl="1"/>
            <a:r>
              <a:rPr lang="fr-FR" dirty="0" smtClean="0"/>
              <a:t>Interfaces entre les logiciels (intergiciel) </a:t>
            </a:r>
          </a:p>
          <a:p>
            <a:pPr lvl="1"/>
            <a:r>
              <a:rPr lang="fr-FR" dirty="0" smtClean="0"/>
              <a:t>IAE : Intégration d’Application d’Entreprise </a:t>
            </a:r>
          </a:p>
          <a:p>
            <a:pPr lvl="2"/>
            <a:r>
              <a:rPr lang="fr-FR" dirty="0" smtClean="0"/>
              <a:t>ou EAI : Enterprise Application Integration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280920" cy="502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4352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Infrastructure logicielle du SI 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Infrastructure logicielle du SI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b="1" dirty="0" smtClean="0"/>
              <a:t>	ERP : Entreprise Resource Planning </a:t>
            </a:r>
            <a:br>
              <a:rPr lang="fr-FR" b="1" dirty="0" smtClean="0"/>
            </a:br>
            <a:r>
              <a:rPr lang="fr-FR" b="1" dirty="0" smtClean="0"/>
              <a:t>PGI : Progiciel de Gestion Intégré </a:t>
            </a:r>
          </a:p>
          <a:p>
            <a:pPr>
              <a:buNone/>
            </a:pPr>
            <a:r>
              <a:rPr lang="fr-FR" i="1" dirty="0" smtClean="0"/>
              <a:t>	Solution logicielle regroupe les principales composantes fonctionnelles de l’entreprise </a:t>
            </a:r>
          </a:p>
          <a:p>
            <a:pPr lvl="1"/>
            <a:r>
              <a:rPr lang="fr-FR" sz="2400" dirty="0" smtClean="0"/>
              <a:t>gestion production, gestion commerciale, logistique, RH, comptabilité/gestion, paie, vente, distribution, approvisionnement, stock, e-commerce, … </a:t>
            </a:r>
          </a:p>
          <a:p>
            <a:pPr lvl="1"/>
            <a:r>
              <a:rPr lang="fr-FR" sz="2400" dirty="0" smtClean="0"/>
              <a:t>gestion du processus de planification /ordonnancement, … </a:t>
            </a:r>
          </a:p>
          <a:p>
            <a:pPr lvl="1"/>
            <a:r>
              <a:rPr lang="fr-FR" sz="2400" dirty="0" smtClean="0"/>
              <a:t>suivi de fabrication et de la traçabilité, … </a:t>
            </a:r>
          </a:p>
          <a:p>
            <a:pPr lvl="1"/>
            <a:r>
              <a:rPr lang="fr-FR" sz="2400" dirty="0" smtClean="0"/>
              <a:t>gestion sous-traitance, maintenance, qualité, …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chsinfotech.com/layoutimages/r3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0688"/>
            <a:ext cx="6442407" cy="6237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Infrastructure logicielle du SI 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r>
              <a:rPr lang="fr-FR" dirty="0" smtClean="0"/>
              <a:t>À chaque fonction de l’entreprise correspond un module indépendant </a:t>
            </a:r>
          </a:p>
          <a:p>
            <a:pPr lvl="1"/>
            <a:r>
              <a:rPr lang="fr-FR" dirty="0" smtClean="0"/>
              <a:t>Ces modules partagent la même base de données </a:t>
            </a:r>
          </a:p>
          <a:p>
            <a:pPr lvl="1"/>
            <a:r>
              <a:rPr lang="fr-FR" dirty="0" smtClean="0"/>
              <a:t>Modules compatibles entre eux (pas besoin de vérification) </a:t>
            </a:r>
          </a:p>
          <a:p>
            <a:pPr lvl="1"/>
            <a:r>
              <a:rPr lang="fr-FR" dirty="0" smtClean="0"/>
              <a:t>S'imbriquent comme des blocs de Lego et fonctionnent ensemble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ERP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r>
              <a:rPr lang="fr-FR" dirty="0" smtClean="0"/>
              <a:t>Moteur de workflow intégré </a:t>
            </a:r>
          </a:p>
          <a:p>
            <a:pPr lvl="1"/>
            <a:r>
              <a:rPr lang="fr-FR" dirty="0" smtClean="0"/>
              <a:t>Après saisie ou MAJ, propagation de l’information dans tous les modules qui en ont besoin (synchronisation) </a:t>
            </a:r>
          </a:p>
          <a:p>
            <a:pPr lvl="1"/>
            <a:r>
              <a:rPr lang="fr-FR" dirty="0" smtClean="0"/>
              <a:t>Automatisé (et paramétrable) </a:t>
            </a:r>
          </a:p>
          <a:p>
            <a:pPr lvl="1"/>
            <a:r>
              <a:rPr lang="fr-FR" dirty="0" smtClean="0"/>
              <a:t>Transparent pour l’utilisateur </a:t>
            </a:r>
          </a:p>
          <a:p>
            <a:pPr>
              <a:buNone/>
            </a:pPr>
            <a:r>
              <a:rPr lang="fr-FR" dirty="0" smtClean="0"/>
              <a:t>Permet de gérer : </a:t>
            </a:r>
          </a:p>
          <a:p>
            <a:pPr lvl="1"/>
            <a:r>
              <a:rPr lang="fr-FR" dirty="0" smtClean="0"/>
              <a:t>Plusieurs devises </a:t>
            </a:r>
          </a:p>
          <a:p>
            <a:pPr lvl="1"/>
            <a:r>
              <a:rPr lang="fr-FR" dirty="0" smtClean="0"/>
              <a:t>Plusieurs langues (utilisateurs, clients, fournisseurs) </a:t>
            </a:r>
          </a:p>
          <a:p>
            <a:pPr lvl="1"/>
            <a:r>
              <a:rPr lang="fr-FR" dirty="0" smtClean="0"/>
              <a:t>plusieurs législations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Solutions du marché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r>
              <a:rPr lang="fr-FR" sz="2800" dirty="0" smtClean="0"/>
              <a:t>SAP</a:t>
            </a:r>
          </a:p>
          <a:p>
            <a:r>
              <a:rPr lang="fr-FR" sz="2800" dirty="0" smtClean="0"/>
              <a:t>ORACLE</a:t>
            </a:r>
          </a:p>
          <a:p>
            <a:r>
              <a:rPr lang="fr-FR" sz="2800" dirty="0" smtClean="0"/>
              <a:t>E-BUSINESS SUITE </a:t>
            </a:r>
          </a:p>
          <a:p>
            <a:r>
              <a:rPr lang="fr-FR" sz="2800" dirty="0" smtClean="0"/>
              <a:t>PEOPLESOFT </a:t>
            </a:r>
          </a:p>
          <a:p>
            <a:r>
              <a:rPr lang="fr-FR" sz="2800" dirty="0" smtClean="0"/>
              <a:t>JD EDWARDS </a:t>
            </a:r>
          </a:p>
          <a:p>
            <a:r>
              <a:rPr lang="fr-FR" sz="2800" dirty="0" smtClean="0"/>
              <a:t>SAGE ERP</a:t>
            </a:r>
          </a:p>
          <a:p>
            <a:r>
              <a:rPr lang="fr-FR" sz="2800" dirty="0" smtClean="0"/>
              <a:t>CEGID</a:t>
            </a:r>
          </a:p>
          <a:p>
            <a:r>
              <a:rPr lang="fr-FR" sz="2800" dirty="0" smtClean="0"/>
              <a:t>MICROSOFT DYNAMICS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Points Forts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Certains sont dédiés à des secteurs d’activité particuliers.</a:t>
            </a:r>
          </a:p>
          <a:p>
            <a:pPr marL="0" indent="0">
              <a:buNone/>
            </a:pPr>
            <a:r>
              <a:rPr lang="fr-FR" sz="2800" dirty="0" smtClean="0"/>
              <a:t>Un système </a:t>
            </a:r>
            <a:r>
              <a:rPr lang="fr-FR" sz="2800" b="1" dirty="0" smtClean="0"/>
              <a:t>unifié permet de faire travailler des utilisateurs de </a:t>
            </a:r>
            <a:r>
              <a:rPr lang="fr-FR" sz="2800" b="1" dirty="0" smtClean="0">
                <a:solidFill>
                  <a:srgbClr val="FF33CC"/>
                </a:solidFill>
              </a:rPr>
              <a:t>différents métiers </a:t>
            </a:r>
            <a:r>
              <a:rPr lang="fr-FR" sz="2800" b="1" dirty="0" smtClean="0"/>
              <a:t>dans un environnement applicatif identique </a:t>
            </a:r>
          </a:p>
          <a:p>
            <a:pPr lvl="1"/>
            <a:r>
              <a:rPr lang="fr-FR" sz="2400" dirty="0" smtClean="0"/>
              <a:t>1 seule BDD, cohérence et homogénéité des données </a:t>
            </a:r>
          </a:p>
          <a:p>
            <a:pPr lvl="1"/>
            <a:r>
              <a:rPr lang="fr-FR" sz="2400" dirty="0" smtClean="0"/>
              <a:t>Intégrité et unicité du SI, non-redondance </a:t>
            </a:r>
          </a:p>
          <a:p>
            <a:pPr lvl="1"/>
            <a:r>
              <a:rPr lang="fr-FR" sz="2400" dirty="0" smtClean="0"/>
              <a:t>Minimisation des coûts </a:t>
            </a:r>
          </a:p>
          <a:p>
            <a:pPr lvl="2"/>
            <a:r>
              <a:rPr lang="fr-FR" sz="2000" dirty="0" smtClean="0"/>
              <a:t>Pas d’interface entre modules, synchronisation des traitements, corrections assurées par l’éditeur </a:t>
            </a:r>
          </a:p>
          <a:p>
            <a:pPr lvl="2"/>
            <a:r>
              <a:rPr lang="fr-FR" sz="2000" dirty="0" smtClean="0"/>
              <a:t>Globalisation de la formation (même logique et ergonomie) </a:t>
            </a:r>
          </a:p>
          <a:p>
            <a:pPr lvl="1"/>
            <a:r>
              <a:rPr lang="fr-FR" sz="2400" dirty="0" smtClean="0"/>
              <a:t>Coûts et des délais de mise en oeuvre sont connus !!</a:t>
            </a:r>
          </a:p>
          <a:p>
            <a:pPr lvl="2"/>
            <a:r>
              <a:rPr lang="fr-FR" sz="2000" b="1" dirty="0" smtClean="0">
                <a:solidFill>
                  <a:srgbClr val="FF33CC"/>
                </a:solidFill>
              </a:rPr>
              <a:t>souvent de 3 à 36 mois </a:t>
            </a:r>
          </a:p>
          <a:p>
            <a:pPr>
              <a:buNone/>
            </a:pPr>
            <a:endParaRPr lang="fr-FR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0582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Points Faibles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3"/>
            <a:ext cx="8463855" cy="5184577"/>
          </a:xfrm>
        </p:spPr>
        <p:txBody>
          <a:bodyPr/>
          <a:lstStyle/>
          <a:p>
            <a:r>
              <a:rPr lang="fr-FR" sz="2800" b="1" dirty="0" smtClean="0">
                <a:solidFill>
                  <a:srgbClr val="FF33CC"/>
                </a:solidFill>
              </a:rPr>
              <a:t>Coût élevé </a:t>
            </a:r>
            <a:r>
              <a:rPr lang="fr-FR" sz="2800" dirty="0" smtClean="0"/>
              <a:t>(investissement lourd) </a:t>
            </a:r>
          </a:p>
          <a:p>
            <a:r>
              <a:rPr lang="fr-FR" sz="2800" b="1" dirty="0" smtClean="0">
                <a:solidFill>
                  <a:srgbClr val="FF33CC"/>
                </a:solidFill>
              </a:rPr>
              <a:t>Dépendance</a:t>
            </a:r>
            <a:r>
              <a:rPr lang="fr-FR" sz="2800" dirty="0" smtClean="0"/>
              <a:t> vis-à-vis de l’éditeur (</a:t>
            </a:r>
            <a:r>
              <a:rPr lang="fr-FR" sz="2800" dirty="0" smtClean="0">
                <a:solidFill>
                  <a:srgbClr val="FF33CC"/>
                </a:solidFill>
              </a:rPr>
              <a:t>code source</a:t>
            </a:r>
            <a:r>
              <a:rPr lang="fr-FR" sz="2800" dirty="0" smtClean="0"/>
              <a:t>) </a:t>
            </a:r>
          </a:p>
          <a:p>
            <a:r>
              <a:rPr lang="fr-FR" sz="2800" dirty="0" smtClean="0"/>
              <a:t>Couverture fonctionnelle plus large que les besoins </a:t>
            </a:r>
          </a:p>
          <a:p>
            <a:r>
              <a:rPr lang="fr-FR" sz="2800" dirty="0" smtClean="0"/>
              <a:t>Tous les besoins sont rarement tous couverts</a:t>
            </a:r>
          </a:p>
          <a:p>
            <a:pPr lvl="1"/>
            <a:r>
              <a:rPr lang="fr-FR" sz="2400" dirty="0" smtClean="0"/>
              <a:t>Développements supplémentaires </a:t>
            </a:r>
          </a:p>
          <a:p>
            <a:r>
              <a:rPr lang="fr-FR" sz="2800" dirty="0" smtClean="0"/>
              <a:t>Nécessite une bonne connaissance des processus</a:t>
            </a:r>
          </a:p>
          <a:p>
            <a:r>
              <a:rPr lang="fr-FR" sz="2800" dirty="0" smtClean="0"/>
              <a:t>L’entreprise doit parfois </a:t>
            </a:r>
            <a:r>
              <a:rPr lang="fr-FR" sz="2800" b="1" dirty="0" smtClean="0"/>
              <a:t>adapter ses processus à l’ERP </a:t>
            </a:r>
          </a:p>
          <a:p>
            <a:r>
              <a:rPr lang="fr-FR" sz="2800" dirty="0" smtClean="0"/>
              <a:t>Lourdeur et rigidité de mise en oeuvre </a:t>
            </a:r>
          </a:p>
          <a:p>
            <a:pPr lvl="1"/>
            <a:r>
              <a:rPr lang="fr-FR" sz="2400" dirty="0" smtClean="0"/>
              <a:t>Difficulté d’appropriation par utilisateurs </a:t>
            </a:r>
          </a:p>
          <a:p>
            <a:pPr lvl="1"/>
            <a:r>
              <a:rPr lang="fr-FR" sz="2400" dirty="0" smtClean="0"/>
              <a:t>Rythme des MAJ majeures tous les 3 ans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ERP libre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sz="2800" dirty="0" smtClean="0"/>
              <a:t>Il en existe une trentaine </a:t>
            </a:r>
          </a:p>
          <a:p>
            <a:pPr>
              <a:buNone/>
            </a:pPr>
            <a:r>
              <a:rPr lang="fr-FR" sz="2800" dirty="0" smtClean="0"/>
              <a:t>Les principaux : </a:t>
            </a:r>
          </a:p>
          <a:p>
            <a:r>
              <a:rPr lang="fr-FR" sz="2800" dirty="0" smtClean="0"/>
              <a:t>COMPIERE (2000, Java) www.compiere.com </a:t>
            </a:r>
          </a:p>
          <a:p>
            <a:r>
              <a:rPr lang="fr-FR" sz="2800" dirty="0" smtClean="0"/>
              <a:t>OPENBRAVO (2005, Java) openbravo.com </a:t>
            </a:r>
          </a:p>
          <a:p>
            <a:r>
              <a:rPr lang="fr-FR" sz="2800" dirty="0" smtClean="0"/>
              <a:t>ERP5 (2003, Python/Zope) www.erp5.org </a:t>
            </a:r>
          </a:p>
          <a:p>
            <a:r>
              <a:rPr lang="fr-FR" sz="2800" dirty="0" smtClean="0"/>
              <a:t>OFBIZ (2001, Java) ofbiz.apache.org </a:t>
            </a:r>
          </a:p>
          <a:p>
            <a:r>
              <a:rPr lang="fr-FR" sz="2800" dirty="0" smtClean="0"/>
              <a:t>OPENERP (2002, Python) www.openerp.com </a:t>
            </a:r>
          </a:p>
          <a:p>
            <a:r>
              <a:rPr lang="fr-FR" sz="2800" dirty="0" smtClean="0"/>
              <a:t>NEOGIA (2004, Java) </a:t>
            </a:r>
          </a:p>
          <a:p>
            <a:endParaRPr lang="fr-FR" sz="2800" dirty="0" smtClean="0"/>
          </a:p>
          <a:p>
            <a:endParaRPr lang="fr-FR" sz="28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ERP libre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571625"/>
            <a:ext cx="8463855" cy="5097735"/>
          </a:xfrm>
        </p:spPr>
        <p:txBody>
          <a:bodyPr/>
          <a:lstStyle/>
          <a:p>
            <a:pPr>
              <a:buNone/>
            </a:pPr>
            <a:r>
              <a:rPr lang="fr-FR" sz="2800" b="1" dirty="0" smtClean="0"/>
              <a:t>Points forts </a:t>
            </a:r>
          </a:p>
          <a:p>
            <a:r>
              <a:rPr lang="fr-FR" sz="2800" dirty="0" smtClean="0"/>
              <a:t>Pérennité </a:t>
            </a:r>
          </a:p>
          <a:p>
            <a:r>
              <a:rPr lang="fr-FR" sz="2800" dirty="0" smtClean="0"/>
              <a:t>Développés en étroite collaboration avec utilisateurs </a:t>
            </a:r>
          </a:p>
          <a:p>
            <a:r>
              <a:rPr lang="fr-FR" sz="2800" dirty="0" smtClean="0"/>
              <a:t>Temps mise en oeuvre inférieur aux ERP commerciaux </a:t>
            </a:r>
          </a:p>
          <a:p>
            <a:r>
              <a:rPr lang="fr-FR" sz="2800" b="1" dirty="0" smtClean="0">
                <a:solidFill>
                  <a:srgbClr val="FF33CC"/>
                </a:solidFill>
              </a:rPr>
              <a:t>Très faible taux d’échec </a:t>
            </a:r>
            <a:r>
              <a:rPr lang="fr-FR" sz="2800" dirty="0" smtClean="0"/>
              <a:t>(car adaptable) </a:t>
            </a:r>
          </a:p>
          <a:p>
            <a:r>
              <a:rPr lang="fr-FR" sz="2800" dirty="0" smtClean="0"/>
              <a:t>Pas de formation conçue et gérée exclusivement par un vendeur (pratique parfois discutable) </a:t>
            </a:r>
          </a:p>
          <a:p>
            <a:pPr>
              <a:buNone/>
            </a:pPr>
            <a:r>
              <a:rPr lang="fr-FR" sz="2800" b="1" dirty="0" smtClean="0"/>
              <a:t>Faiblesses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Concurrents commerciaux implantés depuis décennies </a:t>
            </a:r>
          </a:p>
          <a:p>
            <a:r>
              <a:rPr lang="fr-FR" sz="2800" b="1" dirty="0" smtClean="0">
                <a:solidFill>
                  <a:srgbClr val="FF33CC"/>
                </a:solidFill>
              </a:rPr>
              <a:t>Encore très récents</a:t>
            </a:r>
            <a:r>
              <a:rPr lang="fr-FR" sz="2800" dirty="0" smtClean="0"/>
              <a:t> (jeunesse) </a:t>
            </a:r>
          </a:p>
          <a:p>
            <a:endParaRPr lang="fr-FR" sz="28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/>
              <a:t>Développement des ERP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61641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500313"/>
            <a:ext cx="8821043" cy="1368425"/>
          </a:xfrm>
        </p:spPr>
        <p:txBody>
          <a:bodyPr/>
          <a:lstStyle/>
          <a:p>
            <a:r>
              <a:rPr lang="fr-FR" dirty="0" smtClean="0"/>
              <a:t>Récapitulatif du chapitre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endParaRPr lang="fr-FR" dirty="0" smtClean="0"/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700808"/>
            <a:ext cx="8463856" cy="4809703"/>
          </a:xfrm>
        </p:spPr>
        <p:txBody>
          <a:bodyPr/>
          <a:lstStyle/>
          <a:p>
            <a:pPr marL="450850" lvl="1" indent="-450850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Les critères d'évaluation de la qualité d'un SI</a:t>
            </a:r>
          </a:p>
          <a:p>
            <a:pPr marL="450850" lvl="1" indent="-450850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 SI est un vaste patchwork</a:t>
            </a:r>
          </a:p>
          <a:p>
            <a:pPr marL="850900" lvl="2" indent="-450850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Chacun avec ses points forts et faibles	</a:t>
            </a:r>
          </a:p>
          <a:p>
            <a:pPr marL="1308100" lvl="3" indent="-450850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ERP </a:t>
            </a:r>
          </a:p>
          <a:p>
            <a:pPr marL="1308100" lvl="3" indent="-450850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Ensemble d'applications </a:t>
            </a:r>
          </a:p>
          <a:p>
            <a:pPr marL="850900" lvl="2" indent="-450850" algn="just" eaLnBrk="1" hangingPunct="1"/>
            <a:r>
              <a:rPr lang="fr-F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 est nécessaire de penser "connecteur"</a:t>
            </a:r>
          </a:p>
          <a:p>
            <a:pPr marL="450850" lvl="1" indent="-450850" algn="just" eaLnBrk="1" hangingPunct="1"/>
            <a:endParaRPr lang="fr-FR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fr-FR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Outils ETL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628800"/>
            <a:ext cx="8715376" cy="4896544"/>
          </a:xfrm>
        </p:spPr>
        <p:txBody>
          <a:bodyPr/>
          <a:lstStyle/>
          <a:p>
            <a:pPr>
              <a:lnSpc>
                <a:spcPts val="65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lang="fr-FR" sz="650" dirty="0" smtClean="0">
              <a:solidFill>
                <a:srgbClr val="FF33CC"/>
              </a:solidFill>
            </a:endParaRPr>
          </a:p>
          <a:p>
            <a:r>
              <a:rPr lang="fr-FR" dirty="0" smtClean="0"/>
              <a:t>Inclus dans les SGBD (module)</a:t>
            </a:r>
          </a:p>
          <a:p>
            <a:r>
              <a:rPr lang="fr-FR" dirty="0" smtClean="0"/>
              <a:t>Microsoft SQL Server Integration Services (SSIS)</a:t>
            </a:r>
          </a:p>
          <a:p>
            <a:r>
              <a:rPr lang="fr-FR" dirty="0" smtClean="0"/>
              <a:t>Talend (open source)</a:t>
            </a:r>
          </a:p>
          <a:p>
            <a:r>
              <a:rPr lang="fr-FR" dirty="0" smtClean="0"/>
              <a:t>...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fr-FR" sz="4400" i="1" dirty="0" smtClean="0"/>
              <a:t>Zoom sur </a:t>
            </a:r>
            <a:r>
              <a:rPr lang="fr-FR" sz="4400" i="1" smtClean="0"/>
              <a:t>le décisionnel</a:t>
            </a:r>
            <a:endParaRPr lang="fr-FR" sz="4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 principe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715376" cy="5040560"/>
          </a:xfrm>
        </p:spPr>
        <p:txBody>
          <a:bodyPr/>
          <a:lstStyle/>
          <a:p>
            <a:r>
              <a:rPr lang="fr-FR" dirty="0" smtClean="0"/>
              <a:t>Une application décisionnelle s’appuie sur un entrepôt de données ("datawarehouse" – DWH) , en puisant les données de </a:t>
            </a:r>
            <a:r>
              <a:rPr lang="fr-FR" b="1" dirty="0" smtClean="0"/>
              <a:t>plusieurs sources dans l’entreprise. </a:t>
            </a:r>
          </a:p>
          <a:p>
            <a:r>
              <a:rPr lang="fr-FR" dirty="0" smtClean="0"/>
              <a:t>Le DWH est une base relativement standard qui </a:t>
            </a:r>
            <a:r>
              <a:rPr lang="fr-FR" b="1" dirty="0" smtClean="0">
                <a:solidFill>
                  <a:srgbClr val="FF33CC"/>
                </a:solidFill>
              </a:rPr>
              <a:t>accueille et manipuler de gros volumes d’information</a:t>
            </a:r>
            <a:r>
              <a:rPr lang="fr-FR" dirty="0" smtClean="0"/>
              <a:t>. 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Les applications décisionnelles sont gourmandes en CPU, disque, mémoire. </a:t>
            </a:r>
          </a:p>
          <a:p>
            <a:pPr marL="342900" lvl="1" indent="-342900">
              <a:buFont typeface="Arial" charset="0"/>
              <a:buChar char="•"/>
            </a:pPr>
            <a:r>
              <a:rPr lang="fr-FR" sz="3200" dirty="0" smtClean="0"/>
              <a:t>Alimentation quotidienne </a:t>
            </a:r>
          </a:p>
          <a:p>
            <a:endParaRPr lang="fr-FR" sz="3600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fr-FR" dirty="0" smtClean="0">
                <a:latin typeface="Arial" charset="0"/>
                <a:cs typeface="Arial" charset="0"/>
              </a:rPr>
              <a:t>Le principe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28624" y="1484784"/>
            <a:ext cx="8715376" cy="5040560"/>
          </a:xfrm>
        </p:spPr>
        <p:txBody>
          <a:bodyPr/>
          <a:lstStyle/>
          <a:p>
            <a:r>
              <a:rPr lang="fr-FR" dirty="0" smtClean="0"/>
              <a:t>Nombreuses raisons de cette consolidation : 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Centralisation</a:t>
            </a:r>
            <a:r>
              <a:rPr lang="fr-FR" dirty="0" smtClean="0"/>
              <a:t> : </a:t>
            </a:r>
          </a:p>
          <a:p>
            <a:pPr lvl="2"/>
            <a:r>
              <a:rPr lang="fr-FR" dirty="0" smtClean="0"/>
              <a:t>difficile d’accéder en temps réel aux données dans les différents systèmes. </a:t>
            </a:r>
          </a:p>
          <a:p>
            <a:pPr lvl="2"/>
            <a:r>
              <a:rPr lang="fr-FR" dirty="0" smtClean="0"/>
              <a:t>Datawarehouse réunit les données dans un système unique</a:t>
            </a:r>
          </a:p>
          <a:p>
            <a:pPr lvl="1"/>
            <a:r>
              <a:rPr lang="fr-FR" dirty="0" smtClean="0">
                <a:solidFill>
                  <a:srgbClr val="FF33CC"/>
                </a:solidFill>
              </a:rPr>
              <a:t>Unification</a:t>
            </a:r>
            <a:r>
              <a:rPr lang="fr-FR" dirty="0" smtClean="0"/>
              <a:t> :  </a:t>
            </a:r>
          </a:p>
          <a:p>
            <a:pPr lvl="2"/>
            <a:r>
              <a:rPr lang="fr-FR" dirty="0" smtClean="0"/>
              <a:t>référentiel et une terminologie communs, une modélisation unifiée et des interfaces d’accès identiques. </a:t>
            </a:r>
            <a:r>
              <a:rPr lang="fr-FR" dirty="0" smtClean="0">
                <a:solidFill>
                  <a:srgbClr val="FF33CC"/>
                </a:solidFill>
              </a:rPr>
              <a:t>Il permet de créer des liens entre des données à l’origine hétérogènes</a:t>
            </a:r>
            <a:r>
              <a:rPr lang="fr-F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èle par défaut">
  <a:themeElements>
    <a:clrScheme name="2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C0000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</a:objectDefaults>
  <a:extraClrSchemeLst>
    <a:extraClrScheme>
      <a:clrScheme name="2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6602</TotalTime>
  <Words>1558</Words>
  <Application>Microsoft Office PowerPoint</Application>
  <PresentationFormat>Affichage à l'écran (4:3)</PresentationFormat>
  <Paragraphs>332</Paragraphs>
  <Slides>55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55</vt:i4>
      </vt:variant>
    </vt:vector>
  </HeadingPairs>
  <TitlesOfParts>
    <vt:vector size="59" baseType="lpstr">
      <vt:lpstr>2_Modèle par défaut</vt:lpstr>
      <vt:lpstr>2_Conception personnalisée</vt:lpstr>
      <vt:lpstr>1_Conception personnalisée</vt:lpstr>
      <vt:lpstr>Conception personnalisée</vt:lpstr>
      <vt:lpstr>Cours 1</vt:lpstr>
      <vt:lpstr>Zoom sur le décisionnel  et la gestion de la données</vt:lpstr>
      <vt:lpstr>Objectif</vt:lpstr>
      <vt:lpstr>Outils ETL</vt:lpstr>
      <vt:lpstr>Diapositive 5</vt:lpstr>
      <vt:lpstr>Outils ETL</vt:lpstr>
      <vt:lpstr>Zoom sur le décisionnel</vt:lpstr>
      <vt:lpstr>Le principe</vt:lpstr>
      <vt:lpstr>Le principe</vt:lpstr>
      <vt:lpstr>Le principe</vt:lpstr>
      <vt:lpstr>Le principe</vt:lpstr>
      <vt:lpstr>Architecture (vision simplifiée)</vt:lpstr>
      <vt:lpstr>Le principe</vt:lpstr>
      <vt:lpstr>Le principe</vt:lpstr>
      <vt:lpstr>Architecture</vt:lpstr>
      <vt:lpstr>Contrôle des données</vt:lpstr>
      <vt:lpstr>Architecture</vt:lpstr>
      <vt:lpstr>Mashup</vt:lpstr>
      <vt:lpstr>Evolution du marché</vt:lpstr>
      <vt:lpstr>Produits sur le marché</vt:lpstr>
      <vt:lpstr>Zoom sur le MDM</vt:lpstr>
      <vt:lpstr>MDM Master Data Management </vt:lpstr>
      <vt:lpstr>MDM Master Data Management </vt:lpstr>
      <vt:lpstr>Diapositive 24</vt:lpstr>
      <vt:lpstr>MDM Master Data Management </vt:lpstr>
      <vt:lpstr>Architecture</vt:lpstr>
      <vt:lpstr>Les logiciels</vt:lpstr>
      <vt:lpstr>Evaluation de la qualité d'un SI</vt:lpstr>
      <vt:lpstr>Qualité d'un SI</vt:lpstr>
      <vt:lpstr>Qualité d'un SI</vt:lpstr>
      <vt:lpstr>Qualité d'un SI</vt:lpstr>
      <vt:lpstr>Qualité d'un SI</vt:lpstr>
      <vt:lpstr>Qualité d'un SI</vt:lpstr>
      <vt:lpstr>Qualité d'un SI</vt:lpstr>
      <vt:lpstr>Qualité d'un SI</vt:lpstr>
      <vt:lpstr>Diapositive 36</vt:lpstr>
      <vt:lpstr>Informatisation du SI</vt:lpstr>
      <vt:lpstr>Diapositive 38</vt:lpstr>
      <vt:lpstr>Exemple de parties du SI</vt:lpstr>
      <vt:lpstr>Exemple de parties du SI</vt:lpstr>
      <vt:lpstr>Exemple de parties du SI</vt:lpstr>
      <vt:lpstr>Infrastructure logicielle du SI </vt:lpstr>
      <vt:lpstr>Diapositive 43</vt:lpstr>
      <vt:lpstr>Infrastructure logicielle du SI </vt:lpstr>
      <vt:lpstr>Diapositive 45</vt:lpstr>
      <vt:lpstr>Infrastructure logicielle du SI </vt:lpstr>
      <vt:lpstr>ERP</vt:lpstr>
      <vt:lpstr>Solutions du marché</vt:lpstr>
      <vt:lpstr>Points Forts</vt:lpstr>
      <vt:lpstr>Points Faibles</vt:lpstr>
      <vt:lpstr>ERP libre</vt:lpstr>
      <vt:lpstr>ERP libre</vt:lpstr>
      <vt:lpstr>Développement des ERP</vt:lpstr>
      <vt:lpstr>Récapitulatif du chapitre</vt:lpstr>
      <vt:lpstr>Diapositive 55</vt:lpstr>
    </vt:vector>
  </TitlesOfParts>
  <Company>Carter Cash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Fabienne Masse</dc:creator>
  <cp:lastModifiedBy>Fabienne Charpentier</cp:lastModifiedBy>
  <cp:revision>562</cp:revision>
  <dcterms:created xsi:type="dcterms:W3CDTF">2008-06-30T09:24:01Z</dcterms:created>
  <dcterms:modified xsi:type="dcterms:W3CDTF">2014-10-05T11:11:26Z</dcterms:modified>
</cp:coreProperties>
</file>