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4059" r:id="rId2"/>
    <p:sldMasterId id="2147483955" r:id="rId3"/>
    <p:sldMasterId id="2147483902" r:id="rId4"/>
  </p:sldMasterIdLst>
  <p:notesMasterIdLst>
    <p:notesMasterId r:id="rId44"/>
  </p:notesMasterIdLst>
  <p:handoutMasterIdLst>
    <p:handoutMasterId r:id="rId45"/>
  </p:handoutMasterIdLst>
  <p:sldIdLst>
    <p:sldId id="264" r:id="rId5"/>
    <p:sldId id="498" r:id="rId6"/>
    <p:sldId id="500" r:id="rId7"/>
    <p:sldId id="534" r:id="rId8"/>
    <p:sldId id="537" r:id="rId9"/>
    <p:sldId id="538" r:id="rId10"/>
    <p:sldId id="539" r:id="rId11"/>
    <p:sldId id="540" r:id="rId12"/>
    <p:sldId id="536" r:id="rId13"/>
    <p:sldId id="501" r:id="rId14"/>
    <p:sldId id="503" r:id="rId15"/>
    <p:sldId id="542" r:id="rId16"/>
    <p:sldId id="535" r:id="rId17"/>
    <p:sldId id="499" r:id="rId18"/>
    <p:sldId id="379" r:id="rId19"/>
    <p:sldId id="437" r:id="rId20"/>
    <p:sldId id="351" r:id="rId21"/>
    <p:sldId id="438" r:id="rId22"/>
    <p:sldId id="434" r:id="rId23"/>
    <p:sldId id="441" r:id="rId24"/>
    <p:sldId id="455" r:id="rId25"/>
    <p:sldId id="445" r:id="rId26"/>
    <p:sldId id="448" r:id="rId27"/>
    <p:sldId id="449" r:id="rId28"/>
    <p:sldId id="483" r:id="rId29"/>
    <p:sldId id="440" r:id="rId30"/>
    <p:sldId id="443" r:id="rId31"/>
    <p:sldId id="546" r:id="rId32"/>
    <p:sldId id="442" r:id="rId33"/>
    <p:sldId id="343" r:id="rId34"/>
    <p:sldId id="342" r:id="rId35"/>
    <p:sldId id="345" r:id="rId36"/>
    <p:sldId id="545" r:id="rId37"/>
    <p:sldId id="544" r:id="rId38"/>
    <p:sldId id="344" r:id="rId39"/>
    <p:sldId id="460" r:id="rId40"/>
    <p:sldId id="346" r:id="rId41"/>
    <p:sldId id="347" r:id="rId42"/>
    <p:sldId id="348" r:id="rId4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0000"/>
    <a:srgbClr val="FF0000"/>
    <a:srgbClr val="003399"/>
    <a:srgbClr val="66FFCC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2" autoAdjust="0"/>
    <p:restoredTop sz="73285" autoAdjust="0"/>
  </p:normalViewPr>
  <p:slideViewPr>
    <p:cSldViewPr>
      <p:cViewPr>
        <p:scale>
          <a:sx n="78" d="100"/>
          <a:sy n="78" d="100"/>
        </p:scale>
        <p:origin x="-10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22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290" y="0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85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290" y="9719885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D349D8E-E89D-4609-B105-22EAA2F776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825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290" y="0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61" y="4860775"/>
            <a:ext cx="5679778" cy="460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85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290" y="9719885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C645CA3-341B-4DCE-BA9F-B8B43791D5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528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sz="1100" dirty="0" smtClean="0">
                <a:latin typeface="+mj-lt"/>
              </a:rPr>
              <a:t>Famille de risques Risques Occurrence Gravité</a:t>
            </a:r>
          </a:p>
          <a:p>
            <a:endParaRPr lang="fr-FR" sz="1100" dirty="0" smtClean="0">
              <a:latin typeface="+mj-lt"/>
            </a:endParaRPr>
          </a:p>
          <a:p>
            <a:r>
              <a:rPr lang="fr-FR" sz="1100" b="1" dirty="0" smtClean="0">
                <a:latin typeface="+mj-lt"/>
              </a:rPr>
              <a:t>Risques RH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Manque d'adhésion/rejet des employés à la politique de numérisation 8 5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Sclérose du personnel 4 5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Ralentissement de l'activité de l'entreprise due aux risques sociaux 3 6</a:t>
            </a:r>
          </a:p>
          <a:p>
            <a:endParaRPr lang="fr-FR" sz="1100" b="1" dirty="0" smtClean="0">
              <a:latin typeface="+mj-lt"/>
            </a:endParaRPr>
          </a:p>
          <a:p>
            <a:r>
              <a:rPr lang="fr-FR" sz="1100" b="1" dirty="0" smtClean="0">
                <a:latin typeface="+mj-lt"/>
              </a:rPr>
              <a:t>Risques éthiques et juridiques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Risque de perte de confidentialité 5 5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Respect de la vie privée 4 4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Évolution du droit 4 4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Imprévisibilité de la justice 3 4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Internationalisation 6 6</a:t>
            </a:r>
          </a:p>
          <a:p>
            <a:pPr lvl="1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Perte de la valeur authentique des documents 5 5</a:t>
            </a:r>
          </a:p>
          <a:p>
            <a:endParaRPr lang="fr-FR" sz="1100" dirty="0" smtClean="0">
              <a:latin typeface="+mj-lt"/>
            </a:endParaRPr>
          </a:p>
          <a:p>
            <a:r>
              <a:rPr lang="fr-FR" sz="1100" b="1" dirty="0" smtClean="0">
                <a:latin typeface="+mj-lt"/>
              </a:rPr>
              <a:t>Risques liés au contrôle et à la maitrise du SI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Vol/ altération/modification de données de 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l’entreprise par l’utilisation du système réseau par des employés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Vol/altération/modification de données de l’entreprise par l’utilisation du système réseau par des pirates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Vol/altération/modification de données de l’entreprise par l’utilisation du système réseau par des programmes malveillants (virus)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Vol/altération/modification de données de l’entreprise suite à la négligence d'un employé 4 3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Déni de service entraîné par la saturation de réseaux (interne) 3 5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Déni de service entraîné par la saturation de réseaux (externe) 2 6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Ralentissement de l'activité de l'entreprise due aux procédures de contrôle </a:t>
            </a:r>
          </a:p>
          <a:p>
            <a:pPr lvl="2">
              <a:buFont typeface="Arial" pitchFamily="34" charset="0"/>
              <a:buChar char="•"/>
            </a:pPr>
            <a:endParaRPr lang="fr-FR" sz="1100" dirty="0" smtClean="0">
              <a:latin typeface="+mj-lt"/>
            </a:endParaRPr>
          </a:p>
          <a:p>
            <a:pPr lvl="0">
              <a:buFont typeface="Arial" pitchFamily="34" charset="0"/>
              <a:buNone/>
            </a:pPr>
            <a:r>
              <a:rPr lang="fr-FR" sz="1100" b="1" dirty="0" smtClean="0">
                <a:latin typeface="+mj-lt"/>
              </a:rPr>
              <a:t>Risques stratégiques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Conflits internes dus à un défaut de stratégie numérique 7 4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Perte entraînée par la numérisation d'aspects qui n'auraient pas du l'être (numériser pour numériser)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Lock in 6 3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Concurrence entre des supports de vente 3 7</a:t>
            </a:r>
          </a:p>
          <a:p>
            <a:pPr lvl="0">
              <a:buFont typeface="Arial" pitchFamily="34" charset="0"/>
              <a:buNone/>
            </a:pPr>
            <a:endParaRPr lang="fr-FR" sz="1100" b="1" dirty="0" smtClean="0">
              <a:latin typeface="+mj-lt"/>
            </a:endParaRPr>
          </a:p>
          <a:p>
            <a:pPr lvl="0">
              <a:buFont typeface="Arial" pitchFamily="34" charset="0"/>
              <a:buNone/>
            </a:pPr>
            <a:r>
              <a:rPr lang="fr-FR" sz="1100" b="1" dirty="0" smtClean="0">
                <a:latin typeface="+mj-lt"/>
              </a:rPr>
              <a:t>Risques marketing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Réputation 4 5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Augmentation de la concurrence 4 6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Risques liés à la  dématérialisation des rapports humains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Diminution de la quantité et qualité de la communication 7 4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Perte de souplesse 8 4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Réaction plus que réflexion 7 3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Infobésité 8 3</a:t>
            </a:r>
          </a:p>
          <a:p>
            <a:pPr lvl="0">
              <a:buFont typeface="Arial" pitchFamily="34" charset="0"/>
              <a:buNone/>
            </a:pPr>
            <a:endParaRPr lang="fr-FR" sz="1100" b="1" dirty="0" smtClean="0">
              <a:latin typeface="+mj-lt"/>
            </a:endParaRPr>
          </a:p>
          <a:p>
            <a:pPr lvl="0">
              <a:buFont typeface="Arial" pitchFamily="34" charset="0"/>
              <a:buNone/>
            </a:pPr>
            <a:r>
              <a:rPr lang="fr-FR" sz="1100" b="1" dirty="0" smtClean="0">
                <a:latin typeface="+mj-lt"/>
              </a:rPr>
              <a:t>Risques liés au patrimoine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Conservation (y compris catastrophes naturelles) 4 7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Valorisation financière 5 6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Produits non garantis 6 </a:t>
            </a:r>
            <a:endParaRPr lang="fr-FR" sz="1100" b="1" dirty="0" smtClean="0">
              <a:latin typeface="+mj-lt"/>
            </a:endParaRPr>
          </a:p>
          <a:p>
            <a:pPr lvl="0">
              <a:buFont typeface="Arial" pitchFamily="34" charset="0"/>
              <a:buNone/>
            </a:pPr>
            <a:r>
              <a:rPr lang="fr-FR" sz="1100" b="1" dirty="0" smtClean="0">
                <a:latin typeface="+mj-lt"/>
              </a:rPr>
              <a:t>Risques périphériques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Risques dus à la perte de contrôle du produit (cf. titrisation) 2 8</a:t>
            </a:r>
          </a:p>
          <a:p>
            <a:pPr lvl="2">
              <a:buFont typeface="Arial" pitchFamily="34" charset="0"/>
              <a:buChar char="•"/>
            </a:pPr>
            <a:r>
              <a:rPr lang="fr-FR" sz="1100" dirty="0" smtClean="0">
                <a:latin typeface="+mj-lt"/>
              </a:rPr>
              <a:t>Risques pays (guerre, DDoS, EMP) 1 9</a:t>
            </a:r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300" dirty="0" smtClean="0"/>
              <a:t>Faire l’autruche devant le phénomène Cloud fantôme, publier des normes de sécurité aberrantes, critiquer le comportement des directions métiers... ce sont les meilleures méthodes pour aggraver les risques liés à la croissance inéluctable des usages du Cloud par les métiers.</a:t>
            </a:r>
          </a:p>
          <a:p>
            <a:endParaRPr lang="fr-FR" sz="1300" dirty="0" smtClean="0"/>
          </a:p>
          <a:p>
            <a:r>
              <a:rPr lang="fr-FR" sz="1300" dirty="0" smtClean="0"/>
              <a:t>Il existe, heureusement, d’autres moyens, plus positifs, pour accompagner le Cloud fantôme.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1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2500313"/>
            <a:ext cx="664368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4221163"/>
            <a:ext cx="59261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85351" name="Line 7"/>
          <p:cNvSpPr>
            <a:spLocks noChangeShapeType="1"/>
          </p:cNvSpPr>
          <p:nvPr userDrawn="1"/>
        </p:nvSpPr>
        <p:spPr bwMode="auto">
          <a:xfrm>
            <a:off x="1042988" y="4076700"/>
            <a:ext cx="810101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5353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0313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 2" pitchFamily="18" charset="2"/>
        <a:buChar char=""/>
        <a:defRPr sz="2400">
          <a:solidFill>
            <a:srgbClr val="0033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w"/>
        <a:defRPr sz="2000">
          <a:solidFill>
            <a:srgbClr val="0033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500313" y="1928813"/>
            <a:ext cx="6215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539553" y="3140968"/>
            <a:ext cx="8604448" cy="2282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28625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00063" y="1500188"/>
            <a:ext cx="8643937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8" r:id="rId2"/>
    <p:sldLayoutId id="2147484071" r:id="rId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399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rgbClr val="00339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rgbClr val="003399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399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rgbClr val="003399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uges.typepad.com/my_weblog/2011/01/avop-apportez-vos-outils-personnels-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auges.typepad.com/my_weblog/2011/01/avop-apportez-vos-outils-personnels-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Cours </a:t>
            </a:r>
            <a:r>
              <a:rPr lang="fr-FR" sz="4400" dirty="0" smtClean="0"/>
              <a:t>3</a:t>
            </a:r>
            <a:endParaRPr lang="fr-FR" sz="4400" dirty="0" smtClean="0"/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0" y="4293096"/>
            <a:ext cx="9144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i="1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Prise de connaissance</a:t>
            </a:r>
            <a:r>
              <a:rPr kumimoji="0" lang="fr-FR" sz="3600" i="1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du SI</a:t>
            </a:r>
            <a:endParaRPr kumimoji="0" lang="fr-FR" sz="3600" i="1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et Infrastructure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752528"/>
          </a:xfrm>
        </p:spPr>
        <p:txBody>
          <a:bodyPr/>
          <a:lstStyle/>
          <a:p>
            <a:r>
              <a:rPr lang="fr-FR" sz="4000" dirty="0" smtClean="0"/>
              <a:t>Postes de travail</a:t>
            </a:r>
          </a:p>
          <a:p>
            <a:pPr lvl="1"/>
            <a:r>
              <a:rPr lang="fr-FR" sz="3200" dirty="0" smtClean="0"/>
              <a:t>des performances en hausse, des coûts en baisse (PC, smartphones, tablettes....)</a:t>
            </a:r>
          </a:p>
          <a:p>
            <a:pPr lvl="1"/>
            <a:r>
              <a:rPr lang="fr-FR" sz="3200" dirty="0" smtClean="0"/>
              <a:t>Démarches </a:t>
            </a:r>
            <a:r>
              <a:rPr lang="fr-FR" sz="3200" u="sng" dirty="0" smtClean="0">
                <a:hlinkClick r:id="rId3"/>
              </a:rPr>
              <a:t>AVOP</a:t>
            </a:r>
            <a:r>
              <a:rPr lang="fr-FR" sz="3200" dirty="0" smtClean="0"/>
              <a:t> (Apportez Vos Outils Personnels) BYOD en anglais</a:t>
            </a:r>
          </a:p>
          <a:p>
            <a:r>
              <a:rPr lang="fr-FR" sz="4000" dirty="0" smtClean="0"/>
              <a:t>Réseau </a:t>
            </a:r>
          </a:p>
          <a:p>
            <a:pPr lvl="1"/>
            <a:r>
              <a:rPr lang="fr-FR" dirty="0" smtClean="0"/>
              <a:t>3G, 4G, Wi-Fi  sont disponibles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4000" dirty="0" smtClean="0"/>
              <a:t>Au bureau, comme... chez soi ?</a:t>
            </a:r>
          </a:p>
          <a:p>
            <a:pPr>
              <a:buNone/>
            </a:pPr>
            <a:endParaRPr lang="fr-F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Gartner 2012 - CRM SaaS vs Onpremise 2010"/>
          <p:cNvPicPr>
            <a:picLocks noChangeAspect="1" noChangeArrowheads="1"/>
          </p:cNvPicPr>
          <p:nvPr/>
        </p:nvPicPr>
        <p:blipFill>
          <a:blip r:embed="rId2" cstate="print"/>
          <a:srcRect r="-2982"/>
          <a:stretch>
            <a:fillRect/>
          </a:stretch>
        </p:blipFill>
        <p:spPr bwMode="auto">
          <a:xfrm>
            <a:off x="395535" y="1772816"/>
            <a:ext cx="8496945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et Infrastructure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463856" cy="4896544"/>
          </a:xfrm>
        </p:spPr>
        <p:txBody>
          <a:bodyPr/>
          <a:lstStyle/>
          <a:p>
            <a:r>
              <a:rPr lang="fr-FR" sz="4000" dirty="0" smtClean="0"/>
              <a:t>Postes de travail</a:t>
            </a:r>
          </a:p>
          <a:p>
            <a:pPr lvl="1"/>
            <a:r>
              <a:rPr lang="fr-FR" sz="3200" dirty="0" smtClean="0"/>
              <a:t>des performances en hausse, des coûts en baisse (PC, smartphones, tablettes....)</a:t>
            </a:r>
          </a:p>
          <a:p>
            <a:pPr lvl="1"/>
            <a:r>
              <a:rPr lang="fr-FR" sz="3200" dirty="0" smtClean="0"/>
              <a:t>Démarches </a:t>
            </a:r>
            <a:r>
              <a:rPr lang="fr-FR" sz="3200" u="sng" dirty="0" smtClean="0">
                <a:hlinkClick r:id="rId3"/>
              </a:rPr>
              <a:t>AVOP</a:t>
            </a:r>
            <a:r>
              <a:rPr lang="fr-FR" sz="3200" dirty="0" smtClean="0"/>
              <a:t> (Apportez Vos Outils Personnels) BYOD en anglais</a:t>
            </a:r>
          </a:p>
          <a:p>
            <a:r>
              <a:rPr lang="fr-FR" sz="4000" dirty="0" smtClean="0"/>
              <a:t>Réseau (</a:t>
            </a:r>
            <a:r>
              <a:rPr lang="fr-FR" dirty="0" smtClean="0"/>
              <a:t>3G, 4G, Wi-Fi  sont disponibles)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4000" dirty="0" smtClean="0"/>
              <a:t>Accessibilité au bureau, comme... chez soi !</a:t>
            </a:r>
          </a:p>
          <a:p>
            <a:pPr>
              <a:buNone/>
            </a:pPr>
            <a:endParaRPr lang="fr-F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Green IT et virtualisation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336703" cy="4752528"/>
          </a:xfrm>
        </p:spPr>
        <p:txBody>
          <a:bodyPr/>
          <a:lstStyle/>
          <a:p>
            <a:r>
              <a:rPr lang="fr-FR" dirty="0" smtClean="0"/>
              <a:t>"Green IT" : concept qui désigne un état de l'art informatique qui vise à réduire l'empreinte écologique </a:t>
            </a:r>
          </a:p>
          <a:p>
            <a:endParaRPr lang="fr-FR" dirty="0" smtClean="0"/>
          </a:p>
          <a:p>
            <a:r>
              <a:rPr lang="fr-FR" dirty="0" smtClean="0"/>
              <a:t>Virtualiser : capacité de simuler plusieurs machines sur une seule (consolidation des infrastructures de production)</a:t>
            </a:r>
            <a:endParaRPr lang="fr-FR" sz="1800" dirty="0" smtClean="0"/>
          </a:p>
          <a:p>
            <a:pPr>
              <a:buNone/>
            </a:pPr>
            <a:endParaRPr lang="fr-FR" sz="3600" dirty="0" smtClean="0"/>
          </a:p>
        </p:txBody>
      </p:sp>
      <p:pic>
        <p:nvPicPr>
          <p:cNvPr id="8194" name="Picture 2" descr="http://sabbarexpertise.files.wordpress.com/2011/05/green-it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2510574" cy="1916832"/>
          </a:xfrm>
          <a:prstGeom prst="rect">
            <a:avLst/>
          </a:prstGeom>
          <a:noFill/>
        </p:spPr>
      </p:pic>
      <p:pic>
        <p:nvPicPr>
          <p:cNvPr id="8196" name="Picture 4" descr="http://saidpark.free.fr/images/virtualis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3136"/>
            <a:ext cx="2542736" cy="1700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 SI : Les risques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715376" cy="4968552"/>
          </a:xfrm>
        </p:spPr>
        <p:txBody>
          <a:bodyPr/>
          <a:lstStyle/>
          <a:p>
            <a:pPr>
              <a:buNone/>
            </a:pPr>
            <a:r>
              <a:rPr lang="fr-FR" sz="3600" dirty="0" smtClean="0"/>
              <a:t>Perte ou altération du SI</a:t>
            </a:r>
            <a:endParaRPr lang="fr-FR" sz="3600" i="1" dirty="0" smtClean="0"/>
          </a:p>
          <a:p>
            <a:pPr lvl="1"/>
            <a:r>
              <a:rPr lang="fr-FR" sz="3200" dirty="0" smtClean="0"/>
              <a:t>Risque important pour la pérennité de l'E</a:t>
            </a:r>
          </a:p>
          <a:p>
            <a:pPr lvl="2"/>
            <a:r>
              <a:rPr lang="fr-FR" sz="2800" dirty="0" smtClean="0"/>
              <a:t>Les risques stratégiques </a:t>
            </a:r>
            <a:r>
              <a:rPr lang="fr-FR" sz="2800" i="1" dirty="0" smtClean="0"/>
              <a:t>(décision)</a:t>
            </a:r>
          </a:p>
          <a:p>
            <a:pPr lvl="2"/>
            <a:r>
              <a:rPr lang="fr-FR" sz="2800" dirty="0" smtClean="0"/>
              <a:t>Les risques juridiques </a:t>
            </a:r>
          </a:p>
          <a:p>
            <a:pPr lvl="2"/>
            <a:r>
              <a:rPr lang="fr-FR" sz="2800" dirty="0" smtClean="0"/>
              <a:t>Les risques liés à la perte du patrimoine numérique </a:t>
            </a:r>
          </a:p>
          <a:p>
            <a:pPr lvl="2"/>
            <a:r>
              <a:rPr lang="fr-FR" sz="2800" dirty="0" smtClean="0"/>
              <a:t>Les risques liés à la perte de contrôle et la maîtrise du SI (</a:t>
            </a:r>
            <a:r>
              <a:rPr lang="fr-FR" sz="2800" i="1" dirty="0" smtClean="0"/>
              <a:t>perte d'exploitation</a:t>
            </a:r>
            <a:r>
              <a:rPr lang="fr-FR" sz="2800" dirty="0" smtClean="0"/>
              <a:t>)</a:t>
            </a:r>
          </a:p>
          <a:p>
            <a:pPr lvl="2"/>
            <a:r>
              <a:rPr lang="fr-FR" sz="2800" dirty="0" smtClean="0"/>
              <a:t>Les risques marketing (</a:t>
            </a:r>
            <a:r>
              <a:rPr lang="fr-FR" sz="2800" i="1" dirty="0" smtClean="0"/>
              <a:t>image</a:t>
            </a:r>
            <a:r>
              <a:rPr lang="fr-FR" sz="2800" dirty="0" smtClean="0"/>
              <a:t>)</a:t>
            </a:r>
          </a:p>
          <a:p>
            <a:pPr lvl="1"/>
            <a:r>
              <a:rPr lang="fr-FR" sz="3200" dirty="0" smtClean="0"/>
              <a:t>Assurance</a:t>
            </a:r>
          </a:p>
          <a:p>
            <a:endParaRPr lang="fr-FR" sz="3600" dirty="0" smtClean="0"/>
          </a:p>
          <a:p>
            <a:pPr>
              <a:buNone/>
            </a:pPr>
            <a:endParaRPr lang="fr-F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Les métiers autour du SI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Nomenclature des métiers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sz="2800" dirty="0" smtClean="0"/>
              <a:t>SI ou IT (Information Technologie) / numérique / digital</a:t>
            </a:r>
          </a:p>
          <a:p>
            <a:r>
              <a:rPr lang="fr-FR" sz="2800" dirty="0" smtClean="0"/>
              <a:t>Nomenclature des métiers </a:t>
            </a:r>
          </a:p>
          <a:p>
            <a:pPr lvl="1"/>
            <a:r>
              <a:rPr lang="fr-FR" sz="2400" dirty="0" smtClean="0"/>
              <a:t>35 métiers autour du SI (</a:t>
            </a:r>
            <a:r>
              <a:rPr lang="fr-FR" sz="2000" i="1" dirty="0" smtClean="0"/>
              <a:t>Cf nomenclature des métiers CIGREF</a:t>
            </a:r>
            <a:r>
              <a:rPr lang="fr-FR" sz="2400" dirty="0" smtClean="0"/>
              <a:t>) </a:t>
            </a:r>
          </a:p>
          <a:p>
            <a:pPr marL="0" indent="0">
              <a:buNone/>
            </a:pPr>
            <a:endParaRPr lang="fr-FR" sz="2800" i="1" dirty="0" smtClean="0"/>
          </a:p>
          <a:p>
            <a:pPr marL="0" indent="0">
              <a:buNone/>
            </a:pPr>
            <a:r>
              <a:rPr lang="fr-FR" sz="2800" i="1" dirty="0" smtClean="0"/>
              <a:t>Le </a:t>
            </a:r>
            <a:r>
              <a:rPr lang="fr-FR" sz="2800" b="1" i="1" dirty="0" smtClean="0"/>
              <a:t>CIGREF</a:t>
            </a:r>
            <a:r>
              <a:rPr lang="fr-FR" sz="2800" i="1" dirty="0" smtClean="0"/>
              <a:t>, </a:t>
            </a:r>
            <a:r>
              <a:rPr lang="fr-FR" sz="2800" b="1" i="1" dirty="0" smtClean="0"/>
              <a:t>réseau de Grandes Entreprises</a:t>
            </a:r>
            <a:r>
              <a:rPr lang="fr-FR" sz="2800" i="1" dirty="0" smtClean="0"/>
              <a:t>, est une association créée en 1970. Il regroupe plus de 130 grandes entreprises et organismes français dans tous les secteurs d’activité. Le CIGREF a pour mission de </a:t>
            </a:r>
            <a:r>
              <a:rPr lang="fr-FR" sz="2800" i="1" dirty="0" smtClean="0">
                <a:solidFill>
                  <a:srgbClr val="FF33CC"/>
                </a:solidFill>
              </a:rPr>
              <a:t> "</a:t>
            </a:r>
            <a:r>
              <a:rPr lang="fr-FR" sz="2800" b="1" i="1" dirty="0" smtClean="0">
                <a:solidFill>
                  <a:srgbClr val="FF33CC"/>
                </a:solidFill>
              </a:rPr>
              <a:t>promouvoir la culture numérique comme source d’innovation et de performance"</a:t>
            </a:r>
            <a:r>
              <a:rPr lang="fr-FR" sz="2800" i="1" dirty="0" smtClean="0"/>
              <a:t>.</a:t>
            </a:r>
            <a:endParaRPr lang="fr-FR" sz="3600" i="1" dirty="0" smtClean="0"/>
          </a:p>
          <a:p>
            <a:endParaRPr lang="fr-FR" sz="2800" dirty="0" smtClean="0"/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Nomenclature des métiers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>
              <a:buNone/>
            </a:pPr>
            <a:r>
              <a:rPr lang="fr-FR" sz="2800" dirty="0" smtClean="0"/>
              <a:t>Nomemclature des métiers organisée autour de 7 axes : </a:t>
            </a:r>
          </a:p>
          <a:p>
            <a:r>
              <a:rPr lang="fr-FR" sz="2800" dirty="0" smtClean="0"/>
              <a:t>Organisation et gestion des évolutions des SI</a:t>
            </a:r>
          </a:p>
          <a:p>
            <a:pPr>
              <a:buNone/>
            </a:pPr>
            <a:r>
              <a:rPr lang="fr-FR" sz="1600" dirty="0" smtClean="0"/>
              <a:t>	Consultant  - Urbaniste - Responsable du SI "métier"  - Gestionnaire d’applications </a:t>
            </a:r>
          </a:p>
          <a:p>
            <a:r>
              <a:rPr lang="fr-FR" sz="2800" dirty="0" smtClean="0"/>
              <a:t>Management de projets </a:t>
            </a:r>
            <a:r>
              <a:rPr lang="fr-FR" sz="1600" dirty="0" smtClean="0"/>
              <a:t>(Directeur de projet - CP)</a:t>
            </a:r>
          </a:p>
          <a:p>
            <a:r>
              <a:rPr lang="fr-FR" sz="2800" dirty="0" smtClean="0"/>
              <a:t>Cycle de vie des applications </a:t>
            </a:r>
            <a:r>
              <a:rPr lang="fr-FR" sz="1600" dirty="0" smtClean="0"/>
              <a:t>(Développeur )</a:t>
            </a:r>
          </a:p>
          <a:p>
            <a:r>
              <a:rPr lang="fr-FR" sz="2800" dirty="0" smtClean="0"/>
              <a:t>Mise à disposition et MCO  des infrastructures</a:t>
            </a:r>
          </a:p>
          <a:p>
            <a:r>
              <a:rPr lang="fr-FR" sz="2800" dirty="0" smtClean="0"/>
              <a:t>Support et assistance aux utilisateurs </a:t>
            </a:r>
          </a:p>
          <a:p>
            <a:r>
              <a:rPr lang="fr-FR" sz="2800" dirty="0" smtClean="0"/>
              <a:t>support méthode, qualité et securité </a:t>
            </a:r>
            <a:r>
              <a:rPr lang="fr-FR" sz="1600" dirty="0" smtClean="0"/>
              <a:t>(RSSI – expert méthode...)</a:t>
            </a:r>
          </a:p>
          <a:p>
            <a:r>
              <a:rPr lang="fr-FR" sz="2800" dirty="0" smtClean="0"/>
              <a:t>Management opérationnel 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  <a:p>
            <a:pPr marL="0" indent="0">
              <a:buNone/>
            </a:pPr>
            <a:endParaRPr lang="fr-FR" sz="2000" i="1" dirty="0" smtClean="0"/>
          </a:p>
          <a:p>
            <a:endParaRPr lang="fr-FR" sz="2800" dirty="0" smtClean="0"/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Zoom sur deux fonctions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DSI (Chief Information Officer) ou DOSI</a:t>
            </a:r>
          </a:p>
          <a:p>
            <a:pPr lvl="2"/>
            <a:r>
              <a:rPr lang="fr-FR" sz="2000" dirty="0" smtClean="0"/>
              <a:t>apporter un soutien au processus de travail dans l'organisation </a:t>
            </a:r>
          </a:p>
          <a:p>
            <a:pPr lvl="2"/>
            <a:r>
              <a:rPr lang="fr-FR" sz="2000" dirty="0" smtClean="0"/>
              <a:t>accompagner le changement </a:t>
            </a:r>
          </a:p>
          <a:p>
            <a:pPr lvl="2"/>
            <a:r>
              <a:rPr lang="fr-FR" sz="2000" dirty="0" smtClean="0"/>
              <a:t>évoluer selon le contexte de l'entreprise et de son ecosysteme </a:t>
            </a:r>
          </a:p>
          <a:p>
            <a:pPr lvl="2"/>
            <a:r>
              <a:rPr lang="fr-FR" sz="2000" dirty="0" smtClean="0"/>
              <a:t>s'intégrer dans la définition des processus métiers</a:t>
            </a:r>
          </a:p>
          <a:p>
            <a:pPr lvl="1"/>
            <a:endParaRPr lang="fr-FR" sz="2000" dirty="0" smtClean="0"/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RSSI (Responsable de la sécurité des SI)</a:t>
            </a:r>
          </a:p>
          <a:p>
            <a:pPr lvl="2"/>
            <a:r>
              <a:rPr lang="fr-FR" sz="2000" dirty="0" smtClean="0"/>
              <a:t>Evalue les risques, les menaces et les conséquences </a:t>
            </a:r>
          </a:p>
          <a:p>
            <a:pPr lvl="2"/>
            <a:r>
              <a:rPr lang="fr-FR" sz="2000" dirty="0" smtClean="0"/>
              <a:t>Etudie les moyens assurant la sécurité et leur bonne utilisation </a:t>
            </a:r>
          </a:p>
          <a:p>
            <a:pPr lvl="2"/>
            <a:r>
              <a:rPr lang="fr-FR" sz="2000" dirty="0" smtClean="0"/>
              <a:t>Etablit le plan de prévention 	</a:t>
            </a:r>
          </a:p>
          <a:p>
            <a:pPr lvl="2"/>
            <a:endParaRPr lang="fr-FR" sz="2000" dirty="0" smtClean="0"/>
          </a:p>
          <a:p>
            <a:pPr lvl="2"/>
            <a:endParaRPr lang="fr-FR" sz="2000" dirty="0" smtClean="0"/>
          </a:p>
          <a:p>
            <a:pPr lvl="2"/>
            <a:endParaRPr lang="fr-FR" sz="2000" dirty="0" smtClean="0"/>
          </a:p>
          <a:p>
            <a:pPr lvl="2"/>
            <a:endParaRPr lang="fr-FR" sz="2000" dirty="0" smtClean="0"/>
          </a:p>
          <a:p>
            <a:pPr lvl="2"/>
            <a:endParaRPr lang="fr-FR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Nomenclature des métiers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sz="2800" dirty="0" smtClean="0"/>
              <a:t>La maîtrise d'ouvrage (MOA) en anglais </a:t>
            </a:r>
            <a:r>
              <a:rPr lang="fr-FR" sz="2800" i="1" dirty="0" smtClean="0"/>
              <a:t>Project Owner </a:t>
            </a:r>
            <a:r>
              <a:rPr lang="fr-FR" sz="2800" dirty="0" smtClean="0"/>
              <a:t> : les utilisateurs</a:t>
            </a:r>
          </a:p>
          <a:p>
            <a:pPr lvl="1"/>
            <a:r>
              <a:rPr lang="fr-FR" sz="2400" dirty="0" smtClean="0"/>
              <a:t>Direction générale</a:t>
            </a:r>
          </a:p>
          <a:p>
            <a:pPr lvl="1"/>
            <a:r>
              <a:rPr lang="fr-FR" sz="2400" dirty="0" smtClean="0"/>
              <a:t>Responsable du service des utilisateurs</a:t>
            </a:r>
          </a:p>
          <a:p>
            <a:pPr lvl="1"/>
            <a:r>
              <a:rPr lang="fr-FR" sz="2400" dirty="0" smtClean="0"/>
              <a:t>Personnel</a:t>
            </a:r>
          </a:p>
          <a:p>
            <a:pPr lvl="1"/>
            <a:r>
              <a:rPr lang="fr-FR" sz="2400" dirty="0" smtClean="0"/>
              <a:t>Autres services</a:t>
            </a:r>
          </a:p>
          <a:p>
            <a:pPr lvl="1"/>
            <a:r>
              <a:rPr lang="fr-FR" sz="2400" dirty="0" smtClean="0"/>
              <a:t>Clients</a:t>
            </a:r>
          </a:p>
          <a:p>
            <a:pPr lvl="1">
              <a:buNone/>
            </a:pPr>
            <a:endParaRPr lang="fr-FR" sz="2400" dirty="0" smtClean="0"/>
          </a:p>
          <a:p>
            <a:r>
              <a:rPr lang="fr-FR" sz="2800" dirty="0" smtClean="0"/>
              <a:t>Les CP MOA sont experts sur un pan fonctionnel</a:t>
            </a:r>
          </a:p>
          <a:p>
            <a:r>
              <a:rPr lang="fr-FR" sz="2800" dirty="0" smtClean="0"/>
              <a:t>Responsable de l'expression fonctionnelle des besoins mais n'a pas forcément les compétences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00313"/>
            <a:ext cx="8605019" cy="1368425"/>
          </a:xfrm>
        </p:spPr>
        <p:txBody>
          <a:bodyPr/>
          <a:lstStyle/>
          <a:p>
            <a:r>
              <a:rPr lang="fr-FR" dirty="0" smtClean="0"/>
              <a:t>Opportunités &amp; Risques du SI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Nomenclature des métiers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sz="2800" dirty="0" smtClean="0"/>
              <a:t>La maîtrise d'oeuvre (MOE) en anglais </a:t>
            </a:r>
            <a:r>
              <a:rPr lang="fr-FR" sz="2800" i="1" dirty="0" smtClean="0"/>
              <a:t>Project Supervisor </a:t>
            </a:r>
            <a:r>
              <a:rPr lang="fr-FR" sz="2800" dirty="0" smtClean="0"/>
              <a:t>: les informaticiens, prestataires de services</a:t>
            </a:r>
          </a:p>
          <a:p>
            <a:pPr lvl="1"/>
            <a:r>
              <a:rPr lang="fr-FR" sz="2400" dirty="0" smtClean="0"/>
              <a:t>Responsable du service informatique</a:t>
            </a:r>
          </a:p>
          <a:p>
            <a:pPr lvl="1"/>
            <a:r>
              <a:rPr lang="fr-FR" sz="2400" dirty="0" smtClean="0"/>
              <a:t>Chef de projet</a:t>
            </a:r>
          </a:p>
          <a:p>
            <a:pPr lvl="1"/>
            <a:r>
              <a:rPr lang="fr-FR" sz="2400" dirty="0" smtClean="0"/>
              <a:t>Analyste</a:t>
            </a:r>
          </a:p>
          <a:p>
            <a:pPr lvl="1"/>
            <a:r>
              <a:rPr lang="fr-FR" sz="2400" dirty="0" smtClean="0"/>
              <a:t>Développeur</a:t>
            </a:r>
          </a:p>
          <a:p>
            <a:pPr lvl="1"/>
            <a:r>
              <a:rPr lang="fr-FR" sz="2400" dirty="0" smtClean="0"/>
              <a:t>Personnel de l’exploitation</a:t>
            </a:r>
          </a:p>
          <a:p>
            <a:pPr lvl="1"/>
            <a:r>
              <a:rPr lang="fr-FR" sz="2400" dirty="0" smtClean="0"/>
              <a:t>Sous-traitants de l'application</a:t>
            </a:r>
          </a:p>
          <a:p>
            <a:r>
              <a:rPr lang="fr-FR" sz="2800" dirty="0" smtClean="0"/>
              <a:t>Expertise technique prévaut sur le fonctionnel</a:t>
            </a:r>
          </a:p>
          <a:p>
            <a:r>
              <a:rPr lang="fr-FR" sz="2800" dirty="0" smtClean="0"/>
              <a:t>Responsable du bon déroulement du projet (maîtrise du projet)</a:t>
            </a:r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Entreprise et organisation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relation maitre d\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752300" cy="403244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99592" y="5934670"/>
            <a:ext cx="8244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A noter les fonctions d'AMOA </a:t>
            </a:r>
            <a:br>
              <a:rPr lang="fr-FR" sz="2800" dirty="0" smtClean="0">
                <a:solidFill>
                  <a:srgbClr val="003399"/>
                </a:solidFill>
                <a:latin typeface="+mj-lt"/>
              </a:rPr>
            </a:br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(informaticiens avec une maîtrise fonctionnelle)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Relation : MOA - MOE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Les relations MOA/MOE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715376" cy="4968552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complexité de la relation MOA/MOE tient à deux éléments clés : les enjeux métiers et la nature du SI</a:t>
            </a:r>
          </a:p>
          <a:p>
            <a:r>
              <a:rPr lang="fr-FR" sz="2800" dirty="0" smtClean="0"/>
              <a:t>Dilution des responsabilités sur les projets </a:t>
            </a:r>
          </a:p>
          <a:p>
            <a:r>
              <a:rPr lang="fr-FR" sz="2800" dirty="0" smtClean="0"/>
              <a:t>Difficultés de partage des priorités </a:t>
            </a:r>
          </a:p>
          <a:p>
            <a:r>
              <a:rPr lang="fr-FR" sz="2800" dirty="0" smtClean="0"/>
              <a:t>Incompatibilité avec les modes de fonctionnement des projets dits "agiles"</a:t>
            </a:r>
          </a:p>
          <a:p>
            <a:r>
              <a:rPr lang="fr-FR" sz="2800" dirty="0" smtClean="0"/>
              <a:t>Meilleure réactivité + d’agilité ou d’innovation </a:t>
            </a:r>
          </a:p>
          <a:p>
            <a:r>
              <a:rPr lang="fr-FR" sz="2800" dirty="0" smtClean="0"/>
              <a:t>Difficulté à généraliser le modèle pour E. internationales</a:t>
            </a:r>
          </a:p>
          <a:p>
            <a:r>
              <a:rPr lang="fr-FR" sz="2800" dirty="0" smtClean="0"/>
              <a:t>Eviter des fonctionnements en mode "passe-plat" </a:t>
            </a:r>
          </a:p>
          <a:p>
            <a:r>
              <a:rPr lang="fr-FR" sz="2800" dirty="0" smtClean="0"/>
              <a:t>Limiter le nombre d’acteurs parait pertinent</a:t>
            </a:r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Les relations MOA/MOE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sz="2800" dirty="0" smtClean="0"/>
              <a:t>La relation MOA/MOE montre ses limites dans des secteurs où le SI a une position clé tel que l’assurance ou encore la banque</a:t>
            </a:r>
          </a:p>
          <a:p>
            <a:r>
              <a:rPr lang="fr-FR" sz="2800" dirty="0" smtClean="0"/>
              <a:t>La fonction MOA est indispensable pour des SI développés en mode "sur mesure" (de façon à garantir la prise en compte des spécificités) </a:t>
            </a:r>
          </a:p>
          <a:p>
            <a:r>
              <a:rPr lang="fr-FR" sz="2800" dirty="0" smtClean="0"/>
              <a:t>Pour des SI de type web et surtout de type ERP, une forte proximité entre les métiers et la MOE est nécessaire pour optimiser les opérations de paramétrage.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Les relations MOA/MOE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 marL="268288" indent="-268288"/>
            <a:r>
              <a:rPr lang="fr-FR" sz="3600" dirty="0" smtClean="0"/>
              <a:t>Le couple MOA/MOE doit </a:t>
            </a:r>
            <a:r>
              <a:rPr lang="fr-FR" sz="3600" b="1" dirty="0" smtClean="0">
                <a:solidFill>
                  <a:srgbClr val="FF33CC"/>
                </a:solidFill>
              </a:rPr>
              <a:t>se définir au niveau de chaque projet</a:t>
            </a:r>
            <a:r>
              <a:rPr lang="fr-FR" sz="3600" b="1" dirty="0" smtClean="0"/>
              <a:t> </a:t>
            </a:r>
          </a:p>
          <a:p>
            <a:pPr marL="268288" indent="-268288"/>
            <a:endParaRPr lang="fr-FR" sz="3600" dirty="0" smtClean="0"/>
          </a:p>
          <a:p>
            <a:pPr marL="268288" indent="-268288"/>
            <a:r>
              <a:rPr lang="fr-FR" sz="3600" dirty="0" smtClean="0"/>
              <a:t>et non dans son ensemble </a:t>
            </a:r>
          </a:p>
          <a:p>
            <a:pPr marL="268288" indent="-268288"/>
            <a:endParaRPr lang="fr-FR" sz="3600" dirty="0" smtClean="0"/>
          </a:p>
          <a:p>
            <a:pPr marL="268288" indent="-268288"/>
            <a:r>
              <a:rPr lang="fr-FR" sz="3600" dirty="0" smtClean="0"/>
              <a:t>pour être au plus </a:t>
            </a:r>
            <a:r>
              <a:rPr lang="fr-FR" sz="3600" b="1" dirty="0" smtClean="0">
                <a:solidFill>
                  <a:srgbClr val="FF33CC"/>
                </a:solidFill>
              </a:rPr>
              <a:t>près des enjeux métiers </a:t>
            </a:r>
            <a:r>
              <a:rPr lang="fr-FR" sz="3600" dirty="0" smtClean="0"/>
              <a:t>et </a:t>
            </a:r>
            <a:r>
              <a:rPr lang="fr-FR" sz="3600" b="1" dirty="0" smtClean="0">
                <a:solidFill>
                  <a:srgbClr val="FF33CC"/>
                </a:solidFill>
              </a:rPr>
              <a:t>tenir compte des natures de SI </a:t>
            </a:r>
            <a:r>
              <a:rPr lang="fr-FR" sz="3600" dirty="0" smtClean="0"/>
              <a:t>à faire évoluer</a:t>
            </a:r>
            <a:endParaRPr lang="fr-FR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625" y="1571625"/>
            <a:ext cx="2343175" cy="452596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smtClean="0"/>
              <a:t>Etude fonctions et rémunération SI </a:t>
            </a:r>
          </a:p>
          <a:p>
            <a:pPr>
              <a:buNone/>
            </a:pPr>
            <a:r>
              <a:rPr lang="fr-FR" sz="1800" i="1" dirty="0" smtClean="0"/>
              <a:t>Mickaël PAGE 2012</a:t>
            </a:r>
            <a:endParaRPr lang="fr-FR" sz="18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3" y="332656"/>
            <a:ext cx="6804248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nb-NO" dirty="0" smtClean="0"/>
              <a:t>Organigramme type </a:t>
            </a:r>
            <a:br>
              <a:rPr lang="nb-NO" dirty="0" smtClean="0"/>
            </a:br>
            <a:r>
              <a:rPr lang="nb-NO" dirty="0" smtClean="0"/>
              <a:t>Grand Groupe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nb-NO" dirty="0" smtClean="0"/>
              <a:t>Organigramme type PME / PMI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1691680" y="1700808"/>
            <a:ext cx="8463855" cy="4968552"/>
          </a:xfrm>
        </p:spPr>
        <p:txBody>
          <a:bodyPr/>
          <a:lstStyle/>
          <a:p>
            <a:pPr>
              <a:buNone/>
            </a:pPr>
            <a:r>
              <a:rPr lang="fr-FR" sz="2800" dirty="0" smtClean="0"/>
              <a:t>rganigramme ... </a:t>
            </a:r>
            <a:endParaRPr lang="fr-FR" sz="2000" dirty="0" smtClean="0"/>
          </a:p>
          <a:p>
            <a:pPr lvl="1"/>
            <a:endParaRPr lang="fr-FR" sz="2000" dirty="0" smtClean="0"/>
          </a:p>
          <a:p>
            <a:pPr marL="0" indent="0">
              <a:buNone/>
            </a:pPr>
            <a:endParaRPr lang="fr-FR" sz="2000" i="1" dirty="0" smtClean="0"/>
          </a:p>
          <a:p>
            <a:endParaRPr lang="fr-FR" sz="2800" dirty="0" smtClean="0"/>
          </a:p>
          <a:p>
            <a:endParaRPr lang="fr-FR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247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Mais il existe aussi...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 smtClean="0"/>
              <a:t>Mais il existe aussi... des modèles "holacratiques" -&gt; Zappos... Chronoflex (en france)... </a:t>
            </a:r>
          </a:p>
          <a:p>
            <a:pPr marL="0" indent="0">
              <a:buNone/>
            </a:pPr>
            <a:r>
              <a:rPr lang="fr-FR" sz="3600" dirty="0" smtClean="0"/>
              <a:t> </a:t>
            </a:r>
          </a:p>
          <a:p>
            <a:pPr marL="268288" indent="-268288"/>
            <a:r>
              <a:rPr lang="fr-FR" sz="3600" dirty="0" smtClean="0"/>
              <a:t>Equipe agile et auto-organisée </a:t>
            </a:r>
          </a:p>
          <a:p>
            <a:pPr marL="268288" indent="-268288"/>
            <a:r>
              <a:rPr lang="fr-FR" sz="3600" dirty="0" smtClean="0"/>
              <a:t>Organigramme plus plat </a:t>
            </a:r>
          </a:p>
          <a:p>
            <a:pPr marL="268288" indent="-268288"/>
            <a:endParaRPr lang="fr-FR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Terminologie du 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A l'aube de la révolution </a:t>
            </a:r>
            <a:br>
              <a:rPr lang="fr-FR" sz="4400" dirty="0" smtClean="0"/>
            </a:br>
            <a:r>
              <a:rPr lang="fr-FR" sz="4400" dirty="0" smtClean="0"/>
              <a:t>industrielle informatique</a:t>
            </a:r>
          </a:p>
        </p:txBody>
      </p:sp>
      <p:pic>
        <p:nvPicPr>
          <p:cNvPr id="1026" name="Picture 2" descr="R2I Aube"/>
          <p:cNvPicPr>
            <a:picLocks noChangeAspect="1" noChangeArrowheads="1"/>
          </p:cNvPicPr>
          <p:nvPr/>
        </p:nvPicPr>
        <p:blipFill>
          <a:blip r:embed="rId2" cstate="print"/>
          <a:srcRect t="26222"/>
          <a:stretch>
            <a:fillRect/>
          </a:stretch>
        </p:blipFill>
        <p:spPr bwMode="auto">
          <a:xfrm>
            <a:off x="1403648" y="1916832"/>
            <a:ext cx="617534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Terminologie des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Urbanisation </a:t>
            </a:r>
          </a:p>
          <a:p>
            <a:pPr lvl="1"/>
            <a:r>
              <a:rPr lang="fr-FR" sz="2400" dirty="0" smtClean="0"/>
              <a:t>Discipline calquant une série de concepts issu de l’urbanisation de l’habitat réutilisés en informatique pour formaliser et modéliser les SI </a:t>
            </a:r>
          </a:p>
          <a:p>
            <a:pPr>
              <a:buNone/>
            </a:pPr>
            <a:r>
              <a:rPr lang="fr-FR" sz="2800" b="1" dirty="0" smtClean="0"/>
              <a:t>Management des SI</a:t>
            </a:r>
          </a:p>
          <a:p>
            <a:pPr lvl="1"/>
            <a:r>
              <a:rPr lang="fr-FR" sz="2400" dirty="0" smtClean="0"/>
              <a:t>Discipline regroupant l'ensemble des connaissances, des techniques et des outils assurant la gestion de données et leur sécurité, l'organisation et la protection du SI.</a:t>
            </a:r>
          </a:p>
          <a:p>
            <a:pPr lvl="1"/>
            <a:r>
              <a:rPr lang="fr-FR" sz="2400" dirty="0" smtClean="0"/>
              <a:t>Le SI doit être organisé, finalisé, construit, animé et contrôlé, (un moyen d'optimisation de la performance de l'entreprise)</a:t>
            </a:r>
          </a:p>
          <a:p>
            <a:pPr lvl="1"/>
            <a:r>
              <a:rPr lang="fr-FR" sz="2400" dirty="0" smtClean="0"/>
              <a:t>science en </a:t>
            </a:r>
            <a:r>
              <a:rPr lang="fr-FR" sz="2400" b="1" dirty="0" smtClean="0"/>
              <a:t>perpétuelle évolution </a:t>
            </a:r>
            <a:r>
              <a:rPr lang="fr-FR" sz="2400" dirty="0" smtClean="0"/>
              <a:t>en raison des nouveaux métiers émergents dans les SI.</a:t>
            </a:r>
          </a:p>
          <a:p>
            <a:pPr lvl="1">
              <a:buNone/>
            </a:pPr>
            <a:r>
              <a:rPr lang="fr-FR" sz="2400" dirty="0" smtClean="0"/>
              <a:t> </a:t>
            </a:r>
          </a:p>
          <a:p>
            <a:pPr lvl="1"/>
            <a:endParaRPr lang="fr-FR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Terminologie des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Externalisation (outsourcing) </a:t>
            </a:r>
          </a:p>
          <a:p>
            <a:pPr lvl="1"/>
            <a:r>
              <a:rPr lang="fr-FR" sz="2400" dirty="0" smtClean="0"/>
              <a:t>Permet à l’entreprise de se recentrer sur son activité métier (</a:t>
            </a:r>
            <a:r>
              <a:rPr lang="fr-FR" sz="2400" i="1" dirty="0" smtClean="0"/>
              <a:t>core business) </a:t>
            </a:r>
          </a:p>
          <a:p>
            <a:pPr lvl="1"/>
            <a:r>
              <a:rPr lang="fr-FR" sz="2400" dirty="0" smtClean="0"/>
              <a:t>Confier une fonction du SI à un partenaire externe ou un prestataire (SSII, …) de manière non ponctuelle (</a:t>
            </a:r>
            <a:r>
              <a:rPr lang="fr-FR" sz="2400" i="1" dirty="0" smtClean="0"/>
              <a:t>infogérance) </a:t>
            </a:r>
          </a:p>
          <a:p>
            <a:pPr lvl="2"/>
            <a:r>
              <a:rPr lang="fr-FR" sz="2000" dirty="0" smtClean="0"/>
              <a:t>Sauvegardes, réseau, BDD, poste de travail, … </a:t>
            </a:r>
          </a:p>
          <a:p>
            <a:pPr lvl="1"/>
            <a:r>
              <a:rPr lang="fr-FR" sz="2400" dirty="0" smtClean="0"/>
              <a:t>Totale, Forte, Partielle </a:t>
            </a:r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Terminologie des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Internalisation (insourcing) </a:t>
            </a:r>
          </a:p>
          <a:p>
            <a:pPr lvl="1"/>
            <a:r>
              <a:rPr lang="fr-FR" sz="2400" dirty="0" smtClean="0"/>
              <a:t>Permet d’avoir un SI qui corresponde à la culture de l’entreprise </a:t>
            </a:r>
          </a:p>
          <a:p>
            <a:pPr lvl="1"/>
            <a:r>
              <a:rPr lang="fr-FR" sz="2400" dirty="0" smtClean="0"/>
              <a:t>Savoir faire et évolutivité de l’équipe interne </a:t>
            </a:r>
          </a:p>
          <a:p>
            <a:pPr>
              <a:buNone/>
            </a:pPr>
            <a:r>
              <a:rPr lang="fr-FR" sz="2800" b="1" dirty="0" smtClean="0"/>
              <a:t>Ré-internalisation (backsourcing) </a:t>
            </a:r>
          </a:p>
          <a:p>
            <a:pPr lvl="1"/>
            <a:r>
              <a:rPr lang="fr-FR" sz="2400" dirty="0" smtClean="0"/>
              <a:t>Rupture ou fin du contrat </a:t>
            </a:r>
          </a:p>
          <a:p>
            <a:pPr lvl="1"/>
            <a:r>
              <a:rPr lang="fr-FR" sz="2400" dirty="0" smtClean="0"/>
              <a:t>Insatisfaction en termes financiers ou de qualité du service </a:t>
            </a:r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Shadow IT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 marL="0" indent="0">
              <a:buNone/>
            </a:pPr>
            <a:r>
              <a:rPr lang="fr-FR" sz="3600" b="1" dirty="0" smtClean="0"/>
              <a:t>Shadow IT</a:t>
            </a:r>
            <a:r>
              <a:rPr lang="fr-FR" sz="3600" dirty="0" smtClean="0"/>
              <a:t> est un terme utilisé pour désigner des SI réalisés et mis en œuvre au sein d'organisations </a:t>
            </a:r>
            <a:r>
              <a:rPr lang="fr-FR" sz="3600" b="1" dirty="0" smtClean="0">
                <a:solidFill>
                  <a:srgbClr val="FF33CC"/>
                </a:solidFill>
              </a:rPr>
              <a:t>sans approbation de la DSI</a:t>
            </a:r>
            <a:r>
              <a:rPr lang="fr-FR" sz="3600" dirty="0" smtClean="0"/>
              <a:t>.</a:t>
            </a:r>
          </a:p>
          <a:p>
            <a:pPr>
              <a:buNone/>
            </a:pPr>
            <a:endParaRPr lang="fr-FR" sz="3600" dirty="0" smtClean="0"/>
          </a:p>
          <a:p>
            <a:endParaRPr lang="fr-FR" sz="3600" b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Shadow IT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Aujourd’hui, en 2014, armé d’une simple carte de crédit, le salarié d’une entreprise peut :</a:t>
            </a:r>
          </a:p>
          <a:p>
            <a:pPr lvl="1"/>
            <a:r>
              <a:rPr lang="fr-FR" sz="2400" dirty="0" smtClean="0"/>
              <a:t>Aller sur AWS, Google ou Microsoft et disposer de ressources de calcul et de stockage importantes pour déployer ses applications.</a:t>
            </a:r>
          </a:p>
          <a:p>
            <a:pPr lvl="1"/>
            <a:r>
              <a:rPr lang="fr-FR" sz="2400" dirty="0" smtClean="0"/>
              <a:t>S’abonner à des centaines de solutions applicatives SaaS.</a:t>
            </a:r>
          </a:p>
          <a:p>
            <a:pPr lvl="1"/>
            <a:r>
              <a:rPr lang="fr-FR" sz="2400" dirty="0" smtClean="0"/>
              <a:t>Ouvrir des comptes sur Box, DropBox ou Gdrive et y stocker des To de données, structurées ou peu structurées.</a:t>
            </a:r>
          </a:p>
          <a:p>
            <a:pPr lvl="1"/>
            <a:r>
              <a:rPr lang="fr-FR" sz="2400" dirty="0" smtClean="0"/>
              <a:t>Tous ces services Cloud disposent de versions d’essai ou de versions légères gratuites, qui permettent de les mettre en œuvre à coût zéro.</a:t>
            </a:r>
          </a:p>
          <a:p>
            <a:endParaRPr lang="fr-FR" sz="2800" dirty="0" smtClean="0"/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Shadow IT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r>
              <a:rPr lang="fr-FR" dirty="0" smtClean="0"/>
              <a:t>Pour ses partisans, le </a:t>
            </a:r>
            <a:r>
              <a:rPr lang="fr-FR" b="1" dirty="0" smtClean="0">
                <a:solidFill>
                  <a:srgbClr val="FF33CC"/>
                </a:solidFill>
              </a:rPr>
              <a:t>Shadow IT = importante source d'innovation</a:t>
            </a:r>
            <a:r>
              <a:rPr lang="fr-FR" dirty="0" smtClean="0"/>
              <a:t> </a:t>
            </a:r>
            <a:r>
              <a:rPr lang="fr-FR" i="1" dirty="0" smtClean="0"/>
              <a:t>(tels systèmes servant de prototypes pour de futures solutions officielles). </a:t>
            </a:r>
          </a:p>
          <a:p>
            <a:r>
              <a:rPr lang="fr-FR" dirty="0" smtClean="0"/>
              <a:t>Pour ses détracteurs, le </a:t>
            </a:r>
            <a:r>
              <a:rPr lang="fr-FR" b="1" dirty="0" smtClean="0">
                <a:solidFill>
                  <a:srgbClr val="FF33CC"/>
                </a:solidFill>
              </a:rPr>
              <a:t>Shadow IT = un risque pour l'organisation. </a:t>
            </a:r>
          </a:p>
          <a:p>
            <a:pPr lvl="1"/>
            <a:r>
              <a:rPr lang="fr-FR" dirty="0" smtClean="0"/>
              <a:t>Les solutions réalisées au mépris des bonnes pratiques,  notamment en matière de tests, de documentation, de sécurité, de fiabilité, etc.</a:t>
            </a:r>
          </a:p>
          <a:p>
            <a:endParaRPr lang="fr-FR" dirty="0" smtClean="0"/>
          </a:p>
          <a:p>
            <a:endParaRPr lang="fr-FR" b="1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Shadow IT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r>
              <a:rPr lang="fr-FR" sz="2800" dirty="0" smtClean="0"/>
              <a:t>Pertes, vol de données confidentielles</a:t>
            </a:r>
          </a:p>
          <a:p>
            <a:r>
              <a:rPr lang="fr-FR" sz="2800" dirty="0" smtClean="0"/>
              <a:t>Mots de passe faciles à casser, porte ouverte sur des accès non autorisés</a:t>
            </a:r>
          </a:p>
          <a:p>
            <a:r>
              <a:rPr lang="fr-FR" sz="2800" dirty="0" smtClean="0"/>
              <a:t>Image de l’entreprise</a:t>
            </a:r>
          </a:p>
          <a:p>
            <a:r>
              <a:rPr lang="fr-FR" sz="2800" dirty="0" smtClean="0"/>
              <a:t>Mauvaises décisions liées à des erreurs de modélisation ou de programmation des outils utilisés.</a:t>
            </a:r>
          </a:p>
          <a:p>
            <a:r>
              <a:rPr lang="fr-FR" sz="2800" dirty="0" smtClean="0"/>
              <a:t>Non-respect des normes et standards de son industrie :  santé, gouvernement...</a:t>
            </a:r>
          </a:p>
          <a:p>
            <a:endParaRPr lang="fr-FR" sz="2800" dirty="0" smtClean="0"/>
          </a:p>
          <a:p>
            <a:endParaRPr lang="fr-FR" sz="28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Terminologie des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7819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Terminologie des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Front office ou « boutique » (Front line) </a:t>
            </a:r>
          </a:p>
          <a:p>
            <a:pPr lvl="1"/>
            <a:r>
              <a:rPr lang="fr-FR" sz="2400" dirty="0" smtClean="0"/>
              <a:t>Relation directe avec le client </a:t>
            </a:r>
          </a:p>
          <a:p>
            <a:pPr lvl="1"/>
            <a:r>
              <a:rPr lang="fr-FR" sz="2400" dirty="0" smtClean="0"/>
              <a:t>Partie frontale de l'entreprise, visible par la clientèle et en contact direct avec elle </a:t>
            </a:r>
          </a:p>
          <a:p>
            <a:pPr lvl="2"/>
            <a:r>
              <a:rPr lang="fr-FR" sz="1800" dirty="0" smtClean="0"/>
              <a:t>Équipes de marketing, SAV, … 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b="1" dirty="0" smtClean="0"/>
              <a:t>Back office ou « arrière-boutique » </a:t>
            </a:r>
          </a:p>
          <a:p>
            <a:pPr lvl="1"/>
            <a:r>
              <a:rPr lang="fr-FR" sz="2400" dirty="0" smtClean="0"/>
              <a:t>Gestion propre de l’entreprise </a:t>
            </a:r>
          </a:p>
          <a:p>
            <a:pPr lvl="1"/>
            <a:r>
              <a:rPr lang="fr-FR" sz="2400" dirty="0" smtClean="0"/>
              <a:t>Tous les processus internes à l'entreprise </a:t>
            </a:r>
          </a:p>
          <a:p>
            <a:pPr lvl="2"/>
            <a:r>
              <a:rPr lang="fr-FR" sz="1800" dirty="0" smtClean="0"/>
              <a:t>Auxquels le client n'a pas accès  (Production, logistique, stocks, comptabilité, GRH, …) </a:t>
            </a:r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Terminologie des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896544"/>
          </a:xfrm>
        </p:spPr>
        <p:txBody>
          <a:bodyPr/>
          <a:lstStyle/>
          <a:p>
            <a:pPr>
              <a:buNone/>
            </a:pPr>
            <a:r>
              <a:rPr lang="fr-FR" sz="2400" b="1" dirty="0" smtClean="0"/>
              <a:t>Front-end (site web) </a:t>
            </a:r>
          </a:p>
          <a:p>
            <a:pPr lvl="1"/>
            <a:r>
              <a:rPr lang="fr-FR" sz="2000" dirty="0" smtClean="0"/>
              <a:t> Pages accessibles par les visiteurs, les utilisateurs, les clients du site (identifiés ou non) </a:t>
            </a:r>
          </a:p>
          <a:p>
            <a:pPr>
              <a:buNone/>
            </a:pPr>
            <a:endParaRPr lang="fr-FR" sz="2400" b="1" dirty="0" smtClean="0"/>
          </a:p>
          <a:p>
            <a:pPr>
              <a:buNone/>
            </a:pPr>
            <a:r>
              <a:rPr lang="fr-FR" sz="2400" b="1" dirty="0" smtClean="0"/>
              <a:t>Back-end (site web) </a:t>
            </a:r>
          </a:p>
          <a:p>
            <a:pPr lvl="1"/>
            <a:r>
              <a:rPr lang="fr-FR" sz="2000" dirty="0" smtClean="0"/>
              <a:t>Pages réservées à l’administration du site </a:t>
            </a:r>
          </a:p>
          <a:p>
            <a:pPr lvl="1"/>
            <a:r>
              <a:rPr lang="fr-FR" sz="2000" dirty="0" smtClean="0"/>
              <a:t>Accès réservé à l’administrateur </a:t>
            </a:r>
          </a:p>
          <a:p>
            <a:pPr lvl="1"/>
            <a:r>
              <a:rPr lang="fr-FR" sz="2000" dirty="0" smtClean="0"/>
              <a:t>Configuration, gestion des pages, … </a:t>
            </a:r>
          </a:p>
          <a:p>
            <a:pPr lvl="1"/>
            <a:endParaRPr lang="fr-FR" sz="20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et les usages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715376" cy="4896544"/>
          </a:xfrm>
        </p:spPr>
        <p:txBody>
          <a:bodyPr/>
          <a:lstStyle/>
          <a:p>
            <a:pPr>
              <a:buNone/>
            </a:pPr>
            <a:r>
              <a:rPr lang="fr-FR" sz="3600" dirty="0" smtClean="0"/>
              <a:t>Les habitudes des utilisateurs changent. </a:t>
            </a:r>
          </a:p>
          <a:p>
            <a:r>
              <a:rPr lang="fr-FR" sz="3600" dirty="0" smtClean="0"/>
              <a:t>Utilisation des moyens informatiques pour leurs usages domestiques</a:t>
            </a:r>
          </a:p>
          <a:p>
            <a:r>
              <a:rPr lang="fr-FR" sz="3600" b="1" dirty="0" smtClean="0">
                <a:solidFill>
                  <a:srgbClr val="FF33CC"/>
                </a:solidFill>
              </a:rPr>
              <a:t>Souhait</a:t>
            </a:r>
            <a:r>
              <a:rPr lang="fr-FR" sz="3600" dirty="0" smtClean="0"/>
              <a:t> : Avoir  des mêmes fonctionnalités dans leur environnement de travail</a:t>
            </a:r>
          </a:p>
          <a:p>
            <a:pPr lvl="1"/>
            <a:r>
              <a:rPr lang="fr-FR" sz="3200" dirty="0" smtClean="0"/>
              <a:t>Mobile computing / Social network &amp;  usages collaboratifs / Web User Interaction (RIA) / Multicanal</a:t>
            </a:r>
          </a:p>
          <a:p>
            <a:endParaRPr lang="fr-FR" sz="3600" dirty="0" smtClean="0"/>
          </a:p>
          <a:p>
            <a:pPr lvl="2"/>
            <a:endParaRPr lang="fr-FR" sz="1600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et les usages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752528"/>
          </a:xfrm>
        </p:spPr>
        <p:txBody>
          <a:bodyPr/>
          <a:lstStyle/>
          <a:p>
            <a:pPr>
              <a:buNone/>
            </a:pPr>
            <a:r>
              <a:rPr lang="fr-FR" sz="3600" dirty="0" smtClean="0">
                <a:latin typeface="Calibri" pitchFamily="34" charset="0"/>
                <a:ea typeface="+mj-ea"/>
                <a:cs typeface="Arial" pitchFamily="34" charset="0"/>
              </a:rPr>
              <a:t>BI 3ème génération</a:t>
            </a:r>
          </a:p>
          <a:p>
            <a:r>
              <a:rPr lang="fr-FR" sz="3600" dirty="0" smtClean="0"/>
              <a:t>L'analyse des données est un </a:t>
            </a:r>
            <a:r>
              <a:rPr lang="fr-FR" sz="3600" dirty="0" smtClean="0">
                <a:solidFill>
                  <a:srgbClr val="FF33CC"/>
                </a:solidFill>
              </a:rPr>
              <a:t>besoin grandissant</a:t>
            </a:r>
            <a:r>
              <a:rPr lang="fr-FR" sz="3600" dirty="0" smtClean="0"/>
              <a:t> pour les entités métiers. Cette analyse ne peut plus seulement être faite </a:t>
            </a:r>
            <a:r>
              <a:rPr lang="fr-FR" sz="3600" dirty="0" smtClean="0">
                <a:solidFill>
                  <a:srgbClr val="FF33CC"/>
                </a:solidFill>
              </a:rPr>
              <a:t>à posteriori</a:t>
            </a:r>
            <a:r>
              <a:rPr lang="fr-FR" sz="3600" dirty="0" smtClean="0"/>
              <a:t>, mais nécessite de plus en plus de l'analyse en temps réel.</a:t>
            </a:r>
            <a:endParaRPr lang="fr-FR" sz="3600" dirty="0" smtClean="0">
              <a:latin typeface="Calibri" pitchFamily="34" charset="0"/>
              <a:ea typeface="+mj-ea"/>
              <a:cs typeface="Arial" pitchFamily="34" charset="0"/>
            </a:endParaRPr>
          </a:p>
          <a:p>
            <a:pPr lvl="2"/>
            <a:endParaRPr lang="fr-FR" sz="3600" dirty="0" smtClean="0"/>
          </a:p>
          <a:p>
            <a:r>
              <a:rPr lang="fr-FR" sz="3600" dirty="0" smtClean="0"/>
              <a:t>Cloud Computing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&amp; Cloud Computing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323528" y="1556792"/>
            <a:ext cx="8463855" cy="864096"/>
          </a:xfrm>
        </p:spPr>
        <p:txBody>
          <a:bodyPr/>
          <a:lstStyle/>
          <a:p>
            <a:pPr>
              <a:buNone/>
            </a:pPr>
            <a:r>
              <a:rPr lang="fr-FR" sz="3600" dirty="0" smtClean="0"/>
              <a:t>Cloud Computing</a:t>
            </a:r>
          </a:p>
          <a:p>
            <a:endParaRPr lang="fr-FR" dirty="0" smtClean="0"/>
          </a:p>
        </p:txBody>
      </p:sp>
      <p:pic>
        <p:nvPicPr>
          <p:cNvPr id="2050" name="Picture 2" descr="http://filiph.net/slides/idf-cloud/src/iaas-paas-sa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60848"/>
            <a:ext cx="8568952" cy="4477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&amp; Cloud Computing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pic>
        <p:nvPicPr>
          <p:cNvPr id="223234" name="Picture 2" descr="http://download3.vmware.com/vcat/vcat31_documentation_center/Operating%20a%20vCloud/images/3b%20Operating%20a%20VMware%20vCloud.2.033.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8"/>
            <a:ext cx="8958522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linformaticien.com/Portals/0/imgINF/Azure/P1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572377" cy="4320480"/>
          </a:xfrm>
          <a:prstGeom prst="rect">
            <a:avLst/>
          </a:prstGeom>
          <a:noFill/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R2I &amp; Cloud Computing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R2I et les usages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752528"/>
          </a:xfrm>
        </p:spPr>
        <p:txBody>
          <a:bodyPr/>
          <a:lstStyle/>
          <a:p>
            <a:r>
              <a:rPr lang="fr-FR" sz="3600" dirty="0" smtClean="0"/>
              <a:t>SAAS software as a Service</a:t>
            </a:r>
          </a:p>
          <a:p>
            <a:pPr lvl="1"/>
            <a:r>
              <a:rPr lang="fr-FR" sz="2400" dirty="0" smtClean="0"/>
              <a:t>adapter son budget à l’évolution de</a:t>
            </a:r>
            <a:br>
              <a:rPr lang="fr-FR" sz="2400" dirty="0" smtClean="0"/>
            </a:br>
            <a:r>
              <a:rPr lang="fr-FR" sz="2400" dirty="0" smtClean="0"/>
              <a:t>l’activité</a:t>
            </a:r>
          </a:p>
          <a:p>
            <a:pPr lvl="1"/>
            <a:r>
              <a:rPr lang="fr-FR" sz="2400" dirty="0" smtClean="0"/>
              <a:t>Cauchemar des migrations</a:t>
            </a:r>
          </a:p>
          <a:p>
            <a:r>
              <a:rPr lang="fr-FR" sz="3600" dirty="0" smtClean="0"/>
              <a:t>la domination du marché par les solutions WinTel (Windows - Intel) est terminée</a:t>
            </a:r>
          </a:p>
          <a:p>
            <a:r>
              <a:rPr lang="fr-FR" sz="3600" dirty="0" smtClean="0"/>
              <a:t>L'objet devient de plus en plus connecté</a:t>
            </a:r>
          </a:p>
          <a:p>
            <a:r>
              <a:rPr lang="fr-FR" sz="3600" dirty="0" smtClean="0"/>
              <a:t>Le volume d'information échangé augmente (big data)</a:t>
            </a:r>
          </a:p>
          <a:p>
            <a:endParaRPr lang="fr-FR" sz="3600" dirty="0" smtClean="0"/>
          </a:p>
          <a:p>
            <a:pPr lvl="2"/>
            <a:endParaRPr lang="fr-FR" sz="1600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164866" name="Picture 2" descr="Boulet-bagnard-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28800"/>
            <a:ext cx="3048000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èle par défaut">
  <a:themeElements>
    <a:clrScheme name="2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C0000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</a:objectDefaults>
  <a:extraClrSchemeLst>
    <a:extraClrScheme>
      <a:clrScheme name="2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6601</TotalTime>
  <Words>1414</Words>
  <Application>Microsoft Office PowerPoint</Application>
  <PresentationFormat>Affichage à l'écran (4:3)</PresentationFormat>
  <Paragraphs>262</Paragraphs>
  <Slides>39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2_Modèle par défaut</vt:lpstr>
      <vt:lpstr>2_Conception personnalisée</vt:lpstr>
      <vt:lpstr>1_Conception personnalisée</vt:lpstr>
      <vt:lpstr>Conception personnalisée</vt:lpstr>
      <vt:lpstr>Cours 3</vt:lpstr>
      <vt:lpstr>Opportunités &amp; Risques du SI</vt:lpstr>
      <vt:lpstr>A l'aube de la révolution  industrielle informatique</vt:lpstr>
      <vt:lpstr>R2I et les usages</vt:lpstr>
      <vt:lpstr>R2I et les usages</vt:lpstr>
      <vt:lpstr>R2I &amp; Cloud Computing</vt:lpstr>
      <vt:lpstr>R2I &amp; Cloud Computing</vt:lpstr>
      <vt:lpstr>Diapositive 8</vt:lpstr>
      <vt:lpstr>R2I et les usages</vt:lpstr>
      <vt:lpstr>R2I et Infrastructure</vt:lpstr>
      <vt:lpstr>Diapositive 11</vt:lpstr>
      <vt:lpstr>R2I et Infrastructure</vt:lpstr>
      <vt:lpstr>Green IT et virtualisation</vt:lpstr>
      <vt:lpstr>Le SI : Les risques</vt:lpstr>
      <vt:lpstr>Les métiers autour du SI</vt:lpstr>
      <vt:lpstr>Nomenclature des métiers</vt:lpstr>
      <vt:lpstr>Nomenclature des métiers</vt:lpstr>
      <vt:lpstr>Zoom sur deux fonctions</vt:lpstr>
      <vt:lpstr>Nomenclature des métiers</vt:lpstr>
      <vt:lpstr>Nomenclature des métiers</vt:lpstr>
      <vt:lpstr>Entreprise et organisation</vt:lpstr>
      <vt:lpstr>Diapositive 22</vt:lpstr>
      <vt:lpstr>Les relations MOA/MOE</vt:lpstr>
      <vt:lpstr>Les relations MOA/MOE</vt:lpstr>
      <vt:lpstr>Les relations MOA/MOE</vt:lpstr>
      <vt:lpstr>Organigramme type  Grand Groupe</vt:lpstr>
      <vt:lpstr>Organigramme type PME / PMI</vt:lpstr>
      <vt:lpstr>Mais il existe aussi... </vt:lpstr>
      <vt:lpstr>Terminologie du SI</vt:lpstr>
      <vt:lpstr>Terminologie des SI</vt:lpstr>
      <vt:lpstr>Terminologie des SI</vt:lpstr>
      <vt:lpstr>Terminologie des SI</vt:lpstr>
      <vt:lpstr>Shadow IT</vt:lpstr>
      <vt:lpstr>Shadow IT</vt:lpstr>
      <vt:lpstr>Shadow IT</vt:lpstr>
      <vt:lpstr>Shadow IT</vt:lpstr>
      <vt:lpstr>Terminologie des SI</vt:lpstr>
      <vt:lpstr>Terminologie des SI</vt:lpstr>
      <vt:lpstr>Terminologie des SI</vt:lpstr>
    </vt:vector>
  </TitlesOfParts>
  <Company>Carter Cash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Fabienne Masse</dc:creator>
  <cp:lastModifiedBy>Fabienne Charpentier</cp:lastModifiedBy>
  <cp:revision>563</cp:revision>
  <dcterms:created xsi:type="dcterms:W3CDTF">2008-06-30T09:24:01Z</dcterms:created>
  <dcterms:modified xsi:type="dcterms:W3CDTF">2014-10-05T11:14:43Z</dcterms:modified>
</cp:coreProperties>
</file>