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4059" r:id="rId2"/>
    <p:sldMasterId id="2147483955" r:id="rId3"/>
    <p:sldMasterId id="2147483902" r:id="rId4"/>
  </p:sldMasterIdLst>
  <p:notesMasterIdLst>
    <p:notesMasterId r:id="rId41"/>
  </p:notesMasterIdLst>
  <p:handoutMasterIdLst>
    <p:handoutMasterId r:id="rId42"/>
  </p:handoutMasterIdLst>
  <p:sldIdLst>
    <p:sldId id="377" r:id="rId5"/>
    <p:sldId id="341" r:id="rId6"/>
    <p:sldId id="391" r:id="rId7"/>
    <p:sldId id="418" r:id="rId8"/>
    <p:sldId id="392" r:id="rId9"/>
    <p:sldId id="424" r:id="rId10"/>
    <p:sldId id="400" r:id="rId11"/>
    <p:sldId id="401" r:id="rId12"/>
    <p:sldId id="402" r:id="rId13"/>
    <p:sldId id="403" r:id="rId14"/>
    <p:sldId id="405" r:id="rId15"/>
    <p:sldId id="406" r:id="rId16"/>
    <p:sldId id="407" r:id="rId17"/>
    <p:sldId id="408" r:id="rId18"/>
    <p:sldId id="409" r:id="rId19"/>
    <p:sldId id="410" r:id="rId20"/>
    <p:sldId id="411" r:id="rId21"/>
    <p:sldId id="412" r:id="rId22"/>
    <p:sldId id="413" r:id="rId23"/>
    <p:sldId id="393" r:id="rId24"/>
    <p:sldId id="394" r:id="rId25"/>
    <p:sldId id="396" r:id="rId26"/>
    <p:sldId id="397" r:id="rId27"/>
    <p:sldId id="378" r:id="rId28"/>
    <p:sldId id="420" r:id="rId29"/>
    <p:sldId id="362" r:id="rId30"/>
    <p:sldId id="415" r:id="rId31"/>
    <p:sldId id="423" r:id="rId32"/>
    <p:sldId id="422" r:id="rId33"/>
    <p:sldId id="421" r:id="rId34"/>
    <p:sldId id="360" r:id="rId35"/>
    <p:sldId id="361" r:id="rId36"/>
    <p:sldId id="365" r:id="rId37"/>
    <p:sldId id="369" r:id="rId38"/>
    <p:sldId id="366" r:id="rId39"/>
    <p:sldId id="426" r:id="rId4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CC0000"/>
    <a:srgbClr val="FF0000"/>
    <a:srgbClr val="003399"/>
    <a:srgbClr val="66FFCC"/>
    <a:srgbClr val="DDDD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2" autoAdjust="0"/>
    <p:restoredTop sz="73285" autoAdjust="0"/>
  </p:normalViewPr>
  <p:slideViewPr>
    <p:cSldViewPr>
      <p:cViewPr>
        <p:scale>
          <a:sx n="78" d="100"/>
          <a:sy n="78" d="100"/>
        </p:scale>
        <p:origin x="-1068"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2922" y="-108"/>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7321" cy="513063"/>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defRPr sz="1300"/>
            </a:lvl1pPr>
          </a:lstStyle>
          <a:p>
            <a:pPr>
              <a:defRPr/>
            </a:pPr>
            <a:endParaRPr lang="fr-FR"/>
          </a:p>
        </p:txBody>
      </p:sp>
      <p:sp>
        <p:nvSpPr>
          <p:cNvPr id="19459" name="Rectangle 3"/>
          <p:cNvSpPr>
            <a:spLocks noGrp="1" noChangeArrowheads="1"/>
          </p:cNvSpPr>
          <p:nvPr>
            <p:ph type="dt" sz="quarter" idx="1"/>
          </p:nvPr>
        </p:nvSpPr>
        <p:spPr bwMode="auto">
          <a:xfrm>
            <a:off x="4020290" y="0"/>
            <a:ext cx="3077320" cy="513063"/>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a:defRPr sz="1300"/>
            </a:lvl1pPr>
          </a:lstStyle>
          <a:p>
            <a:pPr>
              <a:defRPr/>
            </a:pPr>
            <a:endParaRPr lang="fr-FR"/>
          </a:p>
        </p:txBody>
      </p:sp>
      <p:sp>
        <p:nvSpPr>
          <p:cNvPr id="19460" name="Rectangle 4"/>
          <p:cNvSpPr>
            <a:spLocks noGrp="1" noChangeArrowheads="1"/>
          </p:cNvSpPr>
          <p:nvPr>
            <p:ph type="ftr" sz="quarter" idx="2"/>
          </p:nvPr>
        </p:nvSpPr>
        <p:spPr bwMode="auto">
          <a:xfrm>
            <a:off x="0" y="9719885"/>
            <a:ext cx="3077321" cy="513063"/>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defRPr sz="1300"/>
            </a:lvl1pPr>
          </a:lstStyle>
          <a:p>
            <a:pPr>
              <a:defRPr/>
            </a:pPr>
            <a:endParaRPr lang="fr-FR"/>
          </a:p>
        </p:txBody>
      </p:sp>
      <p:sp>
        <p:nvSpPr>
          <p:cNvPr id="19461" name="Rectangle 5"/>
          <p:cNvSpPr>
            <a:spLocks noGrp="1" noChangeArrowheads="1"/>
          </p:cNvSpPr>
          <p:nvPr>
            <p:ph type="sldNum" sz="quarter" idx="3"/>
          </p:nvPr>
        </p:nvSpPr>
        <p:spPr bwMode="auto">
          <a:xfrm>
            <a:off x="4020290" y="9719885"/>
            <a:ext cx="3077320" cy="513063"/>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a:defRPr sz="1300"/>
            </a:lvl1pPr>
          </a:lstStyle>
          <a:p>
            <a:pPr>
              <a:defRPr/>
            </a:pPr>
            <a:fld id="{FD349D8E-E89D-4609-B105-22EAA2F77613}" type="slidenum">
              <a:rPr lang="fr-FR"/>
              <a:pPr>
                <a:defRPr/>
              </a:pPr>
              <a:t>‹N°›</a:t>
            </a:fld>
            <a:endParaRPr lang="fr-FR"/>
          </a:p>
        </p:txBody>
      </p:sp>
    </p:spTree>
    <p:extLst>
      <p:ext uri="{BB962C8B-B14F-4D97-AF65-F5344CB8AC3E}">
        <p14:creationId xmlns:p14="http://schemas.microsoft.com/office/powerpoint/2010/main" xmlns="" val="2082567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7321" cy="513063"/>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defRPr sz="1300"/>
            </a:lvl1pPr>
          </a:lstStyle>
          <a:p>
            <a:pPr>
              <a:defRPr/>
            </a:pPr>
            <a:endParaRPr lang="fr-FR"/>
          </a:p>
        </p:txBody>
      </p:sp>
      <p:sp>
        <p:nvSpPr>
          <p:cNvPr id="21507" name="Rectangle 3"/>
          <p:cNvSpPr>
            <a:spLocks noGrp="1" noChangeArrowheads="1"/>
          </p:cNvSpPr>
          <p:nvPr>
            <p:ph type="dt" idx="1"/>
          </p:nvPr>
        </p:nvSpPr>
        <p:spPr bwMode="auto">
          <a:xfrm>
            <a:off x="4020290" y="0"/>
            <a:ext cx="3077320" cy="513063"/>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a:defRPr sz="1300"/>
            </a:lvl1pPr>
          </a:lstStyle>
          <a:p>
            <a:pPr>
              <a:defRPr/>
            </a:pPr>
            <a:endParaRPr lang="fr-FR"/>
          </a:p>
        </p:txBody>
      </p:sp>
      <p:sp>
        <p:nvSpPr>
          <p:cNvPr id="3482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709761" y="4860775"/>
            <a:ext cx="5679778" cy="4605910"/>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1510" name="Rectangle 6"/>
          <p:cNvSpPr>
            <a:spLocks noGrp="1" noChangeArrowheads="1"/>
          </p:cNvSpPr>
          <p:nvPr>
            <p:ph type="ftr" sz="quarter" idx="4"/>
          </p:nvPr>
        </p:nvSpPr>
        <p:spPr bwMode="auto">
          <a:xfrm>
            <a:off x="0" y="9719885"/>
            <a:ext cx="3077321" cy="513063"/>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defRPr sz="1300"/>
            </a:lvl1pPr>
          </a:lstStyle>
          <a:p>
            <a:pPr>
              <a:defRPr/>
            </a:pPr>
            <a:endParaRPr lang="fr-FR"/>
          </a:p>
        </p:txBody>
      </p:sp>
      <p:sp>
        <p:nvSpPr>
          <p:cNvPr id="21511" name="Rectangle 7"/>
          <p:cNvSpPr>
            <a:spLocks noGrp="1" noChangeArrowheads="1"/>
          </p:cNvSpPr>
          <p:nvPr>
            <p:ph type="sldNum" sz="quarter" idx="5"/>
          </p:nvPr>
        </p:nvSpPr>
        <p:spPr bwMode="auto">
          <a:xfrm>
            <a:off x="4020290" y="9719885"/>
            <a:ext cx="3077320" cy="513063"/>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a:defRPr sz="1300"/>
            </a:lvl1pPr>
          </a:lstStyle>
          <a:p>
            <a:pPr>
              <a:defRPr/>
            </a:pPr>
            <a:fld id="{1C645CA3-341B-4DCE-BA9F-B8B43791D519}" type="slidenum">
              <a:rPr lang="fr-FR"/>
              <a:pPr>
                <a:defRPr/>
              </a:pPr>
              <a:t>‹N°›</a:t>
            </a:fld>
            <a:endParaRPr lang="fr-FR"/>
          </a:p>
        </p:txBody>
      </p:sp>
    </p:spTree>
    <p:extLst>
      <p:ext uri="{BB962C8B-B14F-4D97-AF65-F5344CB8AC3E}">
        <p14:creationId xmlns:p14="http://schemas.microsoft.com/office/powerpoint/2010/main" xmlns="" val="335528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300" dirty="0" smtClean="0"/>
              <a:t>la qualification est un processus permanent, même au-delà du démarrage, car la vie du système implique sa dégradation</a:t>
            </a:r>
            <a:endParaRPr lang="fr-FR" dirty="0"/>
          </a:p>
        </p:txBody>
      </p:sp>
      <p:sp>
        <p:nvSpPr>
          <p:cNvPr id="4" name="Espace réservé du numéro de diapositive 3"/>
          <p:cNvSpPr>
            <a:spLocks noGrp="1"/>
          </p:cNvSpPr>
          <p:nvPr>
            <p:ph type="sldNum" sz="quarter" idx="10"/>
          </p:nvPr>
        </p:nvSpPr>
        <p:spPr/>
        <p:txBody>
          <a:bodyPr/>
          <a:lstStyle/>
          <a:p>
            <a:pPr>
              <a:defRPr/>
            </a:pPr>
            <a:fld id="{1C645CA3-341B-4DCE-BA9F-B8B43791D519}" type="slidenum">
              <a:rPr lang="fr-FR" smtClean="0"/>
              <a:pPr>
                <a:defRPr/>
              </a:pPr>
              <a:t>18</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Calibri" pitchFamily="34" charset="0"/>
              </a:defRPr>
            </a:lvl1pPr>
          </a:lstStyle>
          <a:p>
            <a:r>
              <a:rPr lang="fr-FR" dirty="0" smtClean="0"/>
              <a:t>Cliquez pour modifier le style du titre</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Calibri" pitchFamily="34" charset="0"/>
              </a:defRPr>
            </a:lvl1pPr>
          </a:lstStyle>
          <a:p>
            <a:r>
              <a:rPr lang="fr-FR" dirty="0" smtClean="0"/>
              <a:t>Cliquez pour modifier le style du titre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893AE84-FD4A-4559-B0F7-08FAAED7DBFA}" type="datetimeFigureOut">
              <a:rPr lang="fr-FR" smtClean="0"/>
              <a:pPr/>
              <a:t>14/10/2014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9B17DB5-8886-4B82-9889-BFF85518C97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28875" y="2500313"/>
            <a:ext cx="6643688" cy="1368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fr-FR" dirty="0" smtClean="0"/>
          </a:p>
        </p:txBody>
      </p:sp>
      <p:sp>
        <p:nvSpPr>
          <p:cNvPr id="1027" name="Rectangle 3"/>
          <p:cNvSpPr>
            <a:spLocks noGrp="1" noChangeArrowheads="1"/>
          </p:cNvSpPr>
          <p:nvPr>
            <p:ph type="body" idx="1"/>
          </p:nvPr>
        </p:nvSpPr>
        <p:spPr bwMode="auto">
          <a:xfrm>
            <a:off x="2916238" y="4221163"/>
            <a:ext cx="5926137" cy="93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fr-FR" dirty="0" smtClean="0"/>
          </a:p>
        </p:txBody>
      </p:sp>
      <p:sp>
        <p:nvSpPr>
          <p:cNvPr id="185351" name="Line 7"/>
          <p:cNvSpPr>
            <a:spLocks noChangeShapeType="1"/>
          </p:cNvSpPr>
          <p:nvPr userDrawn="1"/>
        </p:nvSpPr>
        <p:spPr bwMode="auto">
          <a:xfrm>
            <a:off x="1042988" y="4076700"/>
            <a:ext cx="8101012" cy="0"/>
          </a:xfrm>
          <a:prstGeom prst="line">
            <a:avLst/>
          </a:prstGeom>
          <a:noFill/>
          <a:ln w="28575">
            <a:solidFill>
              <a:srgbClr val="00B0F0"/>
            </a:solidFill>
            <a:round/>
            <a:headEnd/>
            <a:tailEnd/>
          </a:ln>
          <a:effectLst/>
        </p:spPr>
        <p:txBody>
          <a:bodyPr/>
          <a:lstStyle/>
          <a:p>
            <a:pPr>
              <a:defRPr/>
            </a:pPr>
            <a:endParaRPr lang="fr-FR"/>
          </a:p>
        </p:txBody>
      </p:sp>
      <p:sp>
        <p:nvSpPr>
          <p:cNvPr id="185353" name="Text Box 9"/>
          <p:cNvSpPr txBox="1">
            <a:spLocks noChangeArrowheads="1"/>
          </p:cNvSpPr>
          <p:nvPr userDrawn="1"/>
        </p:nvSpPr>
        <p:spPr bwMode="auto">
          <a:xfrm>
            <a:off x="0" y="0"/>
            <a:ext cx="9144000" cy="2031325"/>
          </a:xfrm>
          <a:prstGeom prst="rect">
            <a:avLst/>
          </a:prstGeom>
          <a:solidFill>
            <a:srgbClr val="00B0F0"/>
          </a:solidFill>
          <a:ln w="9525">
            <a:noFill/>
            <a:miter lim="800000"/>
            <a:headEnd/>
            <a:tailEnd/>
          </a:ln>
          <a:effectLst/>
        </p:spPr>
        <p:txBody>
          <a:bodyPr wrap="square">
            <a:spAutoFit/>
          </a:bodyPr>
          <a:lstStyle/>
          <a:p>
            <a:pPr>
              <a:spcBef>
                <a:spcPct val="50000"/>
              </a:spcBef>
              <a:defRPr/>
            </a:pPr>
            <a:endParaRPr lang="fr-FR"/>
          </a:p>
          <a:p>
            <a:pPr>
              <a:spcBef>
                <a:spcPct val="50000"/>
              </a:spcBef>
              <a:defRPr/>
            </a:pPr>
            <a:endParaRPr lang="fr-FR"/>
          </a:p>
          <a:p>
            <a:pPr>
              <a:spcBef>
                <a:spcPct val="50000"/>
              </a:spcBef>
              <a:defRPr/>
            </a:pPr>
            <a:endParaRPr lang="fr-FR"/>
          </a:p>
          <a:p>
            <a:pPr>
              <a:spcBef>
                <a:spcPct val="50000"/>
              </a:spcBef>
              <a:defRPr/>
            </a:pPr>
            <a:endParaRPr lang="fr-FR"/>
          </a:p>
          <a:p>
            <a:pPr>
              <a:spcBef>
                <a:spcPct val="50000"/>
              </a:spcBef>
              <a:defRPr/>
            </a:pPr>
            <a:endParaRPr lang="fr-FR"/>
          </a:p>
        </p:txBody>
      </p:sp>
    </p:spTree>
  </p:cSld>
  <p:clrMap bg1="lt1" tx1="dk1" bg2="lt2" tx2="dk2" accent1="accent1" accent2="accent2" accent3="accent3" accent4="accent4" accent5="accent5" accent6="accent6" hlink="hlink" folHlink="folHlink"/>
  <p:sldLayoutIdLst>
    <p:sldLayoutId id="2147484040" r:id="rId1"/>
  </p:sldLayoutIdLst>
  <p:hf sldNum="0" hdr="0" ftr="0"/>
  <p:txStyles>
    <p:titleStyle>
      <a:lvl1pPr algn="ctr" rtl="0" eaLnBrk="0" fontAlgn="base" hangingPunct="0">
        <a:spcBef>
          <a:spcPct val="0"/>
        </a:spcBef>
        <a:spcAft>
          <a:spcPct val="0"/>
        </a:spcAft>
        <a:defRPr sz="3600" b="1" i="0">
          <a:solidFill>
            <a:srgbClr val="003399"/>
          </a:solidFill>
          <a:latin typeface="+mj-lt"/>
          <a:ea typeface="+mj-ea"/>
          <a:cs typeface="+mj-cs"/>
        </a:defRPr>
      </a:lvl1pPr>
      <a:lvl2pPr algn="ctr" rtl="0" eaLnBrk="0" fontAlgn="base" hangingPunct="0">
        <a:spcBef>
          <a:spcPct val="0"/>
        </a:spcBef>
        <a:spcAft>
          <a:spcPct val="0"/>
        </a:spcAft>
        <a:defRPr sz="3600" b="1" i="1">
          <a:solidFill>
            <a:srgbClr val="003399"/>
          </a:solidFill>
          <a:latin typeface="Arial" charset="0"/>
        </a:defRPr>
      </a:lvl2pPr>
      <a:lvl3pPr algn="ctr" rtl="0" eaLnBrk="0" fontAlgn="base" hangingPunct="0">
        <a:spcBef>
          <a:spcPct val="0"/>
        </a:spcBef>
        <a:spcAft>
          <a:spcPct val="0"/>
        </a:spcAft>
        <a:defRPr sz="3600" b="1" i="1">
          <a:solidFill>
            <a:srgbClr val="003399"/>
          </a:solidFill>
          <a:latin typeface="Arial" charset="0"/>
        </a:defRPr>
      </a:lvl3pPr>
      <a:lvl4pPr algn="ctr" rtl="0" eaLnBrk="0" fontAlgn="base" hangingPunct="0">
        <a:spcBef>
          <a:spcPct val="0"/>
        </a:spcBef>
        <a:spcAft>
          <a:spcPct val="0"/>
        </a:spcAft>
        <a:defRPr sz="3600" b="1" i="1">
          <a:solidFill>
            <a:srgbClr val="003399"/>
          </a:solidFill>
          <a:latin typeface="Arial" charset="0"/>
        </a:defRPr>
      </a:lvl4pPr>
      <a:lvl5pPr algn="ctr" rtl="0" eaLnBrk="0" fontAlgn="base" hangingPunct="0">
        <a:spcBef>
          <a:spcPct val="0"/>
        </a:spcBef>
        <a:spcAft>
          <a:spcPct val="0"/>
        </a:spcAft>
        <a:defRPr sz="3600" b="1" i="1">
          <a:solidFill>
            <a:srgbClr val="003399"/>
          </a:solidFill>
          <a:latin typeface="Arial" charset="0"/>
        </a:defRPr>
      </a:lvl5pPr>
      <a:lvl6pPr marL="457200" algn="l" rtl="0" fontAlgn="base">
        <a:spcBef>
          <a:spcPct val="0"/>
        </a:spcBef>
        <a:spcAft>
          <a:spcPct val="0"/>
        </a:spcAft>
        <a:defRPr sz="3600">
          <a:solidFill>
            <a:srgbClr val="003399"/>
          </a:solidFill>
          <a:latin typeface="Arial" charset="0"/>
        </a:defRPr>
      </a:lvl6pPr>
      <a:lvl7pPr marL="914400" algn="l" rtl="0" fontAlgn="base">
        <a:spcBef>
          <a:spcPct val="0"/>
        </a:spcBef>
        <a:spcAft>
          <a:spcPct val="0"/>
        </a:spcAft>
        <a:defRPr sz="3600">
          <a:solidFill>
            <a:srgbClr val="003399"/>
          </a:solidFill>
          <a:latin typeface="Arial" charset="0"/>
        </a:defRPr>
      </a:lvl7pPr>
      <a:lvl8pPr marL="1371600" algn="l" rtl="0" fontAlgn="base">
        <a:spcBef>
          <a:spcPct val="0"/>
        </a:spcBef>
        <a:spcAft>
          <a:spcPct val="0"/>
        </a:spcAft>
        <a:defRPr sz="3600">
          <a:solidFill>
            <a:srgbClr val="003399"/>
          </a:solidFill>
          <a:latin typeface="Arial" charset="0"/>
        </a:defRPr>
      </a:lvl8pPr>
      <a:lvl9pPr marL="1828800" algn="l" rtl="0" fontAlgn="base">
        <a:spcBef>
          <a:spcPct val="0"/>
        </a:spcBef>
        <a:spcAft>
          <a:spcPct val="0"/>
        </a:spcAft>
        <a:defRPr sz="3600">
          <a:solidFill>
            <a:srgbClr val="003399"/>
          </a:solidFill>
          <a:latin typeface="Arial" charset="0"/>
        </a:defRPr>
      </a:lvl9pPr>
    </p:titleStyle>
    <p:bodyStyle>
      <a:lvl1pPr marL="342900" indent="-342900" algn="l" rtl="0" eaLnBrk="0" fontAlgn="base" hangingPunct="0">
        <a:spcBef>
          <a:spcPct val="20000"/>
        </a:spcBef>
        <a:spcAft>
          <a:spcPct val="0"/>
        </a:spcAft>
        <a:buClr>
          <a:srgbClr val="CC0000"/>
        </a:buClr>
        <a:buSzPct val="90000"/>
        <a:buFont typeface="Wingdings" pitchFamily="2" charset="2"/>
        <a:defRPr sz="2800">
          <a:solidFill>
            <a:srgbClr val="003399"/>
          </a:solidFill>
          <a:latin typeface="+mn-lt"/>
          <a:ea typeface="+mn-ea"/>
          <a:cs typeface="+mn-cs"/>
        </a:defRPr>
      </a:lvl1pPr>
      <a:lvl2pPr marL="828675" indent="-285750" algn="l" rtl="0" eaLnBrk="0" fontAlgn="base" hangingPunct="0">
        <a:spcBef>
          <a:spcPct val="20000"/>
        </a:spcBef>
        <a:spcAft>
          <a:spcPct val="0"/>
        </a:spcAft>
        <a:buClr>
          <a:srgbClr val="CC0000"/>
        </a:buClr>
        <a:buSzPct val="90000"/>
        <a:buFont typeface="Wingdings 2" pitchFamily="18" charset="2"/>
        <a:buChar char=""/>
        <a:defRPr sz="2400">
          <a:solidFill>
            <a:srgbClr val="003399"/>
          </a:solidFill>
          <a:latin typeface="+mn-lt"/>
        </a:defRPr>
      </a:lvl2pPr>
      <a:lvl3pPr marL="1236663" indent="-228600" algn="l" rtl="0" eaLnBrk="0" fontAlgn="base" hangingPunct="0">
        <a:spcBef>
          <a:spcPct val="20000"/>
        </a:spcBef>
        <a:spcAft>
          <a:spcPct val="0"/>
        </a:spcAft>
        <a:buClr>
          <a:srgbClr val="CC0000"/>
        </a:buClr>
        <a:buSzPct val="90000"/>
        <a:buFont typeface="Wingdings" pitchFamily="2" charset="2"/>
        <a:buChar char="w"/>
        <a:defRPr sz="2000">
          <a:solidFill>
            <a:srgbClr val="003399"/>
          </a:solidFill>
          <a:latin typeface="+mn-lt"/>
        </a:defRPr>
      </a:lvl3pPr>
      <a:lvl4pPr marL="1644650" indent="-228600" algn="l" rtl="0" eaLnBrk="0" fontAlgn="base" hangingPunct="0">
        <a:spcBef>
          <a:spcPct val="20000"/>
        </a:spcBef>
        <a:spcAft>
          <a:spcPct val="0"/>
        </a:spcAft>
        <a:buClr>
          <a:srgbClr val="CC0000"/>
        </a:buClr>
        <a:buSzPct val="90000"/>
        <a:buFont typeface="Wingdings" pitchFamily="2" charset="2"/>
        <a:buChar char="§"/>
        <a:defRPr sz="1600">
          <a:solidFill>
            <a:srgbClr val="003399"/>
          </a:solidFill>
          <a:latin typeface="+mn-lt"/>
        </a:defRPr>
      </a:lvl4pPr>
      <a:lvl5pPr marL="2057400" indent="-228600" algn="l" rtl="0" eaLnBrk="0" fontAlgn="base" hangingPunct="0">
        <a:spcBef>
          <a:spcPct val="20000"/>
        </a:spcBef>
        <a:spcAft>
          <a:spcPct val="0"/>
        </a:spcAft>
        <a:buClr>
          <a:srgbClr val="CC0000"/>
        </a:buClr>
        <a:buSzPct val="90000"/>
        <a:buFont typeface="Wingdings" pitchFamily="2" charset="2"/>
        <a:buChar char="§"/>
        <a:defRPr sz="1200">
          <a:solidFill>
            <a:srgbClr val="003399"/>
          </a:solidFill>
          <a:latin typeface="+mn-lt"/>
        </a:defRPr>
      </a:lvl5pPr>
      <a:lvl6pPr marL="2514600" indent="-228600" algn="l" rtl="0" fontAlgn="base">
        <a:spcBef>
          <a:spcPct val="20000"/>
        </a:spcBef>
        <a:spcAft>
          <a:spcPct val="0"/>
        </a:spcAft>
        <a:buClr>
          <a:srgbClr val="CC0000"/>
        </a:buClr>
        <a:buSzPct val="90000"/>
        <a:buFont typeface="Wingdings" pitchFamily="2" charset="2"/>
        <a:buChar char="§"/>
        <a:defRPr sz="1200">
          <a:solidFill>
            <a:srgbClr val="003399"/>
          </a:solidFill>
          <a:latin typeface="+mn-lt"/>
        </a:defRPr>
      </a:lvl6pPr>
      <a:lvl7pPr marL="2971800" indent="-228600" algn="l" rtl="0" fontAlgn="base">
        <a:spcBef>
          <a:spcPct val="20000"/>
        </a:spcBef>
        <a:spcAft>
          <a:spcPct val="0"/>
        </a:spcAft>
        <a:buClr>
          <a:srgbClr val="CC0000"/>
        </a:buClr>
        <a:buSzPct val="90000"/>
        <a:buFont typeface="Wingdings" pitchFamily="2" charset="2"/>
        <a:buChar char="§"/>
        <a:defRPr sz="1200">
          <a:solidFill>
            <a:srgbClr val="003399"/>
          </a:solidFill>
          <a:latin typeface="+mn-lt"/>
        </a:defRPr>
      </a:lvl7pPr>
      <a:lvl8pPr marL="3429000" indent="-228600" algn="l" rtl="0" fontAlgn="base">
        <a:spcBef>
          <a:spcPct val="20000"/>
        </a:spcBef>
        <a:spcAft>
          <a:spcPct val="0"/>
        </a:spcAft>
        <a:buClr>
          <a:srgbClr val="CC0000"/>
        </a:buClr>
        <a:buSzPct val="90000"/>
        <a:buFont typeface="Wingdings" pitchFamily="2" charset="2"/>
        <a:buChar char="§"/>
        <a:defRPr sz="1200">
          <a:solidFill>
            <a:srgbClr val="003399"/>
          </a:solidFill>
          <a:latin typeface="+mn-lt"/>
        </a:defRPr>
      </a:lvl8pPr>
      <a:lvl9pPr marL="3886200" indent="-228600" algn="l" rtl="0" fontAlgn="base">
        <a:spcBef>
          <a:spcPct val="20000"/>
        </a:spcBef>
        <a:spcAft>
          <a:spcPct val="0"/>
        </a:spcAft>
        <a:buClr>
          <a:srgbClr val="CC0000"/>
        </a:buClr>
        <a:buSzPct val="90000"/>
        <a:buFont typeface="Wingdings" pitchFamily="2" charset="2"/>
        <a:buChar char="§"/>
        <a:defRPr sz="1200">
          <a:solidFill>
            <a:srgbClr val="003399"/>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3AE84-FD4A-4559-B0F7-08FAAED7DBFA}" type="datetimeFigureOut">
              <a:rPr lang="fr-FR" smtClean="0"/>
              <a:pPr/>
              <a:t>14/10/2014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17DB5-8886-4B82-9889-BFF85518C97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2500313" y="1928813"/>
            <a:ext cx="621506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9" name="Line 7"/>
          <p:cNvSpPr>
            <a:spLocks noChangeShapeType="1"/>
          </p:cNvSpPr>
          <p:nvPr userDrawn="1"/>
        </p:nvSpPr>
        <p:spPr bwMode="auto">
          <a:xfrm>
            <a:off x="539553" y="3140968"/>
            <a:ext cx="8604448" cy="2282"/>
          </a:xfrm>
          <a:prstGeom prst="line">
            <a:avLst/>
          </a:prstGeom>
          <a:noFill/>
          <a:ln w="28575">
            <a:solidFill>
              <a:srgbClr val="00B0F0"/>
            </a:solidFill>
            <a:round/>
            <a:headEnd/>
            <a:tailEnd/>
          </a:ln>
          <a:effectLst/>
        </p:spPr>
        <p:txBody>
          <a:bodyPr/>
          <a:lstStyle/>
          <a:p>
            <a:pPr>
              <a:defRPr/>
            </a:pPr>
            <a:endParaRPr lang="fr-FR"/>
          </a:p>
        </p:txBody>
      </p:sp>
    </p:spTree>
  </p:cSld>
  <p:clrMap bg1="lt1" tx1="dk1" bg2="lt2" tx2="dk2" accent1="accent1" accent2="accent2" accent3="accent3" accent4="accent4" accent5="accent5" accent6="accent6" hlink="hlink" folHlink="folHlink"/>
  <p:sldLayoutIdLst>
    <p:sldLayoutId id="2147484041" r:id="rId1"/>
  </p:sldLayoutIdLst>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Calibri" pitchFamily="34" charset="0"/>
        </a:defRPr>
      </a:lvl2pPr>
      <a:lvl3pPr algn="ctr" rtl="0" eaLnBrk="0" fontAlgn="base" hangingPunct="0">
        <a:spcBef>
          <a:spcPct val="0"/>
        </a:spcBef>
        <a:spcAft>
          <a:spcPct val="0"/>
        </a:spcAft>
        <a:defRPr sz="4000">
          <a:solidFill>
            <a:schemeClr val="tx2"/>
          </a:solidFill>
          <a:latin typeface="Calibri" pitchFamily="34" charset="0"/>
        </a:defRPr>
      </a:lvl3pPr>
      <a:lvl4pPr algn="ctr" rtl="0" eaLnBrk="0" fontAlgn="base" hangingPunct="0">
        <a:spcBef>
          <a:spcPct val="0"/>
        </a:spcBef>
        <a:spcAft>
          <a:spcPct val="0"/>
        </a:spcAft>
        <a:defRPr sz="4000">
          <a:solidFill>
            <a:schemeClr val="tx2"/>
          </a:solidFill>
          <a:latin typeface="Calibri" pitchFamily="34" charset="0"/>
        </a:defRPr>
      </a:lvl4pPr>
      <a:lvl5pPr algn="ctr" rtl="0" eaLnBrk="0" fontAlgn="base" hangingPunct="0">
        <a:spcBef>
          <a:spcPct val="0"/>
        </a:spcBef>
        <a:spcAft>
          <a:spcPct val="0"/>
        </a:spcAft>
        <a:defRPr sz="4000">
          <a:solidFill>
            <a:schemeClr val="tx2"/>
          </a:solidFill>
          <a:latin typeface="Calibri" pitchFamily="34" charset="0"/>
        </a:defRPr>
      </a:lvl5pPr>
      <a:lvl6pPr marL="457200" algn="ctr" rtl="0" fontAlgn="base">
        <a:spcBef>
          <a:spcPct val="0"/>
        </a:spcBef>
        <a:spcAft>
          <a:spcPct val="0"/>
        </a:spcAft>
        <a:defRPr sz="4000">
          <a:solidFill>
            <a:schemeClr val="tx2"/>
          </a:solidFill>
          <a:latin typeface="Calibri" pitchFamily="34" charset="0"/>
        </a:defRPr>
      </a:lvl6pPr>
      <a:lvl7pPr marL="914400" algn="ctr" rtl="0" fontAlgn="base">
        <a:spcBef>
          <a:spcPct val="0"/>
        </a:spcBef>
        <a:spcAft>
          <a:spcPct val="0"/>
        </a:spcAft>
        <a:defRPr sz="4000">
          <a:solidFill>
            <a:schemeClr val="tx2"/>
          </a:solidFill>
          <a:latin typeface="Calibri" pitchFamily="34" charset="0"/>
        </a:defRPr>
      </a:lvl7pPr>
      <a:lvl8pPr marL="1371600" algn="ctr" rtl="0" fontAlgn="base">
        <a:spcBef>
          <a:spcPct val="0"/>
        </a:spcBef>
        <a:spcAft>
          <a:spcPct val="0"/>
        </a:spcAft>
        <a:defRPr sz="4000">
          <a:solidFill>
            <a:schemeClr val="tx2"/>
          </a:solidFill>
          <a:latin typeface="Calibri" pitchFamily="34" charset="0"/>
        </a:defRPr>
      </a:lvl8pPr>
      <a:lvl9pPr marL="1828800" algn="ctr" rtl="0" fontAlgn="base">
        <a:spcBef>
          <a:spcPct val="0"/>
        </a:spcBef>
        <a:spcAft>
          <a:spcPct val="0"/>
        </a:spcAft>
        <a:defRPr sz="40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3075" name="Espace réservé du texte 2"/>
          <p:cNvSpPr>
            <a:spLocks noGrp="1"/>
          </p:cNvSpPr>
          <p:nvPr>
            <p:ph type="body" idx="1"/>
          </p:nvPr>
        </p:nvSpPr>
        <p:spPr bwMode="auto">
          <a:xfrm>
            <a:off x="428625" y="157162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cxnSp>
        <p:nvCxnSpPr>
          <p:cNvPr id="10" name="Connecteur droit 9"/>
          <p:cNvCxnSpPr/>
          <p:nvPr userDrawn="1"/>
        </p:nvCxnSpPr>
        <p:spPr>
          <a:xfrm>
            <a:off x="500063" y="1500188"/>
            <a:ext cx="8643937" cy="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53" r:id="rId1"/>
    <p:sldLayoutId id="2147484058" r:id="rId2"/>
    <p:sldLayoutId id="2147484071" r:id="rId3"/>
  </p:sldLayoutIdLst>
  <p:hf sldNum="0" hdr="0" ftr="0"/>
  <p:txStyles>
    <p:titleStyle>
      <a:lvl1pPr algn="ctr" rtl="0" eaLnBrk="0" fontAlgn="base" hangingPunct="0">
        <a:spcBef>
          <a:spcPct val="0"/>
        </a:spcBef>
        <a:spcAft>
          <a:spcPct val="0"/>
        </a:spcAft>
        <a:defRPr sz="4400" kern="1200">
          <a:solidFill>
            <a:srgbClr val="003399"/>
          </a:solidFill>
          <a:latin typeface="Calibri" pitchFamily="34" charset="0"/>
          <a:ea typeface="+mj-ea"/>
          <a:cs typeface="Arial" pitchFamily="34" charset="0"/>
        </a:defRPr>
      </a:lvl1pPr>
      <a:lvl2pPr algn="ctr" rtl="0" eaLnBrk="0" fontAlgn="base" hangingPunct="0">
        <a:spcBef>
          <a:spcPct val="0"/>
        </a:spcBef>
        <a:spcAft>
          <a:spcPct val="0"/>
        </a:spcAft>
        <a:defRPr sz="4400">
          <a:solidFill>
            <a:srgbClr val="003399"/>
          </a:solidFill>
          <a:latin typeface="Arial" charset="0"/>
          <a:cs typeface="Arial" charset="0"/>
        </a:defRPr>
      </a:lvl2pPr>
      <a:lvl3pPr algn="ctr" rtl="0" eaLnBrk="0" fontAlgn="base" hangingPunct="0">
        <a:spcBef>
          <a:spcPct val="0"/>
        </a:spcBef>
        <a:spcAft>
          <a:spcPct val="0"/>
        </a:spcAft>
        <a:defRPr sz="4400">
          <a:solidFill>
            <a:srgbClr val="003399"/>
          </a:solidFill>
          <a:latin typeface="Arial" charset="0"/>
          <a:cs typeface="Arial" charset="0"/>
        </a:defRPr>
      </a:lvl3pPr>
      <a:lvl4pPr algn="ctr" rtl="0" eaLnBrk="0" fontAlgn="base" hangingPunct="0">
        <a:spcBef>
          <a:spcPct val="0"/>
        </a:spcBef>
        <a:spcAft>
          <a:spcPct val="0"/>
        </a:spcAft>
        <a:defRPr sz="4400">
          <a:solidFill>
            <a:srgbClr val="003399"/>
          </a:solidFill>
          <a:latin typeface="Arial" charset="0"/>
          <a:cs typeface="Arial" charset="0"/>
        </a:defRPr>
      </a:lvl4pPr>
      <a:lvl5pPr algn="ctr" rtl="0" eaLnBrk="0" fontAlgn="base" hangingPunct="0">
        <a:spcBef>
          <a:spcPct val="0"/>
        </a:spcBef>
        <a:spcAft>
          <a:spcPct val="0"/>
        </a:spcAft>
        <a:defRPr sz="4400">
          <a:solidFill>
            <a:srgbClr val="00339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3399"/>
          </a:solidFill>
          <a:latin typeface="+mj-lt"/>
          <a:ea typeface="+mn-ea"/>
          <a:cs typeface="+mn-cs"/>
        </a:defRPr>
      </a:lvl1pPr>
      <a:lvl2pPr marL="742950" indent="-285750" algn="l" rtl="0" eaLnBrk="0" fontAlgn="base" hangingPunct="0">
        <a:spcBef>
          <a:spcPct val="20000"/>
        </a:spcBef>
        <a:spcAft>
          <a:spcPct val="0"/>
        </a:spcAft>
        <a:buFont typeface="Wingdings" pitchFamily="2" charset="2"/>
        <a:buChar char="§"/>
        <a:defRPr sz="2800" kern="1200">
          <a:solidFill>
            <a:srgbClr val="003399"/>
          </a:solidFill>
          <a:latin typeface="+mj-lt"/>
          <a:ea typeface="+mn-ea"/>
          <a:cs typeface="+mn-cs"/>
        </a:defRPr>
      </a:lvl2pPr>
      <a:lvl3pPr marL="1143000" indent="-228600" algn="l" rtl="0" eaLnBrk="0" fontAlgn="base" hangingPunct="0">
        <a:spcBef>
          <a:spcPct val="20000"/>
        </a:spcBef>
        <a:spcAft>
          <a:spcPct val="0"/>
        </a:spcAft>
        <a:buFont typeface="Courier New" pitchFamily="49" charset="0"/>
        <a:buChar char="o"/>
        <a:defRPr sz="2400" kern="1200">
          <a:solidFill>
            <a:srgbClr val="003399"/>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3399"/>
          </a:solidFill>
          <a:latin typeface="+mj-lt"/>
          <a:ea typeface="+mn-ea"/>
          <a:cs typeface="+mn-cs"/>
        </a:defRPr>
      </a:lvl4pPr>
      <a:lvl5pPr marL="2057400" indent="-228600" algn="l" rtl="0" eaLnBrk="0" fontAlgn="base" hangingPunct="0">
        <a:spcBef>
          <a:spcPct val="20000"/>
        </a:spcBef>
        <a:spcAft>
          <a:spcPct val="0"/>
        </a:spcAft>
        <a:buFont typeface="Courier New" pitchFamily="49" charset="0"/>
        <a:buChar char="o"/>
        <a:defRPr sz="2000" kern="1200">
          <a:solidFill>
            <a:srgbClr val="003399"/>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0" y="2500313"/>
            <a:ext cx="9144000" cy="1368425"/>
          </a:xfrm>
        </p:spPr>
        <p:txBody>
          <a:bodyPr/>
          <a:lstStyle/>
          <a:p>
            <a:r>
              <a:rPr lang="fr-FR" sz="4400" dirty="0" smtClean="0"/>
              <a:t>Optimisation du SI</a:t>
            </a:r>
            <a:br>
              <a:rPr lang="fr-FR" sz="4400" dirty="0" smtClean="0"/>
            </a:br>
            <a:r>
              <a:rPr lang="fr-FR" sz="4400" dirty="0" smtClean="0"/>
              <a:t>Projet et méthodes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3. Analyse des besoins</a:t>
            </a:r>
          </a:p>
          <a:p>
            <a:r>
              <a:rPr lang="fr-FR" dirty="0" smtClean="0"/>
              <a:t>Les livrables de cette phase : </a:t>
            </a:r>
          </a:p>
          <a:p>
            <a:pPr lvl="1"/>
            <a:r>
              <a:rPr lang="fr-FR" dirty="0" smtClean="0"/>
              <a:t>le </a:t>
            </a:r>
            <a:r>
              <a:rPr lang="fr-FR" b="1" dirty="0" smtClean="0"/>
              <a:t>dossier d'analyse comprenant les spécifications fonctionnelles et non </a:t>
            </a:r>
            <a:r>
              <a:rPr lang="fr-FR" dirty="0" smtClean="0"/>
              <a:t>fonctionnelles du produit </a:t>
            </a:r>
          </a:p>
          <a:p>
            <a:pPr lvl="1"/>
            <a:r>
              <a:rPr lang="fr-FR" dirty="0" smtClean="0"/>
              <a:t>une première version du manuel utilisateur</a:t>
            </a:r>
          </a:p>
          <a:p>
            <a:pPr lvl="1"/>
            <a:r>
              <a:rPr lang="fr-FR" dirty="0" smtClean="0"/>
              <a:t>une première version du </a:t>
            </a:r>
            <a:r>
              <a:rPr lang="fr-FR" b="1" dirty="0" smtClean="0"/>
              <a:t>glossaire contenant les termes propres au projet</a:t>
            </a:r>
            <a:endParaRPr lang="fr-FR" dirty="0" smtClean="0"/>
          </a:p>
          <a:p>
            <a:pPr lvl="1"/>
            <a:endParaRPr lang="fr-FR"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300gp.ovh.net/~sitecoll/gpi3/upload/Image/cout-delai-qualite.jpg"/>
          <p:cNvPicPr>
            <a:picLocks noChangeAspect="1" noChangeArrowheads="1"/>
          </p:cNvPicPr>
          <p:nvPr/>
        </p:nvPicPr>
        <p:blipFill>
          <a:blip r:embed="rId2" cstate="print"/>
          <a:srcRect/>
          <a:stretch>
            <a:fillRect/>
          </a:stretch>
        </p:blipFill>
        <p:spPr bwMode="auto">
          <a:xfrm>
            <a:off x="7239000" y="4953000"/>
            <a:ext cx="1905000" cy="1905000"/>
          </a:xfrm>
          <a:prstGeom prst="rect">
            <a:avLst/>
          </a:prstGeom>
          <a:noFill/>
        </p:spPr>
      </p:pic>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4. Planification et gestion de projet</a:t>
            </a:r>
          </a:p>
          <a:p>
            <a:r>
              <a:rPr lang="fr-FR" dirty="0" smtClean="0"/>
              <a:t>Le client comme le prestataire doivent être d'accord sur les coûts et la durée du projet. </a:t>
            </a:r>
          </a:p>
          <a:p>
            <a:r>
              <a:rPr lang="fr-FR" dirty="0" smtClean="0"/>
              <a:t>La phase de planification permet de </a:t>
            </a:r>
            <a:r>
              <a:rPr lang="fr-FR" b="1" dirty="0" smtClean="0"/>
              <a:t>découper le projet en tâches, de décrire leur enchaînement dans le temps, d'affecter à chacune une durée et un effort </a:t>
            </a:r>
            <a:br>
              <a:rPr lang="fr-FR" b="1" dirty="0" smtClean="0"/>
            </a:br>
            <a:r>
              <a:rPr lang="fr-FR" b="1" dirty="0" smtClean="0"/>
              <a:t>(</a:t>
            </a:r>
            <a:r>
              <a:rPr lang="fr-FR" dirty="0" smtClean="0"/>
              <a:t>calculé en jour homme).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4. Planification et gestion de projet</a:t>
            </a:r>
          </a:p>
          <a:p>
            <a:r>
              <a:rPr lang="fr-FR" dirty="0" smtClean="0"/>
              <a:t>Il est important de définir les </a:t>
            </a:r>
            <a:r>
              <a:rPr lang="fr-FR" b="1" dirty="0" smtClean="0"/>
              <a:t>normes qualité </a:t>
            </a:r>
            <a:r>
              <a:rPr lang="fr-FR" dirty="0" smtClean="0"/>
              <a:t>qui seront appliquées comme la </a:t>
            </a:r>
            <a:r>
              <a:rPr lang="fr-FR" b="1" dirty="0" smtClean="0"/>
              <a:t>méthode de conception</a:t>
            </a:r>
            <a:r>
              <a:rPr lang="fr-FR" dirty="0" smtClean="0"/>
              <a:t> choisie ou </a:t>
            </a:r>
            <a:r>
              <a:rPr lang="fr-FR" b="1" dirty="0" smtClean="0"/>
              <a:t>les règles qui régiront les tests</a:t>
            </a:r>
            <a:r>
              <a:rPr lang="fr-FR" dirty="0" smtClean="0"/>
              <a:t>. </a:t>
            </a:r>
          </a:p>
          <a:p>
            <a:r>
              <a:rPr lang="fr-FR" dirty="0" smtClean="0"/>
              <a:t>Les dépendances extérieures (par exemple l'arrivée d'une nouvelle machine ou d'un nouveau logiciel) sont également notées afin de mesurer les risques encourus.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4. Planification et gestion de projet</a:t>
            </a:r>
          </a:p>
          <a:p>
            <a:pPr>
              <a:buNone/>
            </a:pPr>
            <a:r>
              <a:rPr lang="fr-FR" dirty="0" smtClean="0"/>
              <a:t>Le livrable de cette phase : </a:t>
            </a:r>
          </a:p>
          <a:p>
            <a:r>
              <a:rPr lang="fr-FR" dirty="0" smtClean="0"/>
              <a:t>le </a:t>
            </a:r>
            <a:r>
              <a:rPr lang="fr-FR" b="1" dirty="0" smtClean="0"/>
              <a:t>plan qualité,</a:t>
            </a:r>
          </a:p>
          <a:p>
            <a:r>
              <a:rPr lang="fr-FR" dirty="0" smtClean="0"/>
              <a:t>le </a:t>
            </a:r>
            <a:r>
              <a:rPr lang="fr-FR" b="1" dirty="0" smtClean="0"/>
              <a:t>plan projet destiné aux développeurs,</a:t>
            </a:r>
          </a:p>
          <a:p>
            <a:r>
              <a:rPr lang="fr-FR" dirty="0" smtClean="0"/>
              <a:t>un </a:t>
            </a:r>
            <a:r>
              <a:rPr lang="fr-FR" b="1" dirty="0" smtClean="0"/>
              <a:t>devis destiné au client précisant le prix à payer, les délais et les fournitures</a:t>
            </a:r>
          </a:p>
          <a:p>
            <a:r>
              <a:rPr lang="fr-FR" b="1" dirty="0" smtClean="0"/>
              <a:t>u</a:t>
            </a:r>
            <a:r>
              <a:rPr lang="fr-FR" dirty="0" smtClean="0"/>
              <a:t>ne liste des </a:t>
            </a:r>
            <a:r>
              <a:rPr lang="fr-FR" b="1" dirty="0" smtClean="0"/>
              <a:t>dépendances extérieures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5. Conception globale</a:t>
            </a:r>
          </a:p>
          <a:p>
            <a:r>
              <a:rPr lang="fr-FR" dirty="0" smtClean="0"/>
              <a:t>L'architecture du logiciel est définie ainsi que les interfaces entre les différents modules. </a:t>
            </a:r>
          </a:p>
          <a:p>
            <a:r>
              <a:rPr lang="fr-FR" dirty="0" smtClean="0"/>
              <a:t>Les différents constituants du produit doivent être </a:t>
            </a:r>
            <a:r>
              <a:rPr lang="fr-FR" b="1" dirty="0" smtClean="0"/>
              <a:t>aussi indépendants que possible </a:t>
            </a:r>
            <a:r>
              <a:rPr lang="fr-FR" dirty="0" smtClean="0"/>
              <a:t>pour faciliter le développement parallèle et la maintenance future.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5. Conception globale</a:t>
            </a:r>
          </a:p>
          <a:p>
            <a:pPr>
              <a:buNone/>
            </a:pPr>
            <a:r>
              <a:rPr lang="fr-FR" dirty="0" smtClean="0"/>
              <a:t>Les livrables de cette phase : </a:t>
            </a:r>
          </a:p>
          <a:p>
            <a:r>
              <a:rPr lang="fr-FR" b="1" dirty="0" smtClean="0"/>
              <a:t>le dossier de conception</a:t>
            </a:r>
          </a:p>
          <a:p>
            <a:r>
              <a:rPr lang="fr-FR" b="1" dirty="0" smtClean="0"/>
              <a:t>le plan d'intégration</a:t>
            </a:r>
          </a:p>
          <a:p>
            <a:r>
              <a:rPr lang="fr-FR" b="1" dirty="0" smtClean="0"/>
              <a:t>les plans de tests</a:t>
            </a:r>
          </a:p>
          <a:p>
            <a:r>
              <a:rPr lang="fr-FR" b="1" dirty="0" smtClean="0"/>
              <a:t>le planning mis à jour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6. Codage et tests unitaires</a:t>
            </a:r>
          </a:p>
          <a:p>
            <a:r>
              <a:rPr lang="fr-FR" dirty="0" smtClean="0"/>
              <a:t>Chaque module est ensuite codé et testé indépendamment des autres. A l'issue de cette phase  : </a:t>
            </a:r>
          </a:p>
          <a:p>
            <a:r>
              <a:rPr lang="fr-FR" b="1" dirty="0" smtClean="0"/>
              <a:t>les modules codés et testés</a:t>
            </a:r>
          </a:p>
          <a:p>
            <a:r>
              <a:rPr lang="fr-FR" b="1" dirty="0" smtClean="0"/>
              <a:t>la documentation de chaque module</a:t>
            </a:r>
          </a:p>
          <a:p>
            <a:r>
              <a:rPr lang="fr-FR" b="1" dirty="0" smtClean="0"/>
              <a:t>les résultats des tests unitaires</a:t>
            </a:r>
          </a:p>
          <a:p>
            <a:r>
              <a:rPr lang="fr-FR" b="1" dirty="0" smtClean="0"/>
              <a:t>le planning mis à jour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7. Intégration</a:t>
            </a:r>
          </a:p>
          <a:p>
            <a:r>
              <a:rPr lang="fr-FR" dirty="0" smtClean="0"/>
              <a:t>Chaque module testé est intégré avec les autres suivant le plan d'intégration et l'ensemble est testé conformément au plan de tests.</a:t>
            </a:r>
          </a:p>
          <a:p>
            <a:pPr>
              <a:buNone/>
            </a:pPr>
            <a:r>
              <a:rPr lang="fr-FR" dirty="0" smtClean="0"/>
              <a:t>A l'issue de cette phase :</a:t>
            </a:r>
          </a:p>
          <a:p>
            <a:r>
              <a:rPr lang="fr-FR" b="1" dirty="0" smtClean="0"/>
              <a:t>le logiciel testé</a:t>
            </a:r>
          </a:p>
          <a:p>
            <a:r>
              <a:rPr lang="fr-FR" b="1" dirty="0" smtClean="0"/>
              <a:t>les tests de non-régression</a:t>
            </a:r>
          </a:p>
          <a:p>
            <a:r>
              <a:rPr lang="fr-FR" b="1" dirty="0" smtClean="0"/>
              <a:t>le manuel d'installation</a:t>
            </a:r>
          </a:p>
          <a:p>
            <a:r>
              <a:rPr lang="fr-FR" b="1" dirty="0" smtClean="0"/>
              <a:t>la version finale du manuel utilisateur</a:t>
            </a:r>
            <a:endParaRPr lang="fr-FR"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8. Qualification</a:t>
            </a:r>
          </a:p>
          <a:p>
            <a:r>
              <a:rPr lang="fr-FR" dirty="0" smtClean="0"/>
              <a:t>Lorsque le logiciel est terminé et les phases d'intégration matériel/logiciel achevées, le produit est qualifié, c'est à dire testé en vraie grandeur dans des conditions normales d'utilisation. </a:t>
            </a:r>
          </a:p>
          <a:p>
            <a:r>
              <a:rPr lang="fr-FR" dirty="0" smtClean="0"/>
              <a:t>Cette phase termine le développement. A l'issue de cette phase le logiciel est prêt à la mise en exploitation.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9. Maintenance</a:t>
            </a:r>
          </a:p>
          <a:p>
            <a:r>
              <a:rPr lang="fr-FR" dirty="0" smtClean="0"/>
              <a:t>Lorsque le produit a été accepté, il passe en phase de maintenance jusqu'à son retrait. C'est pendant cette phase que tous les efforts de documentation faits pendant le développement seront particulièrement appréciés de même que la transparence de l'architecture et du code.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Optimiser le SI</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a:buNone/>
            </a:pPr>
            <a:r>
              <a:rPr lang="fr-FR" sz="2800" dirty="0" smtClean="0"/>
              <a:t>Moyen permettant de </a:t>
            </a:r>
            <a:r>
              <a:rPr lang="fr-FR" sz="2800" b="1" dirty="0" smtClean="0"/>
              <a:t>faire évoluer les SI </a:t>
            </a:r>
          </a:p>
          <a:p>
            <a:pPr lvl="1"/>
            <a:r>
              <a:rPr lang="fr-FR" sz="2400" dirty="0" smtClean="0"/>
              <a:t>Mise en évidence de nouveaux besoins en information </a:t>
            </a:r>
          </a:p>
          <a:p>
            <a:pPr lvl="1"/>
            <a:r>
              <a:rPr lang="fr-FR" sz="2400" dirty="0" smtClean="0"/>
              <a:t>Amélioration des procédures, des traitements </a:t>
            </a:r>
          </a:p>
          <a:p>
            <a:pPr>
              <a:buNone/>
            </a:pPr>
            <a:endParaRPr lang="fr-FR" sz="2800" dirty="0" smtClean="0"/>
          </a:p>
          <a:p>
            <a:pPr>
              <a:buNone/>
            </a:pPr>
            <a:r>
              <a:rPr lang="fr-FR" sz="2800" dirty="0" smtClean="0"/>
              <a:t>Repose sur la modélisation </a:t>
            </a:r>
          </a:p>
          <a:p>
            <a:pPr lvl="1"/>
            <a:r>
              <a:rPr lang="fr-FR" sz="2400" dirty="0" smtClean="0"/>
              <a:t>Modèle = représentation simplifiée de la réalité </a:t>
            </a:r>
          </a:p>
          <a:p>
            <a:pPr lvl="1"/>
            <a:r>
              <a:rPr lang="fr-FR" sz="2400" dirty="0" smtClean="0"/>
              <a:t>Décrit les éléments utiles et nécessaires au SI </a:t>
            </a:r>
          </a:p>
          <a:p>
            <a:endParaRPr lang="fr-FR" sz="2800" dirty="0" smtClean="0"/>
          </a:p>
        </p:txBody>
      </p:sp>
      <p:pic>
        <p:nvPicPr>
          <p:cNvPr id="2051" name="Picture 3"/>
          <p:cNvPicPr>
            <a:picLocks noChangeAspect="1" noChangeArrowheads="1"/>
          </p:cNvPicPr>
          <p:nvPr/>
        </p:nvPicPr>
        <p:blipFill>
          <a:blip r:embed="rId2" cstate="print"/>
          <a:srcRect/>
          <a:stretch>
            <a:fillRect/>
          </a:stretch>
        </p:blipFill>
        <p:spPr bwMode="auto">
          <a:xfrm>
            <a:off x="827584" y="5157192"/>
            <a:ext cx="7524750" cy="1476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Les cycles de développement</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marL="361950" lvl="1" indent="-361950">
              <a:buNone/>
            </a:pPr>
            <a:endParaRPr lang="fr-FR" dirty="0" smtClean="0"/>
          </a:p>
          <a:p>
            <a:pPr lvl="2"/>
            <a:endParaRPr lang="fr-FR" sz="1000" dirty="0" smtClean="0"/>
          </a:p>
        </p:txBody>
      </p:sp>
      <p:sp>
        <p:nvSpPr>
          <p:cNvPr id="5" name="Rectangle 4"/>
          <p:cNvSpPr/>
          <p:nvPr/>
        </p:nvSpPr>
        <p:spPr>
          <a:xfrm>
            <a:off x="251520" y="1556792"/>
            <a:ext cx="2448272" cy="369332"/>
          </a:xfrm>
          <a:prstGeom prst="rect">
            <a:avLst/>
          </a:prstGeom>
        </p:spPr>
        <p:txBody>
          <a:bodyPr wrap="square">
            <a:spAutoFit/>
          </a:bodyPr>
          <a:lstStyle/>
          <a:p>
            <a:r>
              <a:rPr lang="fr-FR" dirty="0" smtClean="0"/>
              <a:t>Cycle en cascade </a:t>
            </a:r>
            <a:endParaRPr lang="fr-FR" dirty="0"/>
          </a:p>
        </p:txBody>
      </p:sp>
      <p:pic>
        <p:nvPicPr>
          <p:cNvPr id="97284" name="Picture 4" descr="Image non disponible"/>
          <p:cNvPicPr>
            <a:picLocks noChangeAspect="1" noChangeArrowheads="1"/>
          </p:cNvPicPr>
          <p:nvPr/>
        </p:nvPicPr>
        <p:blipFill>
          <a:blip r:embed="rId2" cstate="print"/>
          <a:srcRect/>
          <a:stretch>
            <a:fillRect/>
          </a:stretch>
        </p:blipFill>
        <p:spPr bwMode="auto">
          <a:xfrm>
            <a:off x="2555776" y="1628800"/>
            <a:ext cx="4352925" cy="464820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Les cycles de développement</a:t>
            </a:r>
            <a:endParaRPr lang="fr-FR" dirty="0" smtClean="0">
              <a:latin typeface="Arial" charset="0"/>
              <a:cs typeface="Arial" charset="0"/>
            </a:endParaRPr>
          </a:p>
        </p:txBody>
      </p:sp>
      <p:pic>
        <p:nvPicPr>
          <p:cNvPr id="97282" name="Picture 2" descr="http://upload.wikimedia.org/wikipedia/commons/thumb/6/6a/Cycle_de_developpement_en_v.svg/810px-Cycle_de_developpement_en_v.svg.png"/>
          <p:cNvPicPr>
            <a:picLocks noChangeAspect="1" noChangeArrowheads="1"/>
          </p:cNvPicPr>
          <p:nvPr/>
        </p:nvPicPr>
        <p:blipFill>
          <a:blip r:embed="rId2" cstate="print"/>
          <a:srcRect/>
          <a:stretch>
            <a:fillRect/>
          </a:stretch>
        </p:blipFill>
        <p:spPr bwMode="auto">
          <a:xfrm>
            <a:off x="2627784" y="1628800"/>
            <a:ext cx="6370609" cy="3240360"/>
          </a:xfrm>
          <a:prstGeom prst="rect">
            <a:avLst/>
          </a:prstGeom>
          <a:noFill/>
        </p:spPr>
      </p:pic>
      <p:sp>
        <p:nvSpPr>
          <p:cNvPr id="5" name="Rectangle 4"/>
          <p:cNvSpPr/>
          <p:nvPr/>
        </p:nvSpPr>
        <p:spPr>
          <a:xfrm>
            <a:off x="251520" y="1556792"/>
            <a:ext cx="1728192" cy="369332"/>
          </a:xfrm>
          <a:prstGeom prst="rect">
            <a:avLst/>
          </a:prstGeom>
        </p:spPr>
        <p:txBody>
          <a:bodyPr wrap="square">
            <a:spAutoFit/>
          </a:bodyPr>
          <a:lstStyle/>
          <a:p>
            <a:r>
              <a:rPr lang="fr-FR" dirty="0" smtClean="0"/>
              <a:t>Cycle en V </a:t>
            </a:r>
            <a:endParaRPr lang="fr-FR" dirty="0"/>
          </a:p>
        </p:txBody>
      </p:sp>
      <p:sp>
        <p:nvSpPr>
          <p:cNvPr id="8" name="Espace réservé du contenu 2"/>
          <p:cNvSpPr txBox="1">
            <a:spLocks/>
          </p:cNvSpPr>
          <p:nvPr/>
        </p:nvSpPr>
        <p:spPr bwMode="auto">
          <a:xfrm>
            <a:off x="395536" y="4941168"/>
            <a:ext cx="8352928" cy="19168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sz="2400" b="1" dirty="0" smtClean="0">
              <a:solidFill>
                <a:srgbClr val="003399"/>
              </a:solidFill>
              <a:latin typeface="+mj-lt"/>
            </a:endParaRPr>
          </a:p>
          <a:p>
            <a:r>
              <a:rPr lang="fr-FR" sz="2000" dirty="0" smtClean="0">
                <a:solidFill>
                  <a:srgbClr val="003399"/>
                </a:solidFill>
                <a:latin typeface="+mj-lt"/>
              </a:rPr>
              <a:t>- C’est en phase de spécification que l'on se préoccupe des procédures de</a:t>
            </a:r>
          </a:p>
          <a:p>
            <a:r>
              <a:rPr lang="fr-FR" sz="2000" dirty="0" smtClean="0">
                <a:solidFill>
                  <a:srgbClr val="003399"/>
                </a:solidFill>
                <a:latin typeface="+mj-lt"/>
              </a:rPr>
              <a:t>qualification</a:t>
            </a:r>
          </a:p>
          <a:p>
            <a:r>
              <a:rPr lang="fr-FR" sz="2000" dirty="0" smtClean="0">
                <a:solidFill>
                  <a:srgbClr val="003399"/>
                </a:solidFill>
                <a:latin typeface="+mj-lt"/>
              </a:rPr>
              <a:t>- c'est en phase de conception globale que l'on se préoccupe des procédures</a:t>
            </a:r>
          </a:p>
          <a:p>
            <a:r>
              <a:rPr lang="fr-FR" sz="2000" dirty="0" smtClean="0">
                <a:solidFill>
                  <a:srgbClr val="003399"/>
                </a:solidFill>
                <a:latin typeface="+mj-lt"/>
              </a:rPr>
              <a:t>d'intégration</a:t>
            </a:r>
          </a:p>
          <a:p>
            <a:r>
              <a:rPr lang="fr-FR" sz="2000" dirty="0" smtClean="0">
                <a:solidFill>
                  <a:srgbClr val="003399"/>
                </a:solidFill>
                <a:latin typeface="+mj-lt"/>
              </a:rPr>
              <a:t>- c'est en phase de conception détaillée que l'on prépare les tests unitaires</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lang="fr-FR" sz="2400" b="1" dirty="0" smtClean="0">
                <a:solidFill>
                  <a:srgbClr val="003399"/>
                </a:solidFill>
                <a:latin typeface="+mj-lt"/>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Les cycles de développement</a:t>
            </a:r>
            <a:endParaRPr lang="fr-FR" dirty="0" smtClean="0">
              <a:latin typeface="Arial" charset="0"/>
              <a:cs typeface="Arial" charset="0"/>
            </a:endParaRPr>
          </a:p>
        </p:txBody>
      </p:sp>
      <p:sp>
        <p:nvSpPr>
          <p:cNvPr id="29699" name="Espace réservé du contenu 2"/>
          <p:cNvSpPr>
            <a:spLocks noGrp="1"/>
          </p:cNvSpPr>
          <p:nvPr>
            <p:ph idx="1"/>
          </p:nvPr>
        </p:nvSpPr>
        <p:spPr>
          <a:xfrm>
            <a:off x="1763688" y="1628800"/>
            <a:ext cx="8463855" cy="4896544"/>
          </a:xfrm>
        </p:spPr>
        <p:txBody>
          <a:bodyPr/>
          <a:lstStyle/>
          <a:p>
            <a:pPr marL="361950" lvl="1" indent="-361950">
              <a:buNone/>
            </a:pPr>
            <a:endParaRPr lang="fr-FR" dirty="0" smtClean="0"/>
          </a:p>
          <a:p>
            <a:pPr lvl="2"/>
            <a:endParaRPr lang="fr-FR" sz="1000" dirty="0" smtClean="0"/>
          </a:p>
        </p:txBody>
      </p:sp>
      <p:sp>
        <p:nvSpPr>
          <p:cNvPr id="5" name="Rectangle 4"/>
          <p:cNvSpPr/>
          <p:nvPr/>
        </p:nvSpPr>
        <p:spPr>
          <a:xfrm>
            <a:off x="251520" y="1556792"/>
            <a:ext cx="2304256" cy="369332"/>
          </a:xfrm>
          <a:prstGeom prst="rect">
            <a:avLst/>
          </a:prstGeom>
        </p:spPr>
        <p:txBody>
          <a:bodyPr wrap="square">
            <a:spAutoFit/>
          </a:bodyPr>
          <a:lstStyle/>
          <a:p>
            <a:r>
              <a:rPr lang="fr-FR" b="1" dirty="0" smtClean="0"/>
              <a:t>Cycle en spirale</a:t>
            </a:r>
            <a:endParaRPr lang="fr-FR" b="1" dirty="0"/>
          </a:p>
        </p:txBody>
      </p:sp>
      <p:sp>
        <p:nvSpPr>
          <p:cNvPr id="7" name="Rectangle 6"/>
          <p:cNvSpPr/>
          <p:nvPr/>
        </p:nvSpPr>
        <p:spPr>
          <a:xfrm>
            <a:off x="395536" y="1988840"/>
            <a:ext cx="4248472" cy="4401205"/>
          </a:xfrm>
          <a:prstGeom prst="rect">
            <a:avLst/>
          </a:prstGeom>
        </p:spPr>
        <p:txBody>
          <a:bodyPr wrap="square">
            <a:spAutoFit/>
          </a:bodyPr>
          <a:lstStyle/>
          <a:p>
            <a:r>
              <a:rPr lang="fr-FR" sz="2000" dirty="0" smtClean="0">
                <a:solidFill>
                  <a:srgbClr val="003399"/>
                </a:solidFill>
                <a:latin typeface="+mj-lt"/>
              </a:rPr>
              <a:t>La démarche :</a:t>
            </a:r>
          </a:p>
          <a:p>
            <a:pPr marL="266700" indent="-266700">
              <a:buFont typeface="Arial" pitchFamily="34" charset="0"/>
              <a:buChar char="•"/>
            </a:pPr>
            <a:r>
              <a:rPr lang="fr-FR" sz="2000" dirty="0" smtClean="0">
                <a:solidFill>
                  <a:srgbClr val="003399"/>
                </a:solidFill>
                <a:latin typeface="+mj-lt"/>
              </a:rPr>
              <a:t>Identifier les risques, leur affecter une priorité,</a:t>
            </a:r>
          </a:p>
          <a:p>
            <a:pPr marL="266700" indent="-266700">
              <a:buFont typeface="Arial" pitchFamily="34" charset="0"/>
              <a:buChar char="•"/>
            </a:pPr>
            <a:r>
              <a:rPr lang="fr-FR" sz="2000" dirty="0" smtClean="0">
                <a:solidFill>
                  <a:srgbClr val="003399"/>
                </a:solidFill>
                <a:latin typeface="+mj-lt"/>
              </a:rPr>
              <a:t>développer une série de prototypes pour identifier les risques en commençant par le plus grand risque</a:t>
            </a:r>
          </a:p>
          <a:p>
            <a:pPr marL="266700" indent="-266700">
              <a:buFont typeface="Arial" pitchFamily="34" charset="0"/>
              <a:buChar char="•"/>
            </a:pPr>
            <a:r>
              <a:rPr lang="fr-FR" sz="2000" dirty="0" smtClean="0">
                <a:solidFill>
                  <a:srgbClr val="003399"/>
                </a:solidFill>
                <a:latin typeface="+mj-lt"/>
              </a:rPr>
              <a:t>utiliser un modèle en V ou en cascade pour implémenter chaque cycle</a:t>
            </a:r>
          </a:p>
          <a:p>
            <a:pPr marL="266700" indent="-266700">
              <a:buFont typeface="Arial" pitchFamily="34" charset="0"/>
              <a:buChar char="•"/>
            </a:pPr>
            <a:r>
              <a:rPr lang="fr-FR" sz="2000" dirty="0" smtClean="0">
                <a:solidFill>
                  <a:srgbClr val="003399"/>
                </a:solidFill>
                <a:latin typeface="+mj-lt"/>
              </a:rPr>
              <a:t>si un cycle concernant un risque a été achevé avec succès : </a:t>
            </a:r>
          </a:p>
          <a:p>
            <a:pPr marL="723900" lvl="1" indent="-266700">
              <a:buFont typeface="Arial" pitchFamily="34" charset="0"/>
              <a:buChar char="•"/>
            </a:pPr>
            <a:r>
              <a:rPr lang="fr-FR" sz="2000" dirty="0" smtClean="0">
                <a:solidFill>
                  <a:srgbClr val="003399"/>
                </a:solidFill>
                <a:latin typeface="+mj-lt"/>
              </a:rPr>
              <a:t>évaluer le résultat du cycle et planifier le cycle suivant</a:t>
            </a:r>
          </a:p>
        </p:txBody>
      </p:sp>
      <p:pic>
        <p:nvPicPr>
          <p:cNvPr id="14340" name="Picture 4" descr="http://www.memoireonline.com/02/09/2005/Conception-et-Developpement-dun-logiciel--de-gestion-commerciale14.png"/>
          <p:cNvPicPr>
            <a:picLocks noChangeAspect="1" noChangeArrowheads="1"/>
          </p:cNvPicPr>
          <p:nvPr/>
        </p:nvPicPr>
        <p:blipFill>
          <a:blip r:embed="rId2" cstate="print"/>
          <a:srcRect/>
          <a:stretch>
            <a:fillRect/>
          </a:stretch>
        </p:blipFill>
        <p:spPr bwMode="auto">
          <a:xfrm>
            <a:off x="4471251" y="2780928"/>
            <a:ext cx="4672749" cy="316835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Les cycles de développement</a:t>
            </a:r>
            <a:endParaRPr lang="fr-FR" dirty="0" smtClean="0">
              <a:latin typeface="Arial" charset="0"/>
              <a:cs typeface="Arial" charset="0"/>
            </a:endParaRPr>
          </a:p>
        </p:txBody>
      </p:sp>
      <p:sp>
        <p:nvSpPr>
          <p:cNvPr id="5" name="Rectangle 4"/>
          <p:cNvSpPr/>
          <p:nvPr/>
        </p:nvSpPr>
        <p:spPr>
          <a:xfrm>
            <a:off x="251520" y="1556792"/>
            <a:ext cx="2304256" cy="369332"/>
          </a:xfrm>
          <a:prstGeom prst="rect">
            <a:avLst/>
          </a:prstGeom>
        </p:spPr>
        <p:txBody>
          <a:bodyPr wrap="square">
            <a:spAutoFit/>
          </a:bodyPr>
          <a:lstStyle/>
          <a:p>
            <a:r>
              <a:rPr lang="fr-FR" b="1" dirty="0" smtClean="0"/>
              <a:t>Cycle itératif </a:t>
            </a:r>
            <a:endParaRPr lang="fr-FR" b="1" dirty="0"/>
          </a:p>
        </p:txBody>
      </p:sp>
      <p:pic>
        <p:nvPicPr>
          <p:cNvPr id="119810" name="Picture 2"/>
          <p:cNvPicPr>
            <a:picLocks noGrp="1" noChangeAspect="1" noChangeArrowheads="1"/>
          </p:cNvPicPr>
          <p:nvPr>
            <p:ph idx="1"/>
          </p:nvPr>
        </p:nvPicPr>
        <p:blipFill>
          <a:blip r:embed="rId2" cstate="print"/>
          <a:srcRect r="28628"/>
          <a:stretch>
            <a:fillRect/>
          </a:stretch>
        </p:blipFill>
        <p:spPr bwMode="auto">
          <a:xfrm>
            <a:off x="4716016" y="4941168"/>
            <a:ext cx="4176464" cy="1296144"/>
          </a:xfrm>
          <a:prstGeom prst="rect">
            <a:avLst/>
          </a:prstGeom>
          <a:noFill/>
          <a:ln w="9525">
            <a:noFill/>
            <a:miter lim="800000"/>
            <a:headEnd/>
            <a:tailEnd/>
          </a:ln>
        </p:spPr>
      </p:pic>
      <p:sp>
        <p:nvSpPr>
          <p:cNvPr id="8" name="Rectangle 7"/>
          <p:cNvSpPr/>
          <p:nvPr/>
        </p:nvSpPr>
        <p:spPr>
          <a:xfrm>
            <a:off x="2915816" y="1628800"/>
            <a:ext cx="6228184" cy="2246769"/>
          </a:xfrm>
          <a:prstGeom prst="rect">
            <a:avLst/>
          </a:prstGeom>
        </p:spPr>
        <p:txBody>
          <a:bodyPr wrap="square">
            <a:spAutoFit/>
          </a:bodyPr>
          <a:lstStyle/>
          <a:p>
            <a:r>
              <a:rPr lang="fr-FR" sz="2000" dirty="0" smtClean="0">
                <a:solidFill>
                  <a:srgbClr val="003399"/>
                </a:solidFill>
                <a:latin typeface="+mj-lt"/>
              </a:rPr>
              <a:t>Ce modèle de cycle de vie prend en compte le fait qu'un logiciel peut être construit étape par étape. </a:t>
            </a:r>
          </a:p>
          <a:p>
            <a:pPr>
              <a:buFont typeface="Arial" pitchFamily="34" charset="0"/>
              <a:buChar char="•"/>
            </a:pPr>
            <a:r>
              <a:rPr lang="fr-FR" sz="2000" dirty="0" smtClean="0">
                <a:solidFill>
                  <a:srgbClr val="003399"/>
                </a:solidFill>
                <a:latin typeface="+mj-lt"/>
              </a:rPr>
              <a:t> Le logiciel est spécifié et conçu dans son ensemble. </a:t>
            </a:r>
          </a:p>
          <a:p>
            <a:pPr>
              <a:buFont typeface="Arial" pitchFamily="34" charset="0"/>
              <a:buChar char="•"/>
            </a:pPr>
            <a:r>
              <a:rPr lang="fr-FR" sz="2000" dirty="0" smtClean="0">
                <a:solidFill>
                  <a:srgbClr val="003399"/>
                </a:solidFill>
                <a:latin typeface="+mj-lt"/>
              </a:rPr>
              <a:t> La réalisation se fait par incréments de fonctionnalités.</a:t>
            </a:r>
          </a:p>
          <a:p>
            <a:pPr>
              <a:buFont typeface="Arial" pitchFamily="34" charset="0"/>
              <a:buChar char="•"/>
            </a:pPr>
            <a:r>
              <a:rPr lang="fr-FR" sz="2000" dirty="0" smtClean="0">
                <a:solidFill>
                  <a:srgbClr val="003399"/>
                </a:solidFill>
                <a:latin typeface="+mj-lt"/>
              </a:rPr>
              <a:t> Chaque incrément est intégré à l'ensemble des précédents et à chaque étape le produit est testé exploité et maintenu dans son ensemble.</a:t>
            </a:r>
          </a:p>
        </p:txBody>
      </p:sp>
      <p:sp>
        <p:nvSpPr>
          <p:cNvPr id="7" name="Rectangle à coins arrondis 6"/>
          <p:cNvSpPr/>
          <p:nvPr/>
        </p:nvSpPr>
        <p:spPr>
          <a:xfrm>
            <a:off x="179512" y="1916832"/>
            <a:ext cx="108012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Analyse</a:t>
            </a:r>
            <a:endParaRPr lang="fr-FR" dirty="0"/>
          </a:p>
        </p:txBody>
      </p:sp>
      <p:sp>
        <p:nvSpPr>
          <p:cNvPr id="9" name="Rectangle à coins arrondis 8"/>
          <p:cNvSpPr/>
          <p:nvPr/>
        </p:nvSpPr>
        <p:spPr>
          <a:xfrm>
            <a:off x="467544" y="2708920"/>
            <a:ext cx="158417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Spécification fonctionnelle</a:t>
            </a:r>
            <a:endParaRPr lang="fr-FR" dirty="0"/>
          </a:p>
        </p:txBody>
      </p:sp>
      <p:sp>
        <p:nvSpPr>
          <p:cNvPr id="10" name="Rectangle à coins arrondis 9"/>
          <p:cNvSpPr/>
          <p:nvPr/>
        </p:nvSpPr>
        <p:spPr>
          <a:xfrm>
            <a:off x="827584" y="3573016"/>
            <a:ext cx="158417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Conception globale</a:t>
            </a:r>
            <a:endParaRPr lang="fr-FR" dirty="0"/>
          </a:p>
        </p:txBody>
      </p:sp>
      <p:sp>
        <p:nvSpPr>
          <p:cNvPr id="11" name="Rectangle à coins arrondis 10"/>
          <p:cNvSpPr/>
          <p:nvPr/>
        </p:nvSpPr>
        <p:spPr>
          <a:xfrm>
            <a:off x="1619672" y="450912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Incrément 1</a:t>
            </a:r>
            <a:endParaRPr lang="fr-FR" dirty="0"/>
          </a:p>
        </p:txBody>
      </p:sp>
      <p:sp>
        <p:nvSpPr>
          <p:cNvPr id="12" name="Rectangle à coins arrondis 11"/>
          <p:cNvSpPr/>
          <p:nvPr/>
        </p:nvSpPr>
        <p:spPr>
          <a:xfrm>
            <a:off x="1835696" y="479715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Incrément 2</a:t>
            </a:r>
            <a:endParaRPr lang="fr-FR" dirty="0"/>
          </a:p>
        </p:txBody>
      </p:sp>
      <p:sp>
        <p:nvSpPr>
          <p:cNvPr id="13" name="Rectangle à coins arrondis 12"/>
          <p:cNvSpPr/>
          <p:nvPr/>
        </p:nvSpPr>
        <p:spPr>
          <a:xfrm>
            <a:off x="1979712" y="508518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Incrément n</a:t>
            </a:r>
          </a:p>
          <a:p>
            <a:pPr algn="ctr"/>
            <a:r>
              <a:rPr lang="fr-FR" sz="1200" dirty="0" smtClean="0"/>
              <a:t>Conception détaillée</a:t>
            </a:r>
          </a:p>
          <a:p>
            <a:pPr algn="ctr"/>
            <a:r>
              <a:rPr lang="fr-FR" sz="1200" dirty="0" smtClean="0"/>
              <a:t>Codage, tests unitaires, intégration, livraisons</a:t>
            </a:r>
            <a:endParaRPr lang="fr-FR" dirty="0" smtClean="0"/>
          </a:p>
          <a:p>
            <a:pPr algn="ctr"/>
            <a:endParaRPr lang="fr-FR" dirty="0"/>
          </a:p>
        </p:txBody>
      </p:sp>
      <p:sp>
        <p:nvSpPr>
          <p:cNvPr id="14" name="Rectangle à coins arrondis 13"/>
          <p:cNvSpPr/>
          <p:nvPr/>
        </p:nvSpPr>
        <p:spPr>
          <a:xfrm>
            <a:off x="1547664" y="6309320"/>
            <a:ext cx="230425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Exploitation</a:t>
            </a:r>
            <a:endParaRPr lang="fr-FR" dirty="0"/>
          </a:p>
        </p:txBody>
      </p:sp>
      <p:cxnSp>
        <p:nvCxnSpPr>
          <p:cNvPr id="16" name="Connecteur droit avec flèche 15"/>
          <p:cNvCxnSpPr>
            <a:stCxn id="7" idx="2"/>
          </p:cNvCxnSpPr>
          <p:nvPr/>
        </p:nvCxnSpPr>
        <p:spPr>
          <a:xfrm>
            <a:off x="719572" y="2492896"/>
            <a:ext cx="252028" cy="216024"/>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1259632" y="3356992"/>
            <a:ext cx="252028" cy="216024"/>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1907704" y="4293096"/>
            <a:ext cx="252028" cy="216024"/>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1763688" y="4869160"/>
            <a:ext cx="36004" cy="1440160"/>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3" idx="2"/>
          </p:cNvCxnSpPr>
          <p:nvPr/>
        </p:nvCxnSpPr>
        <p:spPr>
          <a:xfrm>
            <a:off x="2915816" y="6093296"/>
            <a:ext cx="0" cy="216024"/>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cxnSp>
        <p:nvCxnSpPr>
          <p:cNvPr id="35" name="Connecteur en angle 29"/>
          <p:cNvCxnSpPr>
            <a:stCxn id="14" idx="3"/>
            <a:endCxn id="13" idx="3"/>
          </p:cNvCxnSpPr>
          <p:nvPr/>
        </p:nvCxnSpPr>
        <p:spPr>
          <a:xfrm flipV="1">
            <a:off x="3851920" y="5589240"/>
            <a:ext cx="12700" cy="994420"/>
          </a:xfrm>
          <a:prstGeom prst="bentConnector3">
            <a:avLst>
              <a:gd name="adj1" fmla="val 180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2" name="Groupe 91"/>
          <p:cNvGrpSpPr/>
          <p:nvPr/>
        </p:nvGrpSpPr>
        <p:grpSpPr>
          <a:xfrm>
            <a:off x="3563888" y="5085184"/>
            <a:ext cx="792088" cy="180916"/>
            <a:chOff x="3563888" y="5085184"/>
            <a:chExt cx="792088" cy="180916"/>
          </a:xfrm>
        </p:grpSpPr>
        <p:cxnSp>
          <p:nvCxnSpPr>
            <p:cNvPr id="63" name="Connecteur en angle 29"/>
            <p:cNvCxnSpPr/>
            <p:nvPr/>
          </p:nvCxnSpPr>
          <p:spPr>
            <a:xfrm flipH="1" flipV="1">
              <a:off x="3563888" y="5085184"/>
              <a:ext cx="792088" cy="180020"/>
            </a:xfrm>
            <a:prstGeom prst="bentConnector4">
              <a:avLst>
                <a:gd name="adj1" fmla="val -28860"/>
                <a:gd name="adj2" fmla="val 22698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a:off x="3851920" y="5266100"/>
              <a:ext cx="504056"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0" y="2500313"/>
            <a:ext cx="9144000" cy="1368425"/>
          </a:xfrm>
        </p:spPr>
        <p:txBody>
          <a:bodyPr/>
          <a:lstStyle/>
          <a:p>
            <a:r>
              <a:rPr lang="fr-FR" sz="4400" dirty="0" smtClean="0"/>
              <a:t>Evaluation des projets </a:t>
            </a:r>
            <a:br>
              <a:rPr lang="fr-FR" sz="4400" dirty="0" smtClean="0"/>
            </a:br>
            <a:r>
              <a:rPr lang="fr-FR" sz="4400" dirty="0" smtClean="0"/>
              <a:t>Réussite et Echec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Evaluation des projets</a:t>
            </a:r>
            <a:endParaRPr lang="fr-FR" dirty="0" smtClean="0">
              <a:latin typeface="Arial" charset="0"/>
              <a:cs typeface="Arial" charset="0"/>
            </a:endParaRPr>
          </a:p>
        </p:txBody>
      </p:sp>
      <p:sp>
        <p:nvSpPr>
          <p:cNvPr id="5" name="Espace réservé du contenu 4"/>
          <p:cNvSpPr>
            <a:spLocks noGrp="1"/>
          </p:cNvSpPr>
          <p:nvPr>
            <p:ph idx="1"/>
          </p:nvPr>
        </p:nvSpPr>
        <p:spPr/>
        <p:txBody>
          <a:bodyPr/>
          <a:lstStyle/>
          <a:p>
            <a:endParaRPr lang="fr-FR"/>
          </a:p>
        </p:txBody>
      </p:sp>
      <p:pic>
        <p:nvPicPr>
          <p:cNvPr id="120834" name="Picture 2" descr="http://alain.battandier.free.fr/IMG/png/gestion-projet-web-humour.png"/>
          <p:cNvPicPr>
            <a:picLocks noChangeAspect="1" noChangeArrowheads="1"/>
          </p:cNvPicPr>
          <p:nvPr/>
        </p:nvPicPr>
        <p:blipFill>
          <a:blip r:embed="rId2" cstate="print"/>
          <a:srcRect/>
          <a:stretch>
            <a:fillRect/>
          </a:stretch>
        </p:blipFill>
        <p:spPr bwMode="auto">
          <a:xfrm>
            <a:off x="395536" y="116632"/>
            <a:ext cx="8424936" cy="631870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chabbi.fr/wp-content/uploads/2012/07/triangle_log.jpg"/>
          <p:cNvPicPr>
            <a:picLocks noChangeAspect="1" noChangeArrowheads="1"/>
          </p:cNvPicPr>
          <p:nvPr/>
        </p:nvPicPr>
        <p:blipFill>
          <a:blip r:embed="rId2" cstate="print"/>
          <a:srcRect/>
          <a:stretch>
            <a:fillRect/>
          </a:stretch>
        </p:blipFill>
        <p:spPr bwMode="auto">
          <a:xfrm>
            <a:off x="5143500" y="3238500"/>
            <a:ext cx="4000500" cy="3619500"/>
          </a:xfrm>
          <a:prstGeom prst="rect">
            <a:avLst/>
          </a:prstGeom>
          <a:noFill/>
        </p:spPr>
      </p:pic>
      <p:sp>
        <p:nvSpPr>
          <p:cNvPr id="29698" name="Titre 1"/>
          <p:cNvSpPr>
            <a:spLocks noGrp="1"/>
          </p:cNvSpPr>
          <p:nvPr>
            <p:ph type="title"/>
          </p:nvPr>
        </p:nvSpPr>
        <p:spPr>
          <a:xfrm>
            <a:off x="457200" y="274638"/>
            <a:ext cx="8435280" cy="1143000"/>
          </a:xfrm>
        </p:spPr>
        <p:txBody>
          <a:bodyPr/>
          <a:lstStyle/>
          <a:p>
            <a:r>
              <a:rPr lang="fr-FR" dirty="0" smtClean="0"/>
              <a:t>Evaluation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5" y="1772816"/>
            <a:ext cx="5583536" cy="4896544"/>
          </a:xfrm>
        </p:spPr>
        <p:txBody>
          <a:bodyPr/>
          <a:lstStyle/>
          <a:p>
            <a:pPr>
              <a:buNone/>
            </a:pPr>
            <a:r>
              <a:rPr lang="fr-FR" sz="2400" dirty="0" smtClean="0"/>
              <a:t>Comment évaluer la réussite d'un projet ?</a:t>
            </a:r>
          </a:p>
          <a:p>
            <a:pPr marL="457200" indent="-457200"/>
            <a:r>
              <a:rPr lang="fr-FR" sz="2400" dirty="0" smtClean="0"/>
              <a:t>Selon le respect des contraintes : </a:t>
            </a:r>
          </a:p>
          <a:p>
            <a:pPr lvl="1"/>
            <a:r>
              <a:rPr lang="fr-FR" sz="2000" dirty="0" smtClean="0"/>
              <a:t>Respect du budget </a:t>
            </a:r>
          </a:p>
          <a:p>
            <a:pPr lvl="1"/>
            <a:r>
              <a:rPr lang="fr-FR" sz="2000" dirty="0" smtClean="0"/>
              <a:t>Respect des délais </a:t>
            </a:r>
          </a:p>
          <a:p>
            <a:pPr lvl="1"/>
            <a:r>
              <a:rPr lang="fr-FR" sz="2000" dirty="0" smtClean="0"/>
              <a:t>Couverture fonctionnelle</a:t>
            </a:r>
          </a:p>
          <a:p>
            <a:pPr>
              <a:buNone/>
            </a:pPr>
            <a:r>
              <a:rPr lang="fr-FR" sz="2400" dirty="0" smtClean="0"/>
              <a:t>Le SI est perçu comme un centre de coût</a:t>
            </a:r>
          </a:p>
          <a:p>
            <a:pPr lvl="1">
              <a:buNone/>
            </a:pPr>
            <a:endParaRPr lang="fr-FR" sz="2000" dirty="0" smtClean="0"/>
          </a:p>
          <a:p>
            <a:pPr lvl="1">
              <a:buNone/>
            </a:pPr>
            <a:r>
              <a:rPr lang="fr-FR" sz="2000" dirty="0" smtClean="0"/>
              <a:t> </a:t>
            </a:r>
          </a:p>
          <a:p>
            <a:pPr>
              <a:buNone/>
            </a:pPr>
            <a:endParaRPr lang="fr-FR" sz="2800" b="1" dirty="0" smtClean="0"/>
          </a:p>
          <a:p>
            <a:pPr marL="514350" indent="-457200">
              <a:buFont typeface="+mj-lt"/>
              <a:buAutoNum type="arabicPeriod"/>
            </a:pPr>
            <a:endParaRPr lang="fr-FR" dirty="0" smtClean="0"/>
          </a:p>
          <a:p>
            <a:pPr>
              <a:buNone/>
            </a:pPr>
            <a:endParaRPr lang="fr-FR" sz="28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484784"/>
            <a:ext cx="8352928" cy="5406995"/>
          </a:xfrm>
          <a:prstGeom prst="rect">
            <a:avLst/>
          </a:prstGeom>
        </p:spPr>
        <p:txBody>
          <a:bodyPr wrap="square">
            <a:spAutoFit/>
          </a:bodyPr>
          <a:lstStyle/>
          <a:p>
            <a:r>
              <a:rPr lang="fr-FR" sz="2400" b="1" dirty="0" smtClean="0">
                <a:solidFill>
                  <a:srgbClr val="003399"/>
                </a:solidFill>
                <a:latin typeface="+mj-lt"/>
              </a:rPr>
              <a:t>Rapide et pas cher =&gt; Mauvaise qualité</a:t>
            </a:r>
          </a:p>
          <a:p>
            <a:r>
              <a:rPr lang="fr-FR" sz="2400" dirty="0" smtClean="0">
                <a:solidFill>
                  <a:srgbClr val="003399"/>
                </a:solidFill>
                <a:latin typeface="+mj-lt"/>
              </a:rPr>
              <a:t>C’est ce que demandent beaucoup de clients mais un projet vite fait et à moindre coût aura forcément </a:t>
            </a:r>
            <a:r>
              <a:rPr lang="fr-FR" sz="2400" b="1" dirty="0" smtClean="0">
                <a:solidFill>
                  <a:srgbClr val="003399"/>
                </a:solidFill>
                <a:latin typeface="+mj-lt"/>
              </a:rPr>
              <a:t>des lacunes</a:t>
            </a:r>
            <a:r>
              <a:rPr lang="fr-FR" sz="2400" dirty="0" smtClean="0">
                <a:solidFill>
                  <a:srgbClr val="003399"/>
                </a:solidFill>
                <a:latin typeface="+mj-lt"/>
              </a:rPr>
              <a:t> =&gt; risques que cela peut faire prendre à moyen terme.</a:t>
            </a:r>
          </a:p>
          <a:p>
            <a:endParaRPr lang="fr-FR" sz="2400" dirty="0" smtClean="0">
              <a:solidFill>
                <a:srgbClr val="003399"/>
              </a:solidFill>
              <a:latin typeface="+mj-lt"/>
            </a:endParaRPr>
          </a:p>
          <a:p>
            <a:r>
              <a:rPr lang="fr-FR" sz="2400" b="1" dirty="0" smtClean="0">
                <a:solidFill>
                  <a:srgbClr val="003399"/>
                </a:solidFill>
                <a:latin typeface="+mj-lt"/>
              </a:rPr>
              <a:t>Rapide et de bonne qualité =&gt; Cher</a:t>
            </a:r>
          </a:p>
          <a:p>
            <a:r>
              <a:rPr lang="fr-FR" sz="2400" dirty="0" smtClean="0">
                <a:solidFill>
                  <a:srgbClr val="003399"/>
                </a:solidFill>
                <a:latin typeface="+mj-lt"/>
              </a:rPr>
              <a:t>C’est la solution parfaite. Un projet important est traité de manière prioritaire sur les autres, il se voit affecter plus de moyens humains et techniques =&gt; plus cher </a:t>
            </a:r>
          </a:p>
          <a:p>
            <a:endParaRPr lang="fr-FR" sz="2400" dirty="0" smtClean="0">
              <a:solidFill>
                <a:srgbClr val="003399"/>
              </a:solidFill>
              <a:latin typeface="+mj-lt"/>
            </a:endParaRPr>
          </a:p>
          <a:p>
            <a:r>
              <a:rPr lang="fr-FR" sz="2400" b="1" dirty="0" smtClean="0">
                <a:solidFill>
                  <a:srgbClr val="003399"/>
                </a:solidFill>
                <a:latin typeface="+mj-lt"/>
              </a:rPr>
              <a:t>Bonne qualité et pas cher =&gt; Lent</a:t>
            </a:r>
          </a:p>
          <a:p>
            <a:r>
              <a:rPr lang="fr-FR" sz="2400" dirty="0" smtClean="0">
                <a:solidFill>
                  <a:srgbClr val="003399"/>
                </a:solidFill>
                <a:latin typeface="+mj-lt"/>
              </a:rPr>
              <a:t>Pour diminuer les coûts, ce projet va se retrouver à jouer le "bouche-trou" ; sa priorité est plus faible, et « on y travaille quand on a du temps ». Pareil pour les ressources techniques</a:t>
            </a:r>
            <a:endParaRPr lang="fr-FR" sz="2400" dirty="0">
              <a:solidFill>
                <a:srgbClr val="003399"/>
              </a:solidFill>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l="11544" r="9094"/>
          <a:stretch>
            <a:fillRect/>
          </a:stretch>
        </p:blipFill>
        <p:spPr bwMode="auto">
          <a:xfrm>
            <a:off x="4499992" y="2636912"/>
            <a:ext cx="4644008" cy="4037767"/>
          </a:xfrm>
          <a:prstGeom prst="rect">
            <a:avLst/>
          </a:prstGeom>
          <a:noFill/>
          <a:ln w="9525">
            <a:noFill/>
            <a:miter lim="800000"/>
            <a:headEnd/>
            <a:tailEnd/>
          </a:ln>
        </p:spPr>
      </p:pic>
      <p:sp>
        <p:nvSpPr>
          <p:cNvPr id="29698" name="Titre 1"/>
          <p:cNvSpPr>
            <a:spLocks noGrp="1"/>
          </p:cNvSpPr>
          <p:nvPr>
            <p:ph type="title"/>
          </p:nvPr>
        </p:nvSpPr>
        <p:spPr>
          <a:xfrm>
            <a:off x="457200" y="274638"/>
            <a:ext cx="8435280" cy="1143000"/>
          </a:xfrm>
        </p:spPr>
        <p:txBody>
          <a:bodyPr/>
          <a:lstStyle/>
          <a:p>
            <a:r>
              <a:rPr lang="fr-FR" dirty="0" smtClean="0"/>
              <a:t>Evaluation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6663655" cy="4896544"/>
          </a:xfrm>
        </p:spPr>
        <p:txBody>
          <a:bodyPr/>
          <a:lstStyle/>
          <a:p>
            <a:pPr marL="457200" indent="-457200"/>
            <a:r>
              <a:rPr lang="fr-FR" sz="2400" dirty="0" smtClean="0"/>
              <a:t>Selon la valeur créée </a:t>
            </a:r>
          </a:p>
          <a:p>
            <a:pPr marL="457200" indent="-457200">
              <a:buNone/>
            </a:pPr>
            <a:r>
              <a:rPr lang="fr-FR" sz="2400" dirty="0" smtClean="0"/>
              <a:t>Le SI est perçu comme apporteur de valeur </a:t>
            </a:r>
            <a:r>
              <a:rPr lang="fr-FR" sz="2000" dirty="0" smtClean="0"/>
              <a:t> </a:t>
            </a:r>
          </a:p>
          <a:p>
            <a:pPr>
              <a:buNone/>
            </a:pPr>
            <a:endParaRPr lang="fr-FR" sz="2800" b="1" dirty="0" smtClean="0"/>
          </a:p>
          <a:p>
            <a:pPr marL="514350" indent="-457200">
              <a:buFont typeface="+mj-lt"/>
              <a:buAutoNum type="arabicPeriod"/>
            </a:pPr>
            <a:endParaRPr lang="fr-FR" dirty="0" smtClean="0"/>
          </a:p>
          <a:p>
            <a:pPr>
              <a:buNone/>
            </a:pPr>
            <a:endParaRPr lang="fr-FR" sz="2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715376" cy="4896544"/>
          </a:xfrm>
        </p:spPr>
        <p:txBody>
          <a:bodyPr/>
          <a:lstStyle/>
          <a:p>
            <a:r>
              <a:rPr lang="en-US" sz="2800" dirty="0" smtClean="0"/>
              <a:t>RAPPORT DU STANDISH GROUP 1995 : the chaos report</a:t>
            </a:r>
          </a:p>
          <a:p>
            <a:r>
              <a:rPr lang="fr-FR" sz="2800" dirty="0" smtClean="0"/>
              <a:t>L'échantillon total : </a:t>
            </a:r>
          </a:p>
          <a:p>
            <a:pPr lvl="1"/>
            <a:r>
              <a:rPr lang="fr-FR" sz="2400" dirty="0" smtClean="0"/>
              <a:t>365 entreprises américaines</a:t>
            </a:r>
          </a:p>
          <a:p>
            <a:pPr lvl="1"/>
            <a:r>
              <a:rPr lang="fr-FR" sz="2400" dirty="0" smtClean="0"/>
              <a:t>8380 applications </a:t>
            </a:r>
          </a:p>
          <a:p>
            <a:pPr lvl="1"/>
            <a:r>
              <a:rPr lang="fr-FR" sz="2400" dirty="0" smtClean="0"/>
              <a:t>secteurs majeurs (banque, la finance, la fabrication, le commerce, santé , état..) </a:t>
            </a:r>
          </a:p>
          <a:p>
            <a:pPr lvl="1"/>
            <a:r>
              <a:rPr lang="fr-FR" sz="2400" dirty="0" smtClean="0"/>
              <a:t>Toutes tailles d'entreprise</a:t>
            </a:r>
            <a:endParaRPr lang="fr-FR"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p:spPr>
        <p:txBody>
          <a:bodyPr/>
          <a:lstStyle/>
          <a:p>
            <a:r>
              <a:rPr lang="fr-FR" dirty="0" smtClean="0"/>
              <a:t>Méthode d'analyse et de conception</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00808"/>
            <a:ext cx="8463855" cy="4968552"/>
          </a:xfrm>
        </p:spPr>
        <p:txBody>
          <a:bodyPr/>
          <a:lstStyle/>
          <a:p>
            <a:pPr marL="0" lvl="1" indent="0">
              <a:buNone/>
            </a:pPr>
            <a:r>
              <a:rPr lang="fr-FR" dirty="0" smtClean="0"/>
              <a:t>formaliser les étapes préliminaires du développement d'un système afin de rendre le développement plus fidèle aux besoins. </a:t>
            </a:r>
          </a:p>
          <a:p>
            <a:pPr lvl="1"/>
            <a:r>
              <a:rPr lang="fr-FR" dirty="0" smtClean="0"/>
              <a:t>Départ : un énoncé informel (besoin exprimé)</a:t>
            </a:r>
          </a:p>
          <a:p>
            <a:pPr lvl="1"/>
            <a:r>
              <a:rPr lang="fr-FR" dirty="0" smtClean="0"/>
              <a:t>Complété par : </a:t>
            </a:r>
          </a:p>
          <a:p>
            <a:pPr lvl="2"/>
            <a:r>
              <a:rPr lang="fr-FR" sz="2000" dirty="0" smtClean="0"/>
              <a:t>des recherches d'informations auprès des experts du domaine fonctionnel</a:t>
            </a:r>
          </a:p>
          <a:p>
            <a:pPr lvl="2"/>
            <a:r>
              <a:rPr lang="fr-FR" sz="2000" dirty="0" smtClean="0"/>
              <a:t>Une analyse de l'existant éventuel (manière dont les processus à traiter par le système se déroulent)</a:t>
            </a:r>
          </a:p>
          <a:p>
            <a:pPr lvl="2"/>
            <a:endParaRPr lang="fr-FR" sz="1100" dirty="0" smtClean="0"/>
          </a:p>
          <a:p>
            <a:pPr lvl="1"/>
            <a:endParaRPr lang="fr-FR" sz="32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lvl="0"/>
            <a:r>
              <a:rPr lang="fr-FR" sz="2400" dirty="0" smtClean="0"/>
              <a:t>projet réussi - Type 1 : </a:t>
            </a:r>
          </a:p>
          <a:p>
            <a:pPr lvl="1"/>
            <a:r>
              <a:rPr lang="fr-FR" sz="2000" dirty="0" smtClean="0"/>
              <a:t>le projet est terminé dans les temps et respecte le budget, avec toutes les fonctionnalités initialement spécifiées.</a:t>
            </a:r>
          </a:p>
          <a:p>
            <a:pPr lvl="1"/>
            <a:endParaRPr lang="fr-FR" sz="2000" dirty="0" smtClean="0"/>
          </a:p>
          <a:p>
            <a:pPr lvl="0"/>
            <a:r>
              <a:rPr lang="fr-FR" sz="2400" dirty="0" smtClean="0"/>
              <a:t>projet dégradé - Type 2 : </a:t>
            </a:r>
          </a:p>
          <a:p>
            <a:pPr lvl="1"/>
            <a:r>
              <a:rPr lang="fr-FR" sz="2000" dirty="0" smtClean="0"/>
              <a:t>le projet est terminé et opérationnel, mais dépasse le budget et le délai initial, et offre moins de fonctionnalités qu'initialement spécifiée à l'origine.</a:t>
            </a:r>
          </a:p>
          <a:p>
            <a:pPr lvl="1"/>
            <a:endParaRPr lang="fr-FR" sz="2000" dirty="0" smtClean="0"/>
          </a:p>
          <a:p>
            <a:pPr lvl="0"/>
            <a:r>
              <a:rPr lang="fr-FR" sz="2400" dirty="0" smtClean="0"/>
              <a:t>projet annulé - Type 3 : </a:t>
            </a:r>
          </a:p>
          <a:p>
            <a:pPr lvl="1"/>
            <a:r>
              <a:rPr lang="fr-FR" sz="2000" dirty="0" smtClean="0"/>
              <a:t>le projet est annulé à un moment donné pendant le cycle de développement.</a:t>
            </a:r>
            <a:endParaRPr lang="fr-FR" sz="2400" dirty="0" smtClean="0"/>
          </a:p>
          <a:p>
            <a:pPr marL="0" indent="0">
              <a:buNone/>
            </a:pPr>
            <a:endParaRPr lang="fr-FR" sz="2800" b="1" dirty="0" smtClean="0"/>
          </a:p>
          <a:p>
            <a:pPr lvl="1"/>
            <a:endParaRPr lang="fr-FR" sz="2400" dirty="0" smtClean="0"/>
          </a:p>
          <a:p>
            <a:pPr>
              <a:buNone/>
            </a:pPr>
            <a:endParaRPr lang="fr-FR"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r>
              <a:rPr lang="fr-FR" sz="2800" dirty="0" smtClean="0"/>
              <a:t>31,1% des projets seront annulés avant la fin</a:t>
            </a:r>
          </a:p>
          <a:p>
            <a:r>
              <a:rPr lang="fr-FR" sz="2800" dirty="0" smtClean="0"/>
              <a:t>52,7% des projets dépassent leurs estimations initiales </a:t>
            </a:r>
          </a:p>
          <a:p>
            <a:pPr lvl="1"/>
            <a:r>
              <a:rPr lang="fr-FR" sz="2400" dirty="0" smtClean="0"/>
              <a:t>Le coût de ces échecs et de ces dépassements constituent juste la pointe de l'iceberg. </a:t>
            </a:r>
          </a:p>
          <a:p>
            <a:pPr lvl="1"/>
            <a:r>
              <a:rPr lang="fr-FR" sz="2400" i="1" dirty="0" smtClean="0"/>
              <a:t>L'incapacité à produire des logiciels fiables pour la manutention des bagages à l'aéroport de New Denver coûte à la ville 1,1 million de dollars par jour.</a:t>
            </a:r>
          </a:p>
          <a:p>
            <a:r>
              <a:rPr lang="fr-FR" sz="2800" dirty="0" smtClean="0"/>
              <a:t>16,2% pour les projets logiciels dans les temps et avec le budget prévu</a:t>
            </a:r>
          </a:p>
          <a:p>
            <a:pPr lvl="1"/>
            <a:endParaRPr lang="fr-FR" sz="2400" dirty="0" smtClean="0"/>
          </a:p>
          <a:p>
            <a:pPr>
              <a:buNone/>
            </a:pPr>
            <a:endParaRPr lang="fr-FR"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marL="0" indent="0">
              <a:buNone/>
            </a:pPr>
            <a:r>
              <a:rPr lang="fr-FR" sz="2800" dirty="0" smtClean="0"/>
              <a:t>Lorsque ces projets sont terminés, beaucoup ne sont plus que l'ombre de leurs spécifications d'origine. </a:t>
            </a:r>
          </a:p>
          <a:p>
            <a:pPr lvl="1"/>
            <a:r>
              <a:rPr lang="fr-FR" sz="2400" dirty="0" smtClean="0"/>
              <a:t>Les projets réalisés par les plus grandes entreprises américaines disposent seulement d'environ 42% des fonctionnalités proposées au départ. </a:t>
            </a:r>
          </a:p>
          <a:p>
            <a:pPr lvl="1"/>
            <a:r>
              <a:rPr lang="fr-FR" sz="2400" dirty="0" smtClean="0"/>
              <a:t>Les petites entreprises font beaucoup mieux. </a:t>
            </a:r>
          </a:p>
          <a:p>
            <a:pPr lvl="1"/>
            <a:r>
              <a:rPr lang="fr-FR" sz="2400" dirty="0" smtClean="0"/>
              <a:t>78,4% de leurs projets logiciels seront déployés avec au moins 74,2% de leurs fonctionnalités d'origine.</a:t>
            </a:r>
            <a:br>
              <a:rPr lang="fr-FR" sz="2400" dirty="0" smtClean="0"/>
            </a:br>
            <a:r>
              <a:rPr lang="fr-FR" sz="2000" dirty="0" smtClean="0"/>
              <a:t/>
            </a:r>
            <a:br>
              <a:rPr lang="fr-FR" sz="2000" dirty="0" smtClean="0"/>
            </a:br>
            <a:endParaRPr lang="fr-FR" sz="2800" b="1" dirty="0" smtClean="0"/>
          </a:p>
          <a:p>
            <a:pPr lvl="1"/>
            <a:endParaRPr lang="fr-FR" sz="2400" dirty="0" smtClean="0"/>
          </a:p>
          <a:p>
            <a:pPr>
              <a:buNone/>
            </a:pPr>
            <a:endParaRPr lang="fr-FR"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Critères de succès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marL="0" indent="0">
              <a:buNone/>
            </a:pPr>
            <a:r>
              <a:rPr lang="fr-FR" sz="2000" dirty="0" smtClean="0"/>
              <a:t/>
            </a:r>
            <a:br>
              <a:rPr lang="fr-FR" sz="2000" dirty="0" smtClean="0"/>
            </a:br>
            <a:endParaRPr lang="fr-FR" sz="2800" b="1" dirty="0" smtClean="0"/>
          </a:p>
          <a:p>
            <a:pPr lvl="1"/>
            <a:endParaRPr lang="fr-FR" sz="2400" dirty="0" smtClean="0"/>
          </a:p>
          <a:p>
            <a:pPr>
              <a:buNone/>
            </a:pPr>
            <a:endParaRPr lang="fr-FR" sz="2800" dirty="0" smtClean="0"/>
          </a:p>
        </p:txBody>
      </p:sp>
      <p:graphicFrame>
        <p:nvGraphicFramePr>
          <p:cNvPr id="4" name="Tableau 3"/>
          <p:cNvGraphicFramePr>
            <a:graphicFrameLocks noGrp="1"/>
          </p:cNvGraphicFramePr>
          <p:nvPr/>
        </p:nvGraphicFramePr>
        <p:xfrm>
          <a:off x="467544" y="1844824"/>
          <a:ext cx="7848872" cy="4104452"/>
        </p:xfrm>
        <a:graphic>
          <a:graphicData uri="http://schemas.openxmlformats.org/drawingml/2006/table">
            <a:tbl>
              <a:tblPr/>
              <a:tblGrid>
                <a:gridCol w="5618140"/>
                <a:gridCol w="2230732"/>
              </a:tblGrid>
              <a:tr h="488642">
                <a:tc>
                  <a:txBody>
                    <a:bodyPr/>
                    <a:lstStyle/>
                    <a:p>
                      <a:pPr>
                        <a:lnSpc>
                          <a:spcPts val="1410"/>
                        </a:lnSpc>
                        <a:spcAft>
                          <a:spcPts val="0"/>
                        </a:spcAft>
                      </a:pPr>
                      <a:r>
                        <a:rPr lang="fr-FR" sz="1800" b="1" dirty="0">
                          <a:solidFill>
                            <a:srgbClr val="003399"/>
                          </a:solidFill>
                          <a:latin typeface="Verdana"/>
                          <a:ea typeface="Times New Roman"/>
                          <a:cs typeface="Times New Roman"/>
                        </a:rPr>
                        <a:t>Facteurs de succès d'un projet</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1" dirty="0">
                          <a:solidFill>
                            <a:srgbClr val="003399"/>
                          </a:solidFill>
                          <a:latin typeface="Verdana"/>
                          <a:ea typeface="Times New Roman"/>
                          <a:cs typeface="Times New Roman"/>
                        </a:rPr>
                        <a:t>% de réponses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1. Implication des utilisateurs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15,9%</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2. Soutien du management opérationnel</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13,9%</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3. Énoncé clair des exigences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13,0%</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4. Planning adéquat</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9,6%</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5. Demandes réalistes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8,2%</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6. Jalons projets </a:t>
                      </a:r>
                      <a:r>
                        <a:rPr lang="fr-FR" sz="1800" dirty="0" smtClean="0">
                          <a:solidFill>
                            <a:srgbClr val="003399"/>
                          </a:solidFill>
                          <a:latin typeface="Verdana"/>
                          <a:ea typeface="Times New Roman"/>
                          <a:cs typeface="Times New Roman"/>
                        </a:rPr>
                        <a:t>rapprochés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7,7%</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a:solidFill>
                            <a:srgbClr val="003399"/>
                          </a:solidFill>
                          <a:latin typeface="Verdana"/>
                          <a:ea typeface="Times New Roman"/>
                          <a:cs typeface="Times New Roman"/>
                        </a:rPr>
                        <a:t>7. Équipe compétente</a:t>
                      </a:r>
                      <a:endParaRPr lang="fr-FR" sz="180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7,2%</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a:solidFill>
                            <a:srgbClr val="003399"/>
                          </a:solidFill>
                          <a:latin typeface="Verdana"/>
                          <a:ea typeface="Times New Roman"/>
                          <a:cs typeface="Times New Roman"/>
                        </a:rPr>
                        <a:t>8. Propriétaire du produit</a:t>
                      </a:r>
                      <a:endParaRPr lang="fr-FR" sz="180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5,3%</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a:solidFill>
                            <a:srgbClr val="003399"/>
                          </a:solidFill>
                          <a:latin typeface="Verdana"/>
                          <a:ea typeface="Times New Roman"/>
                          <a:cs typeface="Times New Roman"/>
                        </a:rPr>
                        <a:t>9. Vision &amp; Objectifs clairs</a:t>
                      </a:r>
                      <a:endParaRPr lang="fr-FR" sz="180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2,9%</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10. Équipe </a:t>
                      </a:r>
                      <a:r>
                        <a:rPr lang="fr-FR" sz="1800" dirty="0" smtClean="0">
                          <a:solidFill>
                            <a:srgbClr val="003399"/>
                          </a:solidFill>
                          <a:latin typeface="Verdana"/>
                          <a:ea typeface="Times New Roman"/>
                          <a:cs typeface="Times New Roman"/>
                        </a:rPr>
                        <a:t>dédiée</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2,4%</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28710">
                <a:tc>
                  <a:txBody>
                    <a:bodyPr/>
                    <a:lstStyle/>
                    <a:p>
                      <a:pPr>
                        <a:lnSpc>
                          <a:spcPts val="1410"/>
                        </a:lnSpc>
                        <a:spcAft>
                          <a:spcPts val="0"/>
                        </a:spcAft>
                      </a:pPr>
                      <a:r>
                        <a:rPr lang="fr-FR" sz="1800" dirty="0">
                          <a:solidFill>
                            <a:srgbClr val="003399"/>
                          </a:solidFill>
                          <a:latin typeface="Verdana"/>
                          <a:ea typeface="Times New Roman"/>
                          <a:cs typeface="Times New Roman"/>
                        </a:rPr>
                        <a:t>Autres</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dirty="0">
                          <a:solidFill>
                            <a:srgbClr val="003399"/>
                          </a:solidFill>
                          <a:latin typeface="Verdana"/>
                          <a:ea typeface="Times New Roman"/>
                          <a:cs typeface="Times New Roman"/>
                        </a:rPr>
                        <a:t>13,9%</a:t>
                      </a:r>
                      <a:endParaRPr lang="fr-FR" sz="180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Critères d'échecs</a:t>
            </a:r>
            <a:endParaRPr lang="fr-FR" dirty="0" smtClean="0">
              <a:latin typeface="Arial" charset="0"/>
              <a:cs typeface="Arial" charset="0"/>
            </a:endParaRPr>
          </a:p>
        </p:txBody>
      </p:sp>
      <p:graphicFrame>
        <p:nvGraphicFramePr>
          <p:cNvPr id="5" name="Tableau 4"/>
          <p:cNvGraphicFramePr>
            <a:graphicFrameLocks noGrp="1"/>
          </p:cNvGraphicFramePr>
          <p:nvPr/>
        </p:nvGraphicFramePr>
        <p:xfrm>
          <a:off x="539552" y="1628800"/>
          <a:ext cx="8136904" cy="4988154"/>
        </p:xfrm>
        <a:graphic>
          <a:graphicData uri="http://schemas.openxmlformats.org/drawingml/2006/table">
            <a:tbl>
              <a:tblPr/>
              <a:tblGrid>
                <a:gridCol w="6408712"/>
                <a:gridCol w="1728192"/>
              </a:tblGrid>
              <a:tr h="448450">
                <a:tc>
                  <a:txBody>
                    <a:bodyPr/>
                    <a:lstStyle/>
                    <a:p>
                      <a:pPr>
                        <a:lnSpc>
                          <a:spcPts val="1410"/>
                        </a:lnSpc>
                        <a:spcAft>
                          <a:spcPts val="0"/>
                        </a:spcAft>
                      </a:pPr>
                      <a:r>
                        <a:rPr lang="fr-FR" sz="1800" b="0" dirty="0">
                          <a:solidFill>
                            <a:srgbClr val="003399"/>
                          </a:solidFill>
                          <a:latin typeface="Verdana"/>
                          <a:ea typeface="Times New Roman"/>
                          <a:cs typeface="Times New Roman"/>
                        </a:rPr>
                        <a:t>Facteurs de défaillance d'un projet</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 de réponses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43638">
                <a:tc>
                  <a:txBody>
                    <a:bodyPr/>
                    <a:lstStyle/>
                    <a:p>
                      <a:pPr>
                        <a:lnSpc>
                          <a:spcPts val="1410"/>
                        </a:lnSpc>
                        <a:spcAft>
                          <a:spcPts val="0"/>
                        </a:spcAft>
                      </a:pPr>
                      <a:r>
                        <a:rPr lang="fr-FR" sz="1800" b="0" dirty="0">
                          <a:solidFill>
                            <a:srgbClr val="003399"/>
                          </a:solidFill>
                          <a:latin typeface="Verdana"/>
                          <a:ea typeface="Times New Roman"/>
                          <a:cs typeface="Times New Roman"/>
                        </a:rPr>
                        <a:t>1. Exigences </a:t>
                      </a:r>
                      <a:r>
                        <a:rPr lang="fr-FR" sz="1800" b="0" kern="1200" dirty="0" smtClean="0">
                          <a:solidFill>
                            <a:srgbClr val="003399"/>
                          </a:solidFill>
                          <a:latin typeface="Verdana"/>
                          <a:ea typeface="Times New Roman"/>
                          <a:cs typeface="Times New Roman"/>
                        </a:rPr>
                        <a:t>&amp; spécifications </a:t>
                      </a:r>
                      <a:r>
                        <a:rPr lang="fr-FR" sz="1800" b="0" dirty="0" smtClean="0">
                          <a:solidFill>
                            <a:srgbClr val="003399"/>
                          </a:solidFill>
                          <a:latin typeface="Verdana"/>
                          <a:ea typeface="Times New Roman"/>
                          <a:cs typeface="Times New Roman"/>
                        </a:rPr>
                        <a:t>incomplètes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13,1%</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448450">
                <a:tc>
                  <a:txBody>
                    <a:bodyPr/>
                    <a:lstStyle/>
                    <a:p>
                      <a:pPr>
                        <a:lnSpc>
                          <a:spcPts val="1410"/>
                        </a:lnSpc>
                        <a:spcAft>
                          <a:spcPts val="0"/>
                        </a:spcAft>
                      </a:pPr>
                      <a:r>
                        <a:rPr lang="fr-FR" sz="1800" b="0" dirty="0">
                          <a:solidFill>
                            <a:srgbClr val="003399"/>
                          </a:solidFill>
                          <a:latin typeface="Verdana"/>
                          <a:ea typeface="Times New Roman"/>
                          <a:cs typeface="Times New Roman"/>
                        </a:rPr>
                        <a:t>2. Manque d'implication des utilisateurs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12,4%</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43638">
                <a:tc>
                  <a:txBody>
                    <a:bodyPr/>
                    <a:lstStyle/>
                    <a:p>
                      <a:pPr>
                        <a:lnSpc>
                          <a:spcPts val="1410"/>
                        </a:lnSpc>
                        <a:spcAft>
                          <a:spcPts val="0"/>
                        </a:spcAft>
                      </a:pPr>
                      <a:r>
                        <a:rPr lang="fr-FR" sz="1800" b="0" dirty="0">
                          <a:solidFill>
                            <a:srgbClr val="003399"/>
                          </a:solidFill>
                          <a:latin typeface="Verdana"/>
                          <a:ea typeface="Times New Roman"/>
                          <a:cs typeface="Times New Roman"/>
                        </a:rPr>
                        <a:t>3. Manque de ressources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10,6%</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432048">
                <a:tc>
                  <a:txBody>
                    <a:bodyPr/>
                    <a:lstStyle/>
                    <a:p>
                      <a:pPr>
                        <a:lnSpc>
                          <a:spcPts val="1410"/>
                        </a:lnSpc>
                        <a:spcAft>
                          <a:spcPts val="0"/>
                        </a:spcAft>
                      </a:pPr>
                      <a:r>
                        <a:rPr lang="fr-FR" sz="1800" b="0" dirty="0">
                          <a:solidFill>
                            <a:srgbClr val="003399"/>
                          </a:solidFill>
                          <a:latin typeface="Verdana"/>
                          <a:ea typeface="Times New Roman"/>
                          <a:cs typeface="Times New Roman"/>
                        </a:rPr>
                        <a:t>4. Demandes irréalistes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9,9%</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504056">
                <a:tc>
                  <a:txBody>
                    <a:bodyPr/>
                    <a:lstStyle/>
                    <a:p>
                      <a:pPr>
                        <a:lnSpc>
                          <a:spcPts val="1410"/>
                        </a:lnSpc>
                        <a:spcAft>
                          <a:spcPts val="0"/>
                        </a:spcAft>
                      </a:pPr>
                      <a:r>
                        <a:rPr lang="fr-FR" sz="1800" b="0" dirty="0">
                          <a:solidFill>
                            <a:srgbClr val="003399"/>
                          </a:solidFill>
                          <a:latin typeface="Verdana"/>
                          <a:ea typeface="Times New Roman"/>
                          <a:cs typeface="Times New Roman"/>
                        </a:rPr>
                        <a:t>5. Manque de soutien du management opérationnel</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9,3%</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448450">
                <a:tc>
                  <a:txBody>
                    <a:bodyPr/>
                    <a:lstStyle/>
                    <a:p>
                      <a:pPr>
                        <a:lnSpc>
                          <a:spcPts val="1410"/>
                        </a:lnSpc>
                        <a:spcAft>
                          <a:spcPts val="0"/>
                        </a:spcAft>
                      </a:pPr>
                      <a:r>
                        <a:rPr lang="fr-FR" sz="1800" b="0" dirty="0">
                          <a:solidFill>
                            <a:srgbClr val="003399"/>
                          </a:solidFill>
                          <a:latin typeface="Verdana"/>
                          <a:ea typeface="Times New Roman"/>
                          <a:cs typeface="Times New Roman"/>
                        </a:rPr>
                        <a:t>6. Exigences &amp; Spécifications changeantes</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8,7%</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415646">
                <a:tc>
                  <a:txBody>
                    <a:bodyPr/>
                    <a:lstStyle/>
                    <a:p>
                      <a:pPr>
                        <a:lnSpc>
                          <a:spcPts val="1410"/>
                        </a:lnSpc>
                        <a:spcAft>
                          <a:spcPts val="0"/>
                        </a:spcAft>
                      </a:pPr>
                      <a:r>
                        <a:rPr lang="fr-FR" sz="1800" b="0">
                          <a:solidFill>
                            <a:srgbClr val="003399"/>
                          </a:solidFill>
                          <a:latin typeface="Verdana"/>
                          <a:ea typeface="Times New Roman"/>
                          <a:cs typeface="Times New Roman"/>
                        </a:rPr>
                        <a:t>7. Planning insuffisant</a:t>
                      </a:r>
                      <a:endParaRPr lang="fr-FR" sz="1800" b="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8,1%</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504056">
                <a:tc>
                  <a:txBody>
                    <a:bodyPr/>
                    <a:lstStyle/>
                    <a:p>
                      <a:pPr>
                        <a:lnSpc>
                          <a:spcPts val="1410"/>
                        </a:lnSpc>
                        <a:spcAft>
                          <a:spcPts val="0"/>
                        </a:spcAft>
                      </a:pPr>
                      <a:r>
                        <a:rPr lang="fr-FR" sz="1800" b="0">
                          <a:solidFill>
                            <a:srgbClr val="003399"/>
                          </a:solidFill>
                          <a:latin typeface="Verdana"/>
                          <a:ea typeface="Times New Roman"/>
                          <a:cs typeface="Times New Roman"/>
                        </a:rPr>
                        <a:t>8. N'utilise plus les fonctionnalités demandées</a:t>
                      </a:r>
                      <a:endParaRPr lang="fr-FR" sz="1800" b="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7,5%</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504056">
                <a:tc>
                  <a:txBody>
                    <a:bodyPr/>
                    <a:lstStyle/>
                    <a:p>
                      <a:pPr>
                        <a:lnSpc>
                          <a:spcPts val="1410"/>
                        </a:lnSpc>
                        <a:spcAft>
                          <a:spcPts val="0"/>
                        </a:spcAft>
                      </a:pPr>
                      <a:r>
                        <a:rPr lang="fr-FR" sz="1800" b="0">
                          <a:solidFill>
                            <a:srgbClr val="003399"/>
                          </a:solidFill>
                          <a:latin typeface="Verdana"/>
                          <a:ea typeface="Times New Roman"/>
                          <a:cs typeface="Times New Roman"/>
                        </a:rPr>
                        <a:t>9. Mauvaise gestion des technologies de l'information</a:t>
                      </a:r>
                      <a:endParaRPr lang="fr-FR" sz="1800" b="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6,2%</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360040">
                <a:tc>
                  <a:txBody>
                    <a:bodyPr/>
                    <a:lstStyle/>
                    <a:p>
                      <a:pPr>
                        <a:lnSpc>
                          <a:spcPts val="1410"/>
                        </a:lnSpc>
                        <a:spcAft>
                          <a:spcPts val="0"/>
                        </a:spcAft>
                      </a:pPr>
                      <a:r>
                        <a:rPr lang="fr-FR" sz="1800" b="0">
                          <a:solidFill>
                            <a:srgbClr val="003399"/>
                          </a:solidFill>
                          <a:latin typeface="Verdana"/>
                          <a:ea typeface="Times New Roman"/>
                          <a:cs typeface="Times New Roman"/>
                        </a:rPr>
                        <a:t>10. Technologies trop complexes</a:t>
                      </a:r>
                      <a:endParaRPr lang="fr-FR" sz="1800" b="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4,3%</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r h="235626">
                <a:tc>
                  <a:txBody>
                    <a:bodyPr/>
                    <a:lstStyle/>
                    <a:p>
                      <a:pPr>
                        <a:lnSpc>
                          <a:spcPts val="1410"/>
                        </a:lnSpc>
                        <a:spcAft>
                          <a:spcPts val="0"/>
                        </a:spcAft>
                      </a:pPr>
                      <a:r>
                        <a:rPr lang="fr-FR" sz="1800" b="0">
                          <a:solidFill>
                            <a:srgbClr val="003399"/>
                          </a:solidFill>
                          <a:latin typeface="Verdana"/>
                          <a:ea typeface="Times New Roman"/>
                          <a:cs typeface="Times New Roman"/>
                        </a:rPr>
                        <a:t>Autres</a:t>
                      </a:r>
                      <a:endParaRPr lang="fr-FR" sz="1800" b="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algn="r">
                        <a:lnSpc>
                          <a:spcPts val="1410"/>
                        </a:lnSpc>
                        <a:spcAft>
                          <a:spcPts val="0"/>
                        </a:spcAft>
                      </a:pPr>
                      <a:r>
                        <a:rPr lang="fr-FR" sz="1800" b="0" dirty="0">
                          <a:solidFill>
                            <a:srgbClr val="003399"/>
                          </a:solidFill>
                          <a:latin typeface="Verdana"/>
                          <a:ea typeface="Times New Roman"/>
                          <a:cs typeface="Times New Roman"/>
                        </a:rPr>
                        <a:t>9,9%</a:t>
                      </a:r>
                      <a:endParaRPr lang="fr-FR" sz="1800" b="0" dirty="0">
                        <a:solidFill>
                          <a:srgbClr val="003399"/>
                        </a:solidFill>
                        <a:latin typeface="Verdana"/>
                        <a:ea typeface="Calibri"/>
                        <a:cs typeface="Times New Roman"/>
                      </a:endParaRPr>
                    </a:p>
                  </a:txBody>
                  <a:tcPr marL="9525" marR="9525" marT="9525" marB="9525" anchor="ctr">
                    <a:lnL>
                      <a:noFill/>
                    </a:lnL>
                    <a:lnR>
                      <a:noFill/>
                    </a:lnR>
                    <a:lnT>
                      <a:noFill/>
                    </a:lnT>
                    <a:lnB>
                      <a:noFill/>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des projets</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marL="0" indent="0">
              <a:buNone/>
            </a:pPr>
            <a:r>
              <a:rPr lang="fr-FR" sz="2000" dirty="0" smtClean="0"/>
              <a:t>dernière publication du Standish Group, le Chaos Manifesto 2011 </a:t>
            </a:r>
            <a:br>
              <a:rPr lang="fr-FR" sz="2000" dirty="0" smtClean="0"/>
            </a:br>
            <a:endParaRPr lang="fr-FR" sz="2800" b="1" dirty="0" smtClean="0"/>
          </a:p>
          <a:p>
            <a:pPr lvl="1"/>
            <a:endParaRPr lang="fr-FR" sz="2400" dirty="0" smtClean="0"/>
          </a:p>
          <a:p>
            <a:pPr>
              <a:buNone/>
            </a:pPr>
            <a:endParaRPr lang="fr-FR" sz="2800" dirty="0" smtClean="0"/>
          </a:p>
        </p:txBody>
      </p:sp>
      <p:pic>
        <p:nvPicPr>
          <p:cNvPr id="3074" name="Picture 2" descr="JPEG - 38.8 ko"/>
          <p:cNvPicPr>
            <a:picLocks noChangeAspect="1" noChangeArrowheads="1"/>
          </p:cNvPicPr>
          <p:nvPr/>
        </p:nvPicPr>
        <p:blipFill>
          <a:blip r:embed="rId2" cstate="print"/>
          <a:srcRect/>
          <a:stretch>
            <a:fillRect/>
          </a:stretch>
        </p:blipFill>
        <p:spPr bwMode="auto">
          <a:xfrm>
            <a:off x="1331640" y="2132856"/>
            <a:ext cx="6540019" cy="4032448"/>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Réussite et Echec en synthèse</a:t>
            </a:r>
            <a:endParaRPr lang="fr-FR" dirty="0" smtClean="0">
              <a:latin typeface="Arial" charset="0"/>
              <a:cs typeface="Arial" charset="0"/>
            </a:endParaRPr>
          </a:p>
        </p:txBody>
      </p:sp>
      <p:sp>
        <p:nvSpPr>
          <p:cNvPr id="29699" name="Espace réservé du contenu 2"/>
          <p:cNvSpPr>
            <a:spLocks noGrp="1"/>
          </p:cNvSpPr>
          <p:nvPr>
            <p:ph idx="1"/>
          </p:nvPr>
        </p:nvSpPr>
        <p:spPr>
          <a:xfrm>
            <a:off x="251520" y="1556792"/>
            <a:ext cx="8715376" cy="4896544"/>
          </a:xfrm>
        </p:spPr>
        <p:txBody>
          <a:bodyPr/>
          <a:lstStyle/>
          <a:p>
            <a:r>
              <a:rPr lang="fr-FR" dirty="0" smtClean="0"/>
              <a:t>L’implication des utilisateurs est le </a:t>
            </a:r>
            <a:r>
              <a:rPr lang="fr-FR" b="1" dirty="0" smtClean="0"/>
              <a:t>facteur principal de succès</a:t>
            </a:r>
            <a:r>
              <a:rPr lang="fr-FR" dirty="0" smtClean="0"/>
              <a:t>. </a:t>
            </a:r>
          </a:p>
          <a:p>
            <a:r>
              <a:rPr lang="fr-FR" dirty="0" smtClean="0"/>
              <a:t>Un SI moyennement performant et moyennement innovant, mais </a:t>
            </a:r>
            <a:r>
              <a:rPr lang="fr-FR" b="1" dirty="0" smtClean="0"/>
              <a:t>SIMPLE</a:t>
            </a:r>
            <a:r>
              <a:rPr lang="fr-FR" dirty="0" smtClean="0"/>
              <a:t> et </a:t>
            </a:r>
            <a:r>
              <a:rPr lang="fr-FR" b="1" dirty="0" smtClean="0"/>
              <a:t>FIABLE</a:t>
            </a:r>
            <a:r>
              <a:rPr lang="fr-FR" dirty="0" smtClean="0"/>
              <a:t> </a:t>
            </a:r>
            <a:r>
              <a:rPr lang="fr-FR" dirty="0" smtClean="0"/>
              <a:t>répond </a:t>
            </a:r>
            <a:r>
              <a:rPr lang="fr-FR" dirty="0" smtClean="0"/>
              <a:t>pleinement </a:t>
            </a:r>
            <a:r>
              <a:rPr lang="fr-FR" smtClean="0"/>
              <a:t>aux </a:t>
            </a:r>
            <a:r>
              <a:rPr lang="fr-FR" smtClean="0"/>
              <a:t>utilisateurs.</a:t>
            </a:r>
            <a:endParaRPr lang="fr-FR" dirty="0" smtClean="0"/>
          </a:p>
          <a:p>
            <a:r>
              <a:rPr lang="fr-FR" dirty="0" smtClean="0"/>
              <a:t>PAS d’informatique pour l’informatique mais être </a:t>
            </a:r>
            <a:r>
              <a:rPr lang="fr-FR" b="1" dirty="0" smtClean="0"/>
              <a:t>au service de l’utilisateur</a:t>
            </a:r>
            <a:r>
              <a:rPr lang="fr-FR" dirty="0" smtClean="0"/>
              <a:t>. C’est avant tout un métier de service, et l’utilisateur et sa satisfaction doivent être au cœur de nos réflexions. </a:t>
            </a:r>
          </a:p>
          <a:p>
            <a:pPr lvl="1"/>
            <a:endParaRPr lang="fr-FR" sz="3200" dirty="0" smtClean="0"/>
          </a:p>
          <a:p>
            <a:pPr marL="0" indent="0">
              <a:buNone/>
            </a:pPr>
            <a:endParaRPr lang="fr-FR" b="1" dirty="0" smtClean="0"/>
          </a:p>
          <a:p>
            <a:pPr lvl="1"/>
            <a:endParaRPr lang="fr-FR" sz="3200" dirty="0" smtClean="0"/>
          </a:p>
          <a:p>
            <a:pPr>
              <a:buNone/>
            </a:pPr>
            <a:endParaRPr lang="fr-FR" dirty="0" smtClean="0"/>
          </a:p>
        </p:txBody>
      </p:sp>
      <p:sp>
        <p:nvSpPr>
          <p:cNvPr id="4" name="Rectangle 3"/>
          <p:cNvSpPr/>
          <p:nvPr/>
        </p:nvSpPr>
        <p:spPr>
          <a:xfrm>
            <a:off x="249232" y="1556792"/>
            <a:ext cx="8748464" cy="511256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p:spPr>
        <p:txBody>
          <a:bodyPr/>
          <a:lstStyle/>
          <a:p>
            <a:r>
              <a:rPr lang="fr-FR" dirty="0" smtClean="0"/>
              <a:t>Méthode d'analyse et de conception</a:t>
            </a:r>
            <a:endParaRPr lang="fr-FR" dirty="0" smtClean="0">
              <a:latin typeface="Arial" charset="0"/>
              <a:cs typeface="Arial" charset="0"/>
            </a:endParaRPr>
          </a:p>
        </p:txBody>
      </p:sp>
      <p:sp>
        <p:nvSpPr>
          <p:cNvPr id="29699" name="Espace réservé du contenu 2"/>
          <p:cNvSpPr>
            <a:spLocks noGrp="1"/>
          </p:cNvSpPr>
          <p:nvPr>
            <p:ph idx="1"/>
          </p:nvPr>
        </p:nvSpPr>
        <p:spPr>
          <a:xfrm>
            <a:off x="428624" y="1556792"/>
            <a:ext cx="8463855" cy="5112568"/>
          </a:xfrm>
        </p:spPr>
        <p:txBody>
          <a:bodyPr/>
          <a:lstStyle/>
          <a:p>
            <a:r>
              <a:rPr lang="fr-FR" dirty="0" smtClean="0"/>
              <a:t>La phase d'analyse permet de lister les résultats attendus, en termes de fonctionnalités, de performance, de robustesse, de maintenance, de sécurité, d'extensibilité, etc.</a:t>
            </a:r>
          </a:p>
          <a:p>
            <a:endParaRPr lang="fr-FR" dirty="0" smtClean="0"/>
          </a:p>
          <a:p>
            <a:r>
              <a:rPr lang="fr-FR" dirty="0" smtClean="0"/>
              <a:t>La phase de conception permet de décrire de manière non ambiguë, le plus souvent en utilisant un langage de modélisation, le fonctionnement futur du système, afin d'en faciliter la réalisation.</a:t>
            </a:r>
            <a:endParaRPr lang="fr-FR" sz="3600" dirty="0" smtClean="0"/>
          </a:p>
          <a:p>
            <a:pPr lvl="2"/>
            <a:endParaRPr lang="fr-FR" sz="1050" dirty="0" smtClean="0"/>
          </a:p>
          <a:p>
            <a:pPr lvl="1"/>
            <a:endParaRPr lang="fr-F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74638"/>
            <a:ext cx="8435280" cy="1143000"/>
          </a:xfrm>
        </p:spPr>
        <p:txBody>
          <a:bodyPr/>
          <a:lstStyle/>
          <a:p>
            <a:r>
              <a:rPr lang="fr-FR" dirty="0" smtClean="0"/>
              <a:t>Méthode et gestion de projet</a:t>
            </a:r>
            <a:endParaRPr lang="fr-FR"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marL="0" lvl="1" indent="0">
              <a:buNone/>
            </a:pPr>
            <a:r>
              <a:rPr lang="fr-FR" dirty="0" smtClean="0"/>
              <a:t>Grand nombre de méthode d'analyse et conception parmi : Merise - SADT  (analyse systèmique) </a:t>
            </a:r>
          </a:p>
          <a:p>
            <a:pPr marL="0" lvl="1" indent="0">
              <a:buNone/>
            </a:pPr>
            <a:endParaRPr lang="fr-FR" dirty="0" smtClean="0"/>
          </a:p>
          <a:p>
            <a:pPr marL="0" lvl="1" indent="0">
              <a:buNone/>
            </a:pPr>
            <a:r>
              <a:rPr lang="fr-FR" dirty="0" smtClean="0"/>
              <a:t>// avec les méthodes de gestion de projet : </a:t>
            </a:r>
          </a:p>
          <a:p>
            <a:pPr marL="361950" lvl="1" indent="-361950"/>
            <a:r>
              <a:rPr lang="fr-FR" dirty="0" smtClean="0"/>
              <a:t> Agile  - Prince... </a:t>
            </a:r>
          </a:p>
          <a:p>
            <a:pPr marL="361950" lvl="1" indent="-361950">
              <a:buNone/>
            </a:pPr>
            <a:endParaRPr lang="fr-FR" dirty="0" smtClean="0"/>
          </a:p>
          <a:p>
            <a:pPr lvl="2"/>
            <a:endParaRPr lang="fr-FR" sz="1000" dirty="0" smtClean="0"/>
          </a:p>
          <a:p>
            <a:pPr marL="0" indent="0">
              <a:buNone/>
            </a:pPr>
            <a:r>
              <a:rPr lang="fr-FR" sz="2800" dirty="0" smtClean="0"/>
              <a:t>UML est un langage de modèlisation graphique à base de pictogramme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p:spPr>
        <p:txBody>
          <a:bodyPr/>
          <a:lstStyle/>
          <a:p>
            <a:r>
              <a:rPr lang="fr-FR" dirty="0" smtClean="0"/>
              <a:t>Les différentes phases d'un projet</a:t>
            </a:r>
            <a:endParaRPr lang="fr-FR" sz="4000"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r>
              <a:rPr lang="fr-FR" dirty="0" smtClean="0"/>
              <a:t>La gestion de projet est peut-être différente selon la typologie de projet..</a:t>
            </a:r>
          </a:p>
          <a:p>
            <a:endParaRPr lang="fr-FR" dirty="0" smtClean="0"/>
          </a:p>
          <a:p>
            <a:r>
              <a:rPr lang="fr-FR" u="sng" dirty="0" smtClean="0"/>
              <a:t>UNE</a:t>
            </a:r>
            <a:r>
              <a:rPr lang="fr-FR" dirty="0" smtClean="0"/>
              <a:t> gestion de projet… adaptée à un développement spécifique. </a:t>
            </a:r>
          </a:p>
          <a:p>
            <a:pPr>
              <a:buNone/>
            </a:pPr>
            <a:r>
              <a:rPr lang="fr-FR" dirty="0" smtClean="0"/>
              <a:t>	(En cas d’achat de ERP, par exemple, les phases sont différentes.)</a:t>
            </a:r>
            <a:endParaRPr lang="fr-FR" sz="6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p:spPr>
        <p:txBody>
          <a:bodyPr/>
          <a:lstStyle/>
          <a:p>
            <a:r>
              <a:rPr lang="fr-FR" dirty="0" smtClean="0"/>
              <a:t>Les différentes phases d'un projet</a:t>
            </a:r>
            <a:endParaRPr lang="fr-FR" sz="4000" dirty="0" smtClean="0">
              <a:latin typeface="Arial" charset="0"/>
              <a:cs typeface="Arial" charset="0"/>
            </a:endParaRPr>
          </a:p>
        </p:txBody>
      </p:sp>
      <p:sp>
        <p:nvSpPr>
          <p:cNvPr id="29699" name="Espace réservé du contenu 2"/>
          <p:cNvSpPr>
            <a:spLocks noGrp="1"/>
          </p:cNvSpPr>
          <p:nvPr>
            <p:ph idx="1"/>
          </p:nvPr>
        </p:nvSpPr>
        <p:spPr>
          <a:xfrm>
            <a:off x="428624" y="1772816"/>
            <a:ext cx="8463855" cy="4896544"/>
          </a:xfrm>
        </p:spPr>
        <p:txBody>
          <a:bodyPr/>
          <a:lstStyle/>
          <a:p>
            <a:pPr>
              <a:buNone/>
            </a:pPr>
            <a:r>
              <a:rPr lang="fr-FR" b="1" dirty="0" smtClean="0"/>
              <a:t>1. Définition des Objectifs</a:t>
            </a:r>
          </a:p>
          <a:p>
            <a:r>
              <a:rPr lang="fr-FR" dirty="0" smtClean="0"/>
              <a:t>Le management étudie la stratégie de l'entreprise et décide de la nécessité de fabriquer ou acheter un nouveau produit. On s'intéresse aux produits contenant du logiciel.</a:t>
            </a:r>
          </a:p>
          <a:p>
            <a:pPr>
              <a:buNone/>
            </a:pPr>
            <a:endParaRPr lang="fr-FR" sz="6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463855" cy="4896544"/>
          </a:xfrm>
        </p:spPr>
        <p:txBody>
          <a:bodyPr/>
          <a:lstStyle/>
          <a:p>
            <a:pPr>
              <a:buNone/>
            </a:pPr>
            <a:r>
              <a:rPr lang="fr-FR" b="1" dirty="0" smtClean="0"/>
              <a:t>2. Définition des Besoins</a:t>
            </a:r>
          </a:p>
          <a:p>
            <a:r>
              <a:rPr lang="fr-FR" dirty="0" smtClean="0"/>
              <a:t>Consultation des divers intervenants du projet</a:t>
            </a:r>
          </a:p>
          <a:p>
            <a:r>
              <a:rPr lang="fr-FR" dirty="0" smtClean="0"/>
              <a:t>Etablir un document avec le client.</a:t>
            </a:r>
          </a:p>
          <a:p>
            <a:r>
              <a:rPr lang="fr-FR" dirty="0" smtClean="0"/>
              <a:t>Ce document décrit, en langage naturel, les fonctionnalités attendues du produit ainsi que les contraintes non fonctionnelles.</a:t>
            </a:r>
          </a:p>
          <a:p>
            <a:r>
              <a:rPr lang="fr-FR" dirty="0" smtClean="0"/>
              <a:t>Le livrable de cette phase est le </a:t>
            </a:r>
            <a:r>
              <a:rPr lang="fr-FR" b="1" dirty="0" smtClean="0"/>
              <a:t>cahier des charges.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0" y="274638"/>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r>
              <a:rPr lang="fr-FR" dirty="0" smtClean="0"/>
              <a:t>Les différentes phases d'un projet</a:t>
            </a:r>
          </a:p>
        </p:txBody>
      </p:sp>
      <p:sp>
        <p:nvSpPr>
          <p:cNvPr id="29699" name="Espace réservé du contenu 2"/>
          <p:cNvSpPr>
            <a:spLocks noGrp="1"/>
          </p:cNvSpPr>
          <p:nvPr>
            <p:ph idx="1"/>
          </p:nvPr>
        </p:nvSpPr>
        <p:spPr>
          <a:xfrm>
            <a:off x="395536" y="1772816"/>
            <a:ext cx="8568952" cy="4896544"/>
          </a:xfrm>
        </p:spPr>
        <p:txBody>
          <a:bodyPr/>
          <a:lstStyle/>
          <a:p>
            <a:pPr>
              <a:buNone/>
            </a:pPr>
            <a:r>
              <a:rPr lang="fr-FR" b="1" dirty="0" smtClean="0"/>
              <a:t>3. Analyse des besoins</a:t>
            </a:r>
          </a:p>
          <a:p>
            <a:r>
              <a:rPr lang="fr-FR" dirty="0" smtClean="0"/>
              <a:t>Les spécifications précises du produit sont décrites ainsi que les contraintes de réalisation.</a:t>
            </a:r>
          </a:p>
          <a:p>
            <a:r>
              <a:rPr lang="fr-FR" dirty="0" smtClean="0"/>
              <a:t>A l'issue de cette phase, </a:t>
            </a:r>
            <a:r>
              <a:rPr lang="fr-FR" b="1" dirty="0" smtClean="0"/>
              <a:t>le client et le fournisseur sont d'accord sur  :</a:t>
            </a:r>
          </a:p>
          <a:p>
            <a:pPr lvl="1"/>
            <a:r>
              <a:rPr lang="fr-FR" b="1" dirty="0" smtClean="0"/>
              <a:t>le produit à réaliser </a:t>
            </a:r>
            <a:endParaRPr lang="fr-FR" dirty="0" smtClean="0"/>
          </a:p>
          <a:p>
            <a:pPr lvl="1"/>
            <a:r>
              <a:rPr lang="fr-FR" dirty="0" smtClean="0"/>
              <a:t>les contraintes auxquelles il doit obéir </a:t>
            </a:r>
          </a:p>
          <a:p>
            <a:pPr lvl="1"/>
            <a:r>
              <a:rPr lang="fr-FR" dirty="0" smtClean="0"/>
              <a:t>la façon de l'utiliser et </a:t>
            </a:r>
            <a:r>
              <a:rPr lang="fr-FR" b="1" dirty="0" smtClean="0"/>
              <a:t>en</a:t>
            </a:r>
            <a:r>
              <a:rPr lang="fr-FR" dirty="0" smtClean="0"/>
              <a:t> </a:t>
            </a:r>
            <a:r>
              <a:rPr lang="fr-FR" b="1" dirty="0" smtClean="0"/>
              <a:t>particulier</a:t>
            </a:r>
            <a:r>
              <a:rPr lang="fr-FR" dirty="0" smtClean="0"/>
              <a:t> sur l'interface utilisateur (d'une interface homme-machine ou d'une API)</a:t>
            </a:r>
          </a:p>
        </p:txBody>
      </p:sp>
    </p:spTree>
  </p:cSld>
  <p:clrMapOvr>
    <a:masterClrMapping/>
  </p:clrMapOvr>
</p:sld>
</file>

<file path=ppt/theme/theme1.xml><?xml version="1.0" encoding="utf-8"?>
<a:theme xmlns:a="http://schemas.openxmlformats.org/drawingml/2006/main" name="2_Modèle par défaut">
  <a:themeElements>
    <a:clrScheme name="2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CC0000"/>
          </a:solidFill>
          <a:round/>
          <a:headEnd/>
          <a:tailEnd/>
        </a:ln>
        <a:effectLst/>
      </a:spPr>
      <a:bodyPr/>
      <a:lstStyle>
        <a:defPPr>
          <a:defRPr/>
        </a:defPPr>
      </a:lstStyle>
    </a:spDef>
  </a:objectDefaults>
  <a:extraClrSchemeLst>
    <a:extraClrScheme>
      <a:clrScheme name="2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6610</TotalTime>
  <Words>1662</Words>
  <Application>Microsoft Office PowerPoint</Application>
  <PresentationFormat>Affichage à l'écran (4:3)</PresentationFormat>
  <Paragraphs>249</Paragraphs>
  <Slides>36</Slides>
  <Notes>1</Notes>
  <HiddenSlides>0</HiddenSlides>
  <MMClips>0</MMClips>
  <ScaleCrop>false</ScaleCrop>
  <HeadingPairs>
    <vt:vector size="4" baseType="variant">
      <vt:variant>
        <vt:lpstr>Thème</vt:lpstr>
      </vt:variant>
      <vt:variant>
        <vt:i4>4</vt:i4>
      </vt:variant>
      <vt:variant>
        <vt:lpstr>Titres des diapositives</vt:lpstr>
      </vt:variant>
      <vt:variant>
        <vt:i4>36</vt:i4>
      </vt:variant>
    </vt:vector>
  </HeadingPairs>
  <TitlesOfParts>
    <vt:vector size="40" baseType="lpstr">
      <vt:lpstr>2_Modèle par défaut</vt:lpstr>
      <vt:lpstr>2_Conception personnalisée</vt:lpstr>
      <vt:lpstr>1_Conception personnalisée</vt:lpstr>
      <vt:lpstr>Conception personnalisée</vt:lpstr>
      <vt:lpstr>Optimisation du SI Projet et méthodes</vt:lpstr>
      <vt:lpstr>Optimiser le SI</vt:lpstr>
      <vt:lpstr>Méthode d'analyse et de conception</vt:lpstr>
      <vt:lpstr>Méthode d'analyse et de conception</vt:lpstr>
      <vt:lpstr>Méthode et gestion de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différentes phases d'un projet</vt:lpstr>
      <vt:lpstr>Les cycles de développement</vt:lpstr>
      <vt:lpstr>Les cycles de développement</vt:lpstr>
      <vt:lpstr>Les cycles de développement</vt:lpstr>
      <vt:lpstr>Les cycles de développement</vt:lpstr>
      <vt:lpstr>Evaluation des projets  Réussite et Echec</vt:lpstr>
      <vt:lpstr>Evaluation des projets</vt:lpstr>
      <vt:lpstr>Evaluation des projets</vt:lpstr>
      <vt:lpstr>Diapositive 27</vt:lpstr>
      <vt:lpstr>Evaluation des projets</vt:lpstr>
      <vt:lpstr>Réussite et Echec des projets</vt:lpstr>
      <vt:lpstr>Réussite et Echec des projets</vt:lpstr>
      <vt:lpstr>Réussite et Echec des projets</vt:lpstr>
      <vt:lpstr>Réussite et Echec des projets</vt:lpstr>
      <vt:lpstr>Critères de succès</vt:lpstr>
      <vt:lpstr>Critères d'échecs</vt:lpstr>
      <vt:lpstr>Réussite et Echec des projets</vt:lpstr>
      <vt:lpstr>Réussite et Echec en synthèse</vt:lpstr>
    </vt:vector>
  </TitlesOfParts>
  <Company>Carter Cash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Fabienne Masse</dc:creator>
  <cp:lastModifiedBy>Fabienne Charpentier</cp:lastModifiedBy>
  <cp:revision>562</cp:revision>
  <dcterms:created xsi:type="dcterms:W3CDTF">2008-06-30T09:24:01Z</dcterms:created>
  <dcterms:modified xsi:type="dcterms:W3CDTF">2014-10-14T06:04:49Z</dcterms:modified>
</cp:coreProperties>
</file>