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4059" r:id="rId2"/>
    <p:sldMasterId id="2147483955" r:id="rId3"/>
    <p:sldMasterId id="2147483902" r:id="rId4"/>
  </p:sldMasterIdLst>
  <p:notesMasterIdLst>
    <p:notesMasterId r:id="rId62"/>
  </p:notesMasterIdLst>
  <p:handoutMasterIdLst>
    <p:handoutMasterId r:id="rId63"/>
  </p:handoutMasterIdLst>
  <p:sldIdLst>
    <p:sldId id="264" r:id="rId5"/>
    <p:sldId id="293" r:id="rId6"/>
    <p:sldId id="339" r:id="rId7"/>
    <p:sldId id="340" r:id="rId8"/>
    <p:sldId id="360" r:id="rId9"/>
    <p:sldId id="366" r:id="rId10"/>
    <p:sldId id="300" r:id="rId11"/>
    <p:sldId id="297" r:id="rId12"/>
    <p:sldId id="298" r:id="rId13"/>
    <p:sldId id="299" r:id="rId14"/>
    <p:sldId id="305" r:id="rId15"/>
    <p:sldId id="302" r:id="rId16"/>
    <p:sldId id="312" r:id="rId17"/>
    <p:sldId id="322" r:id="rId18"/>
    <p:sldId id="313" r:id="rId19"/>
    <p:sldId id="303" r:id="rId20"/>
    <p:sldId id="304" r:id="rId21"/>
    <p:sldId id="306" r:id="rId22"/>
    <p:sldId id="314" r:id="rId23"/>
    <p:sldId id="326" r:id="rId24"/>
    <p:sldId id="330" r:id="rId25"/>
    <p:sldId id="331" r:id="rId26"/>
    <p:sldId id="332" r:id="rId27"/>
    <p:sldId id="333" r:id="rId28"/>
    <p:sldId id="320" r:id="rId29"/>
    <p:sldId id="319" r:id="rId30"/>
    <p:sldId id="334" r:id="rId31"/>
    <p:sldId id="325" r:id="rId32"/>
    <p:sldId id="335" r:id="rId33"/>
    <p:sldId id="337" r:id="rId34"/>
    <p:sldId id="336" r:id="rId35"/>
    <p:sldId id="338" r:id="rId36"/>
    <p:sldId id="398" r:id="rId37"/>
    <p:sldId id="396" r:id="rId38"/>
    <p:sldId id="397" r:id="rId39"/>
    <p:sldId id="400" r:id="rId40"/>
    <p:sldId id="323" r:id="rId41"/>
    <p:sldId id="368" r:id="rId42"/>
    <p:sldId id="370" r:id="rId43"/>
    <p:sldId id="371" r:id="rId44"/>
    <p:sldId id="372" r:id="rId45"/>
    <p:sldId id="373" r:id="rId46"/>
    <p:sldId id="374" r:id="rId47"/>
    <p:sldId id="375" r:id="rId48"/>
    <p:sldId id="377" r:id="rId49"/>
    <p:sldId id="383" r:id="rId50"/>
    <p:sldId id="384" r:id="rId51"/>
    <p:sldId id="380" r:id="rId52"/>
    <p:sldId id="381" r:id="rId53"/>
    <p:sldId id="385" r:id="rId54"/>
    <p:sldId id="382" r:id="rId55"/>
    <p:sldId id="386" r:id="rId56"/>
    <p:sldId id="388" r:id="rId57"/>
    <p:sldId id="379" r:id="rId58"/>
    <p:sldId id="389" r:id="rId59"/>
    <p:sldId id="390" r:id="rId60"/>
    <p:sldId id="391" r:id="rId61"/>
  </p:sldIdLst>
  <p:sldSz cx="9144000" cy="6858000" type="screen4x3"/>
  <p:notesSz cx="6669088" cy="9753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66FF9"/>
    <a:srgbClr val="A5FDAD"/>
    <a:srgbClr val="1FF934"/>
    <a:srgbClr val="003399"/>
    <a:srgbClr val="CC0000"/>
    <a:srgbClr val="66FFCC"/>
    <a:srgbClr val="DDDDDD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2" autoAdjust="0"/>
    <p:restoredTop sz="78700" autoAdjust="0"/>
  </p:normalViewPr>
  <p:slideViewPr>
    <p:cSldViewPr>
      <p:cViewPr>
        <p:scale>
          <a:sx n="78" d="100"/>
          <a:sy n="78" d="100"/>
        </p:scale>
        <p:origin x="-10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22" y="-108"/>
      </p:cViewPr>
      <p:guideLst>
        <p:guide orient="horz" pos="3072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263063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49D8E-E89D-4609-B105-22EAA2F776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825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32325"/>
            <a:ext cx="53355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263063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45CA3-341B-4DCE-BA9F-B8B43791D5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528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359" y="4652123"/>
            <a:ext cx="4920790" cy="4398683"/>
          </a:xfrm>
          <a:ln/>
        </p:spPr>
        <p:txBody>
          <a:bodyPr lIns="80962" tIns="39688" rIns="80962" bIns="39688"/>
          <a:lstStyle/>
          <a:p>
            <a:endParaRPr lang="fr-FR"/>
          </a:p>
        </p:txBody>
      </p:sp>
      <p:sp>
        <p:nvSpPr>
          <p:cNvPr id="155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850900"/>
            <a:ext cx="4560888" cy="3419475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06438"/>
            <a:ext cx="4854575" cy="3641725"/>
          </a:xfrm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034" y="4652124"/>
            <a:ext cx="4925464" cy="4400237"/>
          </a:xfrm>
          <a:noFill/>
          <a:ln/>
        </p:spPr>
        <p:txBody>
          <a:bodyPr lIns="90132" tIns="45067" rIns="90132" bIns="45067"/>
          <a:lstStyle/>
          <a:p>
            <a:r>
              <a:rPr lang="fr-FR"/>
              <a:t>Nous faisons donc abstraction des détails dont l’impact sur la solution à un problème est minimal ou inexistant, créant par la un modèle qui nous permet de nous consacrer à l’essence du problème.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2500313"/>
            <a:ext cx="664368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4221163"/>
            <a:ext cx="59261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85351" name="Line 7"/>
          <p:cNvSpPr>
            <a:spLocks noChangeShapeType="1"/>
          </p:cNvSpPr>
          <p:nvPr userDrawn="1"/>
        </p:nvSpPr>
        <p:spPr bwMode="auto">
          <a:xfrm>
            <a:off x="1042988" y="4076700"/>
            <a:ext cx="810101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5353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0313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71" r:id="rId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 2" pitchFamily="18" charset="2"/>
        <a:buChar char=""/>
        <a:defRPr sz="2400">
          <a:solidFill>
            <a:srgbClr val="0033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w"/>
        <a:defRPr sz="2000">
          <a:solidFill>
            <a:srgbClr val="0033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AE84-FD4A-4559-B0F7-08FAAED7DBF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500313" y="1928813"/>
            <a:ext cx="6215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539553" y="3140968"/>
            <a:ext cx="8604448" cy="2282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28625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00063" y="1500188"/>
            <a:ext cx="8643937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8" r:id="rId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399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rgbClr val="00339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rgbClr val="003399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399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rgbClr val="003399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Planification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Bonnes%20pratiques/CAST_QualityCubeWDescription_6%204%200_Published.xls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pPr lvl="0">
              <a:defRPr/>
            </a:pPr>
            <a:r>
              <a:rPr lang="fr-FR" sz="4400" i="1" dirty="0" smtClean="0"/>
              <a:t>Bonnes pratiques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Mythe du logiciel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680145" y="1556792"/>
            <a:ext cx="8463855" cy="4968552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rgbClr val="FF33CC"/>
                </a:solidFill>
              </a:rPr>
              <a:t>Affirmation 3</a:t>
            </a:r>
            <a:r>
              <a:rPr lang="fr-FR" sz="2800" dirty="0" smtClean="0"/>
              <a:t> :  C'est facile de gérer spécifications changeantes</a:t>
            </a:r>
          </a:p>
          <a:p>
            <a:pPr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Faux</a:t>
            </a:r>
            <a:r>
              <a:rPr lang="fr-FR" sz="2800" dirty="0" smtClean="0"/>
              <a:t> : changements de spécifications souvent </a:t>
            </a:r>
            <a:r>
              <a:rPr lang="fr-FR" sz="2800" dirty="0" smtClean="0">
                <a:solidFill>
                  <a:srgbClr val="FF33CC"/>
                </a:solidFill>
              </a:rPr>
              <a:t>coûteux</a:t>
            </a:r>
          </a:p>
          <a:p>
            <a:pPr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rgbClr val="FF33CC"/>
                </a:solidFill>
              </a:rPr>
              <a:t>Affirmation 4 </a:t>
            </a:r>
            <a:r>
              <a:rPr lang="fr-FR" sz="2800" dirty="0" smtClean="0"/>
              <a:t>: En cas de retard, la solution est ajoutée  des programmeurs</a:t>
            </a:r>
          </a:p>
          <a:p>
            <a:pPr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Faux</a:t>
            </a:r>
            <a:r>
              <a:rPr lang="fr-FR" sz="2800" dirty="0" smtClean="0"/>
              <a:t> : période de familiarisation et communication plus difficile </a:t>
            </a:r>
          </a:p>
          <a:p>
            <a:pPr lvl="1"/>
            <a:r>
              <a:rPr lang="fr-FR" sz="2400" dirty="0" smtClean="0"/>
              <a:t>impliquent perte de productivité</a:t>
            </a:r>
          </a:p>
          <a:p>
            <a:pPr lvl="1"/>
            <a:r>
              <a:rPr lang="fr-FR" sz="2400" dirty="0" smtClean="0"/>
              <a:t>Ajouter des programmeurs à un projet en retard ne fait que le retarder davantage</a:t>
            </a:r>
            <a:endParaRPr lang="fr-FR" sz="2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Mythe du logiciel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680145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rgbClr val="FF33CC"/>
                </a:solidFill>
              </a:rPr>
              <a:t>Affirmation 5</a:t>
            </a:r>
            <a:r>
              <a:rPr lang="fr-FR" sz="2800" dirty="0" smtClean="0"/>
              <a:t> :  En fin de projet, l'expert sécurité me donnera ses recommandations</a:t>
            </a:r>
          </a:p>
          <a:p>
            <a:pPr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Faux </a:t>
            </a:r>
            <a:r>
              <a:rPr lang="fr-FR" sz="2800" dirty="0" smtClean="0"/>
              <a:t>: La sécurité d'un projet est un élement à intégrer dans la phase de conception en amont de la réalisation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loi de Hofstadter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>
              <a:buNone/>
            </a:pPr>
            <a:r>
              <a:rPr lang="fr-FR" dirty="0" smtClean="0"/>
              <a:t>De manière générale :</a:t>
            </a:r>
          </a:p>
          <a:p>
            <a:pPr algn="ctr">
              <a:buNone/>
            </a:pPr>
            <a:r>
              <a:rPr lang="fr-FR" dirty="0" smtClean="0"/>
              <a:t>"Il faut toujours plus de temps que prévu,</a:t>
            </a:r>
          </a:p>
          <a:p>
            <a:pPr algn="ctr">
              <a:buNone/>
            </a:pPr>
            <a:r>
              <a:rPr lang="fr-FR" dirty="0" smtClean="0"/>
              <a:t>même en tenant compte de la loi de Hofstadter"</a:t>
            </a:r>
          </a:p>
          <a:p>
            <a:pPr algn="r">
              <a:buNone/>
            </a:pPr>
            <a:r>
              <a:rPr lang="fr-FR" sz="2400" dirty="0" smtClean="0"/>
              <a:t>Douglas Hofstadter, </a:t>
            </a:r>
            <a:r>
              <a:rPr lang="fr-FR" sz="2400" i="1" dirty="0" smtClean="0"/>
              <a:t>Gödel, Escher, Bach : </a:t>
            </a:r>
            <a:br>
              <a:rPr lang="fr-FR" sz="2400" i="1" dirty="0" smtClean="0"/>
            </a:br>
            <a:r>
              <a:rPr lang="fr-FR" sz="2400" i="1" dirty="0" smtClean="0"/>
              <a:t>Les Brins d'une Guirlande Éternelle, 1979</a:t>
            </a:r>
          </a:p>
          <a:p>
            <a:pPr marL="0" indent="0">
              <a:buNone/>
            </a:pPr>
            <a:endParaRPr lang="fr-FR" sz="2400" i="1" dirty="0" smtClean="0"/>
          </a:p>
          <a:p>
            <a:pPr marL="0" indent="0">
              <a:buNone/>
            </a:pPr>
            <a:r>
              <a:rPr lang="fr-FR" sz="2400" i="1" dirty="0" smtClean="0"/>
              <a:t>La </a:t>
            </a:r>
            <a:r>
              <a:rPr lang="fr-FR" sz="2400" b="1" i="1" dirty="0" smtClean="0"/>
              <a:t>loi de Hofstadter</a:t>
            </a:r>
            <a:r>
              <a:rPr lang="fr-FR" sz="2400" i="1" dirty="0" smtClean="0"/>
              <a:t> (ou Loi de glissement de planning) est une loi empirique concernant la difficulté de la </a:t>
            </a:r>
            <a:r>
              <a:rPr lang="fr-FR" sz="2400" i="1" dirty="0" smtClean="0">
                <a:hlinkClick r:id="rId2" tooltip="Planification"/>
              </a:rPr>
              <a:t>planification</a:t>
            </a:r>
            <a:r>
              <a:rPr lang="fr-FR" sz="2400" i="1" dirty="0" smtClean="0"/>
              <a:t> dans le domaine de la recherche et du développement. Pas seulement valable en développement logiciel...</a:t>
            </a:r>
          </a:p>
          <a:p>
            <a:endParaRPr lang="fr-FR" dirty="0" smtClean="0"/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loi de PARETO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dirty="0" smtClean="0"/>
              <a:t>La </a:t>
            </a:r>
            <a:r>
              <a:rPr lang="fr-FR" b="1" dirty="0" smtClean="0"/>
              <a:t>loi de Pareto</a:t>
            </a:r>
            <a:r>
              <a:rPr lang="fr-FR" dirty="0" smtClean="0"/>
              <a:t>, </a:t>
            </a:r>
            <a:r>
              <a:rPr lang="fr-FR" b="1" dirty="0" smtClean="0"/>
              <a:t>loi des 80-20</a:t>
            </a:r>
            <a:r>
              <a:rPr lang="fr-FR" dirty="0" smtClean="0"/>
              <a:t>, est un phénomène empirique constaté dans certains domaines : environ 80 % des effets sont le produit de 20 % des causes. 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3074" name="Picture 2" descr="Quel est le rapport entre Pareto et votre projet?"/>
          <p:cNvPicPr>
            <a:picLocks noChangeAspect="1" noChangeArrowheads="1"/>
          </p:cNvPicPr>
          <p:nvPr/>
        </p:nvPicPr>
        <p:blipFill>
          <a:blip r:embed="rId2" cstate="print"/>
          <a:srcRect r="11367"/>
          <a:stretch>
            <a:fillRect/>
          </a:stretch>
        </p:blipFill>
        <p:spPr bwMode="auto">
          <a:xfrm>
            <a:off x="4247456" y="3428999"/>
            <a:ext cx="4896544" cy="34290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67544" y="4725144"/>
            <a:ext cx="42484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3200" dirty="0" smtClean="0">
                <a:solidFill>
                  <a:srgbClr val="003399"/>
                </a:solidFill>
                <a:latin typeface="+mj-lt"/>
              </a:rPr>
              <a:t>Par exemple : 80% du chiffre d’affaires est généré par 20% des produits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loi de PARETO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708720" y="1484784"/>
            <a:ext cx="35752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Effort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5220072" y="1484784"/>
            <a:ext cx="35752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Résultat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860032" y="1844824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èche vers le bas 9"/>
          <p:cNvSpPr/>
          <p:nvPr/>
        </p:nvSpPr>
        <p:spPr>
          <a:xfrm rot="16200000">
            <a:off x="4499992" y="5805264"/>
            <a:ext cx="64807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55576" y="2204864"/>
            <a:ext cx="3528392" cy="3600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</a:rPr>
              <a:t>80 %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5805264"/>
            <a:ext cx="3528392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</a:rPr>
              <a:t>20 %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4088" y="2996952"/>
            <a:ext cx="3528392" cy="360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80%</a:t>
            </a:r>
            <a:endParaRPr lang="fr-FR" sz="4000" b="1" dirty="0"/>
          </a:p>
        </p:txBody>
      </p:sp>
      <p:sp>
        <p:nvSpPr>
          <p:cNvPr id="14" name="Rectangle 13"/>
          <p:cNvSpPr/>
          <p:nvPr/>
        </p:nvSpPr>
        <p:spPr>
          <a:xfrm>
            <a:off x="5364088" y="2204864"/>
            <a:ext cx="3528392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</a:rPr>
              <a:t>20%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15" name="Flèche vers le bas 14"/>
          <p:cNvSpPr/>
          <p:nvPr/>
        </p:nvSpPr>
        <p:spPr>
          <a:xfrm rot="16200000">
            <a:off x="4499992" y="2204864"/>
            <a:ext cx="64807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loi de PARETO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715376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b="1" dirty="0" smtClean="0"/>
              <a:t>Comment appliquer le principe de Pareto à la gestion de la qualité projet?</a:t>
            </a:r>
            <a:endParaRPr lang="fr-FR" dirty="0" smtClean="0"/>
          </a:p>
          <a:p>
            <a:r>
              <a:rPr lang="fr-FR" b="1" dirty="0" smtClean="0">
                <a:solidFill>
                  <a:srgbClr val="FF33CC"/>
                </a:solidFill>
              </a:rPr>
              <a:t>80% du temps passé sur le projet sera en réalité consacré à 20% des tâches importantes</a:t>
            </a:r>
            <a:r>
              <a:rPr lang="fr-FR" dirty="0" smtClean="0"/>
              <a:t> pour que le projet aboutisse. </a:t>
            </a:r>
          </a:p>
          <a:p>
            <a:r>
              <a:rPr lang="fr-FR" b="1" dirty="0" smtClean="0">
                <a:solidFill>
                  <a:srgbClr val="FF33CC"/>
                </a:solidFill>
              </a:rPr>
              <a:t>Trop de temps sur des détails </a:t>
            </a:r>
            <a:r>
              <a:rPr lang="fr-FR" dirty="0" smtClean="0"/>
              <a:t>et pas </a:t>
            </a:r>
            <a:r>
              <a:rPr lang="fr-FR" b="1" dirty="0" smtClean="0">
                <a:solidFill>
                  <a:srgbClr val="FF33CC"/>
                </a:solidFill>
              </a:rPr>
              <a:t>assez sur des tâches indispensables</a:t>
            </a:r>
            <a:r>
              <a:rPr lang="fr-FR" dirty="0" smtClean="0"/>
              <a:t>. Il faut donc mettre en œuvre des actions pour inverser la vapeur.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Genie Logiciel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FF33CC"/>
                </a:solidFill>
              </a:rPr>
              <a:t>Idée</a:t>
            </a:r>
            <a:r>
              <a:rPr lang="fr-FR" dirty="0" smtClean="0"/>
              <a:t> : appliquer les méthodes classiques d'ingénierie au domaine du logiciel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FF33CC"/>
                </a:solidFill>
              </a:rPr>
              <a:t>Ingénierie (ou génie) </a:t>
            </a:r>
            <a:r>
              <a:rPr lang="fr-FR" dirty="0" smtClean="0"/>
              <a:t>: Ensemble des fonctions allant de la conception et des études à la responsabilité de la construction et au contrôle des équipements d'une installation technique ou industrielle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Genie Logiciel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FF33CC"/>
                </a:solidFill>
              </a:rPr>
              <a:t>Définition</a:t>
            </a:r>
            <a:r>
              <a:rPr lang="fr-FR" dirty="0" smtClean="0"/>
              <a:t> : Ensemble des méthodes, des techniques et des outils dédiés à la conception, au développement et à la maintenance des SI </a:t>
            </a:r>
          </a:p>
          <a:p>
            <a:pPr marL="0" indent="0">
              <a:buNone/>
            </a:pPr>
            <a:endParaRPr lang="fr-FR" sz="2000" dirty="0" smtClean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33CC"/>
                </a:solidFill>
              </a:rPr>
              <a:t>Objectif</a:t>
            </a:r>
            <a:r>
              <a:rPr lang="fr-FR" dirty="0" smtClean="0"/>
              <a:t> : Avoir des </a:t>
            </a:r>
            <a:r>
              <a:rPr lang="fr-FR" dirty="0" smtClean="0">
                <a:solidFill>
                  <a:srgbClr val="FF33CC"/>
                </a:solidFill>
              </a:rPr>
              <a:t>procédures systématiques </a:t>
            </a:r>
            <a:r>
              <a:rPr lang="fr-FR" dirty="0" smtClean="0"/>
              <a:t>pour des logiciels (de grande taille)  afin que :</a:t>
            </a:r>
          </a:p>
          <a:p>
            <a:r>
              <a:rPr lang="fr-FR" sz="2800" dirty="0" smtClean="0"/>
              <a:t>la spécification corresponde aux </a:t>
            </a:r>
            <a:r>
              <a:rPr lang="fr-FR" sz="2800" dirty="0" smtClean="0">
                <a:solidFill>
                  <a:srgbClr val="FF33CC"/>
                </a:solidFill>
              </a:rPr>
              <a:t>besoins réels </a:t>
            </a:r>
            <a:r>
              <a:rPr lang="fr-FR" sz="2800" dirty="0" smtClean="0"/>
              <a:t>du client</a:t>
            </a:r>
          </a:p>
          <a:p>
            <a:r>
              <a:rPr lang="fr-FR" sz="2800" dirty="0" smtClean="0"/>
              <a:t>le logiciel respecte </a:t>
            </a:r>
            <a:r>
              <a:rPr lang="fr-FR" sz="2800" dirty="0" smtClean="0">
                <a:solidFill>
                  <a:srgbClr val="FF33CC"/>
                </a:solidFill>
              </a:rPr>
              <a:t>sa spécification</a:t>
            </a:r>
          </a:p>
          <a:p>
            <a:r>
              <a:rPr lang="fr-FR" sz="2800" dirty="0" smtClean="0"/>
              <a:t>les </a:t>
            </a:r>
            <a:r>
              <a:rPr lang="fr-FR" sz="2800" dirty="0" smtClean="0">
                <a:solidFill>
                  <a:srgbClr val="FF33CC"/>
                </a:solidFill>
              </a:rPr>
              <a:t>délais</a:t>
            </a:r>
            <a:r>
              <a:rPr lang="fr-FR" sz="2800" dirty="0" smtClean="0"/>
              <a:t> et les </a:t>
            </a:r>
            <a:r>
              <a:rPr lang="fr-FR" sz="2800" dirty="0" smtClean="0">
                <a:solidFill>
                  <a:srgbClr val="FF33CC"/>
                </a:solidFill>
              </a:rPr>
              <a:t>coûts</a:t>
            </a:r>
            <a:r>
              <a:rPr lang="fr-FR" sz="2800" dirty="0" smtClean="0"/>
              <a:t> alloués à la réalisation soient respectés</a:t>
            </a:r>
            <a:endParaRPr lang="fr-FR" sz="2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Particularités du logiciel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535864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/>
              <a:t>produit immatériel et invisible</a:t>
            </a:r>
          </a:p>
          <a:p>
            <a:r>
              <a:rPr lang="fr-FR" dirty="0" smtClean="0"/>
              <a:t>difficile de mesurer la qualité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conséquences critiques </a:t>
            </a:r>
            <a:r>
              <a:rPr lang="fr-FR" dirty="0" smtClean="0"/>
              <a:t>causées par des détails infimes</a:t>
            </a:r>
          </a:p>
          <a:p>
            <a:r>
              <a:rPr lang="fr-FR" dirty="0" smtClean="0"/>
              <a:t>MAJ et maintenance nécessaires (liée l'évolution rapide de la technologie mais aussi des besoins) </a:t>
            </a:r>
          </a:p>
          <a:p>
            <a:r>
              <a:rPr lang="fr-FR" dirty="0" smtClean="0"/>
              <a:t>difficile de raisonner sur des programmes</a:t>
            </a:r>
          </a:p>
          <a:p>
            <a:r>
              <a:rPr lang="fr-FR" dirty="0" smtClean="0"/>
              <a:t>défaillances logicielles principalement </a:t>
            </a:r>
            <a:r>
              <a:rPr lang="fr-FR" dirty="0" smtClean="0">
                <a:solidFill>
                  <a:srgbClr val="FF33CC"/>
                </a:solidFill>
              </a:rPr>
              <a:t>humaines</a:t>
            </a: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Critères de qualité du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12776"/>
            <a:ext cx="8535864" cy="5112568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Validité</a:t>
            </a:r>
            <a:r>
              <a:rPr lang="fr-FR" dirty="0" smtClean="0"/>
              <a:t> : réponse aux besoins des utilisateurs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Facilité d'utilisation </a:t>
            </a:r>
            <a:r>
              <a:rPr lang="fr-FR" dirty="0" smtClean="0"/>
              <a:t>: prise en main &amp; robustesse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Performance</a:t>
            </a:r>
            <a:r>
              <a:rPr lang="fr-FR" dirty="0" smtClean="0"/>
              <a:t> : tps de réponse, débit, fluidité...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Fiabilité</a:t>
            </a:r>
            <a:r>
              <a:rPr lang="fr-FR" dirty="0" smtClean="0"/>
              <a:t> : tolérance aux pannes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Sécurité</a:t>
            </a:r>
            <a:r>
              <a:rPr lang="fr-FR" dirty="0" smtClean="0"/>
              <a:t> : intégrité des données et protection des accès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Maintenabilité</a:t>
            </a:r>
            <a:r>
              <a:rPr lang="fr-FR" dirty="0" smtClean="0"/>
              <a:t> : facilité à corriger / transformer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Portabilité</a:t>
            </a:r>
            <a:r>
              <a:rPr lang="fr-FR" dirty="0" smtClean="0"/>
              <a:t> : changement d'environnement matériel ou logiciel</a:t>
            </a: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Objectif du cours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916832"/>
            <a:ext cx="8463855" cy="4608512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sz="2800" dirty="0" smtClean="0"/>
              <a:t>Elaboration d'un schéma directeur 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2800" dirty="0" smtClean="0"/>
              <a:t>Génie logiciel  vs Qualité de logiciel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dirty="0" smtClean="0"/>
              <a:t>Normes et référentiels de bonnes pratiques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dirty="0" smtClean="0"/>
              <a:t>Niveaux d'abstraction </a:t>
            </a:r>
          </a:p>
          <a:p>
            <a:pPr marL="342900" lvl="1" indent="-342900">
              <a:buNone/>
            </a:pPr>
            <a:endParaRPr lang="fr-FR" i="1" dirty="0" smtClean="0"/>
          </a:p>
          <a:p>
            <a:pPr marL="342900" lvl="1" indent="-342900">
              <a:buNone/>
            </a:pPr>
            <a:r>
              <a:rPr lang="fr-FR" i="1" dirty="0" smtClean="0"/>
              <a:t>Attention certaines parties ne seront pas publiées</a:t>
            </a:r>
          </a:p>
          <a:p>
            <a:endParaRPr lang="fr-FR" sz="2800" dirty="0" smtClean="0"/>
          </a:p>
          <a:p>
            <a:pPr marL="756285" marR="1755139" lvl="1" indent="-287020">
              <a:buClr>
                <a:srgbClr val="404040"/>
              </a:buClr>
              <a:buNone/>
              <a:tabLst>
                <a:tab pos="756285" algn="l"/>
              </a:tabLst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Principes d'ingénierie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340768"/>
            <a:ext cx="8535864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Rigueur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	principale source d'erreurs humaine, s'assurer par tous les moyens que ce qu'on écrit est bien ce qu'on veut dire et que ça correspond à ce qu'on a promis (outils, revue de code...)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Abstraction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	Extraire des concepts généraux sur lesquels raisonner, puis instancier les solutions sur les cas particuliers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Principes d'ingénierie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340768"/>
            <a:ext cx="8535864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Décomposition en sous-problèmes </a:t>
            </a:r>
            <a:r>
              <a:rPr lang="fr-FR" dirty="0" smtClean="0"/>
              <a:t>: </a:t>
            </a:r>
          </a:p>
          <a:p>
            <a:pPr>
              <a:buNone/>
            </a:pPr>
            <a:r>
              <a:rPr lang="fr-FR" dirty="0" smtClean="0"/>
              <a:t>	Traiter chaque aspect séparément, chaque sous-problème plus simple que problème global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Modularité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	Partition du logiciel en modules interagissant, remplissant une fonction et ayant une interface cachant l'implantation aux autres modules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Principes d'ingénierie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535864" cy="4968552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Construction incrémentale </a:t>
            </a:r>
            <a:r>
              <a:rPr lang="fr-FR" dirty="0" smtClean="0"/>
              <a:t>: </a:t>
            </a:r>
          </a:p>
          <a:p>
            <a:pPr>
              <a:buNone/>
            </a:pPr>
            <a:r>
              <a:rPr lang="fr-FR" dirty="0" smtClean="0"/>
              <a:t>	Pas à pas, intégration progressive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Généricité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	Proposer des solutions plus générales que le problème pour pouvoir les réutiliser et les adapter à d'autres cas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Principes d'ingénierie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535864" cy="4968552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Anticipation des évolutions </a:t>
            </a:r>
            <a:r>
              <a:rPr lang="fr-FR" dirty="0" smtClean="0"/>
              <a:t>: </a:t>
            </a:r>
          </a:p>
          <a:p>
            <a:pPr>
              <a:buNone/>
            </a:pPr>
            <a:r>
              <a:rPr lang="fr-FR" dirty="0" smtClean="0"/>
              <a:t>	Liée à la généricité et à la modularité, prévoir les ajouts/modifications possibles de fonctionnalités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Documentation</a:t>
            </a:r>
            <a:r>
              <a:rPr lang="fr-FR" dirty="0" smtClean="0"/>
              <a:t> : </a:t>
            </a:r>
          </a:p>
          <a:p>
            <a:pPr>
              <a:buNone/>
            </a:pPr>
            <a:r>
              <a:rPr lang="fr-FR" dirty="0" smtClean="0"/>
              <a:t>	Essentielle pour le suivi de projet et la communication au sein de l'équipe de projet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Principes d'ingénierie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535864" cy="4968552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>
                <a:solidFill>
                  <a:srgbClr val="FF33CC"/>
                </a:solidFill>
              </a:rPr>
              <a:t>Standardisation/normalisation </a:t>
            </a:r>
            <a:r>
              <a:rPr lang="fr-FR" dirty="0" smtClean="0"/>
              <a:t>: </a:t>
            </a:r>
          </a:p>
          <a:p>
            <a:pPr>
              <a:buNone/>
            </a:pPr>
            <a:r>
              <a:rPr lang="fr-FR" dirty="0" smtClean="0"/>
              <a:t>	Aide à la communication pour le développement, la maintenance et la réutilisation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Principes d'ingénierie logiciel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340768"/>
            <a:ext cx="8535864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/>
              <a:t>Rigueur </a:t>
            </a:r>
          </a:p>
          <a:p>
            <a:r>
              <a:rPr lang="fr-FR" dirty="0" smtClean="0"/>
              <a:t>Abstraction </a:t>
            </a:r>
          </a:p>
          <a:p>
            <a:r>
              <a:rPr lang="fr-FR" dirty="0" smtClean="0"/>
              <a:t>Décomposition en sous-problèmes</a:t>
            </a:r>
          </a:p>
          <a:p>
            <a:r>
              <a:rPr lang="fr-FR" dirty="0" smtClean="0"/>
              <a:t>Modularité</a:t>
            </a:r>
          </a:p>
          <a:p>
            <a:r>
              <a:rPr lang="fr-FR" dirty="0" smtClean="0"/>
              <a:t>Construction incrémentale</a:t>
            </a:r>
          </a:p>
          <a:p>
            <a:r>
              <a:rPr lang="fr-FR" dirty="0" smtClean="0"/>
              <a:t>Généricité</a:t>
            </a:r>
          </a:p>
          <a:p>
            <a:r>
              <a:rPr lang="fr-FR" dirty="0" smtClean="0"/>
              <a:t>Anticipation des évolutions</a:t>
            </a:r>
          </a:p>
          <a:p>
            <a:r>
              <a:rPr lang="fr-FR" dirty="0" smtClean="0"/>
              <a:t>Documentation</a:t>
            </a:r>
          </a:p>
          <a:p>
            <a:r>
              <a:rPr lang="fr-FR" dirty="0" smtClean="0"/>
              <a:t>Standardisation/normalisation</a:t>
            </a:r>
            <a:endParaRPr lang="fr-FR" sz="2400" dirty="0">
              <a:hlinkClick r:id="rId2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Audit de code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535864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/>
              <a:t>Basé sur un référenciel de bonnes pratiques</a:t>
            </a:r>
          </a:p>
          <a:p>
            <a:endParaRPr lang="fr-FR" dirty="0" smtClean="0"/>
          </a:p>
          <a:p>
            <a:r>
              <a:rPr lang="fr-FR" dirty="0" smtClean="0"/>
              <a:t>Audit manuel ou automatique </a:t>
            </a:r>
          </a:p>
          <a:p>
            <a:pPr>
              <a:buNone/>
            </a:pPr>
            <a:r>
              <a:rPr lang="fr-FR" dirty="0" smtClean="0"/>
              <a:t>FxCop / CAST / </a:t>
            </a:r>
            <a:r>
              <a:rPr lang="fr-FR" dirty="0" smtClean="0"/>
              <a:t>...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pPr lvl="0">
              <a:defRPr/>
            </a:pPr>
            <a:r>
              <a:rPr lang="fr-FR" sz="4400" i="1" dirty="0" smtClean="0"/>
              <a:t>Les normes et référentiels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AFNOR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12776"/>
            <a:ext cx="8535864" cy="5112568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/>
              <a:t>Association Française pour l'Assurance de la Qualité</a:t>
            </a:r>
          </a:p>
          <a:p>
            <a:endParaRPr lang="fr-FR" b="1" u="sng" dirty="0" smtClean="0"/>
          </a:p>
          <a:p>
            <a:r>
              <a:rPr lang="fr-FR" b="1" u="sng" dirty="0" smtClean="0"/>
              <a:t>Eléments constituant un cahier des charges (Norme AFNOR X50-151)</a:t>
            </a:r>
          </a:p>
          <a:p>
            <a:endParaRPr lang="fr-FR" b="1" u="sng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Présentation générale du problème 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535864" cy="5040560"/>
          </a:xfrm>
        </p:spPr>
        <p:txBody>
          <a:bodyPr/>
          <a:lstStyle/>
          <a:p>
            <a:pPr lvl="1">
              <a:buNone/>
            </a:pPr>
            <a:r>
              <a:rPr lang="fr-FR" dirty="0" smtClean="0">
                <a:solidFill>
                  <a:srgbClr val="FF33CC"/>
                </a:solidFill>
              </a:rPr>
              <a:t>1.1 Projet </a:t>
            </a:r>
          </a:p>
          <a:p>
            <a:pPr lvl="2"/>
            <a:r>
              <a:rPr lang="fr-FR" dirty="0" smtClean="0"/>
              <a:t>1.1.1 Finalités </a:t>
            </a:r>
          </a:p>
          <a:p>
            <a:pPr lvl="2"/>
            <a:r>
              <a:rPr lang="fr-FR" dirty="0" smtClean="0"/>
              <a:t>1.1.2 Espérance de retour sur investissement </a:t>
            </a:r>
          </a:p>
          <a:p>
            <a:pPr lvl="1">
              <a:buNone/>
            </a:pPr>
            <a:r>
              <a:rPr lang="fr-FR" dirty="0" smtClean="0">
                <a:solidFill>
                  <a:srgbClr val="FF33CC"/>
                </a:solidFill>
              </a:rPr>
              <a:t>1.2 Contexte </a:t>
            </a:r>
          </a:p>
          <a:p>
            <a:pPr lvl="2"/>
            <a:r>
              <a:rPr lang="fr-FR" dirty="0" smtClean="0"/>
              <a:t>1.2.1 Situation du projet par rapport aux autres projets</a:t>
            </a:r>
          </a:p>
          <a:p>
            <a:pPr lvl="2"/>
            <a:r>
              <a:rPr lang="fr-FR" dirty="0" smtClean="0"/>
              <a:t>1.2.2 Études déjà effectuées </a:t>
            </a:r>
          </a:p>
          <a:p>
            <a:pPr lvl="2"/>
            <a:r>
              <a:rPr lang="fr-FR" dirty="0" smtClean="0"/>
              <a:t>1.2.3 Études menées sur des sujets voisins </a:t>
            </a:r>
          </a:p>
          <a:p>
            <a:pPr lvl="2"/>
            <a:r>
              <a:rPr lang="fr-FR" dirty="0" smtClean="0"/>
              <a:t>1.2.4 Suites prévues </a:t>
            </a:r>
          </a:p>
          <a:p>
            <a:pPr lvl="2"/>
            <a:r>
              <a:rPr lang="fr-FR" dirty="0" smtClean="0"/>
              <a:t>1.2.5 Nature des prestations demandées </a:t>
            </a:r>
          </a:p>
          <a:p>
            <a:pPr lvl="2"/>
            <a:r>
              <a:rPr lang="fr-FR" dirty="0" smtClean="0"/>
              <a:t>1.2.6 Parties concernées par le déroulement du projet et ses résultats (demandeurs, utilisateurs) </a:t>
            </a:r>
          </a:p>
          <a:p>
            <a:pPr lvl="2"/>
            <a:r>
              <a:rPr lang="fr-FR" dirty="0" smtClean="0"/>
              <a:t> 1.2.7 Caractère confidentiel s'il y a lieu </a:t>
            </a:r>
          </a:p>
          <a:p>
            <a:endParaRPr lang="fr-FR" dirty="0" smtClean="0"/>
          </a:p>
          <a:p>
            <a:pPr>
              <a:buNone/>
            </a:pP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pPr lvl="0">
              <a:defRPr/>
            </a:pPr>
            <a:r>
              <a:rPr lang="fr-FR" sz="4400" i="1" dirty="0" smtClean="0"/>
              <a:t>Schéma Directeur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Expression du besoin 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535864" cy="489654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2.1 </a:t>
            </a:r>
            <a:r>
              <a:rPr lang="fr-FR" dirty="0" smtClean="0">
                <a:solidFill>
                  <a:srgbClr val="FF33CC"/>
                </a:solidFill>
              </a:rPr>
              <a:t>Fonctions attendues</a:t>
            </a:r>
          </a:p>
          <a:p>
            <a:pPr lvl="1">
              <a:buNone/>
            </a:pPr>
            <a:r>
              <a:rPr lang="fr-FR" dirty="0" smtClean="0"/>
              <a:t>• </a:t>
            </a:r>
            <a:r>
              <a:rPr lang="fr-FR" sz="2400" dirty="0" smtClean="0"/>
              <a:t>2.1.1 Fonctions de service principales (qui sont la raison d’être du produit) </a:t>
            </a:r>
          </a:p>
          <a:p>
            <a:pPr lvl="1">
              <a:buNone/>
            </a:pPr>
            <a:r>
              <a:rPr lang="fr-FR" sz="2400" dirty="0" smtClean="0"/>
              <a:t>• 2.1.2 Fonctions de service complémentaires (qui améliorent, facilitent ou complètent le service rendu) </a:t>
            </a:r>
          </a:p>
          <a:p>
            <a:pPr lvl="1">
              <a:buNone/>
            </a:pPr>
            <a:r>
              <a:rPr lang="fr-FR" sz="2400" dirty="0" smtClean="0"/>
              <a:t>• 2.1.3 Contraintes</a:t>
            </a:r>
          </a:p>
          <a:p>
            <a:pPr>
              <a:buNone/>
            </a:pPr>
            <a:r>
              <a:rPr lang="fr-FR" dirty="0" smtClean="0"/>
              <a:t>2.2 </a:t>
            </a:r>
            <a:r>
              <a:rPr lang="fr-FR" dirty="0" smtClean="0">
                <a:solidFill>
                  <a:srgbClr val="FF33CC"/>
                </a:solidFill>
              </a:rPr>
              <a:t>Critères d’appréciation </a:t>
            </a:r>
          </a:p>
          <a:p>
            <a:pPr>
              <a:buNone/>
            </a:pPr>
            <a:r>
              <a:rPr lang="fr-FR" dirty="0" smtClean="0"/>
              <a:t>2.3 </a:t>
            </a:r>
            <a:r>
              <a:rPr lang="fr-FR" dirty="0" smtClean="0">
                <a:solidFill>
                  <a:srgbClr val="FF33CC"/>
                </a:solidFill>
              </a:rPr>
              <a:t>Niveaux des critères d’appréciation </a:t>
            </a:r>
            <a:r>
              <a:rPr lang="fr-FR" dirty="0" smtClean="0"/>
              <a:t>et ce qui les caractérise </a:t>
            </a:r>
          </a:p>
          <a:p>
            <a:pPr lvl="2"/>
            <a:endParaRPr lang="fr-FR" sz="12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Cahier des charges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535864" cy="4824536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FF33CC"/>
                </a:solidFill>
              </a:rPr>
              <a:t>Cadre de réponse </a:t>
            </a:r>
          </a:p>
          <a:p>
            <a:pPr>
              <a:buNone/>
            </a:pPr>
            <a:r>
              <a:rPr lang="fr-FR" dirty="0" smtClean="0"/>
              <a:t>• 3.1 Pour chaque fonction </a:t>
            </a:r>
          </a:p>
          <a:p>
            <a:pPr lvl="2"/>
            <a:r>
              <a:rPr lang="fr-FR" dirty="0" smtClean="0"/>
              <a:t>3.1.1 Solution proposée </a:t>
            </a:r>
          </a:p>
          <a:p>
            <a:pPr lvl="2"/>
            <a:r>
              <a:rPr lang="fr-FR" dirty="0" smtClean="0"/>
              <a:t>3.1.2 Niveau atteint pour chaque critère d’appréciation de cette fonction et modalités de contrôle </a:t>
            </a:r>
          </a:p>
          <a:p>
            <a:pPr lvl="2"/>
            <a:r>
              <a:rPr lang="fr-FR" dirty="0" smtClean="0"/>
              <a:t> 3.1.3 Part du prix attribué à chaque fonction </a:t>
            </a:r>
          </a:p>
          <a:p>
            <a:pPr>
              <a:buNone/>
            </a:pP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Cahier des charges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12776"/>
            <a:ext cx="8535864" cy="5112568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FF33CC"/>
                </a:solidFill>
              </a:rPr>
              <a:t>Cadre de réponse </a:t>
            </a:r>
          </a:p>
          <a:p>
            <a:r>
              <a:rPr lang="fr-FR" dirty="0" smtClean="0"/>
              <a:t>3.2 Pour l’ensemble du produit </a:t>
            </a:r>
          </a:p>
          <a:p>
            <a:pPr lvl="2"/>
            <a:r>
              <a:rPr lang="fr-FR" dirty="0" smtClean="0"/>
              <a:t>3.2.1 Prix de la réalisation de la version de base </a:t>
            </a:r>
          </a:p>
          <a:p>
            <a:pPr lvl="2"/>
            <a:r>
              <a:rPr lang="fr-FR" dirty="0" smtClean="0"/>
              <a:t>3.2.2 Options et variantes proposées non retenues au cahier des charges </a:t>
            </a:r>
          </a:p>
          <a:p>
            <a:pPr lvl="2"/>
            <a:r>
              <a:rPr lang="fr-FR" dirty="0" smtClean="0"/>
              <a:t>3.2.3 Mesures prises pour respecter les contraintes et leurs conséquences économiques </a:t>
            </a:r>
          </a:p>
          <a:p>
            <a:pPr lvl="2"/>
            <a:r>
              <a:rPr lang="fr-FR" dirty="0" smtClean="0"/>
              <a:t>3.2.4 Outils d’installation, de maintenance … à prévoir </a:t>
            </a:r>
          </a:p>
          <a:p>
            <a:pPr lvl="2"/>
            <a:r>
              <a:rPr lang="fr-FR" dirty="0" smtClean="0"/>
              <a:t>3.2.5 Décomposition en modules, sous-ensembles </a:t>
            </a:r>
          </a:p>
          <a:p>
            <a:pPr lvl="2"/>
            <a:r>
              <a:rPr lang="fr-FR" dirty="0" smtClean="0"/>
              <a:t>3.2.6 Prévisions de fiabilité </a:t>
            </a:r>
          </a:p>
          <a:p>
            <a:pPr lvl="2"/>
            <a:r>
              <a:rPr lang="fr-FR" dirty="0" smtClean="0"/>
              <a:t>3.2.7 Perspectives d’évolution technologique </a:t>
            </a:r>
          </a:p>
          <a:p>
            <a:endParaRPr lang="fr-FR" dirty="0" smtClean="0"/>
          </a:p>
          <a:p>
            <a:pPr>
              <a:buNone/>
            </a:pP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Norme ISO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535864" cy="4968552"/>
          </a:xfrm>
        </p:spPr>
        <p:txBody>
          <a:bodyPr/>
          <a:lstStyle/>
          <a:p>
            <a:r>
              <a:rPr lang="fr-FR" dirty="0" smtClean="0"/>
              <a:t>Norme Systèmes de management de la qualité série 9000 est constituée de :</a:t>
            </a:r>
          </a:p>
          <a:p>
            <a:pPr lvl="1"/>
            <a:r>
              <a:rPr lang="fr-FR" dirty="0" smtClean="0"/>
              <a:t>Lignes directrices pour l'amélioration des performances</a:t>
            </a:r>
          </a:p>
          <a:p>
            <a:pPr lvl="1"/>
            <a:r>
              <a:rPr lang="fr-FR" dirty="0" smtClean="0"/>
              <a:t>pilotage de la sécurité des SI</a:t>
            </a:r>
          </a:p>
          <a:p>
            <a:endParaRPr lang="fr-FR" dirty="0" smtClean="0"/>
          </a:p>
          <a:p>
            <a:pPr>
              <a:buNone/>
            </a:pP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ITIL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12776"/>
            <a:ext cx="8535864" cy="5112568"/>
          </a:xfrm>
        </p:spPr>
        <p:txBody>
          <a:bodyPr/>
          <a:lstStyle/>
          <a:p>
            <a:r>
              <a:rPr lang="fr-FR" i="1" dirty="0" smtClean="0"/>
              <a:t>Information Technology Infrastructure Library</a:t>
            </a:r>
            <a:r>
              <a:rPr lang="fr-FR" dirty="0" smtClean="0"/>
              <a:t> </a:t>
            </a:r>
          </a:p>
          <a:p>
            <a:r>
              <a:rPr lang="fr-FR" dirty="0" smtClean="0"/>
              <a:t>recense est un ensemble d'ouvrages </a:t>
            </a:r>
            <a:r>
              <a:rPr lang="fr-FR" dirty="0" smtClean="0">
                <a:solidFill>
                  <a:srgbClr val="FF33CC"/>
                </a:solidFill>
              </a:rPr>
              <a:t>les bonnes pratiques</a:t>
            </a:r>
            <a:r>
              <a:rPr lang="fr-FR" dirty="0" smtClean="0"/>
              <a:t> du management du système d'information</a:t>
            </a:r>
          </a:p>
          <a:p>
            <a:r>
              <a:rPr lang="fr-FR" dirty="0" smtClean="0"/>
              <a:t>référentiel très large : </a:t>
            </a:r>
          </a:p>
          <a:p>
            <a:pPr lvl="1"/>
            <a:r>
              <a:rPr lang="fr-FR" sz="2400" dirty="0" smtClean="0"/>
              <a:t>Organisation d'un système d'information ?</a:t>
            </a:r>
          </a:p>
          <a:p>
            <a:pPr lvl="1"/>
            <a:r>
              <a:rPr lang="fr-FR" sz="2400" dirty="0" smtClean="0"/>
              <a:t>amélioration l'efficacité du système d'information ?</a:t>
            </a:r>
          </a:p>
          <a:p>
            <a:pPr lvl="1"/>
            <a:r>
              <a:rPr lang="fr-FR" sz="2400" dirty="0" smtClean="0"/>
              <a:t>Réduction  des risques ?</a:t>
            </a:r>
          </a:p>
          <a:p>
            <a:pPr lvl="1"/>
            <a:r>
              <a:rPr lang="fr-FR" sz="2400" dirty="0" smtClean="0"/>
              <a:t>Augmenter la qualité des services informatiques ?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sz="2000" dirty="0">
              <a:solidFill>
                <a:srgbClr val="FF33CC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b="1" dirty="0" smtClean="0"/>
              <a:t>CobiT</a:t>
            </a:r>
            <a:endParaRPr lang="fr-FR" dirty="0" smtClean="0"/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5112568"/>
          </a:xfrm>
        </p:spPr>
        <p:txBody>
          <a:bodyPr/>
          <a:lstStyle/>
          <a:p>
            <a:r>
              <a:rPr lang="fr-FR" i="1" dirty="0" smtClean="0"/>
              <a:t>Control Objectives for Information and related Technology</a:t>
            </a:r>
            <a:r>
              <a:rPr lang="fr-FR" dirty="0" smtClean="0"/>
              <a:t> (Objectifs de contrôle de l’Information et des Technologies Associées) </a:t>
            </a:r>
          </a:p>
          <a:p>
            <a:r>
              <a:rPr lang="fr-FR" dirty="0" smtClean="0"/>
              <a:t>CobiT est une approche orientée </a:t>
            </a:r>
            <a:r>
              <a:rPr lang="fr-FR" dirty="0" smtClean="0">
                <a:solidFill>
                  <a:srgbClr val="FF33CC"/>
                </a:solidFill>
              </a:rPr>
              <a:t>processus</a:t>
            </a:r>
          </a:p>
          <a:p>
            <a:r>
              <a:rPr lang="fr-FR" dirty="0" smtClean="0"/>
              <a:t>Outil fédérateur : instaurer un langage commun pour parler de la </a:t>
            </a:r>
            <a:r>
              <a:rPr lang="fr-FR" b="1" dirty="0" smtClean="0">
                <a:solidFill>
                  <a:srgbClr val="FF33CC"/>
                </a:solidFill>
              </a:rPr>
              <a:t>gouvernance des SI </a:t>
            </a:r>
            <a:r>
              <a:rPr lang="fr-FR" dirty="0" smtClean="0">
                <a:solidFill>
                  <a:schemeClr val="tx2"/>
                </a:solidFill>
              </a:rPr>
              <a:t>(4 domaines) </a:t>
            </a:r>
          </a:p>
          <a:p>
            <a:pPr lvl="1"/>
            <a:r>
              <a:rPr lang="fr-FR" dirty="0" smtClean="0"/>
              <a:t>Planification et Organisation</a:t>
            </a:r>
          </a:p>
          <a:p>
            <a:pPr lvl="1"/>
            <a:r>
              <a:rPr lang="fr-FR" dirty="0" smtClean="0"/>
              <a:t>Acquisition et Installation</a:t>
            </a:r>
          </a:p>
          <a:p>
            <a:pPr lvl="1"/>
            <a:r>
              <a:rPr lang="fr-FR" dirty="0" smtClean="0"/>
              <a:t>Livraison et Support </a:t>
            </a:r>
          </a:p>
          <a:p>
            <a:pPr lvl="1"/>
            <a:r>
              <a:rPr lang="fr-FR" dirty="0" smtClean="0"/>
              <a:t>Monitoring</a:t>
            </a:r>
            <a:endParaRPr lang="fr-FR" dirty="0" smtClean="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b="1" dirty="0" smtClean="0"/>
              <a:t>CMMI</a:t>
            </a:r>
            <a:endParaRPr lang="fr-FR" dirty="0" smtClean="0"/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5112568"/>
          </a:xfrm>
        </p:spPr>
        <p:txBody>
          <a:bodyPr/>
          <a:lstStyle/>
          <a:p>
            <a:r>
              <a:rPr lang="fr-FR" i="1" dirty="0" smtClean="0"/>
              <a:t>Capability Maturity Model Integration</a:t>
            </a:r>
          </a:p>
          <a:p>
            <a:r>
              <a:rPr lang="fr-FR" dirty="0" smtClean="0"/>
              <a:t>Ensemble structuré de bonnes pratiques, destiné aux  entreprises d'ingénierie</a:t>
            </a:r>
          </a:p>
          <a:p>
            <a:r>
              <a:rPr lang="fr-FR" dirty="0" smtClean="0"/>
              <a:t>CMMI-DEV pour le développement de systèmes (publié en août 2006)</a:t>
            </a:r>
          </a:p>
          <a:p>
            <a:endParaRPr lang="fr-FR" dirty="0" smtClean="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pPr lvl="0">
              <a:defRPr/>
            </a:pPr>
            <a:r>
              <a:rPr lang="fr-FR" sz="4400" i="1" dirty="0" smtClean="0"/>
              <a:t>Les niveaux d'abstraction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0313" y="2500313"/>
            <a:ext cx="6643687" cy="1368425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/>
              <a:t>Quand Monsieur DUPONT exécute un programme !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063" y="1031875"/>
            <a:ext cx="2020887" cy="1252538"/>
            <a:chOff x="235" y="650"/>
            <a:chExt cx="1273" cy="78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1" y="997"/>
              <a:ext cx="392" cy="441"/>
              <a:chOff x="291" y="997"/>
              <a:chExt cx="392" cy="441"/>
            </a:xfrm>
          </p:grpSpPr>
          <p:sp>
            <p:nvSpPr>
              <p:cNvPr id="154629" name="Freeform 5"/>
              <p:cNvSpPr>
                <a:spLocks/>
              </p:cNvSpPr>
              <p:nvPr/>
            </p:nvSpPr>
            <p:spPr bwMode="auto">
              <a:xfrm>
                <a:off x="295" y="1001"/>
                <a:ext cx="384" cy="433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55" y="2"/>
                  </a:cxn>
                  <a:cxn ang="0">
                    <a:pos x="41" y="11"/>
                  </a:cxn>
                  <a:cxn ang="0">
                    <a:pos x="26" y="24"/>
                  </a:cxn>
                  <a:cxn ang="0">
                    <a:pos x="13" y="39"/>
                  </a:cxn>
                  <a:cxn ang="0">
                    <a:pos x="3" y="55"/>
                  </a:cxn>
                  <a:cxn ang="0">
                    <a:pos x="0" y="75"/>
                  </a:cxn>
                  <a:cxn ang="0">
                    <a:pos x="0" y="90"/>
                  </a:cxn>
                  <a:cxn ang="0">
                    <a:pos x="5" y="113"/>
                  </a:cxn>
                  <a:cxn ang="0">
                    <a:pos x="18" y="131"/>
                  </a:cxn>
                  <a:cxn ang="0">
                    <a:pos x="40" y="148"/>
                  </a:cxn>
                  <a:cxn ang="0">
                    <a:pos x="64" y="170"/>
                  </a:cxn>
                  <a:cxn ang="0">
                    <a:pos x="85" y="187"/>
                  </a:cxn>
                  <a:cxn ang="0">
                    <a:pos x="103" y="200"/>
                  </a:cxn>
                  <a:cxn ang="0">
                    <a:pos x="120" y="219"/>
                  </a:cxn>
                  <a:cxn ang="0">
                    <a:pos x="132" y="244"/>
                  </a:cxn>
                  <a:cxn ang="0">
                    <a:pos x="144" y="258"/>
                  </a:cxn>
                  <a:cxn ang="0">
                    <a:pos x="155" y="267"/>
                  </a:cxn>
                  <a:cxn ang="0">
                    <a:pos x="172" y="270"/>
                  </a:cxn>
                  <a:cxn ang="0">
                    <a:pos x="207" y="269"/>
                  </a:cxn>
                  <a:cxn ang="0">
                    <a:pos x="279" y="267"/>
                  </a:cxn>
                  <a:cxn ang="0">
                    <a:pos x="345" y="289"/>
                  </a:cxn>
                  <a:cxn ang="0">
                    <a:pos x="353" y="333"/>
                  </a:cxn>
                  <a:cxn ang="0">
                    <a:pos x="346" y="379"/>
                  </a:cxn>
                  <a:cxn ang="0">
                    <a:pos x="341" y="405"/>
                  </a:cxn>
                  <a:cxn ang="0">
                    <a:pos x="311" y="407"/>
                  </a:cxn>
                  <a:cxn ang="0">
                    <a:pos x="129" y="432"/>
                  </a:cxn>
                  <a:cxn ang="0">
                    <a:pos x="331" y="423"/>
                  </a:cxn>
                  <a:cxn ang="0">
                    <a:pos x="371" y="402"/>
                  </a:cxn>
                  <a:cxn ang="0">
                    <a:pos x="375" y="350"/>
                  </a:cxn>
                  <a:cxn ang="0">
                    <a:pos x="378" y="285"/>
                  </a:cxn>
                  <a:cxn ang="0">
                    <a:pos x="383" y="212"/>
                  </a:cxn>
                </a:cxnLst>
                <a:rect l="0" t="0" r="r" b="b"/>
                <a:pathLst>
                  <a:path w="384" h="433">
                    <a:moveTo>
                      <a:pt x="138" y="48"/>
                    </a:moveTo>
                    <a:lnTo>
                      <a:pt x="68" y="0"/>
                    </a:lnTo>
                    <a:lnTo>
                      <a:pt x="61" y="1"/>
                    </a:lnTo>
                    <a:lnTo>
                      <a:pt x="55" y="2"/>
                    </a:lnTo>
                    <a:lnTo>
                      <a:pt x="50" y="6"/>
                    </a:lnTo>
                    <a:lnTo>
                      <a:pt x="41" y="11"/>
                    </a:lnTo>
                    <a:lnTo>
                      <a:pt x="33" y="18"/>
                    </a:lnTo>
                    <a:lnTo>
                      <a:pt x="26" y="24"/>
                    </a:lnTo>
                    <a:lnTo>
                      <a:pt x="21" y="30"/>
                    </a:lnTo>
                    <a:lnTo>
                      <a:pt x="13" y="39"/>
                    </a:lnTo>
                    <a:lnTo>
                      <a:pt x="8" y="48"/>
                    </a:lnTo>
                    <a:lnTo>
                      <a:pt x="3" y="55"/>
                    </a:lnTo>
                    <a:lnTo>
                      <a:pt x="1" y="66"/>
                    </a:lnTo>
                    <a:lnTo>
                      <a:pt x="0" y="75"/>
                    </a:lnTo>
                    <a:lnTo>
                      <a:pt x="0" y="83"/>
                    </a:lnTo>
                    <a:lnTo>
                      <a:pt x="0" y="90"/>
                    </a:lnTo>
                    <a:lnTo>
                      <a:pt x="2" y="101"/>
                    </a:lnTo>
                    <a:lnTo>
                      <a:pt x="5" y="113"/>
                    </a:lnTo>
                    <a:lnTo>
                      <a:pt x="10" y="121"/>
                    </a:lnTo>
                    <a:lnTo>
                      <a:pt x="18" y="131"/>
                    </a:lnTo>
                    <a:lnTo>
                      <a:pt x="29" y="138"/>
                    </a:lnTo>
                    <a:lnTo>
                      <a:pt x="40" y="148"/>
                    </a:lnTo>
                    <a:lnTo>
                      <a:pt x="51" y="157"/>
                    </a:lnTo>
                    <a:lnTo>
                      <a:pt x="64" y="170"/>
                    </a:lnTo>
                    <a:lnTo>
                      <a:pt x="74" y="179"/>
                    </a:lnTo>
                    <a:lnTo>
                      <a:pt x="85" y="187"/>
                    </a:lnTo>
                    <a:lnTo>
                      <a:pt x="93" y="194"/>
                    </a:lnTo>
                    <a:lnTo>
                      <a:pt x="103" y="200"/>
                    </a:lnTo>
                    <a:lnTo>
                      <a:pt x="114" y="207"/>
                    </a:lnTo>
                    <a:lnTo>
                      <a:pt x="120" y="219"/>
                    </a:lnTo>
                    <a:lnTo>
                      <a:pt x="124" y="232"/>
                    </a:lnTo>
                    <a:lnTo>
                      <a:pt x="132" y="244"/>
                    </a:lnTo>
                    <a:lnTo>
                      <a:pt x="138" y="251"/>
                    </a:lnTo>
                    <a:lnTo>
                      <a:pt x="144" y="258"/>
                    </a:lnTo>
                    <a:lnTo>
                      <a:pt x="150" y="263"/>
                    </a:lnTo>
                    <a:lnTo>
                      <a:pt x="155" y="267"/>
                    </a:lnTo>
                    <a:lnTo>
                      <a:pt x="164" y="269"/>
                    </a:lnTo>
                    <a:lnTo>
                      <a:pt x="172" y="270"/>
                    </a:lnTo>
                    <a:lnTo>
                      <a:pt x="181" y="271"/>
                    </a:lnTo>
                    <a:lnTo>
                      <a:pt x="207" y="269"/>
                    </a:lnTo>
                    <a:lnTo>
                      <a:pt x="242" y="267"/>
                    </a:lnTo>
                    <a:lnTo>
                      <a:pt x="279" y="267"/>
                    </a:lnTo>
                    <a:lnTo>
                      <a:pt x="342" y="273"/>
                    </a:lnTo>
                    <a:lnTo>
                      <a:pt x="345" y="289"/>
                    </a:lnTo>
                    <a:lnTo>
                      <a:pt x="349" y="308"/>
                    </a:lnTo>
                    <a:lnTo>
                      <a:pt x="353" y="333"/>
                    </a:lnTo>
                    <a:lnTo>
                      <a:pt x="349" y="359"/>
                    </a:lnTo>
                    <a:lnTo>
                      <a:pt x="346" y="379"/>
                    </a:lnTo>
                    <a:lnTo>
                      <a:pt x="342" y="404"/>
                    </a:lnTo>
                    <a:lnTo>
                      <a:pt x="341" y="405"/>
                    </a:lnTo>
                    <a:lnTo>
                      <a:pt x="336" y="407"/>
                    </a:lnTo>
                    <a:lnTo>
                      <a:pt x="311" y="407"/>
                    </a:lnTo>
                    <a:lnTo>
                      <a:pt x="129" y="410"/>
                    </a:lnTo>
                    <a:lnTo>
                      <a:pt x="129" y="432"/>
                    </a:lnTo>
                    <a:lnTo>
                      <a:pt x="225" y="427"/>
                    </a:lnTo>
                    <a:lnTo>
                      <a:pt x="331" y="423"/>
                    </a:lnTo>
                    <a:lnTo>
                      <a:pt x="370" y="422"/>
                    </a:lnTo>
                    <a:lnTo>
                      <a:pt x="371" y="402"/>
                    </a:lnTo>
                    <a:lnTo>
                      <a:pt x="373" y="378"/>
                    </a:lnTo>
                    <a:lnTo>
                      <a:pt x="375" y="350"/>
                    </a:lnTo>
                    <a:lnTo>
                      <a:pt x="377" y="317"/>
                    </a:lnTo>
                    <a:lnTo>
                      <a:pt x="378" y="285"/>
                    </a:lnTo>
                    <a:lnTo>
                      <a:pt x="381" y="254"/>
                    </a:lnTo>
                    <a:lnTo>
                      <a:pt x="383" y="212"/>
                    </a:lnTo>
                    <a:lnTo>
                      <a:pt x="138" y="48"/>
                    </a:lnTo>
                  </a:path>
                </a:pathLst>
              </a:custGeom>
              <a:solidFill>
                <a:srgbClr val="003E0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630" name="Freeform 6"/>
              <p:cNvSpPr>
                <a:spLocks/>
              </p:cNvSpPr>
              <p:nvPr/>
            </p:nvSpPr>
            <p:spPr bwMode="auto">
              <a:xfrm>
                <a:off x="291" y="997"/>
                <a:ext cx="392" cy="441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56" y="3"/>
                  </a:cxn>
                  <a:cxn ang="0">
                    <a:pos x="42" y="11"/>
                  </a:cxn>
                  <a:cxn ang="0">
                    <a:pos x="27" y="24"/>
                  </a:cxn>
                  <a:cxn ang="0">
                    <a:pos x="13" y="41"/>
                  </a:cxn>
                  <a:cxn ang="0">
                    <a:pos x="3" y="57"/>
                  </a:cxn>
                  <a:cxn ang="0">
                    <a:pos x="0" y="77"/>
                  </a:cxn>
                  <a:cxn ang="0">
                    <a:pos x="0" y="93"/>
                  </a:cxn>
                  <a:cxn ang="0">
                    <a:pos x="5" y="115"/>
                  </a:cxn>
                  <a:cxn ang="0">
                    <a:pos x="18" y="133"/>
                  </a:cxn>
                  <a:cxn ang="0">
                    <a:pos x="41" y="151"/>
                  </a:cxn>
                  <a:cxn ang="0">
                    <a:pos x="65" y="173"/>
                  </a:cxn>
                  <a:cxn ang="0">
                    <a:pos x="87" y="191"/>
                  </a:cxn>
                  <a:cxn ang="0">
                    <a:pos x="105" y="204"/>
                  </a:cxn>
                  <a:cxn ang="0">
                    <a:pos x="122" y="223"/>
                  </a:cxn>
                  <a:cxn ang="0">
                    <a:pos x="135" y="250"/>
                  </a:cxn>
                  <a:cxn ang="0">
                    <a:pos x="147" y="264"/>
                  </a:cxn>
                  <a:cxn ang="0">
                    <a:pos x="158" y="272"/>
                  </a:cxn>
                  <a:cxn ang="0">
                    <a:pos x="176" y="276"/>
                  </a:cxn>
                  <a:cxn ang="0">
                    <a:pos x="211" y="275"/>
                  </a:cxn>
                  <a:cxn ang="0">
                    <a:pos x="285" y="272"/>
                  </a:cxn>
                  <a:cxn ang="0">
                    <a:pos x="352" y="294"/>
                  </a:cxn>
                  <a:cxn ang="0">
                    <a:pos x="360" y="340"/>
                  </a:cxn>
                  <a:cxn ang="0">
                    <a:pos x="353" y="386"/>
                  </a:cxn>
                  <a:cxn ang="0">
                    <a:pos x="348" y="414"/>
                  </a:cxn>
                  <a:cxn ang="0">
                    <a:pos x="317" y="415"/>
                  </a:cxn>
                  <a:cxn ang="0">
                    <a:pos x="132" y="440"/>
                  </a:cxn>
                  <a:cxn ang="0">
                    <a:pos x="338" y="432"/>
                  </a:cxn>
                  <a:cxn ang="0">
                    <a:pos x="379" y="409"/>
                  </a:cxn>
                  <a:cxn ang="0">
                    <a:pos x="383" y="356"/>
                  </a:cxn>
                  <a:cxn ang="0">
                    <a:pos x="386" y="290"/>
                  </a:cxn>
                  <a:cxn ang="0">
                    <a:pos x="391" y="216"/>
                  </a:cxn>
                </a:cxnLst>
                <a:rect l="0" t="0" r="r" b="b"/>
                <a:pathLst>
                  <a:path w="392" h="441">
                    <a:moveTo>
                      <a:pt x="141" y="50"/>
                    </a:moveTo>
                    <a:lnTo>
                      <a:pt x="69" y="0"/>
                    </a:lnTo>
                    <a:lnTo>
                      <a:pt x="62" y="1"/>
                    </a:lnTo>
                    <a:lnTo>
                      <a:pt x="56" y="3"/>
                    </a:lnTo>
                    <a:lnTo>
                      <a:pt x="51" y="6"/>
                    </a:lnTo>
                    <a:lnTo>
                      <a:pt x="42" y="11"/>
                    </a:lnTo>
                    <a:lnTo>
                      <a:pt x="34" y="18"/>
                    </a:lnTo>
                    <a:lnTo>
                      <a:pt x="27" y="24"/>
                    </a:lnTo>
                    <a:lnTo>
                      <a:pt x="21" y="31"/>
                    </a:lnTo>
                    <a:lnTo>
                      <a:pt x="13" y="41"/>
                    </a:lnTo>
                    <a:lnTo>
                      <a:pt x="8" y="49"/>
                    </a:lnTo>
                    <a:lnTo>
                      <a:pt x="3" y="57"/>
                    </a:lnTo>
                    <a:lnTo>
                      <a:pt x="1" y="67"/>
                    </a:lnTo>
                    <a:lnTo>
                      <a:pt x="0" y="77"/>
                    </a:lnTo>
                    <a:lnTo>
                      <a:pt x="0" y="85"/>
                    </a:lnTo>
                    <a:lnTo>
                      <a:pt x="0" y="93"/>
                    </a:lnTo>
                    <a:lnTo>
                      <a:pt x="2" y="104"/>
                    </a:lnTo>
                    <a:lnTo>
                      <a:pt x="5" y="115"/>
                    </a:lnTo>
                    <a:lnTo>
                      <a:pt x="10" y="124"/>
                    </a:lnTo>
                    <a:lnTo>
                      <a:pt x="18" y="133"/>
                    </a:lnTo>
                    <a:lnTo>
                      <a:pt x="30" y="142"/>
                    </a:lnTo>
                    <a:lnTo>
                      <a:pt x="41" y="151"/>
                    </a:lnTo>
                    <a:lnTo>
                      <a:pt x="52" y="161"/>
                    </a:lnTo>
                    <a:lnTo>
                      <a:pt x="65" y="173"/>
                    </a:lnTo>
                    <a:lnTo>
                      <a:pt x="76" y="183"/>
                    </a:lnTo>
                    <a:lnTo>
                      <a:pt x="87" y="191"/>
                    </a:lnTo>
                    <a:lnTo>
                      <a:pt x="95" y="198"/>
                    </a:lnTo>
                    <a:lnTo>
                      <a:pt x="105" y="204"/>
                    </a:lnTo>
                    <a:lnTo>
                      <a:pt x="116" y="211"/>
                    </a:lnTo>
                    <a:lnTo>
                      <a:pt x="122" y="223"/>
                    </a:lnTo>
                    <a:lnTo>
                      <a:pt x="127" y="236"/>
                    </a:lnTo>
                    <a:lnTo>
                      <a:pt x="135" y="250"/>
                    </a:lnTo>
                    <a:lnTo>
                      <a:pt x="141" y="257"/>
                    </a:lnTo>
                    <a:lnTo>
                      <a:pt x="147" y="264"/>
                    </a:lnTo>
                    <a:lnTo>
                      <a:pt x="153" y="269"/>
                    </a:lnTo>
                    <a:lnTo>
                      <a:pt x="158" y="272"/>
                    </a:lnTo>
                    <a:lnTo>
                      <a:pt x="167" y="275"/>
                    </a:lnTo>
                    <a:lnTo>
                      <a:pt x="176" y="276"/>
                    </a:lnTo>
                    <a:lnTo>
                      <a:pt x="185" y="276"/>
                    </a:lnTo>
                    <a:lnTo>
                      <a:pt x="211" y="275"/>
                    </a:lnTo>
                    <a:lnTo>
                      <a:pt x="247" y="273"/>
                    </a:lnTo>
                    <a:lnTo>
                      <a:pt x="285" y="272"/>
                    </a:lnTo>
                    <a:lnTo>
                      <a:pt x="349" y="278"/>
                    </a:lnTo>
                    <a:lnTo>
                      <a:pt x="352" y="294"/>
                    </a:lnTo>
                    <a:lnTo>
                      <a:pt x="356" y="315"/>
                    </a:lnTo>
                    <a:lnTo>
                      <a:pt x="360" y="340"/>
                    </a:lnTo>
                    <a:lnTo>
                      <a:pt x="356" y="366"/>
                    </a:lnTo>
                    <a:lnTo>
                      <a:pt x="353" y="386"/>
                    </a:lnTo>
                    <a:lnTo>
                      <a:pt x="349" y="412"/>
                    </a:lnTo>
                    <a:lnTo>
                      <a:pt x="348" y="414"/>
                    </a:lnTo>
                    <a:lnTo>
                      <a:pt x="343" y="415"/>
                    </a:lnTo>
                    <a:lnTo>
                      <a:pt x="317" y="415"/>
                    </a:lnTo>
                    <a:lnTo>
                      <a:pt x="132" y="419"/>
                    </a:lnTo>
                    <a:lnTo>
                      <a:pt x="132" y="440"/>
                    </a:lnTo>
                    <a:lnTo>
                      <a:pt x="230" y="436"/>
                    </a:lnTo>
                    <a:lnTo>
                      <a:pt x="338" y="432"/>
                    </a:lnTo>
                    <a:lnTo>
                      <a:pt x="378" y="431"/>
                    </a:lnTo>
                    <a:lnTo>
                      <a:pt x="379" y="409"/>
                    </a:lnTo>
                    <a:lnTo>
                      <a:pt x="381" y="385"/>
                    </a:lnTo>
                    <a:lnTo>
                      <a:pt x="383" y="356"/>
                    </a:lnTo>
                    <a:lnTo>
                      <a:pt x="385" y="324"/>
                    </a:lnTo>
                    <a:lnTo>
                      <a:pt x="386" y="290"/>
                    </a:lnTo>
                    <a:lnTo>
                      <a:pt x="389" y="259"/>
                    </a:lnTo>
                    <a:lnTo>
                      <a:pt x="391" y="216"/>
                    </a:lnTo>
                    <a:lnTo>
                      <a:pt x="141" y="5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35" y="650"/>
              <a:ext cx="809" cy="785"/>
              <a:chOff x="235" y="650"/>
              <a:chExt cx="809" cy="785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235" y="650"/>
                <a:ext cx="809" cy="785"/>
                <a:chOff x="235" y="650"/>
                <a:chExt cx="809" cy="785"/>
              </a:xfrm>
            </p:grpSpPr>
            <p:sp>
              <p:nvSpPr>
                <p:cNvPr id="154633" name="Freeform 9"/>
                <p:cNvSpPr>
                  <a:spLocks/>
                </p:cNvSpPr>
                <p:nvPr/>
              </p:nvSpPr>
              <p:spPr bwMode="auto">
                <a:xfrm>
                  <a:off x="239" y="653"/>
                  <a:ext cx="801" cy="777"/>
                </a:xfrm>
                <a:custGeom>
                  <a:avLst/>
                  <a:gdLst/>
                  <a:ahLst/>
                  <a:cxnLst>
                    <a:cxn ang="0">
                      <a:pos x="45" y="143"/>
                    </a:cxn>
                    <a:cxn ang="0">
                      <a:pos x="48" y="131"/>
                    </a:cxn>
                    <a:cxn ang="0">
                      <a:pos x="0" y="97"/>
                    </a:cxn>
                    <a:cxn ang="0">
                      <a:pos x="41" y="107"/>
                    </a:cxn>
                    <a:cxn ang="0">
                      <a:pos x="27" y="70"/>
                    </a:cxn>
                    <a:cxn ang="0">
                      <a:pos x="59" y="71"/>
                    </a:cxn>
                    <a:cxn ang="0">
                      <a:pos x="118" y="100"/>
                    </a:cxn>
                    <a:cxn ang="0">
                      <a:pos x="137" y="94"/>
                    </a:cxn>
                    <a:cxn ang="0">
                      <a:pos x="148" y="87"/>
                    </a:cxn>
                    <a:cxn ang="0">
                      <a:pos x="168" y="85"/>
                    </a:cxn>
                    <a:cxn ang="0">
                      <a:pos x="181" y="80"/>
                    </a:cxn>
                    <a:cxn ang="0">
                      <a:pos x="196" y="65"/>
                    </a:cxn>
                    <a:cxn ang="0">
                      <a:pos x="195" y="30"/>
                    </a:cxn>
                    <a:cxn ang="0">
                      <a:pos x="213" y="59"/>
                    </a:cxn>
                    <a:cxn ang="0">
                      <a:pos x="219" y="36"/>
                    </a:cxn>
                    <a:cxn ang="0">
                      <a:pos x="226" y="75"/>
                    </a:cxn>
                    <a:cxn ang="0">
                      <a:pos x="257" y="99"/>
                    </a:cxn>
                    <a:cxn ang="0">
                      <a:pos x="337" y="123"/>
                    </a:cxn>
                    <a:cxn ang="0">
                      <a:pos x="407" y="148"/>
                    </a:cxn>
                    <a:cxn ang="0">
                      <a:pos x="435" y="173"/>
                    </a:cxn>
                    <a:cxn ang="0">
                      <a:pos x="391" y="185"/>
                    </a:cxn>
                    <a:cxn ang="0">
                      <a:pos x="381" y="252"/>
                    </a:cxn>
                    <a:cxn ang="0">
                      <a:pos x="392" y="298"/>
                    </a:cxn>
                    <a:cxn ang="0">
                      <a:pos x="377" y="307"/>
                    </a:cxn>
                    <a:cxn ang="0">
                      <a:pos x="338" y="304"/>
                    </a:cxn>
                    <a:cxn ang="0">
                      <a:pos x="366" y="354"/>
                    </a:cxn>
                    <a:cxn ang="0">
                      <a:pos x="421" y="421"/>
                    </a:cxn>
                    <a:cxn ang="0">
                      <a:pos x="513" y="500"/>
                    </a:cxn>
                    <a:cxn ang="0">
                      <a:pos x="536" y="556"/>
                    </a:cxn>
                    <a:cxn ang="0">
                      <a:pos x="574" y="643"/>
                    </a:cxn>
                    <a:cxn ang="0">
                      <a:pos x="622" y="697"/>
                    </a:cxn>
                    <a:cxn ang="0">
                      <a:pos x="658" y="707"/>
                    </a:cxn>
                    <a:cxn ang="0">
                      <a:pos x="711" y="717"/>
                    </a:cxn>
                    <a:cxn ang="0">
                      <a:pos x="766" y="738"/>
                    </a:cxn>
                    <a:cxn ang="0">
                      <a:pos x="796" y="754"/>
                    </a:cxn>
                    <a:cxn ang="0">
                      <a:pos x="799" y="769"/>
                    </a:cxn>
                    <a:cxn ang="0">
                      <a:pos x="747" y="776"/>
                    </a:cxn>
                    <a:cxn ang="0">
                      <a:pos x="539" y="775"/>
                    </a:cxn>
                    <a:cxn ang="0">
                      <a:pos x="508" y="772"/>
                    </a:cxn>
                    <a:cxn ang="0">
                      <a:pos x="491" y="653"/>
                    </a:cxn>
                    <a:cxn ang="0">
                      <a:pos x="473" y="582"/>
                    </a:cxn>
                    <a:cxn ang="0">
                      <a:pos x="438" y="571"/>
                    </a:cxn>
                    <a:cxn ang="0">
                      <a:pos x="370" y="567"/>
                    </a:cxn>
                    <a:cxn ang="0">
                      <a:pos x="252" y="572"/>
                    </a:cxn>
                    <a:cxn ang="0">
                      <a:pos x="225" y="568"/>
                    </a:cxn>
                    <a:cxn ang="0">
                      <a:pos x="210" y="558"/>
                    </a:cxn>
                    <a:cxn ang="0">
                      <a:pos x="197" y="538"/>
                    </a:cxn>
                    <a:cxn ang="0">
                      <a:pos x="168" y="491"/>
                    </a:cxn>
                    <a:cxn ang="0">
                      <a:pos x="136" y="449"/>
                    </a:cxn>
                    <a:cxn ang="0">
                      <a:pos x="124" y="429"/>
                    </a:cxn>
                    <a:cxn ang="0">
                      <a:pos x="112" y="318"/>
                    </a:cxn>
                    <a:cxn ang="0">
                      <a:pos x="96" y="232"/>
                    </a:cxn>
                    <a:cxn ang="0">
                      <a:pos x="75" y="183"/>
                    </a:cxn>
                  </a:cxnLst>
                  <a:rect l="0" t="0" r="r" b="b"/>
                  <a:pathLst>
                    <a:path w="801" h="777">
                      <a:moveTo>
                        <a:pt x="63" y="169"/>
                      </a:moveTo>
                      <a:lnTo>
                        <a:pt x="54" y="159"/>
                      </a:lnTo>
                      <a:lnTo>
                        <a:pt x="45" y="143"/>
                      </a:lnTo>
                      <a:lnTo>
                        <a:pt x="32" y="129"/>
                      </a:lnTo>
                      <a:lnTo>
                        <a:pt x="0" y="112"/>
                      </a:lnTo>
                      <a:lnTo>
                        <a:pt x="48" y="131"/>
                      </a:lnTo>
                      <a:lnTo>
                        <a:pt x="50" y="128"/>
                      </a:lnTo>
                      <a:lnTo>
                        <a:pt x="52" y="125"/>
                      </a:lnTo>
                      <a:lnTo>
                        <a:pt x="0" y="97"/>
                      </a:lnTo>
                      <a:lnTo>
                        <a:pt x="26" y="106"/>
                      </a:lnTo>
                      <a:lnTo>
                        <a:pt x="14" y="82"/>
                      </a:lnTo>
                      <a:lnTo>
                        <a:pt x="41" y="107"/>
                      </a:lnTo>
                      <a:lnTo>
                        <a:pt x="69" y="117"/>
                      </a:lnTo>
                      <a:lnTo>
                        <a:pt x="76" y="115"/>
                      </a:lnTo>
                      <a:lnTo>
                        <a:pt x="27" y="70"/>
                      </a:lnTo>
                      <a:lnTo>
                        <a:pt x="57" y="83"/>
                      </a:lnTo>
                      <a:lnTo>
                        <a:pt x="91" y="114"/>
                      </a:lnTo>
                      <a:lnTo>
                        <a:pt x="59" y="71"/>
                      </a:lnTo>
                      <a:lnTo>
                        <a:pt x="110" y="100"/>
                      </a:lnTo>
                      <a:lnTo>
                        <a:pt x="79" y="66"/>
                      </a:lnTo>
                      <a:lnTo>
                        <a:pt x="118" y="100"/>
                      </a:lnTo>
                      <a:lnTo>
                        <a:pt x="126" y="95"/>
                      </a:lnTo>
                      <a:lnTo>
                        <a:pt x="83" y="53"/>
                      </a:lnTo>
                      <a:lnTo>
                        <a:pt x="137" y="94"/>
                      </a:lnTo>
                      <a:lnTo>
                        <a:pt x="145" y="94"/>
                      </a:lnTo>
                      <a:lnTo>
                        <a:pt x="108" y="57"/>
                      </a:lnTo>
                      <a:lnTo>
                        <a:pt x="148" y="87"/>
                      </a:lnTo>
                      <a:lnTo>
                        <a:pt x="124" y="51"/>
                      </a:lnTo>
                      <a:lnTo>
                        <a:pt x="149" y="75"/>
                      </a:lnTo>
                      <a:lnTo>
                        <a:pt x="168" y="85"/>
                      </a:lnTo>
                      <a:lnTo>
                        <a:pt x="143" y="40"/>
                      </a:lnTo>
                      <a:lnTo>
                        <a:pt x="162" y="67"/>
                      </a:lnTo>
                      <a:lnTo>
                        <a:pt x="181" y="80"/>
                      </a:lnTo>
                      <a:lnTo>
                        <a:pt x="154" y="6"/>
                      </a:lnTo>
                      <a:lnTo>
                        <a:pt x="181" y="47"/>
                      </a:lnTo>
                      <a:lnTo>
                        <a:pt x="196" y="65"/>
                      </a:lnTo>
                      <a:lnTo>
                        <a:pt x="184" y="37"/>
                      </a:lnTo>
                      <a:lnTo>
                        <a:pt x="208" y="77"/>
                      </a:lnTo>
                      <a:lnTo>
                        <a:pt x="195" y="30"/>
                      </a:lnTo>
                      <a:lnTo>
                        <a:pt x="210" y="0"/>
                      </a:lnTo>
                      <a:lnTo>
                        <a:pt x="201" y="34"/>
                      </a:lnTo>
                      <a:lnTo>
                        <a:pt x="213" y="59"/>
                      </a:lnTo>
                      <a:lnTo>
                        <a:pt x="215" y="30"/>
                      </a:lnTo>
                      <a:lnTo>
                        <a:pt x="233" y="21"/>
                      </a:lnTo>
                      <a:lnTo>
                        <a:pt x="219" y="36"/>
                      </a:lnTo>
                      <a:lnTo>
                        <a:pt x="221" y="68"/>
                      </a:lnTo>
                      <a:lnTo>
                        <a:pt x="232" y="53"/>
                      </a:lnTo>
                      <a:lnTo>
                        <a:pt x="226" y="75"/>
                      </a:lnTo>
                      <a:lnTo>
                        <a:pt x="237" y="83"/>
                      </a:lnTo>
                      <a:lnTo>
                        <a:pt x="249" y="95"/>
                      </a:lnTo>
                      <a:lnTo>
                        <a:pt x="257" y="99"/>
                      </a:lnTo>
                      <a:lnTo>
                        <a:pt x="280" y="106"/>
                      </a:lnTo>
                      <a:lnTo>
                        <a:pt x="316" y="116"/>
                      </a:lnTo>
                      <a:lnTo>
                        <a:pt x="337" y="123"/>
                      </a:lnTo>
                      <a:lnTo>
                        <a:pt x="360" y="130"/>
                      </a:lnTo>
                      <a:lnTo>
                        <a:pt x="383" y="139"/>
                      </a:lnTo>
                      <a:lnTo>
                        <a:pt x="407" y="148"/>
                      </a:lnTo>
                      <a:lnTo>
                        <a:pt x="425" y="160"/>
                      </a:lnTo>
                      <a:lnTo>
                        <a:pt x="432" y="168"/>
                      </a:lnTo>
                      <a:lnTo>
                        <a:pt x="435" y="173"/>
                      </a:lnTo>
                      <a:lnTo>
                        <a:pt x="432" y="176"/>
                      </a:lnTo>
                      <a:lnTo>
                        <a:pt x="421" y="179"/>
                      </a:lnTo>
                      <a:lnTo>
                        <a:pt x="391" y="185"/>
                      </a:lnTo>
                      <a:lnTo>
                        <a:pt x="363" y="189"/>
                      </a:lnTo>
                      <a:lnTo>
                        <a:pt x="363" y="210"/>
                      </a:lnTo>
                      <a:lnTo>
                        <a:pt x="381" y="252"/>
                      </a:lnTo>
                      <a:lnTo>
                        <a:pt x="388" y="269"/>
                      </a:lnTo>
                      <a:lnTo>
                        <a:pt x="393" y="294"/>
                      </a:lnTo>
                      <a:lnTo>
                        <a:pt x="392" y="298"/>
                      </a:lnTo>
                      <a:lnTo>
                        <a:pt x="389" y="303"/>
                      </a:lnTo>
                      <a:lnTo>
                        <a:pt x="383" y="305"/>
                      </a:lnTo>
                      <a:lnTo>
                        <a:pt x="377" y="307"/>
                      </a:lnTo>
                      <a:lnTo>
                        <a:pt x="371" y="308"/>
                      </a:lnTo>
                      <a:lnTo>
                        <a:pt x="351" y="306"/>
                      </a:lnTo>
                      <a:lnTo>
                        <a:pt x="338" y="304"/>
                      </a:lnTo>
                      <a:lnTo>
                        <a:pt x="336" y="316"/>
                      </a:lnTo>
                      <a:lnTo>
                        <a:pt x="343" y="327"/>
                      </a:lnTo>
                      <a:lnTo>
                        <a:pt x="366" y="354"/>
                      </a:lnTo>
                      <a:lnTo>
                        <a:pt x="379" y="371"/>
                      </a:lnTo>
                      <a:lnTo>
                        <a:pt x="395" y="392"/>
                      </a:lnTo>
                      <a:lnTo>
                        <a:pt x="421" y="421"/>
                      </a:lnTo>
                      <a:lnTo>
                        <a:pt x="429" y="445"/>
                      </a:lnTo>
                      <a:lnTo>
                        <a:pt x="475" y="476"/>
                      </a:lnTo>
                      <a:lnTo>
                        <a:pt x="513" y="500"/>
                      </a:lnTo>
                      <a:lnTo>
                        <a:pt x="518" y="512"/>
                      </a:lnTo>
                      <a:lnTo>
                        <a:pt x="529" y="535"/>
                      </a:lnTo>
                      <a:lnTo>
                        <a:pt x="536" y="556"/>
                      </a:lnTo>
                      <a:lnTo>
                        <a:pt x="544" y="578"/>
                      </a:lnTo>
                      <a:lnTo>
                        <a:pt x="559" y="618"/>
                      </a:lnTo>
                      <a:lnTo>
                        <a:pt x="574" y="643"/>
                      </a:lnTo>
                      <a:lnTo>
                        <a:pt x="602" y="684"/>
                      </a:lnTo>
                      <a:lnTo>
                        <a:pt x="612" y="691"/>
                      </a:lnTo>
                      <a:lnTo>
                        <a:pt x="622" y="697"/>
                      </a:lnTo>
                      <a:lnTo>
                        <a:pt x="632" y="702"/>
                      </a:lnTo>
                      <a:lnTo>
                        <a:pt x="640" y="704"/>
                      </a:lnTo>
                      <a:lnTo>
                        <a:pt x="658" y="707"/>
                      </a:lnTo>
                      <a:lnTo>
                        <a:pt x="668" y="708"/>
                      </a:lnTo>
                      <a:lnTo>
                        <a:pt x="688" y="712"/>
                      </a:lnTo>
                      <a:lnTo>
                        <a:pt x="711" y="717"/>
                      </a:lnTo>
                      <a:lnTo>
                        <a:pt x="731" y="723"/>
                      </a:lnTo>
                      <a:lnTo>
                        <a:pt x="748" y="729"/>
                      </a:lnTo>
                      <a:lnTo>
                        <a:pt x="766" y="738"/>
                      </a:lnTo>
                      <a:lnTo>
                        <a:pt x="779" y="743"/>
                      </a:lnTo>
                      <a:lnTo>
                        <a:pt x="791" y="750"/>
                      </a:lnTo>
                      <a:lnTo>
                        <a:pt x="796" y="754"/>
                      </a:lnTo>
                      <a:lnTo>
                        <a:pt x="800" y="760"/>
                      </a:lnTo>
                      <a:lnTo>
                        <a:pt x="799" y="764"/>
                      </a:lnTo>
                      <a:lnTo>
                        <a:pt x="799" y="769"/>
                      </a:lnTo>
                      <a:lnTo>
                        <a:pt x="793" y="770"/>
                      </a:lnTo>
                      <a:lnTo>
                        <a:pt x="780" y="771"/>
                      </a:lnTo>
                      <a:lnTo>
                        <a:pt x="747" y="776"/>
                      </a:lnTo>
                      <a:lnTo>
                        <a:pt x="697" y="772"/>
                      </a:lnTo>
                      <a:lnTo>
                        <a:pt x="614" y="775"/>
                      </a:lnTo>
                      <a:lnTo>
                        <a:pt x="539" y="775"/>
                      </a:lnTo>
                      <a:lnTo>
                        <a:pt x="520" y="774"/>
                      </a:lnTo>
                      <a:lnTo>
                        <a:pt x="513" y="774"/>
                      </a:lnTo>
                      <a:lnTo>
                        <a:pt x="508" y="772"/>
                      </a:lnTo>
                      <a:lnTo>
                        <a:pt x="505" y="762"/>
                      </a:lnTo>
                      <a:lnTo>
                        <a:pt x="501" y="727"/>
                      </a:lnTo>
                      <a:lnTo>
                        <a:pt x="491" y="653"/>
                      </a:lnTo>
                      <a:lnTo>
                        <a:pt x="488" y="621"/>
                      </a:lnTo>
                      <a:lnTo>
                        <a:pt x="480" y="593"/>
                      </a:lnTo>
                      <a:lnTo>
                        <a:pt x="473" y="582"/>
                      </a:lnTo>
                      <a:lnTo>
                        <a:pt x="465" y="577"/>
                      </a:lnTo>
                      <a:lnTo>
                        <a:pt x="454" y="574"/>
                      </a:lnTo>
                      <a:lnTo>
                        <a:pt x="438" y="571"/>
                      </a:lnTo>
                      <a:lnTo>
                        <a:pt x="423" y="569"/>
                      </a:lnTo>
                      <a:lnTo>
                        <a:pt x="400" y="568"/>
                      </a:lnTo>
                      <a:lnTo>
                        <a:pt x="370" y="567"/>
                      </a:lnTo>
                      <a:lnTo>
                        <a:pt x="315" y="569"/>
                      </a:lnTo>
                      <a:lnTo>
                        <a:pt x="265" y="572"/>
                      </a:lnTo>
                      <a:lnTo>
                        <a:pt x="252" y="572"/>
                      </a:lnTo>
                      <a:lnTo>
                        <a:pt x="243" y="572"/>
                      </a:lnTo>
                      <a:lnTo>
                        <a:pt x="233" y="570"/>
                      </a:lnTo>
                      <a:lnTo>
                        <a:pt x="225" y="568"/>
                      </a:lnTo>
                      <a:lnTo>
                        <a:pt x="219" y="566"/>
                      </a:lnTo>
                      <a:lnTo>
                        <a:pt x="215" y="562"/>
                      </a:lnTo>
                      <a:lnTo>
                        <a:pt x="210" y="558"/>
                      </a:lnTo>
                      <a:lnTo>
                        <a:pt x="206" y="553"/>
                      </a:lnTo>
                      <a:lnTo>
                        <a:pt x="202" y="546"/>
                      </a:lnTo>
                      <a:lnTo>
                        <a:pt x="197" y="538"/>
                      </a:lnTo>
                      <a:lnTo>
                        <a:pt x="187" y="523"/>
                      </a:lnTo>
                      <a:lnTo>
                        <a:pt x="178" y="507"/>
                      </a:lnTo>
                      <a:lnTo>
                        <a:pt x="168" y="491"/>
                      </a:lnTo>
                      <a:lnTo>
                        <a:pt x="158" y="476"/>
                      </a:lnTo>
                      <a:lnTo>
                        <a:pt x="145" y="459"/>
                      </a:lnTo>
                      <a:lnTo>
                        <a:pt x="136" y="449"/>
                      </a:lnTo>
                      <a:lnTo>
                        <a:pt x="129" y="440"/>
                      </a:lnTo>
                      <a:lnTo>
                        <a:pt x="126" y="436"/>
                      </a:lnTo>
                      <a:lnTo>
                        <a:pt x="124" y="429"/>
                      </a:lnTo>
                      <a:lnTo>
                        <a:pt x="122" y="405"/>
                      </a:lnTo>
                      <a:lnTo>
                        <a:pt x="116" y="345"/>
                      </a:lnTo>
                      <a:lnTo>
                        <a:pt x="112" y="318"/>
                      </a:lnTo>
                      <a:lnTo>
                        <a:pt x="118" y="293"/>
                      </a:lnTo>
                      <a:lnTo>
                        <a:pt x="122" y="269"/>
                      </a:lnTo>
                      <a:lnTo>
                        <a:pt x="96" y="232"/>
                      </a:lnTo>
                      <a:lnTo>
                        <a:pt x="88" y="213"/>
                      </a:lnTo>
                      <a:lnTo>
                        <a:pt x="81" y="197"/>
                      </a:lnTo>
                      <a:lnTo>
                        <a:pt x="75" y="183"/>
                      </a:lnTo>
                      <a:lnTo>
                        <a:pt x="63" y="169"/>
                      </a:lnTo>
                    </a:path>
                  </a:pathLst>
                </a:custGeom>
                <a:solidFill>
                  <a:srgbClr val="FFC5C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4634" name="Freeform 10"/>
                <p:cNvSpPr>
                  <a:spLocks/>
                </p:cNvSpPr>
                <p:nvPr/>
              </p:nvSpPr>
              <p:spPr bwMode="auto">
                <a:xfrm>
                  <a:off x="235" y="650"/>
                  <a:ext cx="809" cy="785"/>
                </a:xfrm>
                <a:custGeom>
                  <a:avLst/>
                  <a:gdLst/>
                  <a:ahLst/>
                  <a:cxnLst>
                    <a:cxn ang="0">
                      <a:pos x="45" y="144"/>
                    </a:cxn>
                    <a:cxn ang="0">
                      <a:pos x="48" y="131"/>
                    </a:cxn>
                    <a:cxn ang="0">
                      <a:pos x="0" y="98"/>
                    </a:cxn>
                    <a:cxn ang="0">
                      <a:pos x="41" y="107"/>
                    </a:cxn>
                    <a:cxn ang="0">
                      <a:pos x="27" y="70"/>
                    </a:cxn>
                    <a:cxn ang="0">
                      <a:pos x="60" y="71"/>
                    </a:cxn>
                    <a:cxn ang="0">
                      <a:pos x="119" y="100"/>
                    </a:cxn>
                    <a:cxn ang="0">
                      <a:pos x="138" y="94"/>
                    </a:cxn>
                    <a:cxn ang="0">
                      <a:pos x="149" y="87"/>
                    </a:cxn>
                    <a:cxn ang="0">
                      <a:pos x="170" y="86"/>
                    </a:cxn>
                    <a:cxn ang="0">
                      <a:pos x="183" y="81"/>
                    </a:cxn>
                    <a:cxn ang="0">
                      <a:pos x="198" y="65"/>
                    </a:cxn>
                    <a:cxn ang="0">
                      <a:pos x="197" y="30"/>
                    </a:cxn>
                    <a:cxn ang="0">
                      <a:pos x="215" y="59"/>
                    </a:cxn>
                    <a:cxn ang="0">
                      <a:pos x="221" y="35"/>
                    </a:cxn>
                    <a:cxn ang="0">
                      <a:pos x="228" y="75"/>
                    </a:cxn>
                    <a:cxn ang="0">
                      <a:pos x="260" y="99"/>
                    </a:cxn>
                    <a:cxn ang="0">
                      <a:pos x="340" y="123"/>
                    </a:cxn>
                    <a:cxn ang="0">
                      <a:pos x="411" y="150"/>
                    </a:cxn>
                    <a:cxn ang="0">
                      <a:pos x="439" y="174"/>
                    </a:cxn>
                    <a:cxn ang="0">
                      <a:pos x="395" y="186"/>
                    </a:cxn>
                    <a:cxn ang="0">
                      <a:pos x="385" y="255"/>
                    </a:cxn>
                    <a:cxn ang="0">
                      <a:pos x="396" y="301"/>
                    </a:cxn>
                    <a:cxn ang="0">
                      <a:pos x="381" y="310"/>
                    </a:cxn>
                    <a:cxn ang="0">
                      <a:pos x="341" y="307"/>
                    </a:cxn>
                    <a:cxn ang="0">
                      <a:pos x="370" y="358"/>
                    </a:cxn>
                    <a:cxn ang="0">
                      <a:pos x="425" y="424"/>
                    </a:cxn>
                    <a:cxn ang="0">
                      <a:pos x="518" y="504"/>
                    </a:cxn>
                    <a:cxn ang="0">
                      <a:pos x="541" y="562"/>
                    </a:cxn>
                    <a:cxn ang="0">
                      <a:pos x="580" y="650"/>
                    </a:cxn>
                    <a:cxn ang="0">
                      <a:pos x="628" y="703"/>
                    </a:cxn>
                    <a:cxn ang="0">
                      <a:pos x="665" y="713"/>
                    </a:cxn>
                    <a:cxn ang="0">
                      <a:pos x="718" y="724"/>
                    </a:cxn>
                    <a:cxn ang="0">
                      <a:pos x="774" y="745"/>
                    </a:cxn>
                    <a:cxn ang="0">
                      <a:pos x="804" y="761"/>
                    </a:cxn>
                    <a:cxn ang="0">
                      <a:pos x="807" y="777"/>
                    </a:cxn>
                    <a:cxn ang="0">
                      <a:pos x="754" y="784"/>
                    </a:cxn>
                    <a:cxn ang="0">
                      <a:pos x="544" y="783"/>
                    </a:cxn>
                    <a:cxn ang="0">
                      <a:pos x="513" y="779"/>
                    </a:cxn>
                    <a:cxn ang="0">
                      <a:pos x="496" y="659"/>
                    </a:cxn>
                    <a:cxn ang="0">
                      <a:pos x="478" y="587"/>
                    </a:cxn>
                    <a:cxn ang="0">
                      <a:pos x="442" y="576"/>
                    </a:cxn>
                    <a:cxn ang="0">
                      <a:pos x="374" y="573"/>
                    </a:cxn>
                    <a:cxn ang="0">
                      <a:pos x="255" y="577"/>
                    </a:cxn>
                    <a:cxn ang="0">
                      <a:pos x="227" y="574"/>
                    </a:cxn>
                    <a:cxn ang="0">
                      <a:pos x="212" y="563"/>
                    </a:cxn>
                    <a:cxn ang="0">
                      <a:pos x="199" y="544"/>
                    </a:cxn>
                    <a:cxn ang="0">
                      <a:pos x="170" y="496"/>
                    </a:cxn>
                    <a:cxn ang="0">
                      <a:pos x="137" y="454"/>
                    </a:cxn>
                    <a:cxn ang="0">
                      <a:pos x="125" y="432"/>
                    </a:cxn>
                    <a:cxn ang="0">
                      <a:pos x="113" y="321"/>
                    </a:cxn>
                    <a:cxn ang="0">
                      <a:pos x="97" y="233"/>
                    </a:cxn>
                    <a:cxn ang="0">
                      <a:pos x="76" y="184"/>
                    </a:cxn>
                  </a:cxnLst>
                  <a:rect l="0" t="0" r="r" b="b"/>
                  <a:pathLst>
                    <a:path w="809" h="785">
                      <a:moveTo>
                        <a:pt x="64" y="171"/>
                      </a:moveTo>
                      <a:lnTo>
                        <a:pt x="55" y="160"/>
                      </a:lnTo>
                      <a:lnTo>
                        <a:pt x="45" y="144"/>
                      </a:lnTo>
                      <a:lnTo>
                        <a:pt x="32" y="129"/>
                      </a:lnTo>
                      <a:lnTo>
                        <a:pt x="0" y="112"/>
                      </a:lnTo>
                      <a:lnTo>
                        <a:pt x="48" y="131"/>
                      </a:lnTo>
                      <a:lnTo>
                        <a:pt x="51" y="129"/>
                      </a:lnTo>
                      <a:lnTo>
                        <a:pt x="53" y="126"/>
                      </a:lnTo>
                      <a:lnTo>
                        <a:pt x="0" y="98"/>
                      </a:lnTo>
                      <a:lnTo>
                        <a:pt x="26" y="106"/>
                      </a:lnTo>
                      <a:lnTo>
                        <a:pt x="14" y="82"/>
                      </a:lnTo>
                      <a:lnTo>
                        <a:pt x="41" y="107"/>
                      </a:lnTo>
                      <a:lnTo>
                        <a:pt x="70" y="117"/>
                      </a:lnTo>
                      <a:lnTo>
                        <a:pt x="77" y="116"/>
                      </a:lnTo>
                      <a:lnTo>
                        <a:pt x="27" y="70"/>
                      </a:lnTo>
                      <a:lnTo>
                        <a:pt x="58" y="84"/>
                      </a:lnTo>
                      <a:lnTo>
                        <a:pt x="92" y="115"/>
                      </a:lnTo>
                      <a:lnTo>
                        <a:pt x="60" y="71"/>
                      </a:lnTo>
                      <a:lnTo>
                        <a:pt x="111" y="100"/>
                      </a:lnTo>
                      <a:lnTo>
                        <a:pt x="80" y="67"/>
                      </a:lnTo>
                      <a:lnTo>
                        <a:pt x="119" y="100"/>
                      </a:lnTo>
                      <a:lnTo>
                        <a:pt x="127" y="95"/>
                      </a:lnTo>
                      <a:lnTo>
                        <a:pt x="84" y="53"/>
                      </a:lnTo>
                      <a:lnTo>
                        <a:pt x="138" y="94"/>
                      </a:lnTo>
                      <a:lnTo>
                        <a:pt x="146" y="94"/>
                      </a:lnTo>
                      <a:lnTo>
                        <a:pt x="109" y="57"/>
                      </a:lnTo>
                      <a:lnTo>
                        <a:pt x="149" y="87"/>
                      </a:lnTo>
                      <a:lnTo>
                        <a:pt x="125" y="51"/>
                      </a:lnTo>
                      <a:lnTo>
                        <a:pt x="150" y="75"/>
                      </a:lnTo>
                      <a:lnTo>
                        <a:pt x="170" y="86"/>
                      </a:lnTo>
                      <a:lnTo>
                        <a:pt x="144" y="39"/>
                      </a:lnTo>
                      <a:lnTo>
                        <a:pt x="164" y="68"/>
                      </a:lnTo>
                      <a:lnTo>
                        <a:pt x="183" y="81"/>
                      </a:lnTo>
                      <a:lnTo>
                        <a:pt x="156" y="5"/>
                      </a:lnTo>
                      <a:lnTo>
                        <a:pt x="183" y="46"/>
                      </a:lnTo>
                      <a:lnTo>
                        <a:pt x="198" y="65"/>
                      </a:lnTo>
                      <a:lnTo>
                        <a:pt x="186" y="37"/>
                      </a:lnTo>
                      <a:lnTo>
                        <a:pt x="210" y="78"/>
                      </a:lnTo>
                      <a:lnTo>
                        <a:pt x="197" y="30"/>
                      </a:lnTo>
                      <a:lnTo>
                        <a:pt x="212" y="0"/>
                      </a:lnTo>
                      <a:lnTo>
                        <a:pt x="203" y="33"/>
                      </a:lnTo>
                      <a:lnTo>
                        <a:pt x="215" y="59"/>
                      </a:lnTo>
                      <a:lnTo>
                        <a:pt x="217" y="30"/>
                      </a:lnTo>
                      <a:lnTo>
                        <a:pt x="235" y="21"/>
                      </a:lnTo>
                      <a:lnTo>
                        <a:pt x="221" y="35"/>
                      </a:lnTo>
                      <a:lnTo>
                        <a:pt x="223" y="69"/>
                      </a:lnTo>
                      <a:lnTo>
                        <a:pt x="234" y="53"/>
                      </a:lnTo>
                      <a:lnTo>
                        <a:pt x="228" y="75"/>
                      </a:lnTo>
                      <a:lnTo>
                        <a:pt x="239" y="84"/>
                      </a:lnTo>
                      <a:lnTo>
                        <a:pt x="251" y="95"/>
                      </a:lnTo>
                      <a:lnTo>
                        <a:pt x="260" y="99"/>
                      </a:lnTo>
                      <a:lnTo>
                        <a:pt x="283" y="106"/>
                      </a:lnTo>
                      <a:lnTo>
                        <a:pt x="319" y="117"/>
                      </a:lnTo>
                      <a:lnTo>
                        <a:pt x="340" y="123"/>
                      </a:lnTo>
                      <a:lnTo>
                        <a:pt x="364" y="130"/>
                      </a:lnTo>
                      <a:lnTo>
                        <a:pt x="387" y="140"/>
                      </a:lnTo>
                      <a:lnTo>
                        <a:pt x="411" y="150"/>
                      </a:lnTo>
                      <a:lnTo>
                        <a:pt x="429" y="162"/>
                      </a:lnTo>
                      <a:lnTo>
                        <a:pt x="436" y="170"/>
                      </a:lnTo>
                      <a:lnTo>
                        <a:pt x="439" y="174"/>
                      </a:lnTo>
                      <a:lnTo>
                        <a:pt x="436" y="178"/>
                      </a:lnTo>
                      <a:lnTo>
                        <a:pt x="425" y="181"/>
                      </a:lnTo>
                      <a:lnTo>
                        <a:pt x="395" y="186"/>
                      </a:lnTo>
                      <a:lnTo>
                        <a:pt x="367" y="190"/>
                      </a:lnTo>
                      <a:lnTo>
                        <a:pt x="367" y="212"/>
                      </a:lnTo>
                      <a:lnTo>
                        <a:pt x="385" y="255"/>
                      </a:lnTo>
                      <a:lnTo>
                        <a:pt x="392" y="272"/>
                      </a:lnTo>
                      <a:lnTo>
                        <a:pt x="397" y="297"/>
                      </a:lnTo>
                      <a:lnTo>
                        <a:pt x="396" y="301"/>
                      </a:lnTo>
                      <a:lnTo>
                        <a:pt x="393" y="305"/>
                      </a:lnTo>
                      <a:lnTo>
                        <a:pt x="387" y="308"/>
                      </a:lnTo>
                      <a:lnTo>
                        <a:pt x="381" y="310"/>
                      </a:lnTo>
                      <a:lnTo>
                        <a:pt x="375" y="310"/>
                      </a:lnTo>
                      <a:lnTo>
                        <a:pt x="355" y="309"/>
                      </a:lnTo>
                      <a:lnTo>
                        <a:pt x="341" y="307"/>
                      </a:lnTo>
                      <a:lnTo>
                        <a:pt x="339" y="319"/>
                      </a:lnTo>
                      <a:lnTo>
                        <a:pt x="346" y="329"/>
                      </a:lnTo>
                      <a:lnTo>
                        <a:pt x="370" y="358"/>
                      </a:lnTo>
                      <a:lnTo>
                        <a:pt x="383" y="375"/>
                      </a:lnTo>
                      <a:lnTo>
                        <a:pt x="399" y="395"/>
                      </a:lnTo>
                      <a:lnTo>
                        <a:pt x="425" y="424"/>
                      </a:lnTo>
                      <a:lnTo>
                        <a:pt x="433" y="449"/>
                      </a:lnTo>
                      <a:lnTo>
                        <a:pt x="480" y="481"/>
                      </a:lnTo>
                      <a:lnTo>
                        <a:pt x="518" y="504"/>
                      </a:lnTo>
                      <a:lnTo>
                        <a:pt x="523" y="516"/>
                      </a:lnTo>
                      <a:lnTo>
                        <a:pt x="534" y="540"/>
                      </a:lnTo>
                      <a:lnTo>
                        <a:pt x="541" y="562"/>
                      </a:lnTo>
                      <a:lnTo>
                        <a:pt x="549" y="583"/>
                      </a:lnTo>
                      <a:lnTo>
                        <a:pt x="565" y="623"/>
                      </a:lnTo>
                      <a:lnTo>
                        <a:pt x="580" y="650"/>
                      </a:lnTo>
                      <a:lnTo>
                        <a:pt x="608" y="690"/>
                      </a:lnTo>
                      <a:lnTo>
                        <a:pt x="618" y="697"/>
                      </a:lnTo>
                      <a:lnTo>
                        <a:pt x="628" y="703"/>
                      </a:lnTo>
                      <a:lnTo>
                        <a:pt x="638" y="708"/>
                      </a:lnTo>
                      <a:lnTo>
                        <a:pt x="646" y="711"/>
                      </a:lnTo>
                      <a:lnTo>
                        <a:pt x="665" y="713"/>
                      </a:lnTo>
                      <a:lnTo>
                        <a:pt x="675" y="714"/>
                      </a:lnTo>
                      <a:lnTo>
                        <a:pt x="695" y="719"/>
                      </a:lnTo>
                      <a:lnTo>
                        <a:pt x="718" y="724"/>
                      </a:lnTo>
                      <a:lnTo>
                        <a:pt x="738" y="730"/>
                      </a:lnTo>
                      <a:lnTo>
                        <a:pt x="755" y="737"/>
                      </a:lnTo>
                      <a:lnTo>
                        <a:pt x="774" y="745"/>
                      </a:lnTo>
                      <a:lnTo>
                        <a:pt x="787" y="750"/>
                      </a:lnTo>
                      <a:lnTo>
                        <a:pt x="799" y="757"/>
                      </a:lnTo>
                      <a:lnTo>
                        <a:pt x="804" y="761"/>
                      </a:lnTo>
                      <a:lnTo>
                        <a:pt x="808" y="767"/>
                      </a:lnTo>
                      <a:lnTo>
                        <a:pt x="807" y="772"/>
                      </a:lnTo>
                      <a:lnTo>
                        <a:pt x="807" y="777"/>
                      </a:lnTo>
                      <a:lnTo>
                        <a:pt x="801" y="778"/>
                      </a:lnTo>
                      <a:lnTo>
                        <a:pt x="788" y="779"/>
                      </a:lnTo>
                      <a:lnTo>
                        <a:pt x="754" y="784"/>
                      </a:lnTo>
                      <a:lnTo>
                        <a:pt x="704" y="779"/>
                      </a:lnTo>
                      <a:lnTo>
                        <a:pt x="620" y="783"/>
                      </a:lnTo>
                      <a:lnTo>
                        <a:pt x="544" y="783"/>
                      </a:lnTo>
                      <a:lnTo>
                        <a:pt x="525" y="782"/>
                      </a:lnTo>
                      <a:lnTo>
                        <a:pt x="518" y="781"/>
                      </a:lnTo>
                      <a:lnTo>
                        <a:pt x="513" y="779"/>
                      </a:lnTo>
                      <a:lnTo>
                        <a:pt x="510" y="769"/>
                      </a:lnTo>
                      <a:lnTo>
                        <a:pt x="506" y="733"/>
                      </a:lnTo>
                      <a:lnTo>
                        <a:pt x="496" y="659"/>
                      </a:lnTo>
                      <a:lnTo>
                        <a:pt x="493" y="627"/>
                      </a:lnTo>
                      <a:lnTo>
                        <a:pt x="485" y="599"/>
                      </a:lnTo>
                      <a:lnTo>
                        <a:pt x="478" y="587"/>
                      </a:lnTo>
                      <a:lnTo>
                        <a:pt x="470" y="582"/>
                      </a:lnTo>
                      <a:lnTo>
                        <a:pt x="459" y="580"/>
                      </a:lnTo>
                      <a:lnTo>
                        <a:pt x="442" y="576"/>
                      </a:lnTo>
                      <a:lnTo>
                        <a:pt x="427" y="575"/>
                      </a:lnTo>
                      <a:lnTo>
                        <a:pt x="404" y="574"/>
                      </a:lnTo>
                      <a:lnTo>
                        <a:pt x="374" y="573"/>
                      </a:lnTo>
                      <a:lnTo>
                        <a:pt x="318" y="575"/>
                      </a:lnTo>
                      <a:lnTo>
                        <a:pt x="268" y="577"/>
                      </a:lnTo>
                      <a:lnTo>
                        <a:pt x="255" y="577"/>
                      </a:lnTo>
                      <a:lnTo>
                        <a:pt x="245" y="577"/>
                      </a:lnTo>
                      <a:lnTo>
                        <a:pt x="235" y="575"/>
                      </a:lnTo>
                      <a:lnTo>
                        <a:pt x="227" y="574"/>
                      </a:lnTo>
                      <a:lnTo>
                        <a:pt x="221" y="571"/>
                      </a:lnTo>
                      <a:lnTo>
                        <a:pt x="217" y="568"/>
                      </a:lnTo>
                      <a:lnTo>
                        <a:pt x="212" y="563"/>
                      </a:lnTo>
                      <a:lnTo>
                        <a:pt x="208" y="558"/>
                      </a:lnTo>
                      <a:lnTo>
                        <a:pt x="204" y="551"/>
                      </a:lnTo>
                      <a:lnTo>
                        <a:pt x="199" y="544"/>
                      </a:lnTo>
                      <a:lnTo>
                        <a:pt x="189" y="527"/>
                      </a:lnTo>
                      <a:lnTo>
                        <a:pt x="180" y="512"/>
                      </a:lnTo>
                      <a:lnTo>
                        <a:pt x="170" y="496"/>
                      </a:lnTo>
                      <a:lnTo>
                        <a:pt x="160" y="481"/>
                      </a:lnTo>
                      <a:lnTo>
                        <a:pt x="146" y="464"/>
                      </a:lnTo>
                      <a:lnTo>
                        <a:pt x="137" y="454"/>
                      </a:lnTo>
                      <a:lnTo>
                        <a:pt x="130" y="445"/>
                      </a:lnTo>
                      <a:lnTo>
                        <a:pt x="127" y="440"/>
                      </a:lnTo>
                      <a:lnTo>
                        <a:pt x="125" y="432"/>
                      </a:lnTo>
                      <a:lnTo>
                        <a:pt x="123" y="408"/>
                      </a:lnTo>
                      <a:lnTo>
                        <a:pt x="117" y="348"/>
                      </a:lnTo>
                      <a:lnTo>
                        <a:pt x="113" y="321"/>
                      </a:lnTo>
                      <a:lnTo>
                        <a:pt x="119" y="296"/>
                      </a:lnTo>
                      <a:lnTo>
                        <a:pt x="123" y="272"/>
                      </a:lnTo>
                      <a:lnTo>
                        <a:pt x="97" y="233"/>
                      </a:lnTo>
                      <a:lnTo>
                        <a:pt x="89" y="214"/>
                      </a:lnTo>
                      <a:lnTo>
                        <a:pt x="82" y="198"/>
                      </a:lnTo>
                      <a:lnTo>
                        <a:pt x="76" y="184"/>
                      </a:lnTo>
                      <a:lnTo>
                        <a:pt x="64" y="17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405" y="752"/>
                <a:ext cx="237" cy="376"/>
                <a:chOff x="405" y="752"/>
                <a:chExt cx="237" cy="376"/>
              </a:xfrm>
            </p:grpSpPr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450" y="752"/>
                  <a:ext cx="51" cy="70"/>
                  <a:chOff x="450" y="752"/>
                  <a:chExt cx="51" cy="70"/>
                </a:xfrm>
              </p:grpSpPr>
              <p:sp>
                <p:nvSpPr>
                  <p:cNvPr id="1546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98" y="781"/>
                    <a:ext cx="3" cy="41"/>
                  </a:xfrm>
                  <a:prstGeom prst="ellipse">
                    <a:avLst/>
                  </a:prstGeom>
                  <a:solidFill>
                    <a:srgbClr val="FFC5C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450" y="752"/>
                    <a:ext cx="29" cy="34"/>
                    <a:chOff x="450" y="752"/>
                    <a:chExt cx="29" cy="34"/>
                  </a:xfrm>
                </p:grpSpPr>
                <p:sp>
                  <p:nvSpPr>
                    <p:cNvPr id="154639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454" y="755"/>
                      <a:ext cx="21" cy="27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0"/>
                        </a:cxn>
                        <a:cxn ang="0">
                          <a:pos x="14" y="1"/>
                        </a:cxn>
                        <a:cxn ang="0">
                          <a:pos x="10" y="2"/>
                        </a:cxn>
                        <a:cxn ang="0">
                          <a:pos x="6" y="5"/>
                        </a:cxn>
                        <a:cxn ang="0">
                          <a:pos x="4" y="7"/>
                        </a:cxn>
                        <a:cxn ang="0">
                          <a:pos x="2" y="11"/>
                        </a:cxn>
                        <a:cxn ang="0">
                          <a:pos x="0" y="17"/>
                        </a:cxn>
                        <a:cxn ang="0">
                          <a:pos x="0" y="21"/>
                        </a:cxn>
                        <a:cxn ang="0">
                          <a:pos x="1" y="26"/>
                        </a:cxn>
                        <a:cxn ang="0">
                          <a:pos x="20" y="0"/>
                        </a:cxn>
                      </a:cxnLst>
                      <a:rect l="0" t="0" r="r" b="b"/>
                      <a:pathLst>
                        <a:path w="21" h="27">
                          <a:moveTo>
                            <a:pt x="20" y="0"/>
                          </a:moveTo>
                          <a:lnTo>
                            <a:pt x="14" y="1"/>
                          </a:lnTo>
                          <a:lnTo>
                            <a:pt x="10" y="2"/>
                          </a:lnTo>
                          <a:lnTo>
                            <a:pt x="6" y="5"/>
                          </a:lnTo>
                          <a:lnTo>
                            <a:pt x="4" y="7"/>
                          </a:lnTo>
                          <a:lnTo>
                            <a:pt x="2" y="11"/>
                          </a:lnTo>
                          <a:lnTo>
                            <a:pt x="0" y="17"/>
                          </a:lnTo>
                          <a:lnTo>
                            <a:pt x="0" y="21"/>
                          </a:lnTo>
                          <a:lnTo>
                            <a:pt x="1" y="26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FFC5CF"/>
                    </a:solidFill>
                    <a:ln w="1270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4640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450" y="752"/>
                      <a:ext cx="29" cy="34"/>
                    </a:xfrm>
                    <a:custGeom>
                      <a:avLst/>
                      <a:gdLst/>
                      <a:ahLst/>
                      <a:cxnLst>
                        <a:cxn ang="0">
                          <a:pos x="28" y="0"/>
                        </a:cxn>
                        <a:cxn ang="0">
                          <a:pos x="20" y="1"/>
                        </a:cxn>
                        <a:cxn ang="0">
                          <a:pos x="14" y="3"/>
                        </a:cxn>
                        <a:cxn ang="0">
                          <a:pos x="9" y="5"/>
                        </a:cxn>
                        <a:cxn ang="0">
                          <a:pos x="5" y="9"/>
                        </a:cxn>
                        <a:cxn ang="0">
                          <a:pos x="3" y="15"/>
                        </a:cxn>
                        <a:cxn ang="0">
                          <a:pos x="0" y="21"/>
                        </a:cxn>
                        <a:cxn ang="0">
                          <a:pos x="0" y="27"/>
                        </a:cxn>
                        <a:cxn ang="0">
                          <a:pos x="1" y="33"/>
                        </a:cxn>
                      </a:cxnLst>
                      <a:rect l="0" t="0" r="r" b="b"/>
                      <a:pathLst>
                        <a:path w="29" h="34">
                          <a:moveTo>
                            <a:pt x="28" y="0"/>
                          </a:moveTo>
                          <a:lnTo>
                            <a:pt x="20" y="1"/>
                          </a:lnTo>
                          <a:lnTo>
                            <a:pt x="14" y="3"/>
                          </a:lnTo>
                          <a:lnTo>
                            <a:pt x="9" y="5"/>
                          </a:lnTo>
                          <a:lnTo>
                            <a:pt x="5" y="9"/>
                          </a:lnTo>
                          <a:lnTo>
                            <a:pt x="3" y="15"/>
                          </a:lnTo>
                          <a:lnTo>
                            <a:pt x="0" y="21"/>
                          </a:lnTo>
                          <a:lnTo>
                            <a:pt x="0" y="27"/>
                          </a:lnTo>
                          <a:lnTo>
                            <a:pt x="1" y="3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405" y="907"/>
                  <a:ext cx="237" cy="221"/>
                  <a:chOff x="405" y="907"/>
                  <a:chExt cx="237" cy="221"/>
                </a:xfrm>
              </p:grpSpPr>
              <p:grpSp>
                <p:nvGrpSpPr>
                  <p:cNvPr id="1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405" y="1032"/>
                    <a:ext cx="237" cy="96"/>
                    <a:chOff x="405" y="1032"/>
                    <a:chExt cx="237" cy="96"/>
                  </a:xfrm>
                </p:grpSpPr>
                <p:sp>
                  <p:nvSpPr>
                    <p:cNvPr id="154643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409" y="1036"/>
                      <a:ext cx="229" cy="8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1" y="8"/>
                        </a:cxn>
                        <a:cxn ang="0">
                          <a:pos x="30" y="24"/>
                        </a:cxn>
                        <a:cxn ang="0">
                          <a:pos x="51" y="40"/>
                        </a:cxn>
                        <a:cxn ang="0">
                          <a:pos x="71" y="54"/>
                        </a:cxn>
                        <a:cxn ang="0">
                          <a:pos x="88" y="65"/>
                        </a:cxn>
                        <a:cxn ang="0">
                          <a:pos x="102" y="72"/>
                        </a:cxn>
                        <a:cxn ang="0">
                          <a:pos x="111" y="77"/>
                        </a:cxn>
                        <a:cxn ang="0">
                          <a:pos x="122" y="80"/>
                        </a:cxn>
                        <a:cxn ang="0">
                          <a:pos x="135" y="82"/>
                        </a:cxn>
                        <a:cxn ang="0">
                          <a:pos x="151" y="84"/>
                        </a:cxn>
                        <a:cxn ang="0">
                          <a:pos x="165" y="86"/>
                        </a:cxn>
                        <a:cxn ang="0">
                          <a:pos x="175" y="86"/>
                        </a:cxn>
                        <a:cxn ang="0">
                          <a:pos x="186" y="83"/>
                        </a:cxn>
                        <a:cxn ang="0">
                          <a:pos x="196" y="80"/>
                        </a:cxn>
                        <a:cxn ang="0">
                          <a:pos x="205" y="79"/>
                        </a:cxn>
                        <a:cxn ang="0">
                          <a:pos x="215" y="77"/>
                        </a:cxn>
                        <a:cxn ang="0">
                          <a:pos x="228" y="76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29" h="87">
                          <a:moveTo>
                            <a:pt x="0" y="0"/>
                          </a:moveTo>
                          <a:lnTo>
                            <a:pt x="11" y="8"/>
                          </a:lnTo>
                          <a:lnTo>
                            <a:pt x="30" y="24"/>
                          </a:lnTo>
                          <a:lnTo>
                            <a:pt x="51" y="40"/>
                          </a:lnTo>
                          <a:lnTo>
                            <a:pt x="71" y="54"/>
                          </a:lnTo>
                          <a:lnTo>
                            <a:pt x="88" y="65"/>
                          </a:lnTo>
                          <a:lnTo>
                            <a:pt x="102" y="72"/>
                          </a:lnTo>
                          <a:lnTo>
                            <a:pt x="111" y="77"/>
                          </a:lnTo>
                          <a:lnTo>
                            <a:pt x="122" y="80"/>
                          </a:lnTo>
                          <a:lnTo>
                            <a:pt x="135" y="82"/>
                          </a:lnTo>
                          <a:lnTo>
                            <a:pt x="151" y="84"/>
                          </a:lnTo>
                          <a:lnTo>
                            <a:pt x="165" y="86"/>
                          </a:lnTo>
                          <a:lnTo>
                            <a:pt x="175" y="86"/>
                          </a:lnTo>
                          <a:lnTo>
                            <a:pt x="186" y="83"/>
                          </a:lnTo>
                          <a:lnTo>
                            <a:pt x="196" y="80"/>
                          </a:lnTo>
                          <a:lnTo>
                            <a:pt x="205" y="79"/>
                          </a:lnTo>
                          <a:lnTo>
                            <a:pt x="215" y="77"/>
                          </a:lnTo>
                          <a:lnTo>
                            <a:pt x="228" y="7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C5CF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464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405" y="1032"/>
                      <a:ext cx="237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1" y="10"/>
                        </a:cxn>
                        <a:cxn ang="0">
                          <a:pos x="31" y="27"/>
                        </a:cxn>
                        <a:cxn ang="0">
                          <a:pos x="53" y="44"/>
                        </a:cxn>
                        <a:cxn ang="0">
                          <a:pos x="74" y="60"/>
                        </a:cxn>
                        <a:cxn ang="0">
                          <a:pos x="91" y="72"/>
                        </a:cxn>
                        <a:cxn ang="0">
                          <a:pos x="106" y="79"/>
                        </a:cxn>
                        <a:cxn ang="0">
                          <a:pos x="115" y="84"/>
                        </a:cxn>
                        <a:cxn ang="0">
                          <a:pos x="126" y="88"/>
                        </a:cxn>
                        <a:cxn ang="0">
                          <a:pos x="140" y="90"/>
                        </a:cxn>
                        <a:cxn ang="0">
                          <a:pos x="156" y="93"/>
                        </a:cxn>
                        <a:cxn ang="0">
                          <a:pos x="171" y="95"/>
                        </a:cxn>
                        <a:cxn ang="0">
                          <a:pos x="181" y="95"/>
                        </a:cxn>
                        <a:cxn ang="0">
                          <a:pos x="193" y="91"/>
                        </a:cxn>
                        <a:cxn ang="0">
                          <a:pos x="203" y="88"/>
                        </a:cxn>
                        <a:cxn ang="0">
                          <a:pos x="212" y="86"/>
                        </a:cxn>
                        <a:cxn ang="0">
                          <a:pos x="223" y="84"/>
                        </a:cxn>
                        <a:cxn ang="0">
                          <a:pos x="236" y="84"/>
                        </a:cxn>
                      </a:cxnLst>
                      <a:rect l="0" t="0" r="r" b="b"/>
                      <a:pathLst>
                        <a:path w="237" h="96">
                          <a:moveTo>
                            <a:pt x="0" y="0"/>
                          </a:moveTo>
                          <a:lnTo>
                            <a:pt x="11" y="10"/>
                          </a:lnTo>
                          <a:lnTo>
                            <a:pt x="31" y="27"/>
                          </a:lnTo>
                          <a:lnTo>
                            <a:pt x="53" y="44"/>
                          </a:lnTo>
                          <a:lnTo>
                            <a:pt x="74" y="60"/>
                          </a:lnTo>
                          <a:lnTo>
                            <a:pt x="91" y="72"/>
                          </a:lnTo>
                          <a:lnTo>
                            <a:pt x="106" y="79"/>
                          </a:lnTo>
                          <a:lnTo>
                            <a:pt x="115" y="84"/>
                          </a:lnTo>
                          <a:lnTo>
                            <a:pt x="126" y="88"/>
                          </a:lnTo>
                          <a:lnTo>
                            <a:pt x="140" y="90"/>
                          </a:lnTo>
                          <a:lnTo>
                            <a:pt x="156" y="93"/>
                          </a:lnTo>
                          <a:lnTo>
                            <a:pt x="171" y="95"/>
                          </a:lnTo>
                          <a:lnTo>
                            <a:pt x="181" y="95"/>
                          </a:lnTo>
                          <a:lnTo>
                            <a:pt x="193" y="91"/>
                          </a:lnTo>
                          <a:lnTo>
                            <a:pt x="203" y="88"/>
                          </a:lnTo>
                          <a:lnTo>
                            <a:pt x="212" y="86"/>
                          </a:lnTo>
                          <a:lnTo>
                            <a:pt x="223" y="84"/>
                          </a:lnTo>
                          <a:lnTo>
                            <a:pt x="236" y="8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38" y="907"/>
                    <a:ext cx="137" cy="163"/>
                    <a:chOff x="438" y="907"/>
                    <a:chExt cx="137" cy="163"/>
                  </a:xfrm>
                </p:grpSpPr>
                <p:sp>
                  <p:nvSpPr>
                    <p:cNvPr id="154646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42" y="911"/>
                      <a:ext cx="129" cy="155"/>
                    </a:xfrm>
                    <a:custGeom>
                      <a:avLst/>
                      <a:gdLst/>
                      <a:ahLst/>
                      <a:cxnLst>
                        <a:cxn ang="0">
                          <a:pos x="128" y="58"/>
                        </a:cxn>
                        <a:cxn ang="0">
                          <a:pos x="124" y="47"/>
                        </a:cxn>
                        <a:cxn ang="0">
                          <a:pos x="122" y="38"/>
                        </a:cxn>
                        <a:cxn ang="0">
                          <a:pos x="121" y="27"/>
                        </a:cxn>
                        <a:cxn ang="0">
                          <a:pos x="122" y="20"/>
                        </a:cxn>
                        <a:cxn ang="0">
                          <a:pos x="124" y="14"/>
                        </a:cxn>
                        <a:cxn ang="0">
                          <a:pos x="123" y="7"/>
                        </a:cxn>
                        <a:cxn ang="0">
                          <a:pos x="121" y="1"/>
                        </a:cxn>
                        <a:cxn ang="0">
                          <a:pos x="119" y="1"/>
                        </a:cxn>
                        <a:cxn ang="0">
                          <a:pos x="117" y="1"/>
                        </a:cxn>
                        <a:cxn ang="0">
                          <a:pos x="110" y="7"/>
                        </a:cxn>
                        <a:cxn ang="0">
                          <a:pos x="104" y="12"/>
                        </a:cxn>
                        <a:cxn ang="0">
                          <a:pos x="93" y="12"/>
                        </a:cxn>
                        <a:cxn ang="0">
                          <a:pos x="89" y="6"/>
                        </a:cxn>
                        <a:cxn ang="0">
                          <a:pos x="85" y="2"/>
                        </a:cxn>
                        <a:cxn ang="0">
                          <a:pos x="77" y="1"/>
                        </a:cxn>
                        <a:cxn ang="0">
                          <a:pos x="69" y="0"/>
                        </a:cxn>
                        <a:cxn ang="0">
                          <a:pos x="65" y="6"/>
                        </a:cxn>
                        <a:cxn ang="0">
                          <a:pos x="62" y="12"/>
                        </a:cxn>
                        <a:cxn ang="0">
                          <a:pos x="49" y="12"/>
                        </a:cxn>
                        <a:cxn ang="0">
                          <a:pos x="46" y="10"/>
                        </a:cxn>
                        <a:cxn ang="0">
                          <a:pos x="42" y="6"/>
                        </a:cxn>
                        <a:cxn ang="0">
                          <a:pos x="38" y="5"/>
                        </a:cxn>
                        <a:cxn ang="0">
                          <a:pos x="34" y="5"/>
                        </a:cxn>
                        <a:cxn ang="0">
                          <a:pos x="29" y="7"/>
                        </a:cxn>
                        <a:cxn ang="0">
                          <a:pos x="27" y="10"/>
                        </a:cxn>
                        <a:cxn ang="0">
                          <a:pos x="27" y="27"/>
                        </a:cxn>
                        <a:cxn ang="0">
                          <a:pos x="20" y="25"/>
                        </a:cxn>
                        <a:cxn ang="0">
                          <a:pos x="10" y="24"/>
                        </a:cxn>
                        <a:cxn ang="0">
                          <a:pos x="4" y="24"/>
                        </a:cxn>
                        <a:cxn ang="0">
                          <a:pos x="3" y="26"/>
                        </a:cxn>
                        <a:cxn ang="0">
                          <a:pos x="3" y="29"/>
                        </a:cxn>
                        <a:cxn ang="0">
                          <a:pos x="6" y="37"/>
                        </a:cxn>
                        <a:cxn ang="0">
                          <a:pos x="9" y="47"/>
                        </a:cxn>
                        <a:cxn ang="0">
                          <a:pos x="11" y="51"/>
                        </a:cxn>
                        <a:cxn ang="0">
                          <a:pos x="0" y="84"/>
                        </a:cxn>
                        <a:cxn ang="0">
                          <a:pos x="6" y="87"/>
                        </a:cxn>
                        <a:cxn ang="0">
                          <a:pos x="16" y="92"/>
                        </a:cxn>
                        <a:cxn ang="0">
                          <a:pos x="49" y="106"/>
                        </a:cxn>
                        <a:cxn ang="0">
                          <a:pos x="61" y="106"/>
                        </a:cxn>
                        <a:cxn ang="0">
                          <a:pos x="78" y="117"/>
                        </a:cxn>
                        <a:cxn ang="0">
                          <a:pos x="121" y="154"/>
                        </a:cxn>
                        <a:cxn ang="0">
                          <a:pos x="128" y="58"/>
                        </a:cxn>
                      </a:cxnLst>
                      <a:rect l="0" t="0" r="r" b="b"/>
                      <a:pathLst>
                        <a:path w="129" h="155">
                          <a:moveTo>
                            <a:pt x="128" y="58"/>
                          </a:moveTo>
                          <a:lnTo>
                            <a:pt x="124" y="47"/>
                          </a:lnTo>
                          <a:lnTo>
                            <a:pt x="122" y="38"/>
                          </a:lnTo>
                          <a:lnTo>
                            <a:pt x="121" y="27"/>
                          </a:lnTo>
                          <a:lnTo>
                            <a:pt x="122" y="20"/>
                          </a:lnTo>
                          <a:lnTo>
                            <a:pt x="124" y="14"/>
                          </a:lnTo>
                          <a:lnTo>
                            <a:pt x="123" y="7"/>
                          </a:lnTo>
                          <a:lnTo>
                            <a:pt x="121" y="1"/>
                          </a:lnTo>
                          <a:lnTo>
                            <a:pt x="119" y="1"/>
                          </a:lnTo>
                          <a:lnTo>
                            <a:pt x="117" y="1"/>
                          </a:lnTo>
                          <a:lnTo>
                            <a:pt x="110" y="7"/>
                          </a:lnTo>
                          <a:lnTo>
                            <a:pt x="104" y="12"/>
                          </a:lnTo>
                          <a:lnTo>
                            <a:pt x="93" y="12"/>
                          </a:lnTo>
                          <a:lnTo>
                            <a:pt x="89" y="6"/>
                          </a:lnTo>
                          <a:lnTo>
                            <a:pt x="85" y="2"/>
                          </a:lnTo>
                          <a:lnTo>
                            <a:pt x="77" y="1"/>
                          </a:lnTo>
                          <a:lnTo>
                            <a:pt x="69" y="0"/>
                          </a:lnTo>
                          <a:lnTo>
                            <a:pt x="65" y="6"/>
                          </a:lnTo>
                          <a:lnTo>
                            <a:pt x="62" y="12"/>
                          </a:lnTo>
                          <a:lnTo>
                            <a:pt x="49" y="12"/>
                          </a:lnTo>
                          <a:lnTo>
                            <a:pt x="46" y="10"/>
                          </a:lnTo>
                          <a:lnTo>
                            <a:pt x="42" y="6"/>
                          </a:lnTo>
                          <a:lnTo>
                            <a:pt x="38" y="5"/>
                          </a:lnTo>
                          <a:lnTo>
                            <a:pt x="34" y="5"/>
                          </a:lnTo>
                          <a:lnTo>
                            <a:pt x="29" y="7"/>
                          </a:lnTo>
                          <a:lnTo>
                            <a:pt x="27" y="10"/>
                          </a:lnTo>
                          <a:lnTo>
                            <a:pt x="27" y="27"/>
                          </a:lnTo>
                          <a:lnTo>
                            <a:pt x="20" y="25"/>
                          </a:lnTo>
                          <a:lnTo>
                            <a:pt x="10" y="24"/>
                          </a:lnTo>
                          <a:lnTo>
                            <a:pt x="4" y="24"/>
                          </a:lnTo>
                          <a:lnTo>
                            <a:pt x="3" y="26"/>
                          </a:lnTo>
                          <a:lnTo>
                            <a:pt x="3" y="29"/>
                          </a:lnTo>
                          <a:lnTo>
                            <a:pt x="6" y="37"/>
                          </a:lnTo>
                          <a:lnTo>
                            <a:pt x="9" y="47"/>
                          </a:lnTo>
                          <a:lnTo>
                            <a:pt x="11" y="51"/>
                          </a:lnTo>
                          <a:lnTo>
                            <a:pt x="0" y="84"/>
                          </a:lnTo>
                          <a:lnTo>
                            <a:pt x="6" y="87"/>
                          </a:lnTo>
                          <a:lnTo>
                            <a:pt x="16" y="92"/>
                          </a:lnTo>
                          <a:lnTo>
                            <a:pt x="49" y="106"/>
                          </a:lnTo>
                          <a:lnTo>
                            <a:pt x="61" y="106"/>
                          </a:lnTo>
                          <a:lnTo>
                            <a:pt x="78" y="117"/>
                          </a:lnTo>
                          <a:lnTo>
                            <a:pt x="121" y="154"/>
                          </a:lnTo>
                          <a:lnTo>
                            <a:pt x="128" y="58"/>
                          </a:lnTo>
                        </a:path>
                      </a:pathLst>
                    </a:custGeom>
                    <a:solidFill>
                      <a:srgbClr val="FFC5CF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4647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438" y="907"/>
                      <a:ext cx="137" cy="163"/>
                    </a:xfrm>
                    <a:custGeom>
                      <a:avLst/>
                      <a:gdLst/>
                      <a:ahLst/>
                      <a:cxnLst>
                        <a:cxn ang="0">
                          <a:pos x="136" y="61"/>
                        </a:cxn>
                        <a:cxn ang="0">
                          <a:pos x="132" y="50"/>
                        </a:cxn>
                        <a:cxn ang="0">
                          <a:pos x="130" y="41"/>
                        </a:cxn>
                        <a:cxn ang="0">
                          <a:pos x="129" y="29"/>
                        </a:cxn>
                        <a:cxn ang="0">
                          <a:pos x="130" y="22"/>
                        </a:cxn>
                        <a:cxn ang="0">
                          <a:pos x="132" y="16"/>
                        </a:cxn>
                        <a:cxn ang="0">
                          <a:pos x="131" y="8"/>
                        </a:cxn>
                        <a:cxn ang="0">
                          <a:pos x="129" y="2"/>
                        </a:cxn>
                        <a:cxn ang="0">
                          <a:pos x="126" y="1"/>
                        </a:cxn>
                        <a:cxn ang="0">
                          <a:pos x="124" y="2"/>
                        </a:cxn>
                        <a:cxn ang="0">
                          <a:pos x="117" y="8"/>
                        </a:cxn>
                        <a:cxn ang="0">
                          <a:pos x="110" y="13"/>
                        </a:cxn>
                        <a:cxn ang="0">
                          <a:pos x="99" y="13"/>
                        </a:cxn>
                        <a:cxn ang="0">
                          <a:pos x="95" y="6"/>
                        </a:cxn>
                        <a:cxn ang="0">
                          <a:pos x="90" y="3"/>
                        </a:cxn>
                        <a:cxn ang="0">
                          <a:pos x="82" y="2"/>
                        </a:cxn>
                        <a:cxn ang="0">
                          <a:pos x="73" y="0"/>
                        </a:cxn>
                        <a:cxn ang="0">
                          <a:pos x="69" y="6"/>
                        </a:cxn>
                        <a:cxn ang="0">
                          <a:pos x="66" y="13"/>
                        </a:cxn>
                        <a:cxn ang="0">
                          <a:pos x="52" y="13"/>
                        </a:cxn>
                        <a:cxn ang="0">
                          <a:pos x="49" y="11"/>
                        </a:cxn>
                        <a:cxn ang="0">
                          <a:pos x="45" y="6"/>
                        </a:cxn>
                        <a:cxn ang="0">
                          <a:pos x="40" y="5"/>
                        </a:cxn>
                        <a:cxn ang="0">
                          <a:pos x="36" y="5"/>
                        </a:cxn>
                        <a:cxn ang="0">
                          <a:pos x="31" y="7"/>
                        </a:cxn>
                        <a:cxn ang="0">
                          <a:pos x="29" y="11"/>
                        </a:cxn>
                        <a:cxn ang="0">
                          <a:pos x="29" y="29"/>
                        </a:cxn>
                        <a:cxn ang="0">
                          <a:pos x="21" y="27"/>
                        </a:cxn>
                        <a:cxn ang="0">
                          <a:pos x="11" y="25"/>
                        </a:cxn>
                        <a:cxn ang="0">
                          <a:pos x="4" y="26"/>
                        </a:cxn>
                        <a:cxn ang="0">
                          <a:pos x="3" y="28"/>
                        </a:cxn>
                        <a:cxn ang="0">
                          <a:pos x="3" y="31"/>
                        </a:cxn>
                        <a:cxn ang="0">
                          <a:pos x="6" y="40"/>
                        </a:cxn>
                        <a:cxn ang="0">
                          <a:pos x="10" y="49"/>
                        </a:cxn>
                        <a:cxn ang="0">
                          <a:pos x="12" y="54"/>
                        </a:cxn>
                        <a:cxn ang="0">
                          <a:pos x="0" y="89"/>
                        </a:cxn>
                        <a:cxn ang="0">
                          <a:pos x="6" y="92"/>
                        </a:cxn>
                        <a:cxn ang="0">
                          <a:pos x="17" y="97"/>
                        </a:cxn>
                        <a:cxn ang="0">
                          <a:pos x="52" y="113"/>
                        </a:cxn>
                        <a:cxn ang="0">
                          <a:pos x="65" y="113"/>
                        </a:cxn>
                        <a:cxn ang="0">
                          <a:pos x="83" y="124"/>
                        </a:cxn>
                        <a:cxn ang="0">
                          <a:pos x="129" y="162"/>
                        </a:cxn>
                      </a:cxnLst>
                      <a:rect l="0" t="0" r="r" b="b"/>
                      <a:pathLst>
                        <a:path w="137" h="163">
                          <a:moveTo>
                            <a:pt x="136" y="61"/>
                          </a:moveTo>
                          <a:lnTo>
                            <a:pt x="132" y="50"/>
                          </a:lnTo>
                          <a:lnTo>
                            <a:pt x="130" y="41"/>
                          </a:lnTo>
                          <a:lnTo>
                            <a:pt x="129" y="29"/>
                          </a:lnTo>
                          <a:lnTo>
                            <a:pt x="130" y="22"/>
                          </a:lnTo>
                          <a:lnTo>
                            <a:pt x="132" y="16"/>
                          </a:lnTo>
                          <a:lnTo>
                            <a:pt x="131" y="8"/>
                          </a:lnTo>
                          <a:lnTo>
                            <a:pt x="129" y="2"/>
                          </a:lnTo>
                          <a:lnTo>
                            <a:pt x="126" y="1"/>
                          </a:lnTo>
                          <a:lnTo>
                            <a:pt x="124" y="2"/>
                          </a:lnTo>
                          <a:lnTo>
                            <a:pt x="117" y="8"/>
                          </a:lnTo>
                          <a:lnTo>
                            <a:pt x="110" y="13"/>
                          </a:lnTo>
                          <a:lnTo>
                            <a:pt x="99" y="13"/>
                          </a:lnTo>
                          <a:lnTo>
                            <a:pt x="95" y="6"/>
                          </a:lnTo>
                          <a:lnTo>
                            <a:pt x="90" y="3"/>
                          </a:lnTo>
                          <a:lnTo>
                            <a:pt x="82" y="2"/>
                          </a:lnTo>
                          <a:lnTo>
                            <a:pt x="73" y="0"/>
                          </a:lnTo>
                          <a:lnTo>
                            <a:pt x="69" y="6"/>
                          </a:lnTo>
                          <a:lnTo>
                            <a:pt x="66" y="13"/>
                          </a:lnTo>
                          <a:lnTo>
                            <a:pt x="52" y="13"/>
                          </a:lnTo>
                          <a:lnTo>
                            <a:pt x="49" y="11"/>
                          </a:lnTo>
                          <a:lnTo>
                            <a:pt x="45" y="6"/>
                          </a:lnTo>
                          <a:lnTo>
                            <a:pt x="40" y="5"/>
                          </a:lnTo>
                          <a:lnTo>
                            <a:pt x="36" y="5"/>
                          </a:lnTo>
                          <a:lnTo>
                            <a:pt x="31" y="7"/>
                          </a:lnTo>
                          <a:lnTo>
                            <a:pt x="29" y="11"/>
                          </a:lnTo>
                          <a:lnTo>
                            <a:pt x="29" y="29"/>
                          </a:lnTo>
                          <a:lnTo>
                            <a:pt x="21" y="27"/>
                          </a:lnTo>
                          <a:lnTo>
                            <a:pt x="11" y="25"/>
                          </a:lnTo>
                          <a:lnTo>
                            <a:pt x="4" y="26"/>
                          </a:lnTo>
                          <a:lnTo>
                            <a:pt x="3" y="28"/>
                          </a:lnTo>
                          <a:lnTo>
                            <a:pt x="3" y="31"/>
                          </a:lnTo>
                          <a:lnTo>
                            <a:pt x="6" y="40"/>
                          </a:lnTo>
                          <a:lnTo>
                            <a:pt x="10" y="49"/>
                          </a:lnTo>
                          <a:lnTo>
                            <a:pt x="12" y="54"/>
                          </a:lnTo>
                          <a:lnTo>
                            <a:pt x="0" y="89"/>
                          </a:lnTo>
                          <a:lnTo>
                            <a:pt x="6" y="92"/>
                          </a:lnTo>
                          <a:lnTo>
                            <a:pt x="17" y="97"/>
                          </a:lnTo>
                          <a:lnTo>
                            <a:pt x="52" y="113"/>
                          </a:lnTo>
                          <a:lnTo>
                            <a:pt x="65" y="113"/>
                          </a:lnTo>
                          <a:lnTo>
                            <a:pt x="83" y="124"/>
                          </a:lnTo>
                          <a:lnTo>
                            <a:pt x="129" y="16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658" y="1051"/>
              <a:ext cx="647" cy="388"/>
              <a:chOff x="658" y="1051"/>
              <a:chExt cx="647" cy="388"/>
            </a:xfrm>
          </p:grpSpPr>
          <p:sp>
            <p:nvSpPr>
              <p:cNvPr id="154649" name="Freeform 25"/>
              <p:cNvSpPr>
                <a:spLocks/>
              </p:cNvSpPr>
              <p:nvPr/>
            </p:nvSpPr>
            <p:spPr bwMode="auto">
              <a:xfrm>
                <a:off x="662" y="1055"/>
                <a:ext cx="639" cy="379"/>
              </a:xfrm>
              <a:custGeom>
                <a:avLst/>
                <a:gdLst/>
                <a:ahLst/>
                <a:cxnLst>
                  <a:cxn ang="0">
                    <a:pos x="638" y="378"/>
                  </a:cxn>
                  <a:cxn ang="0">
                    <a:pos x="638" y="183"/>
                  </a:cxn>
                  <a:cxn ang="0">
                    <a:pos x="629" y="27"/>
                  </a:cxn>
                  <a:cxn ang="0">
                    <a:pos x="317" y="0"/>
                  </a:cxn>
                  <a:cxn ang="0">
                    <a:pos x="11" y="31"/>
                  </a:cxn>
                  <a:cxn ang="0">
                    <a:pos x="0" y="183"/>
                  </a:cxn>
                  <a:cxn ang="0">
                    <a:pos x="0" y="374"/>
                  </a:cxn>
                  <a:cxn ang="0">
                    <a:pos x="53" y="374"/>
                  </a:cxn>
                  <a:cxn ang="0">
                    <a:pos x="59" y="101"/>
                  </a:cxn>
                  <a:cxn ang="0">
                    <a:pos x="579" y="101"/>
                  </a:cxn>
                  <a:cxn ang="0">
                    <a:pos x="585" y="378"/>
                  </a:cxn>
                  <a:cxn ang="0">
                    <a:pos x="638" y="378"/>
                  </a:cxn>
                </a:cxnLst>
                <a:rect l="0" t="0" r="r" b="b"/>
                <a:pathLst>
                  <a:path w="639" h="379">
                    <a:moveTo>
                      <a:pt x="638" y="378"/>
                    </a:moveTo>
                    <a:lnTo>
                      <a:pt x="638" y="183"/>
                    </a:lnTo>
                    <a:lnTo>
                      <a:pt x="629" y="27"/>
                    </a:lnTo>
                    <a:lnTo>
                      <a:pt x="317" y="0"/>
                    </a:lnTo>
                    <a:lnTo>
                      <a:pt x="11" y="31"/>
                    </a:lnTo>
                    <a:lnTo>
                      <a:pt x="0" y="183"/>
                    </a:lnTo>
                    <a:lnTo>
                      <a:pt x="0" y="374"/>
                    </a:lnTo>
                    <a:lnTo>
                      <a:pt x="53" y="374"/>
                    </a:lnTo>
                    <a:lnTo>
                      <a:pt x="59" y="101"/>
                    </a:lnTo>
                    <a:lnTo>
                      <a:pt x="579" y="101"/>
                    </a:lnTo>
                    <a:lnTo>
                      <a:pt x="585" y="378"/>
                    </a:lnTo>
                    <a:lnTo>
                      <a:pt x="638" y="378"/>
                    </a:lnTo>
                  </a:path>
                </a:pathLst>
              </a:custGeom>
              <a:solidFill>
                <a:srgbClr val="000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650" name="Freeform 26"/>
              <p:cNvSpPr>
                <a:spLocks/>
              </p:cNvSpPr>
              <p:nvPr/>
            </p:nvSpPr>
            <p:spPr bwMode="auto">
              <a:xfrm>
                <a:off x="658" y="1051"/>
                <a:ext cx="647" cy="388"/>
              </a:xfrm>
              <a:custGeom>
                <a:avLst/>
                <a:gdLst/>
                <a:ahLst/>
                <a:cxnLst>
                  <a:cxn ang="0">
                    <a:pos x="646" y="386"/>
                  </a:cxn>
                  <a:cxn ang="0">
                    <a:pos x="646" y="187"/>
                  </a:cxn>
                  <a:cxn ang="0">
                    <a:pos x="637" y="29"/>
                  </a:cxn>
                  <a:cxn ang="0">
                    <a:pos x="321" y="0"/>
                  </a:cxn>
                  <a:cxn ang="0">
                    <a:pos x="11" y="33"/>
                  </a:cxn>
                  <a:cxn ang="0">
                    <a:pos x="0" y="187"/>
                  </a:cxn>
                  <a:cxn ang="0">
                    <a:pos x="0" y="383"/>
                  </a:cxn>
                  <a:cxn ang="0">
                    <a:pos x="54" y="383"/>
                  </a:cxn>
                  <a:cxn ang="0">
                    <a:pos x="60" y="104"/>
                  </a:cxn>
                  <a:cxn ang="0">
                    <a:pos x="586" y="104"/>
                  </a:cxn>
                  <a:cxn ang="0">
                    <a:pos x="592" y="387"/>
                  </a:cxn>
                  <a:cxn ang="0">
                    <a:pos x="646" y="386"/>
                  </a:cxn>
                </a:cxnLst>
                <a:rect l="0" t="0" r="r" b="b"/>
                <a:pathLst>
                  <a:path w="647" h="388">
                    <a:moveTo>
                      <a:pt x="646" y="386"/>
                    </a:moveTo>
                    <a:lnTo>
                      <a:pt x="646" y="187"/>
                    </a:lnTo>
                    <a:lnTo>
                      <a:pt x="637" y="29"/>
                    </a:lnTo>
                    <a:lnTo>
                      <a:pt x="321" y="0"/>
                    </a:lnTo>
                    <a:lnTo>
                      <a:pt x="11" y="33"/>
                    </a:lnTo>
                    <a:lnTo>
                      <a:pt x="0" y="187"/>
                    </a:lnTo>
                    <a:lnTo>
                      <a:pt x="0" y="383"/>
                    </a:lnTo>
                    <a:lnTo>
                      <a:pt x="54" y="383"/>
                    </a:lnTo>
                    <a:lnTo>
                      <a:pt x="60" y="104"/>
                    </a:lnTo>
                    <a:lnTo>
                      <a:pt x="586" y="104"/>
                    </a:lnTo>
                    <a:lnTo>
                      <a:pt x="592" y="387"/>
                    </a:lnTo>
                    <a:lnTo>
                      <a:pt x="646" y="38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736" y="1043"/>
              <a:ext cx="273" cy="124"/>
              <a:chOff x="736" y="1043"/>
              <a:chExt cx="273" cy="124"/>
            </a:xfrm>
          </p:grpSpPr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736" y="1043"/>
                <a:ext cx="273" cy="124"/>
                <a:chOff x="736" y="1043"/>
                <a:chExt cx="273" cy="124"/>
              </a:xfrm>
            </p:grpSpPr>
            <p:grpSp>
              <p:nvGrpSpPr>
                <p:cNvPr id="15" name="Group 29"/>
                <p:cNvGrpSpPr>
                  <a:grpSpLocks/>
                </p:cNvGrpSpPr>
                <p:nvPr/>
              </p:nvGrpSpPr>
              <p:grpSpPr bwMode="auto">
                <a:xfrm>
                  <a:off x="740" y="1043"/>
                  <a:ext cx="269" cy="104"/>
                  <a:chOff x="740" y="1043"/>
                  <a:chExt cx="269" cy="104"/>
                </a:xfrm>
              </p:grpSpPr>
              <p:sp>
                <p:nvSpPr>
                  <p:cNvPr id="154654" name="Freeform 30"/>
                  <p:cNvSpPr>
                    <a:spLocks/>
                  </p:cNvSpPr>
                  <p:nvPr/>
                </p:nvSpPr>
                <p:spPr bwMode="auto">
                  <a:xfrm>
                    <a:off x="744" y="1046"/>
                    <a:ext cx="261" cy="96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119" y="0"/>
                      </a:cxn>
                      <a:cxn ang="0">
                        <a:pos x="260" y="68"/>
                      </a:cxn>
                      <a:cxn ang="0">
                        <a:pos x="138" y="95"/>
                      </a:cxn>
                      <a:cxn ang="0">
                        <a:pos x="72" y="56"/>
                      </a:cxn>
                      <a:cxn ang="0">
                        <a:pos x="50" y="44"/>
                      </a:cxn>
                      <a:cxn ang="0">
                        <a:pos x="0" y="20"/>
                      </a:cxn>
                    </a:cxnLst>
                    <a:rect l="0" t="0" r="r" b="b"/>
                    <a:pathLst>
                      <a:path w="261" h="96">
                        <a:moveTo>
                          <a:pt x="0" y="20"/>
                        </a:moveTo>
                        <a:lnTo>
                          <a:pt x="119" y="0"/>
                        </a:lnTo>
                        <a:lnTo>
                          <a:pt x="260" y="68"/>
                        </a:lnTo>
                        <a:lnTo>
                          <a:pt x="138" y="95"/>
                        </a:lnTo>
                        <a:lnTo>
                          <a:pt x="72" y="56"/>
                        </a:lnTo>
                        <a:lnTo>
                          <a:pt x="50" y="44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55" name="Freeform 31"/>
                  <p:cNvSpPr>
                    <a:spLocks/>
                  </p:cNvSpPr>
                  <p:nvPr/>
                </p:nvSpPr>
                <p:spPr bwMode="auto">
                  <a:xfrm>
                    <a:off x="740" y="1043"/>
                    <a:ext cx="269" cy="104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123" y="0"/>
                      </a:cxn>
                      <a:cxn ang="0">
                        <a:pos x="268" y="73"/>
                      </a:cxn>
                      <a:cxn ang="0">
                        <a:pos x="142" y="103"/>
                      </a:cxn>
                      <a:cxn ang="0">
                        <a:pos x="74" y="61"/>
                      </a:cxn>
                      <a:cxn ang="0">
                        <a:pos x="52" y="48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269" h="104">
                        <a:moveTo>
                          <a:pt x="0" y="22"/>
                        </a:moveTo>
                        <a:lnTo>
                          <a:pt x="123" y="0"/>
                        </a:lnTo>
                        <a:lnTo>
                          <a:pt x="268" y="73"/>
                        </a:lnTo>
                        <a:lnTo>
                          <a:pt x="142" y="103"/>
                        </a:lnTo>
                        <a:lnTo>
                          <a:pt x="74" y="61"/>
                        </a:lnTo>
                        <a:lnTo>
                          <a:pt x="52" y="48"/>
                        </a:lnTo>
                        <a:lnTo>
                          <a:pt x="0" y="2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6" name="Group 32"/>
                <p:cNvGrpSpPr>
                  <a:grpSpLocks/>
                </p:cNvGrpSpPr>
                <p:nvPr/>
              </p:nvGrpSpPr>
              <p:grpSpPr bwMode="auto">
                <a:xfrm>
                  <a:off x="875" y="1116"/>
                  <a:ext cx="134" cy="51"/>
                  <a:chOff x="875" y="1116"/>
                  <a:chExt cx="134" cy="51"/>
                </a:xfrm>
              </p:grpSpPr>
              <p:sp>
                <p:nvSpPr>
                  <p:cNvPr id="154657" name="Freeform 33"/>
                  <p:cNvSpPr>
                    <a:spLocks/>
                  </p:cNvSpPr>
                  <p:nvPr/>
                </p:nvSpPr>
                <p:spPr bwMode="auto">
                  <a:xfrm>
                    <a:off x="879" y="1120"/>
                    <a:ext cx="126" cy="43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5" y="0"/>
                      </a:cxn>
                      <a:cxn ang="0">
                        <a:pos x="125" y="12"/>
                      </a:cxn>
                      <a:cxn ang="0">
                        <a:pos x="0" y="42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126" h="43">
                        <a:moveTo>
                          <a:pt x="6" y="24"/>
                        </a:moveTo>
                        <a:lnTo>
                          <a:pt x="125" y="0"/>
                        </a:lnTo>
                        <a:lnTo>
                          <a:pt x="125" y="12"/>
                        </a:lnTo>
                        <a:lnTo>
                          <a:pt x="0" y="42"/>
                        </a:lnTo>
                        <a:lnTo>
                          <a:pt x="6" y="24"/>
                        </a:lnTo>
                      </a:path>
                    </a:pathLst>
                  </a:custGeom>
                  <a:solidFill>
                    <a:srgbClr val="C0C0C0"/>
                  </a:solidFill>
                  <a:ln w="1016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58" name="Freeform 34"/>
                  <p:cNvSpPr>
                    <a:spLocks/>
                  </p:cNvSpPr>
                  <p:nvPr/>
                </p:nvSpPr>
                <p:spPr bwMode="auto">
                  <a:xfrm>
                    <a:off x="875" y="1116"/>
                    <a:ext cx="134" cy="51"/>
                  </a:xfrm>
                  <a:custGeom>
                    <a:avLst/>
                    <a:gdLst/>
                    <a:ahLst/>
                    <a:cxnLst>
                      <a:cxn ang="0">
                        <a:pos x="6" y="30"/>
                      </a:cxn>
                      <a:cxn ang="0">
                        <a:pos x="133" y="0"/>
                      </a:cxn>
                      <a:cxn ang="0">
                        <a:pos x="133" y="14"/>
                      </a:cxn>
                      <a:cxn ang="0">
                        <a:pos x="0" y="50"/>
                      </a:cxn>
                      <a:cxn ang="0">
                        <a:pos x="6" y="30"/>
                      </a:cxn>
                    </a:cxnLst>
                    <a:rect l="0" t="0" r="r" b="b"/>
                    <a:pathLst>
                      <a:path w="134" h="51">
                        <a:moveTo>
                          <a:pt x="6" y="30"/>
                        </a:moveTo>
                        <a:lnTo>
                          <a:pt x="133" y="0"/>
                        </a:lnTo>
                        <a:lnTo>
                          <a:pt x="133" y="14"/>
                        </a:lnTo>
                        <a:lnTo>
                          <a:pt x="0" y="50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7" name="Group 35"/>
                <p:cNvGrpSpPr>
                  <a:grpSpLocks/>
                </p:cNvGrpSpPr>
                <p:nvPr/>
              </p:nvGrpSpPr>
              <p:grpSpPr bwMode="auto">
                <a:xfrm>
                  <a:off x="736" y="1064"/>
                  <a:ext cx="146" cy="103"/>
                  <a:chOff x="736" y="1064"/>
                  <a:chExt cx="146" cy="103"/>
                </a:xfrm>
              </p:grpSpPr>
              <p:sp>
                <p:nvSpPr>
                  <p:cNvPr id="154660" name="Freeform 36"/>
                  <p:cNvSpPr>
                    <a:spLocks/>
                  </p:cNvSpPr>
                  <p:nvPr/>
                </p:nvSpPr>
                <p:spPr bwMode="auto">
                  <a:xfrm>
                    <a:off x="740" y="1068"/>
                    <a:ext cx="138" cy="95"/>
                  </a:xfrm>
                  <a:custGeom>
                    <a:avLst/>
                    <a:gdLst/>
                    <a:ahLst/>
                    <a:cxnLst>
                      <a:cxn ang="0">
                        <a:pos x="59" y="27"/>
                      </a:cxn>
                      <a:cxn ang="0">
                        <a:pos x="103" y="53"/>
                      </a:cxn>
                      <a:cxn ang="0">
                        <a:pos x="137" y="75"/>
                      </a:cxn>
                      <a:cxn ang="0">
                        <a:pos x="131" y="94"/>
                      </a:cxn>
                      <a:cxn ang="0">
                        <a:pos x="83" y="66"/>
                      </a:cxn>
                      <a:cxn ang="0">
                        <a:pos x="41" y="42"/>
                      </a:cxn>
                      <a:cxn ang="0">
                        <a:pos x="0" y="20"/>
                      </a:cxn>
                      <a:cxn ang="0">
                        <a:pos x="4" y="0"/>
                      </a:cxn>
                      <a:cxn ang="0">
                        <a:pos x="28" y="12"/>
                      </a:cxn>
                      <a:cxn ang="0">
                        <a:pos x="59" y="27"/>
                      </a:cxn>
                    </a:cxnLst>
                    <a:rect l="0" t="0" r="r" b="b"/>
                    <a:pathLst>
                      <a:path w="138" h="95">
                        <a:moveTo>
                          <a:pt x="59" y="27"/>
                        </a:moveTo>
                        <a:lnTo>
                          <a:pt x="103" y="53"/>
                        </a:lnTo>
                        <a:lnTo>
                          <a:pt x="137" y="75"/>
                        </a:lnTo>
                        <a:lnTo>
                          <a:pt x="131" y="94"/>
                        </a:lnTo>
                        <a:lnTo>
                          <a:pt x="83" y="66"/>
                        </a:lnTo>
                        <a:lnTo>
                          <a:pt x="41" y="42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lnTo>
                          <a:pt x="28" y="12"/>
                        </a:lnTo>
                        <a:lnTo>
                          <a:pt x="59" y="27"/>
                        </a:lnTo>
                      </a:path>
                    </a:pathLst>
                  </a:custGeom>
                  <a:solidFill>
                    <a:srgbClr val="C0C0C0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61" name="Freeform 37"/>
                  <p:cNvSpPr>
                    <a:spLocks/>
                  </p:cNvSpPr>
                  <p:nvPr/>
                </p:nvSpPr>
                <p:spPr bwMode="auto">
                  <a:xfrm>
                    <a:off x="736" y="1064"/>
                    <a:ext cx="146" cy="103"/>
                  </a:xfrm>
                  <a:custGeom>
                    <a:avLst/>
                    <a:gdLst/>
                    <a:ahLst/>
                    <a:cxnLst>
                      <a:cxn ang="0">
                        <a:pos x="62" y="29"/>
                      </a:cxn>
                      <a:cxn ang="0">
                        <a:pos x="109" y="58"/>
                      </a:cxn>
                      <a:cxn ang="0">
                        <a:pos x="145" y="82"/>
                      </a:cxn>
                      <a:cxn ang="0">
                        <a:pos x="139" y="102"/>
                      </a:cxn>
                      <a:cxn ang="0">
                        <a:pos x="88" y="73"/>
                      </a:cxn>
                      <a:cxn ang="0">
                        <a:pos x="43" y="46"/>
                      </a:cxn>
                      <a:cxn ang="0">
                        <a:pos x="0" y="22"/>
                      </a:cxn>
                      <a:cxn ang="0">
                        <a:pos x="4" y="0"/>
                      </a:cxn>
                      <a:cxn ang="0">
                        <a:pos x="30" y="14"/>
                      </a:cxn>
                      <a:cxn ang="0">
                        <a:pos x="62" y="29"/>
                      </a:cxn>
                    </a:cxnLst>
                    <a:rect l="0" t="0" r="r" b="b"/>
                    <a:pathLst>
                      <a:path w="146" h="103">
                        <a:moveTo>
                          <a:pt x="62" y="29"/>
                        </a:moveTo>
                        <a:lnTo>
                          <a:pt x="109" y="58"/>
                        </a:lnTo>
                        <a:lnTo>
                          <a:pt x="145" y="82"/>
                        </a:lnTo>
                        <a:lnTo>
                          <a:pt x="139" y="102"/>
                        </a:lnTo>
                        <a:lnTo>
                          <a:pt x="88" y="73"/>
                        </a:lnTo>
                        <a:lnTo>
                          <a:pt x="43" y="46"/>
                        </a:lnTo>
                        <a:lnTo>
                          <a:pt x="0" y="22"/>
                        </a:lnTo>
                        <a:lnTo>
                          <a:pt x="4" y="0"/>
                        </a:lnTo>
                        <a:lnTo>
                          <a:pt x="30" y="14"/>
                        </a:lnTo>
                        <a:lnTo>
                          <a:pt x="62" y="2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8" name="Group 38"/>
              <p:cNvGrpSpPr>
                <a:grpSpLocks/>
              </p:cNvGrpSpPr>
              <p:nvPr/>
            </p:nvGrpSpPr>
            <p:grpSpPr bwMode="auto">
              <a:xfrm>
                <a:off x="778" y="1059"/>
                <a:ext cx="179" cy="72"/>
                <a:chOff x="778" y="1059"/>
                <a:chExt cx="179" cy="72"/>
              </a:xfrm>
            </p:grpSpPr>
            <p:grpSp>
              <p:nvGrpSpPr>
                <p:cNvPr id="19" name="Group 39"/>
                <p:cNvGrpSpPr>
                  <a:grpSpLocks/>
                </p:cNvGrpSpPr>
                <p:nvPr/>
              </p:nvGrpSpPr>
              <p:grpSpPr bwMode="auto">
                <a:xfrm>
                  <a:off x="791" y="1063"/>
                  <a:ext cx="161" cy="67"/>
                  <a:chOff x="791" y="1063"/>
                  <a:chExt cx="161" cy="67"/>
                </a:xfrm>
              </p:grpSpPr>
              <p:sp>
                <p:nvSpPr>
                  <p:cNvPr id="154664" name="Freeform 40"/>
                  <p:cNvSpPr>
                    <a:spLocks/>
                  </p:cNvSpPr>
                  <p:nvPr/>
                </p:nvSpPr>
                <p:spPr bwMode="auto">
                  <a:xfrm>
                    <a:off x="856" y="1063"/>
                    <a:ext cx="96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" y="23"/>
                      </a:cxn>
                      <a:cxn ang="0">
                        <a:pos x="95" y="55"/>
                      </a:cxn>
                    </a:cxnLst>
                    <a:rect l="0" t="0" r="r" b="b"/>
                    <a:pathLst>
                      <a:path w="96" h="56">
                        <a:moveTo>
                          <a:pt x="0" y="0"/>
                        </a:moveTo>
                        <a:lnTo>
                          <a:pt x="37" y="23"/>
                        </a:lnTo>
                        <a:lnTo>
                          <a:pt x="95" y="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65" name="Freeform 41"/>
                  <p:cNvSpPr>
                    <a:spLocks/>
                  </p:cNvSpPr>
                  <p:nvPr/>
                </p:nvSpPr>
                <p:spPr bwMode="auto">
                  <a:xfrm>
                    <a:off x="827" y="1068"/>
                    <a:ext cx="92" cy="5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0" y="29"/>
                      </a:cxn>
                      <a:cxn ang="0">
                        <a:pos x="91" y="54"/>
                      </a:cxn>
                    </a:cxnLst>
                    <a:rect l="0" t="0" r="r" b="b"/>
                    <a:pathLst>
                      <a:path w="92" h="55">
                        <a:moveTo>
                          <a:pt x="0" y="0"/>
                        </a:moveTo>
                        <a:lnTo>
                          <a:pt x="50" y="29"/>
                        </a:lnTo>
                        <a:lnTo>
                          <a:pt x="91" y="5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66" name="Freeform 42"/>
                  <p:cNvSpPr>
                    <a:spLocks/>
                  </p:cNvSpPr>
                  <p:nvPr/>
                </p:nvSpPr>
                <p:spPr bwMode="auto">
                  <a:xfrm>
                    <a:off x="791" y="1074"/>
                    <a:ext cx="111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0" y="21"/>
                      </a:cxn>
                      <a:cxn ang="0">
                        <a:pos x="81" y="39"/>
                      </a:cxn>
                      <a:cxn ang="0">
                        <a:pos x="110" y="55"/>
                      </a:cxn>
                    </a:cxnLst>
                    <a:rect l="0" t="0" r="r" b="b"/>
                    <a:pathLst>
                      <a:path w="111" h="56">
                        <a:moveTo>
                          <a:pt x="0" y="0"/>
                        </a:moveTo>
                        <a:lnTo>
                          <a:pt x="50" y="21"/>
                        </a:lnTo>
                        <a:lnTo>
                          <a:pt x="81" y="39"/>
                        </a:lnTo>
                        <a:lnTo>
                          <a:pt x="110" y="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0" name="Group 43"/>
                <p:cNvGrpSpPr>
                  <a:grpSpLocks/>
                </p:cNvGrpSpPr>
                <p:nvPr/>
              </p:nvGrpSpPr>
              <p:grpSpPr bwMode="auto">
                <a:xfrm>
                  <a:off x="778" y="1059"/>
                  <a:ext cx="179" cy="72"/>
                  <a:chOff x="778" y="1059"/>
                  <a:chExt cx="179" cy="72"/>
                </a:xfrm>
              </p:grpSpPr>
              <p:sp>
                <p:nvSpPr>
                  <p:cNvPr id="154668" name="Freeform 44"/>
                  <p:cNvSpPr>
                    <a:spLocks/>
                  </p:cNvSpPr>
                  <p:nvPr/>
                </p:nvSpPr>
                <p:spPr bwMode="auto">
                  <a:xfrm>
                    <a:off x="778" y="1059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82" y="0"/>
                      </a:cxn>
                    </a:cxnLst>
                    <a:rect l="0" t="0" r="r" b="b"/>
                    <a:pathLst>
                      <a:path w="83" h="16">
                        <a:moveTo>
                          <a:pt x="0" y="15"/>
                        </a:moveTo>
                        <a:lnTo>
                          <a:pt x="8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69" name="Freeform 45"/>
                  <p:cNvSpPr>
                    <a:spLocks/>
                  </p:cNvSpPr>
                  <p:nvPr/>
                </p:nvSpPr>
                <p:spPr bwMode="auto">
                  <a:xfrm>
                    <a:off x="808" y="1073"/>
                    <a:ext cx="76" cy="15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15">
                        <a:moveTo>
                          <a:pt x="0" y="14"/>
                        </a:moveTo>
                        <a:lnTo>
                          <a:pt x="7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70" name="Freeform 46"/>
                  <p:cNvSpPr>
                    <a:spLocks/>
                  </p:cNvSpPr>
                  <p:nvPr/>
                </p:nvSpPr>
                <p:spPr bwMode="auto">
                  <a:xfrm>
                    <a:off x="833" y="1081"/>
                    <a:ext cx="73" cy="18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72" y="0"/>
                      </a:cxn>
                    </a:cxnLst>
                    <a:rect l="0" t="0" r="r" b="b"/>
                    <a:pathLst>
                      <a:path w="73" h="18">
                        <a:moveTo>
                          <a:pt x="0" y="17"/>
                        </a:moveTo>
                        <a:lnTo>
                          <a:pt x="7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71" name="Freeform 47"/>
                  <p:cNvSpPr>
                    <a:spLocks/>
                  </p:cNvSpPr>
                  <p:nvPr/>
                </p:nvSpPr>
                <p:spPr bwMode="auto">
                  <a:xfrm>
                    <a:off x="853" y="1093"/>
                    <a:ext cx="68" cy="18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67" y="0"/>
                      </a:cxn>
                    </a:cxnLst>
                    <a:rect l="0" t="0" r="r" b="b"/>
                    <a:pathLst>
                      <a:path w="68" h="18">
                        <a:moveTo>
                          <a:pt x="0" y="17"/>
                        </a:moveTo>
                        <a:lnTo>
                          <a:pt x="6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72" name="Freeform 48"/>
                  <p:cNvSpPr>
                    <a:spLocks/>
                  </p:cNvSpPr>
                  <p:nvPr/>
                </p:nvSpPr>
                <p:spPr bwMode="auto">
                  <a:xfrm>
                    <a:off x="875" y="1099"/>
                    <a:ext cx="69" cy="21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68" y="0"/>
                      </a:cxn>
                    </a:cxnLst>
                    <a:rect l="0" t="0" r="r" b="b"/>
                    <a:pathLst>
                      <a:path w="69" h="21">
                        <a:moveTo>
                          <a:pt x="0" y="20"/>
                        </a:moveTo>
                        <a:lnTo>
                          <a:pt x="6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4673" name="Freeform 49"/>
                  <p:cNvSpPr>
                    <a:spLocks/>
                  </p:cNvSpPr>
                  <p:nvPr/>
                </p:nvSpPr>
                <p:spPr bwMode="auto">
                  <a:xfrm>
                    <a:off x="884" y="1114"/>
                    <a:ext cx="73" cy="17"/>
                  </a:xfrm>
                  <a:custGeom>
                    <a:avLst/>
                    <a:gdLst/>
                    <a:ahLst/>
                    <a:cxnLst>
                      <a:cxn ang="0">
                        <a:pos x="0" y="16"/>
                      </a:cxn>
                      <a:cxn ang="0">
                        <a:pos x="72" y="0"/>
                      </a:cxn>
                    </a:cxnLst>
                    <a:rect l="0" t="0" r="r" b="b"/>
                    <a:pathLst>
                      <a:path w="73" h="17">
                        <a:moveTo>
                          <a:pt x="0" y="16"/>
                        </a:moveTo>
                        <a:lnTo>
                          <a:pt x="7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54674" name="Freeform 50"/>
            <p:cNvSpPr>
              <a:spLocks/>
            </p:cNvSpPr>
            <p:nvPr/>
          </p:nvSpPr>
          <p:spPr bwMode="auto">
            <a:xfrm>
              <a:off x="948" y="1122"/>
              <a:ext cx="140" cy="6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28"/>
                </a:cxn>
                <a:cxn ang="0">
                  <a:pos x="8" y="39"/>
                </a:cxn>
                <a:cxn ang="0">
                  <a:pos x="15" y="48"/>
                </a:cxn>
                <a:cxn ang="0">
                  <a:pos x="28" y="54"/>
                </a:cxn>
                <a:cxn ang="0">
                  <a:pos x="44" y="58"/>
                </a:cxn>
                <a:cxn ang="0">
                  <a:pos x="59" y="60"/>
                </a:cxn>
                <a:cxn ang="0">
                  <a:pos x="77" y="57"/>
                </a:cxn>
                <a:cxn ang="0">
                  <a:pos x="92" y="50"/>
                </a:cxn>
                <a:cxn ang="0">
                  <a:pos x="104" y="38"/>
                </a:cxn>
                <a:cxn ang="0">
                  <a:pos x="107" y="26"/>
                </a:cxn>
                <a:cxn ang="0">
                  <a:pos x="115" y="16"/>
                </a:cxn>
                <a:cxn ang="0">
                  <a:pos x="125" y="6"/>
                </a:cxn>
                <a:cxn ang="0">
                  <a:pos x="139" y="0"/>
                </a:cxn>
              </a:cxnLst>
              <a:rect l="0" t="0" r="r" b="b"/>
              <a:pathLst>
                <a:path w="140" h="61">
                  <a:moveTo>
                    <a:pt x="0" y="16"/>
                  </a:moveTo>
                  <a:lnTo>
                    <a:pt x="3" y="28"/>
                  </a:lnTo>
                  <a:lnTo>
                    <a:pt x="8" y="39"/>
                  </a:lnTo>
                  <a:lnTo>
                    <a:pt x="15" y="48"/>
                  </a:lnTo>
                  <a:lnTo>
                    <a:pt x="28" y="54"/>
                  </a:lnTo>
                  <a:lnTo>
                    <a:pt x="44" y="58"/>
                  </a:lnTo>
                  <a:lnTo>
                    <a:pt x="59" y="60"/>
                  </a:lnTo>
                  <a:lnTo>
                    <a:pt x="77" y="57"/>
                  </a:lnTo>
                  <a:lnTo>
                    <a:pt x="92" y="50"/>
                  </a:lnTo>
                  <a:lnTo>
                    <a:pt x="104" y="38"/>
                  </a:lnTo>
                  <a:lnTo>
                    <a:pt x="107" y="26"/>
                  </a:lnTo>
                  <a:lnTo>
                    <a:pt x="115" y="16"/>
                  </a:lnTo>
                  <a:lnTo>
                    <a:pt x="125" y="6"/>
                  </a:lnTo>
                  <a:lnTo>
                    <a:pt x="13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21" name="Group 51"/>
            <p:cNvGrpSpPr>
              <a:grpSpLocks/>
            </p:cNvGrpSpPr>
            <p:nvPr/>
          </p:nvGrpSpPr>
          <p:grpSpPr bwMode="auto">
            <a:xfrm>
              <a:off x="904" y="701"/>
              <a:ext cx="604" cy="441"/>
              <a:chOff x="904" y="701"/>
              <a:chExt cx="604" cy="441"/>
            </a:xfrm>
          </p:grpSpPr>
          <p:sp>
            <p:nvSpPr>
              <p:cNvPr id="154676" name="Freeform 52"/>
              <p:cNvSpPr>
                <a:spLocks/>
              </p:cNvSpPr>
              <p:nvPr/>
            </p:nvSpPr>
            <p:spPr bwMode="auto">
              <a:xfrm>
                <a:off x="908" y="705"/>
                <a:ext cx="596" cy="433"/>
              </a:xfrm>
              <a:custGeom>
                <a:avLst/>
                <a:gdLst/>
                <a:ahLst/>
                <a:cxnLst>
                  <a:cxn ang="0">
                    <a:pos x="112" y="86"/>
                  </a:cxn>
                  <a:cxn ang="0">
                    <a:pos x="125" y="57"/>
                  </a:cxn>
                  <a:cxn ang="0">
                    <a:pos x="134" y="38"/>
                  </a:cxn>
                  <a:cxn ang="0">
                    <a:pos x="138" y="32"/>
                  </a:cxn>
                  <a:cxn ang="0">
                    <a:pos x="143" y="27"/>
                  </a:cxn>
                  <a:cxn ang="0">
                    <a:pos x="147" y="26"/>
                  </a:cxn>
                  <a:cxn ang="0">
                    <a:pos x="153" y="25"/>
                  </a:cxn>
                  <a:cxn ang="0">
                    <a:pos x="228" y="14"/>
                  </a:cxn>
                  <a:cxn ang="0">
                    <a:pos x="309" y="3"/>
                  </a:cxn>
                  <a:cxn ang="0">
                    <a:pos x="382" y="0"/>
                  </a:cxn>
                  <a:cxn ang="0">
                    <a:pos x="424" y="0"/>
                  </a:cxn>
                  <a:cxn ang="0">
                    <a:pos x="511" y="2"/>
                  </a:cxn>
                  <a:cxn ang="0">
                    <a:pos x="574" y="5"/>
                  </a:cxn>
                  <a:cxn ang="0">
                    <a:pos x="583" y="6"/>
                  </a:cxn>
                  <a:cxn ang="0">
                    <a:pos x="589" y="8"/>
                  </a:cxn>
                  <a:cxn ang="0">
                    <a:pos x="592" y="10"/>
                  </a:cxn>
                  <a:cxn ang="0">
                    <a:pos x="595" y="13"/>
                  </a:cxn>
                  <a:cxn ang="0">
                    <a:pos x="595" y="17"/>
                  </a:cxn>
                  <a:cxn ang="0">
                    <a:pos x="592" y="28"/>
                  </a:cxn>
                  <a:cxn ang="0">
                    <a:pos x="580" y="67"/>
                  </a:cxn>
                  <a:cxn ang="0">
                    <a:pos x="571" y="96"/>
                  </a:cxn>
                  <a:cxn ang="0">
                    <a:pos x="551" y="162"/>
                  </a:cxn>
                  <a:cxn ang="0">
                    <a:pos x="538" y="202"/>
                  </a:cxn>
                  <a:cxn ang="0">
                    <a:pos x="502" y="297"/>
                  </a:cxn>
                  <a:cxn ang="0">
                    <a:pos x="468" y="371"/>
                  </a:cxn>
                  <a:cxn ang="0">
                    <a:pos x="461" y="386"/>
                  </a:cxn>
                  <a:cxn ang="0">
                    <a:pos x="458" y="395"/>
                  </a:cxn>
                  <a:cxn ang="0">
                    <a:pos x="454" y="403"/>
                  </a:cxn>
                  <a:cxn ang="0">
                    <a:pos x="450" y="406"/>
                  </a:cxn>
                  <a:cxn ang="0">
                    <a:pos x="444" y="411"/>
                  </a:cxn>
                  <a:cxn ang="0">
                    <a:pos x="438" y="414"/>
                  </a:cxn>
                  <a:cxn ang="0">
                    <a:pos x="427" y="415"/>
                  </a:cxn>
                  <a:cxn ang="0">
                    <a:pos x="407" y="417"/>
                  </a:cxn>
                  <a:cxn ang="0">
                    <a:pos x="373" y="417"/>
                  </a:cxn>
                  <a:cxn ang="0">
                    <a:pos x="344" y="419"/>
                  </a:cxn>
                  <a:cxn ang="0">
                    <a:pos x="306" y="423"/>
                  </a:cxn>
                  <a:cxn ang="0">
                    <a:pos x="267" y="428"/>
                  </a:cxn>
                  <a:cxn ang="0">
                    <a:pos x="241" y="432"/>
                  </a:cxn>
                  <a:cxn ang="0">
                    <a:pos x="208" y="432"/>
                  </a:cxn>
                  <a:cxn ang="0">
                    <a:pos x="202" y="428"/>
                  </a:cxn>
                  <a:cxn ang="0">
                    <a:pos x="18" y="343"/>
                  </a:cxn>
                  <a:cxn ang="0">
                    <a:pos x="9" y="337"/>
                  </a:cxn>
                  <a:cxn ang="0">
                    <a:pos x="2" y="331"/>
                  </a:cxn>
                  <a:cxn ang="0">
                    <a:pos x="0" y="324"/>
                  </a:cxn>
                  <a:cxn ang="0">
                    <a:pos x="0" y="316"/>
                  </a:cxn>
                  <a:cxn ang="0">
                    <a:pos x="2" y="309"/>
                  </a:cxn>
                  <a:cxn ang="0">
                    <a:pos x="54" y="203"/>
                  </a:cxn>
                  <a:cxn ang="0">
                    <a:pos x="88" y="135"/>
                  </a:cxn>
                  <a:cxn ang="0">
                    <a:pos x="112" y="86"/>
                  </a:cxn>
                </a:cxnLst>
                <a:rect l="0" t="0" r="r" b="b"/>
                <a:pathLst>
                  <a:path w="596" h="433">
                    <a:moveTo>
                      <a:pt x="112" y="86"/>
                    </a:moveTo>
                    <a:lnTo>
                      <a:pt x="125" y="57"/>
                    </a:lnTo>
                    <a:lnTo>
                      <a:pt x="134" y="38"/>
                    </a:lnTo>
                    <a:lnTo>
                      <a:pt x="138" y="32"/>
                    </a:lnTo>
                    <a:lnTo>
                      <a:pt x="143" y="27"/>
                    </a:lnTo>
                    <a:lnTo>
                      <a:pt x="147" y="26"/>
                    </a:lnTo>
                    <a:lnTo>
                      <a:pt x="153" y="25"/>
                    </a:lnTo>
                    <a:lnTo>
                      <a:pt x="228" y="14"/>
                    </a:lnTo>
                    <a:lnTo>
                      <a:pt x="309" y="3"/>
                    </a:lnTo>
                    <a:lnTo>
                      <a:pt x="382" y="0"/>
                    </a:lnTo>
                    <a:lnTo>
                      <a:pt x="424" y="0"/>
                    </a:lnTo>
                    <a:lnTo>
                      <a:pt x="511" y="2"/>
                    </a:lnTo>
                    <a:lnTo>
                      <a:pt x="574" y="5"/>
                    </a:lnTo>
                    <a:lnTo>
                      <a:pt x="583" y="6"/>
                    </a:lnTo>
                    <a:lnTo>
                      <a:pt x="589" y="8"/>
                    </a:lnTo>
                    <a:lnTo>
                      <a:pt x="592" y="10"/>
                    </a:lnTo>
                    <a:lnTo>
                      <a:pt x="595" y="13"/>
                    </a:lnTo>
                    <a:lnTo>
                      <a:pt x="595" y="17"/>
                    </a:lnTo>
                    <a:lnTo>
                      <a:pt x="592" y="28"/>
                    </a:lnTo>
                    <a:lnTo>
                      <a:pt x="580" y="67"/>
                    </a:lnTo>
                    <a:lnTo>
                      <a:pt x="571" y="96"/>
                    </a:lnTo>
                    <a:lnTo>
                      <a:pt x="551" y="162"/>
                    </a:lnTo>
                    <a:lnTo>
                      <a:pt x="538" y="202"/>
                    </a:lnTo>
                    <a:lnTo>
                      <a:pt x="502" y="297"/>
                    </a:lnTo>
                    <a:lnTo>
                      <a:pt x="468" y="371"/>
                    </a:lnTo>
                    <a:lnTo>
                      <a:pt x="461" y="386"/>
                    </a:lnTo>
                    <a:lnTo>
                      <a:pt x="458" y="395"/>
                    </a:lnTo>
                    <a:lnTo>
                      <a:pt x="454" y="403"/>
                    </a:lnTo>
                    <a:lnTo>
                      <a:pt x="450" y="406"/>
                    </a:lnTo>
                    <a:lnTo>
                      <a:pt x="444" y="411"/>
                    </a:lnTo>
                    <a:lnTo>
                      <a:pt x="438" y="414"/>
                    </a:lnTo>
                    <a:lnTo>
                      <a:pt x="427" y="415"/>
                    </a:lnTo>
                    <a:lnTo>
                      <a:pt x="407" y="417"/>
                    </a:lnTo>
                    <a:lnTo>
                      <a:pt x="373" y="417"/>
                    </a:lnTo>
                    <a:lnTo>
                      <a:pt x="344" y="419"/>
                    </a:lnTo>
                    <a:lnTo>
                      <a:pt x="306" y="423"/>
                    </a:lnTo>
                    <a:lnTo>
                      <a:pt x="267" y="428"/>
                    </a:lnTo>
                    <a:lnTo>
                      <a:pt x="241" y="432"/>
                    </a:lnTo>
                    <a:lnTo>
                      <a:pt x="208" y="432"/>
                    </a:lnTo>
                    <a:lnTo>
                      <a:pt x="202" y="428"/>
                    </a:lnTo>
                    <a:lnTo>
                      <a:pt x="18" y="343"/>
                    </a:lnTo>
                    <a:lnTo>
                      <a:pt x="9" y="337"/>
                    </a:lnTo>
                    <a:lnTo>
                      <a:pt x="2" y="331"/>
                    </a:lnTo>
                    <a:lnTo>
                      <a:pt x="0" y="324"/>
                    </a:lnTo>
                    <a:lnTo>
                      <a:pt x="0" y="316"/>
                    </a:lnTo>
                    <a:lnTo>
                      <a:pt x="2" y="309"/>
                    </a:lnTo>
                    <a:lnTo>
                      <a:pt x="54" y="203"/>
                    </a:lnTo>
                    <a:lnTo>
                      <a:pt x="88" y="135"/>
                    </a:lnTo>
                    <a:lnTo>
                      <a:pt x="112" y="8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677" name="Freeform 53"/>
              <p:cNvSpPr>
                <a:spLocks/>
              </p:cNvSpPr>
              <p:nvPr/>
            </p:nvSpPr>
            <p:spPr bwMode="auto">
              <a:xfrm>
                <a:off x="904" y="701"/>
                <a:ext cx="604" cy="441"/>
              </a:xfrm>
              <a:custGeom>
                <a:avLst/>
                <a:gdLst/>
                <a:ahLst/>
                <a:cxnLst>
                  <a:cxn ang="0">
                    <a:pos x="113" y="89"/>
                  </a:cxn>
                  <a:cxn ang="0">
                    <a:pos x="127" y="59"/>
                  </a:cxn>
                  <a:cxn ang="0">
                    <a:pos x="136" y="40"/>
                  </a:cxn>
                  <a:cxn ang="0">
                    <a:pos x="140" y="34"/>
                  </a:cxn>
                  <a:cxn ang="0">
                    <a:pos x="145" y="29"/>
                  </a:cxn>
                  <a:cxn ang="0">
                    <a:pos x="149" y="27"/>
                  </a:cxn>
                  <a:cxn ang="0">
                    <a:pos x="155" y="25"/>
                  </a:cxn>
                  <a:cxn ang="0">
                    <a:pos x="231" y="14"/>
                  </a:cxn>
                  <a:cxn ang="0">
                    <a:pos x="313" y="4"/>
                  </a:cxn>
                  <a:cxn ang="0">
                    <a:pos x="387" y="0"/>
                  </a:cxn>
                  <a:cxn ang="0">
                    <a:pos x="430" y="0"/>
                  </a:cxn>
                  <a:cxn ang="0">
                    <a:pos x="518" y="3"/>
                  </a:cxn>
                  <a:cxn ang="0">
                    <a:pos x="582" y="6"/>
                  </a:cxn>
                  <a:cxn ang="0">
                    <a:pos x="591" y="6"/>
                  </a:cxn>
                  <a:cxn ang="0">
                    <a:pos x="597" y="8"/>
                  </a:cxn>
                  <a:cxn ang="0">
                    <a:pos x="600" y="11"/>
                  </a:cxn>
                  <a:cxn ang="0">
                    <a:pos x="603" y="13"/>
                  </a:cxn>
                  <a:cxn ang="0">
                    <a:pos x="603" y="18"/>
                  </a:cxn>
                  <a:cxn ang="0">
                    <a:pos x="600" y="30"/>
                  </a:cxn>
                  <a:cxn ang="0">
                    <a:pos x="588" y="69"/>
                  </a:cxn>
                  <a:cxn ang="0">
                    <a:pos x="579" y="99"/>
                  </a:cxn>
                  <a:cxn ang="0">
                    <a:pos x="558" y="165"/>
                  </a:cxn>
                  <a:cxn ang="0">
                    <a:pos x="545" y="206"/>
                  </a:cxn>
                  <a:cxn ang="0">
                    <a:pos x="509" y="302"/>
                  </a:cxn>
                  <a:cxn ang="0">
                    <a:pos x="474" y="379"/>
                  </a:cxn>
                  <a:cxn ang="0">
                    <a:pos x="467" y="394"/>
                  </a:cxn>
                  <a:cxn ang="0">
                    <a:pos x="464" y="403"/>
                  </a:cxn>
                  <a:cxn ang="0">
                    <a:pos x="460" y="410"/>
                  </a:cxn>
                  <a:cxn ang="0">
                    <a:pos x="456" y="415"/>
                  </a:cxn>
                  <a:cxn ang="0">
                    <a:pos x="450" y="420"/>
                  </a:cxn>
                  <a:cxn ang="0">
                    <a:pos x="444" y="422"/>
                  </a:cxn>
                  <a:cxn ang="0">
                    <a:pos x="433" y="424"/>
                  </a:cxn>
                  <a:cxn ang="0">
                    <a:pos x="412" y="426"/>
                  </a:cxn>
                  <a:cxn ang="0">
                    <a:pos x="378" y="426"/>
                  </a:cxn>
                  <a:cxn ang="0">
                    <a:pos x="349" y="427"/>
                  </a:cxn>
                  <a:cxn ang="0">
                    <a:pos x="310" y="432"/>
                  </a:cxn>
                  <a:cxn ang="0">
                    <a:pos x="271" y="437"/>
                  </a:cxn>
                  <a:cxn ang="0">
                    <a:pos x="244" y="440"/>
                  </a:cxn>
                  <a:cxn ang="0">
                    <a:pos x="211" y="440"/>
                  </a:cxn>
                  <a:cxn ang="0">
                    <a:pos x="205" y="437"/>
                  </a:cxn>
                  <a:cxn ang="0">
                    <a:pos x="18" y="349"/>
                  </a:cxn>
                  <a:cxn ang="0">
                    <a:pos x="9" y="343"/>
                  </a:cxn>
                  <a:cxn ang="0">
                    <a:pos x="2" y="337"/>
                  </a:cxn>
                  <a:cxn ang="0">
                    <a:pos x="0" y="331"/>
                  </a:cxn>
                  <a:cxn ang="0">
                    <a:pos x="0" y="323"/>
                  </a:cxn>
                  <a:cxn ang="0">
                    <a:pos x="2" y="316"/>
                  </a:cxn>
                  <a:cxn ang="0">
                    <a:pos x="55" y="207"/>
                  </a:cxn>
                  <a:cxn ang="0">
                    <a:pos x="89" y="139"/>
                  </a:cxn>
                  <a:cxn ang="0">
                    <a:pos x="113" y="89"/>
                  </a:cxn>
                </a:cxnLst>
                <a:rect l="0" t="0" r="r" b="b"/>
                <a:pathLst>
                  <a:path w="604" h="441">
                    <a:moveTo>
                      <a:pt x="113" y="89"/>
                    </a:moveTo>
                    <a:lnTo>
                      <a:pt x="127" y="59"/>
                    </a:lnTo>
                    <a:lnTo>
                      <a:pt x="136" y="40"/>
                    </a:lnTo>
                    <a:lnTo>
                      <a:pt x="140" y="34"/>
                    </a:lnTo>
                    <a:lnTo>
                      <a:pt x="145" y="29"/>
                    </a:lnTo>
                    <a:lnTo>
                      <a:pt x="149" y="27"/>
                    </a:lnTo>
                    <a:lnTo>
                      <a:pt x="155" y="25"/>
                    </a:lnTo>
                    <a:lnTo>
                      <a:pt x="231" y="14"/>
                    </a:lnTo>
                    <a:lnTo>
                      <a:pt x="313" y="4"/>
                    </a:lnTo>
                    <a:lnTo>
                      <a:pt x="387" y="0"/>
                    </a:lnTo>
                    <a:lnTo>
                      <a:pt x="430" y="0"/>
                    </a:lnTo>
                    <a:lnTo>
                      <a:pt x="518" y="3"/>
                    </a:lnTo>
                    <a:lnTo>
                      <a:pt x="582" y="6"/>
                    </a:lnTo>
                    <a:lnTo>
                      <a:pt x="591" y="6"/>
                    </a:lnTo>
                    <a:lnTo>
                      <a:pt x="597" y="8"/>
                    </a:lnTo>
                    <a:lnTo>
                      <a:pt x="600" y="11"/>
                    </a:lnTo>
                    <a:lnTo>
                      <a:pt x="603" y="13"/>
                    </a:lnTo>
                    <a:lnTo>
                      <a:pt x="603" y="18"/>
                    </a:lnTo>
                    <a:lnTo>
                      <a:pt x="600" y="30"/>
                    </a:lnTo>
                    <a:lnTo>
                      <a:pt x="588" y="69"/>
                    </a:lnTo>
                    <a:lnTo>
                      <a:pt x="579" y="99"/>
                    </a:lnTo>
                    <a:lnTo>
                      <a:pt x="558" y="165"/>
                    </a:lnTo>
                    <a:lnTo>
                      <a:pt x="545" y="206"/>
                    </a:lnTo>
                    <a:lnTo>
                      <a:pt x="509" y="302"/>
                    </a:lnTo>
                    <a:lnTo>
                      <a:pt x="474" y="379"/>
                    </a:lnTo>
                    <a:lnTo>
                      <a:pt x="467" y="394"/>
                    </a:lnTo>
                    <a:lnTo>
                      <a:pt x="464" y="403"/>
                    </a:lnTo>
                    <a:lnTo>
                      <a:pt x="460" y="410"/>
                    </a:lnTo>
                    <a:lnTo>
                      <a:pt x="456" y="415"/>
                    </a:lnTo>
                    <a:lnTo>
                      <a:pt x="450" y="420"/>
                    </a:lnTo>
                    <a:lnTo>
                      <a:pt x="444" y="422"/>
                    </a:lnTo>
                    <a:lnTo>
                      <a:pt x="433" y="424"/>
                    </a:lnTo>
                    <a:lnTo>
                      <a:pt x="412" y="426"/>
                    </a:lnTo>
                    <a:lnTo>
                      <a:pt x="378" y="426"/>
                    </a:lnTo>
                    <a:lnTo>
                      <a:pt x="349" y="427"/>
                    </a:lnTo>
                    <a:lnTo>
                      <a:pt x="310" y="432"/>
                    </a:lnTo>
                    <a:lnTo>
                      <a:pt x="271" y="437"/>
                    </a:lnTo>
                    <a:lnTo>
                      <a:pt x="244" y="440"/>
                    </a:lnTo>
                    <a:lnTo>
                      <a:pt x="211" y="440"/>
                    </a:lnTo>
                    <a:lnTo>
                      <a:pt x="205" y="437"/>
                    </a:lnTo>
                    <a:lnTo>
                      <a:pt x="18" y="349"/>
                    </a:lnTo>
                    <a:lnTo>
                      <a:pt x="9" y="343"/>
                    </a:lnTo>
                    <a:lnTo>
                      <a:pt x="2" y="337"/>
                    </a:lnTo>
                    <a:lnTo>
                      <a:pt x="0" y="331"/>
                    </a:lnTo>
                    <a:lnTo>
                      <a:pt x="0" y="323"/>
                    </a:lnTo>
                    <a:lnTo>
                      <a:pt x="2" y="316"/>
                    </a:lnTo>
                    <a:lnTo>
                      <a:pt x="55" y="207"/>
                    </a:lnTo>
                    <a:lnTo>
                      <a:pt x="89" y="139"/>
                    </a:lnTo>
                    <a:lnTo>
                      <a:pt x="113" y="8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2" name="Group 54"/>
            <p:cNvGrpSpPr>
              <a:grpSpLocks/>
            </p:cNvGrpSpPr>
            <p:nvPr/>
          </p:nvGrpSpPr>
          <p:grpSpPr bwMode="auto">
            <a:xfrm>
              <a:off x="935" y="744"/>
              <a:ext cx="360" cy="336"/>
              <a:chOff x="935" y="744"/>
              <a:chExt cx="360" cy="336"/>
            </a:xfrm>
          </p:grpSpPr>
          <p:sp>
            <p:nvSpPr>
              <p:cNvPr id="154679" name="Freeform 55"/>
              <p:cNvSpPr>
                <a:spLocks/>
              </p:cNvSpPr>
              <p:nvPr/>
            </p:nvSpPr>
            <p:spPr bwMode="auto">
              <a:xfrm>
                <a:off x="939" y="748"/>
                <a:ext cx="352" cy="327"/>
              </a:xfrm>
              <a:custGeom>
                <a:avLst/>
                <a:gdLst/>
                <a:ahLst/>
                <a:cxnLst>
                  <a:cxn ang="0">
                    <a:pos x="80" y="98"/>
                  </a:cxn>
                  <a:cxn ang="0">
                    <a:pos x="106" y="51"/>
                  </a:cxn>
                  <a:cxn ang="0">
                    <a:pos x="128" y="9"/>
                  </a:cxn>
                  <a:cxn ang="0">
                    <a:pos x="131" y="7"/>
                  </a:cxn>
                  <a:cxn ang="0">
                    <a:pos x="135" y="7"/>
                  </a:cxn>
                  <a:cxn ang="0">
                    <a:pos x="143" y="6"/>
                  </a:cxn>
                  <a:cxn ang="0">
                    <a:pos x="243" y="1"/>
                  </a:cxn>
                  <a:cxn ang="0">
                    <a:pos x="341" y="0"/>
                  </a:cxn>
                  <a:cxn ang="0">
                    <a:pos x="346" y="1"/>
                  </a:cxn>
                  <a:cxn ang="0">
                    <a:pos x="349" y="2"/>
                  </a:cxn>
                  <a:cxn ang="0">
                    <a:pos x="351" y="7"/>
                  </a:cxn>
                  <a:cxn ang="0">
                    <a:pos x="343" y="36"/>
                  </a:cxn>
                  <a:cxn ang="0">
                    <a:pos x="329" y="61"/>
                  </a:cxn>
                  <a:cxn ang="0">
                    <a:pos x="302" y="107"/>
                  </a:cxn>
                  <a:cxn ang="0">
                    <a:pos x="252" y="188"/>
                  </a:cxn>
                  <a:cxn ang="0">
                    <a:pos x="209" y="259"/>
                  </a:cxn>
                  <a:cxn ang="0">
                    <a:pos x="198" y="285"/>
                  </a:cxn>
                  <a:cxn ang="0">
                    <a:pos x="192" y="303"/>
                  </a:cxn>
                  <a:cxn ang="0">
                    <a:pos x="185" y="313"/>
                  </a:cxn>
                  <a:cxn ang="0">
                    <a:pos x="178" y="320"/>
                  </a:cxn>
                  <a:cxn ang="0">
                    <a:pos x="173" y="324"/>
                  </a:cxn>
                  <a:cxn ang="0">
                    <a:pos x="170" y="326"/>
                  </a:cxn>
                  <a:cxn ang="0">
                    <a:pos x="163" y="326"/>
                  </a:cxn>
                  <a:cxn ang="0">
                    <a:pos x="157" y="325"/>
                  </a:cxn>
                  <a:cxn ang="0">
                    <a:pos x="148" y="321"/>
                  </a:cxn>
                  <a:cxn ang="0">
                    <a:pos x="137" y="316"/>
                  </a:cxn>
                  <a:cxn ang="0">
                    <a:pos x="127" y="309"/>
                  </a:cxn>
                  <a:cxn ang="0">
                    <a:pos x="115" y="303"/>
                  </a:cxn>
                  <a:cxn ang="0">
                    <a:pos x="104" y="297"/>
                  </a:cxn>
                  <a:cxn ang="0">
                    <a:pos x="5" y="268"/>
                  </a:cxn>
                  <a:cxn ang="0">
                    <a:pos x="2" y="266"/>
                  </a:cxn>
                  <a:cxn ang="0">
                    <a:pos x="0" y="264"/>
                  </a:cxn>
                  <a:cxn ang="0">
                    <a:pos x="1" y="260"/>
                  </a:cxn>
                  <a:cxn ang="0">
                    <a:pos x="3" y="256"/>
                  </a:cxn>
                  <a:cxn ang="0">
                    <a:pos x="80" y="98"/>
                  </a:cxn>
                </a:cxnLst>
                <a:rect l="0" t="0" r="r" b="b"/>
                <a:pathLst>
                  <a:path w="352" h="327">
                    <a:moveTo>
                      <a:pt x="80" y="98"/>
                    </a:moveTo>
                    <a:lnTo>
                      <a:pt x="106" y="51"/>
                    </a:lnTo>
                    <a:lnTo>
                      <a:pt x="128" y="9"/>
                    </a:lnTo>
                    <a:lnTo>
                      <a:pt x="131" y="7"/>
                    </a:lnTo>
                    <a:lnTo>
                      <a:pt x="135" y="7"/>
                    </a:lnTo>
                    <a:lnTo>
                      <a:pt x="143" y="6"/>
                    </a:lnTo>
                    <a:lnTo>
                      <a:pt x="243" y="1"/>
                    </a:lnTo>
                    <a:lnTo>
                      <a:pt x="341" y="0"/>
                    </a:lnTo>
                    <a:lnTo>
                      <a:pt x="346" y="1"/>
                    </a:lnTo>
                    <a:lnTo>
                      <a:pt x="349" y="2"/>
                    </a:lnTo>
                    <a:lnTo>
                      <a:pt x="351" y="7"/>
                    </a:lnTo>
                    <a:lnTo>
                      <a:pt x="343" y="36"/>
                    </a:lnTo>
                    <a:lnTo>
                      <a:pt x="329" y="61"/>
                    </a:lnTo>
                    <a:lnTo>
                      <a:pt x="302" y="107"/>
                    </a:lnTo>
                    <a:lnTo>
                      <a:pt x="252" y="188"/>
                    </a:lnTo>
                    <a:lnTo>
                      <a:pt x="209" y="259"/>
                    </a:lnTo>
                    <a:lnTo>
                      <a:pt x="198" y="285"/>
                    </a:lnTo>
                    <a:lnTo>
                      <a:pt x="192" y="303"/>
                    </a:lnTo>
                    <a:lnTo>
                      <a:pt x="185" y="313"/>
                    </a:lnTo>
                    <a:lnTo>
                      <a:pt x="178" y="320"/>
                    </a:lnTo>
                    <a:lnTo>
                      <a:pt x="173" y="324"/>
                    </a:lnTo>
                    <a:lnTo>
                      <a:pt x="170" y="326"/>
                    </a:lnTo>
                    <a:lnTo>
                      <a:pt x="163" y="326"/>
                    </a:lnTo>
                    <a:lnTo>
                      <a:pt x="157" y="325"/>
                    </a:lnTo>
                    <a:lnTo>
                      <a:pt x="148" y="321"/>
                    </a:lnTo>
                    <a:lnTo>
                      <a:pt x="137" y="316"/>
                    </a:lnTo>
                    <a:lnTo>
                      <a:pt x="127" y="309"/>
                    </a:lnTo>
                    <a:lnTo>
                      <a:pt x="115" y="303"/>
                    </a:lnTo>
                    <a:lnTo>
                      <a:pt x="104" y="297"/>
                    </a:lnTo>
                    <a:lnTo>
                      <a:pt x="5" y="268"/>
                    </a:lnTo>
                    <a:lnTo>
                      <a:pt x="2" y="266"/>
                    </a:lnTo>
                    <a:lnTo>
                      <a:pt x="0" y="264"/>
                    </a:lnTo>
                    <a:lnTo>
                      <a:pt x="1" y="260"/>
                    </a:lnTo>
                    <a:lnTo>
                      <a:pt x="3" y="256"/>
                    </a:lnTo>
                    <a:lnTo>
                      <a:pt x="80" y="98"/>
                    </a:lnTo>
                  </a:path>
                </a:pathLst>
              </a:custGeom>
              <a:solidFill>
                <a:srgbClr val="A2C1FE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680" name="Freeform 56"/>
              <p:cNvSpPr>
                <a:spLocks/>
              </p:cNvSpPr>
              <p:nvPr/>
            </p:nvSpPr>
            <p:spPr bwMode="auto">
              <a:xfrm>
                <a:off x="935" y="744"/>
                <a:ext cx="360" cy="336"/>
              </a:xfrm>
              <a:custGeom>
                <a:avLst/>
                <a:gdLst/>
                <a:ahLst/>
                <a:cxnLst>
                  <a:cxn ang="0">
                    <a:pos x="82" y="101"/>
                  </a:cxn>
                  <a:cxn ang="0">
                    <a:pos x="108" y="53"/>
                  </a:cxn>
                  <a:cxn ang="0">
                    <a:pos x="131" y="10"/>
                  </a:cxn>
                  <a:cxn ang="0">
                    <a:pos x="134" y="8"/>
                  </a:cxn>
                  <a:cxn ang="0">
                    <a:pos x="138" y="7"/>
                  </a:cxn>
                  <a:cxn ang="0">
                    <a:pos x="146" y="6"/>
                  </a:cxn>
                  <a:cxn ang="0">
                    <a:pos x="249" y="1"/>
                  </a:cxn>
                  <a:cxn ang="0">
                    <a:pos x="349" y="0"/>
                  </a:cxn>
                  <a:cxn ang="0">
                    <a:pos x="354" y="1"/>
                  </a:cxn>
                  <a:cxn ang="0">
                    <a:pos x="357" y="3"/>
                  </a:cxn>
                  <a:cxn ang="0">
                    <a:pos x="359" y="7"/>
                  </a:cxn>
                  <a:cxn ang="0">
                    <a:pos x="351" y="37"/>
                  </a:cxn>
                  <a:cxn ang="0">
                    <a:pos x="336" y="63"/>
                  </a:cxn>
                  <a:cxn ang="0">
                    <a:pos x="309" y="111"/>
                  </a:cxn>
                  <a:cxn ang="0">
                    <a:pos x="258" y="193"/>
                  </a:cxn>
                  <a:cxn ang="0">
                    <a:pos x="214" y="265"/>
                  </a:cxn>
                  <a:cxn ang="0">
                    <a:pos x="203" y="293"/>
                  </a:cxn>
                  <a:cxn ang="0">
                    <a:pos x="196" y="311"/>
                  </a:cxn>
                  <a:cxn ang="0">
                    <a:pos x="189" y="322"/>
                  </a:cxn>
                  <a:cxn ang="0">
                    <a:pos x="182" y="329"/>
                  </a:cxn>
                  <a:cxn ang="0">
                    <a:pos x="177" y="333"/>
                  </a:cxn>
                  <a:cxn ang="0">
                    <a:pos x="174" y="335"/>
                  </a:cxn>
                  <a:cxn ang="0">
                    <a:pos x="167" y="335"/>
                  </a:cxn>
                  <a:cxn ang="0">
                    <a:pos x="161" y="334"/>
                  </a:cxn>
                  <a:cxn ang="0">
                    <a:pos x="151" y="330"/>
                  </a:cxn>
                  <a:cxn ang="0">
                    <a:pos x="140" y="324"/>
                  </a:cxn>
                  <a:cxn ang="0">
                    <a:pos x="130" y="318"/>
                  </a:cxn>
                  <a:cxn ang="0">
                    <a:pos x="118" y="311"/>
                  </a:cxn>
                  <a:cxn ang="0">
                    <a:pos x="106" y="305"/>
                  </a:cxn>
                  <a:cxn ang="0">
                    <a:pos x="5" y="276"/>
                  </a:cxn>
                  <a:cxn ang="0">
                    <a:pos x="2" y="274"/>
                  </a:cxn>
                  <a:cxn ang="0">
                    <a:pos x="0" y="270"/>
                  </a:cxn>
                  <a:cxn ang="0">
                    <a:pos x="1" y="267"/>
                  </a:cxn>
                  <a:cxn ang="0">
                    <a:pos x="3" y="263"/>
                  </a:cxn>
                  <a:cxn ang="0">
                    <a:pos x="82" y="101"/>
                  </a:cxn>
                </a:cxnLst>
                <a:rect l="0" t="0" r="r" b="b"/>
                <a:pathLst>
                  <a:path w="360" h="336">
                    <a:moveTo>
                      <a:pt x="82" y="101"/>
                    </a:moveTo>
                    <a:lnTo>
                      <a:pt x="108" y="53"/>
                    </a:lnTo>
                    <a:lnTo>
                      <a:pt x="131" y="10"/>
                    </a:lnTo>
                    <a:lnTo>
                      <a:pt x="134" y="8"/>
                    </a:lnTo>
                    <a:lnTo>
                      <a:pt x="138" y="7"/>
                    </a:lnTo>
                    <a:lnTo>
                      <a:pt x="146" y="6"/>
                    </a:lnTo>
                    <a:lnTo>
                      <a:pt x="249" y="1"/>
                    </a:lnTo>
                    <a:lnTo>
                      <a:pt x="349" y="0"/>
                    </a:lnTo>
                    <a:lnTo>
                      <a:pt x="354" y="1"/>
                    </a:lnTo>
                    <a:lnTo>
                      <a:pt x="357" y="3"/>
                    </a:lnTo>
                    <a:lnTo>
                      <a:pt x="359" y="7"/>
                    </a:lnTo>
                    <a:lnTo>
                      <a:pt x="351" y="37"/>
                    </a:lnTo>
                    <a:lnTo>
                      <a:pt x="336" y="63"/>
                    </a:lnTo>
                    <a:lnTo>
                      <a:pt x="309" y="111"/>
                    </a:lnTo>
                    <a:lnTo>
                      <a:pt x="258" y="193"/>
                    </a:lnTo>
                    <a:lnTo>
                      <a:pt x="214" y="265"/>
                    </a:lnTo>
                    <a:lnTo>
                      <a:pt x="203" y="293"/>
                    </a:lnTo>
                    <a:lnTo>
                      <a:pt x="196" y="311"/>
                    </a:lnTo>
                    <a:lnTo>
                      <a:pt x="189" y="322"/>
                    </a:lnTo>
                    <a:lnTo>
                      <a:pt x="182" y="329"/>
                    </a:lnTo>
                    <a:lnTo>
                      <a:pt x="177" y="333"/>
                    </a:lnTo>
                    <a:lnTo>
                      <a:pt x="174" y="335"/>
                    </a:lnTo>
                    <a:lnTo>
                      <a:pt x="167" y="335"/>
                    </a:lnTo>
                    <a:lnTo>
                      <a:pt x="161" y="334"/>
                    </a:lnTo>
                    <a:lnTo>
                      <a:pt x="151" y="330"/>
                    </a:lnTo>
                    <a:lnTo>
                      <a:pt x="140" y="324"/>
                    </a:lnTo>
                    <a:lnTo>
                      <a:pt x="130" y="318"/>
                    </a:lnTo>
                    <a:lnTo>
                      <a:pt x="118" y="311"/>
                    </a:lnTo>
                    <a:lnTo>
                      <a:pt x="106" y="305"/>
                    </a:lnTo>
                    <a:lnTo>
                      <a:pt x="5" y="276"/>
                    </a:lnTo>
                    <a:lnTo>
                      <a:pt x="2" y="274"/>
                    </a:lnTo>
                    <a:lnTo>
                      <a:pt x="0" y="270"/>
                    </a:lnTo>
                    <a:lnTo>
                      <a:pt x="1" y="267"/>
                    </a:lnTo>
                    <a:lnTo>
                      <a:pt x="3" y="263"/>
                    </a:lnTo>
                    <a:lnTo>
                      <a:pt x="82" y="10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345" y="1092"/>
              <a:ext cx="89" cy="187"/>
              <a:chOff x="1345" y="1092"/>
              <a:chExt cx="89" cy="187"/>
            </a:xfrm>
          </p:grpSpPr>
          <p:sp>
            <p:nvSpPr>
              <p:cNvPr id="154682" name="Freeform 58"/>
              <p:cNvSpPr>
                <a:spLocks/>
              </p:cNvSpPr>
              <p:nvPr/>
            </p:nvSpPr>
            <p:spPr bwMode="auto">
              <a:xfrm>
                <a:off x="1345" y="1095"/>
                <a:ext cx="89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2"/>
                  </a:cxn>
                  <a:cxn ang="0">
                    <a:pos x="7" y="21"/>
                  </a:cxn>
                  <a:cxn ang="0">
                    <a:pos x="15" y="30"/>
                  </a:cxn>
                  <a:cxn ang="0">
                    <a:pos x="26" y="35"/>
                  </a:cxn>
                  <a:cxn ang="0">
                    <a:pos x="41" y="39"/>
                  </a:cxn>
                  <a:cxn ang="0">
                    <a:pos x="52" y="46"/>
                  </a:cxn>
                  <a:cxn ang="0">
                    <a:pos x="62" y="55"/>
                  </a:cxn>
                  <a:cxn ang="0">
                    <a:pos x="71" y="69"/>
                  </a:cxn>
                  <a:cxn ang="0">
                    <a:pos x="75" y="81"/>
                  </a:cxn>
                  <a:cxn ang="0">
                    <a:pos x="71" y="92"/>
                  </a:cxn>
                  <a:cxn ang="0">
                    <a:pos x="62" y="100"/>
                  </a:cxn>
                  <a:cxn ang="0">
                    <a:pos x="53" y="108"/>
                  </a:cxn>
                  <a:cxn ang="0">
                    <a:pos x="47" y="117"/>
                  </a:cxn>
                  <a:cxn ang="0">
                    <a:pos x="42" y="127"/>
                  </a:cxn>
                  <a:cxn ang="0">
                    <a:pos x="40" y="140"/>
                  </a:cxn>
                  <a:cxn ang="0">
                    <a:pos x="45" y="151"/>
                  </a:cxn>
                  <a:cxn ang="0">
                    <a:pos x="51" y="159"/>
                  </a:cxn>
                  <a:cxn ang="0">
                    <a:pos x="64" y="168"/>
                  </a:cxn>
                  <a:cxn ang="0">
                    <a:pos x="75" y="175"/>
                  </a:cxn>
                  <a:cxn ang="0">
                    <a:pos x="88" y="183"/>
                  </a:cxn>
                </a:cxnLst>
                <a:rect l="0" t="0" r="r" b="b"/>
                <a:pathLst>
                  <a:path w="89" h="184">
                    <a:moveTo>
                      <a:pt x="0" y="0"/>
                    </a:moveTo>
                    <a:lnTo>
                      <a:pt x="3" y="12"/>
                    </a:lnTo>
                    <a:lnTo>
                      <a:pt x="7" y="21"/>
                    </a:lnTo>
                    <a:lnTo>
                      <a:pt x="15" y="30"/>
                    </a:lnTo>
                    <a:lnTo>
                      <a:pt x="26" y="35"/>
                    </a:lnTo>
                    <a:lnTo>
                      <a:pt x="41" y="39"/>
                    </a:lnTo>
                    <a:lnTo>
                      <a:pt x="52" y="46"/>
                    </a:lnTo>
                    <a:lnTo>
                      <a:pt x="62" y="55"/>
                    </a:lnTo>
                    <a:lnTo>
                      <a:pt x="71" y="69"/>
                    </a:lnTo>
                    <a:lnTo>
                      <a:pt x="75" y="81"/>
                    </a:lnTo>
                    <a:lnTo>
                      <a:pt x="71" y="92"/>
                    </a:lnTo>
                    <a:lnTo>
                      <a:pt x="62" y="100"/>
                    </a:lnTo>
                    <a:lnTo>
                      <a:pt x="53" y="108"/>
                    </a:lnTo>
                    <a:lnTo>
                      <a:pt x="47" y="117"/>
                    </a:lnTo>
                    <a:lnTo>
                      <a:pt x="42" y="127"/>
                    </a:lnTo>
                    <a:lnTo>
                      <a:pt x="40" y="140"/>
                    </a:lnTo>
                    <a:lnTo>
                      <a:pt x="45" y="151"/>
                    </a:lnTo>
                    <a:lnTo>
                      <a:pt x="51" y="159"/>
                    </a:lnTo>
                    <a:lnTo>
                      <a:pt x="64" y="168"/>
                    </a:lnTo>
                    <a:lnTo>
                      <a:pt x="75" y="175"/>
                    </a:lnTo>
                    <a:lnTo>
                      <a:pt x="88" y="18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683" name="Oval 59"/>
              <p:cNvSpPr>
                <a:spLocks noChangeArrowheads="1"/>
              </p:cNvSpPr>
              <p:nvPr/>
            </p:nvSpPr>
            <p:spPr bwMode="auto">
              <a:xfrm>
                <a:off x="1345" y="1092"/>
                <a:ext cx="2" cy="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54684" name="Rectangle 60"/>
            <p:cNvSpPr>
              <a:spLocks noChangeArrowheads="1"/>
            </p:cNvSpPr>
            <p:nvPr/>
          </p:nvSpPr>
          <p:spPr bwMode="auto">
            <a:xfrm>
              <a:off x="985" y="774"/>
              <a:ext cx="217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100" b="1" i="1">
                  <a:solidFill>
                    <a:srgbClr val="000000"/>
                  </a:solidFill>
                  <a:latin typeface="Arial" charset="0"/>
                </a:rPr>
                <a:t>?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Arc 3"/>
          <p:cNvSpPr>
            <a:spLocks/>
          </p:cNvSpPr>
          <p:nvPr/>
        </p:nvSpPr>
        <p:spPr bwMode="auto">
          <a:xfrm>
            <a:off x="2374900" y="1497013"/>
            <a:ext cx="5911850" cy="2192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6BF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2298700" y="2478088"/>
            <a:ext cx="3244850" cy="2030412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55900" y="3670300"/>
            <a:ext cx="5530850" cy="1820863"/>
            <a:chOff x="1736" y="2312"/>
            <a:chExt cx="3484" cy="1147"/>
          </a:xfrm>
        </p:grpSpPr>
        <p:sp>
          <p:nvSpPr>
            <p:cNvPr id="156678" name="Arc 6"/>
            <p:cNvSpPr>
              <a:spLocks/>
            </p:cNvSpPr>
            <p:nvPr/>
          </p:nvSpPr>
          <p:spPr bwMode="auto">
            <a:xfrm>
              <a:off x="1736" y="2312"/>
              <a:ext cx="3484" cy="110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587"/>
                <a:gd name="T2" fmla="*/ 750 w 21600"/>
                <a:gd name="T3" fmla="*/ 21587 h 21587"/>
                <a:gd name="T4" fmla="*/ 0 w 21600"/>
                <a:gd name="T5" fmla="*/ 0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7" fill="none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</a:path>
                <a:path w="21600" h="21587" stroke="0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6679" name="Freeform 7"/>
            <p:cNvSpPr>
              <a:spLocks/>
            </p:cNvSpPr>
            <p:nvPr/>
          </p:nvSpPr>
          <p:spPr bwMode="auto">
            <a:xfrm>
              <a:off x="1740" y="3387"/>
              <a:ext cx="144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3" y="71"/>
                </a:cxn>
                <a:cxn ang="0">
                  <a:pos x="143" y="0"/>
                </a:cxn>
                <a:cxn ang="0">
                  <a:pos x="0" y="36"/>
                </a:cxn>
              </a:cxnLst>
              <a:rect l="0" t="0" r="r" b="b"/>
              <a:pathLst>
                <a:path w="144" h="72">
                  <a:moveTo>
                    <a:pt x="0" y="36"/>
                  </a:moveTo>
                  <a:lnTo>
                    <a:pt x="143" y="71"/>
                  </a:lnTo>
                  <a:lnTo>
                    <a:pt x="143" y="0"/>
                  </a:ln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rgbClr val="F6BF6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680" name="Freeform 8"/>
            <p:cNvSpPr>
              <a:spLocks/>
            </p:cNvSpPr>
            <p:nvPr/>
          </p:nvSpPr>
          <p:spPr bwMode="auto">
            <a:xfrm>
              <a:off x="1740" y="3387"/>
              <a:ext cx="13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6" y="64"/>
                </a:cxn>
                <a:cxn ang="0">
                  <a:pos x="136" y="0"/>
                </a:cxn>
                <a:cxn ang="0">
                  <a:pos x="0" y="33"/>
                </a:cxn>
              </a:cxnLst>
              <a:rect l="0" t="0" r="r" b="b"/>
              <a:pathLst>
                <a:path w="137" h="65">
                  <a:moveTo>
                    <a:pt x="0" y="33"/>
                  </a:moveTo>
                  <a:lnTo>
                    <a:pt x="136" y="64"/>
                  </a:lnTo>
                  <a:lnTo>
                    <a:pt x="136" y="0"/>
                  </a:lnTo>
                  <a:lnTo>
                    <a:pt x="0" y="33"/>
                  </a:lnTo>
                </a:path>
              </a:pathLst>
            </a:custGeom>
            <a:solidFill>
              <a:srgbClr val="F6BF69"/>
            </a:solidFill>
            <a:ln w="762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1963" y="1582738"/>
            <a:ext cx="622300" cy="700087"/>
            <a:chOff x="291" y="997"/>
            <a:chExt cx="392" cy="441"/>
          </a:xfrm>
        </p:grpSpPr>
        <p:sp>
          <p:nvSpPr>
            <p:cNvPr id="156682" name="Freeform 10"/>
            <p:cNvSpPr>
              <a:spLocks/>
            </p:cNvSpPr>
            <p:nvPr/>
          </p:nvSpPr>
          <p:spPr bwMode="auto">
            <a:xfrm>
              <a:off x="295" y="1001"/>
              <a:ext cx="384" cy="43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55" y="2"/>
                </a:cxn>
                <a:cxn ang="0">
                  <a:pos x="41" y="11"/>
                </a:cxn>
                <a:cxn ang="0">
                  <a:pos x="26" y="24"/>
                </a:cxn>
                <a:cxn ang="0">
                  <a:pos x="13" y="39"/>
                </a:cxn>
                <a:cxn ang="0">
                  <a:pos x="3" y="55"/>
                </a:cxn>
                <a:cxn ang="0">
                  <a:pos x="0" y="75"/>
                </a:cxn>
                <a:cxn ang="0">
                  <a:pos x="0" y="90"/>
                </a:cxn>
                <a:cxn ang="0">
                  <a:pos x="5" y="113"/>
                </a:cxn>
                <a:cxn ang="0">
                  <a:pos x="18" y="131"/>
                </a:cxn>
                <a:cxn ang="0">
                  <a:pos x="40" y="148"/>
                </a:cxn>
                <a:cxn ang="0">
                  <a:pos x="64" y="170"/>
                </a:cxn>
                <a:cxn ang="0">
                  <a:pos x="85" y="187"/>
                </a:cxn>
                <a:cxn ang="0">
                  <a:pos x="103" y="200"/>
                </a:cxn>
                <a:cxn ang="0">
                  <a:pos x="120" y="219"/>
                </a:cxn>
                <a:cxn ang="0">
                  <a:pos x="132" y="244"/>
                </a:cxn>
                <a:cxn ang="0">
                  <a:pos x="144" y="258"/>
                </a:cxn>
                <a:cxn ang="0">
                  <a:pos x="155" y="267"/>
                </a:cxn>
                <a:cxn ang="0">
                  <a:pos x="172" y="270"/>
                </a:cxn>
                <a:cxn ang="0">
                  <a:pos x="207" y="269"/>
                </a:cxn>
                <a:cxn ang="0">
                  <a:pos x="279" y="267"/>
                </a:cxn>
                <a:cxn ang="0">
                  <a:pos x="345" y="289"/>
                </a:cxn>
                <a:cxn ang="0">
                  <a:pos x="353" y="333"/>
                </a:cxn>
                <a:cxn ang="0">
                  <a:pos x="346" y="379"/>
                </a:cxn>
                <a:cxn ang="0">
                  <a:pos x="341" y="405"/>
                </a:cxn>
                <a:cxn ang="0">
                  <a:pos x="311" y="407"/>
                </a:cxn>
                <a:cxn ang="0">
                  <a:pos x="129" y="432"/>
                </a:cxn>
                <a:cxn ang="0">
                  <a:pos x="331" y="423"/>
                </a:cxn>
                <a:cxn ang="0">
                  <a:pos x="371" y="402"/>
                </a:cxn>
                <a:cxn ang="0">
                  <a:pos x="375" y="350"/>
                </a:cxn>
                <a:cxn ang="0">
                  <a:pos x="378" y="285"/>
                </a:cxn>
                <a:cxn ang="0">
                  <a:pos x="383" y="212"/>
                </a:cxn>
              </a:cxnLst>
              <a:rect l="0" t="0" r="r" b="b"/>
              <a:pathLst>
                <a:path w="384" h="433">
                  <a:moveTo>
                    <a:pt x="138" y="48"/>
                  </a:moveTo>
                  <a:lnTo>
                    <a:pt x="68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6"/>
                  </a:lnTo>
                  <a:lnTo>
                    <a:pt x="41" y="11"/>
                  </a:lnTo>
                  <a:lnTo>
                    <a:pt x="33" y="18"/>
                  </a:lnTo>
                  <a:lnTo>
                    <a:pt x="26" y="24"/>
                  </a:lnTo>
                  <a:lnTo>
                    <a:pt x="21" y="30"/>
                  </a:lnTo>
                  <a:lnTo>
                    <a:pt x="13" y="39"/>
                  </a:lnTo>
                  <a:lnTo>
                    <a:pt x="8" y="48"/>
                  </a:lnTo>
                  <a:lnTo>
                    <a:pt x="3" y="55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0" y="90"/>
                  </a:lnTo>
                  <a:lnTo>
                    <a:pt x="2" y="101"/>
                  </a:lnTo>
                  <a:lnTo>
                    <a:pt x="5" y="113"/>
                  </a:lnTo>
                  <a:lnTo>
                    <a:pt x="10" y="121"/>
                  </a:lnTo>
                  <a:lnTo>
                    <a:pt x="18" y="131"/>
                  </a:lnTo>
                  <a:lnTo>
                    <a:pt x="29" y="138"/>
                  </a:lnTo>
                  <a:lnTo>
                    <a:pt x="40" y="148"/>
                  </a:lnTo>
                  <a:lnTo>
                    <a:pt x="51" y="157"/>
                  </a:lnTo>
                  <a:lnTo>
                    <a:pt x="64" y="170"/>
                  </a:lnTo>
                  <a:lnTo>
                    <a:pt x="74" y="179"/>
                  </a:lnTo>
                  <a:lnTo>
                    <a:pt x="85" y="187"/>
                  </a:lnTo>
                  <a:lnTo>
                    <a:pt x="93" y="194"/>
                  </a:lnTo>
                  <a:lnTo>
                    <a:pt x="103" y="200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4" y="232"/>
                  </a:lnTo>
                  <a:lnTo>
                    <a:pt x="132" y="244"/>
                  </a:lnTo>
                  <a:lnTo>
                    <a:pt x="138" y="251"/>
                  </a:lnTo>
                  <a:lnTo>
                    <a:pt x="144" y="258"/>
                  </a:lnTo>
                  <a:lnTo>
                    <a:pt x="150" y="263"/>
                  </a:lnTo>
                  <a:lnTo>
                    <a:pt x="155" y="267"/>
                  </a:lnTo>
                  <a:lnTo>
                    <a:pt x="164" y="269"/>
                  </a:lnTo>
                  <a:lnTo>
                    <a:pt x="172" y="270"/>
                  </a:lnTo>
                  <a:lnTo>
                    <a:pt x="181" y="271"/>
                  </a:lnTo>
                  <a:lnTo>
                    <a:pt x="207" y="269"/>
                  </a:lnTo>
                  <a:lnTo>
                    <a:pt x="242" y="267"/>
                  </a:lnTo>
                  <a:lnTo>
                    <a:pt x="279" y="267"/>
                  </a:lnTo>
                  <a:lnTo>
                    <a:pt x="342" y="273"/>
                  </a:lnTo>
                  <a:lnTo>
                    <a:pt x="345" y="289"/>
                  </a:lnTo>
                  <a:lnTo>
                    <a:pt x="349" y="308"/>
                  </a:lnTo>
                  <a:lnTo>
                    <a:pt x="353" y="333"/>
                  </a:lnTo>
                  <a:lnTo>
                    <a:pt x="349" y="359"/>
                  </a:lnTo>
                  <a:lnTo>
                    <a:pt x="346" y="379"/>
                  </a:lnTo>
                  <a:lnTo>
                    <a:pt x="342" y="404"/>
                  </a:lnTo>
                  <a:lnTo>
                    <a:pt x="341" y="405"/>
                  </a:lnTo>
                  <a:lnTo>
                    <a:pt x="336" y="407"/>
                  </a:lnTo>
                  <a:lnTo>
                    <a:pt x="311" y="407"/>
                  </a:lnTo>
                  <a:lnTo>
                    <a:pt x="129" y="410"/>
                  </a:lnTo>
                  <a:lnTo>
                    <a:pt x="129" y="432"/>
                  </a:lnTo>
                  <a:lnTo>
                    <a:pt x="225" y="427"/>
                  </a:lnTo>
                  <a:lnTo>
                    <a:pt x="331" y="423"/>
                  </a:lnTo>
                  <a:lnTo>
                    <a:pt x="370" y="422"/>
                  </a:lnTo>
                  <a:lnTo>
                    <a:pt x="371" y="402"/>
                  </a:lnTo>
                  <a:lnTo>
                    <a:pt x="373" y="378"/>
                  </a:lnTo>
                  <a:lnTo>
                    <a:pt x="375" y="350"/>
                  </a:lnTo>
                  <a:lnTo>
                    <a:pt x="377" y="317"/>
                  </a:lnTo>
                  <a:lnTo>
                    <a:pt x="378" y="285"/>
                  </a:lnTo>
                  <a:lnTo>
                    <a:pt x="381" y="254"/>
                  </a:lnTo>
                  <a:lnTo>
                    <a:pt x="383" y="212"/>
                  </a:lnTo>
                  <a:lnTo>
                    <a:pt x="138" y="48"/>
                  </a:lnTo>
                </a:path>
              </a:pathLst>
            </a:custGeom>
            <a:solidFill>
              <a:srgbClr val="003E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683" name="Freeform 11"/>
            <p:cNvSpPr>
              <a:spLocks/>
            </p:cNvSpPr>
            <p:nvPr/>
          </p:nvSpPr>
          <p:spPr bwMode="auto">
            <a:xfrm>
              <a:off x="291" y="997"/>
              <a:ext cx="392" cy="44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6" y="3"/>
                </a:cxn>
                <a:cxn ang="0">
                  <a:pos x="42" y="11"/>
                </a:cxn>
                <a:cxn ang="0">
                  <a:pos x="27" y="24"/>
                </a:cxn>
                <a:cxn ang="0">
                  <a:pos x="13" y="41"/>
                </a:cxn>
                <a:cxn ang="0">
                  <a:pos x="3" y="57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5" y="115"/>
                </a:cxn>
                <a:cxn ang="0">
                  <a:pos x="18" y="133"/>
                </a:cxn>
                <a:cxn ang="0">
                  <a:pos x="41" y="151"/>
                </a:cxn>
                <a:cxn ang="0">
                  <a:pos x="65" y="173"/>
                </a:cxn>
                <a:cxn ang="0">
                  <a:pos x="87" y="191"/>
                </a:cxn>
                <a:cxn ang="0">
                  <a:pos x="105" y="204"/>
                </a:cxn>
                <a:cxn ang="0">
                  <a:pos x="122" y="223"/>
                </a:cxn>
                <a:cxn ang="0">
                  <a:pos x="135" y="250"/>
                </a:cxn>
                <a:cxn ang="0">
                  <a:pos x="147" y="264"/>
                </a:cxn>
                <a:cxn ang="0">
                  <a:pos x="158" y="272"/>
                </a:cxn>
                <a:cxn ang="0">
                  <a:pos x="176" y="276"/>
                </a:cxn>
                <a:cxn ang="0">
                  <a:pos x="211" y="275"/>
                </a:cxn>
                <a:cxn ang="0">
                  <a:pos x="285" y="272"/>
                </a:cxn>
                <a:cxn ang="0">
                  <a:pos x="352" y="294"/>
                </a:cxn>
                <a:cxn ang="0">
                  <a:pos x="360" y="340"/>
                </a:cxn>
                <a:cxn ang="0">
                  <a:pos x="353" y="386"/>
                </a:cxn>
                <a:cxn ang="0">
                  <a:pos x="348" y="414"/>
                </a:cxn>
                <a:cxn ang="0">
                  <a:pos x="317" y="415"/>
                </a:cxn>
                <a:cxn ang="0">
                  <a:pos x="132" y="440"/>
                </a:cxn>
                <a:cxn ang="0">
                  <a:pos x="338" y="432"/>
                </a:cxn>
                <a:cxn ang="0">
                  <a:pos x="379" y="409"/>
                </a:cxn>
                <a:cxn ang="0">
                  <a:pos x="383" y="356"/>
                </a:cxn>
                <a:cxn ang="0">
                  <a:pos x="386" y="290"/>
                </a:cxn>
                <a:cxn ang="0">
                  <a:pos x="391" y="216"/>
                </a:cxn>
              </a:cxnLst>
              <a:rect l="0" t="0" r="r" b="b"/>
              <a:pathLst>
                <a:path w="392" h="441">
                  <a:moveTo>
                    <a:pt x="141" y="5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6" y="3"/>
                  </a:lnTo>
                  <a:lnTo>
                    <a:pt x="51" y="6"/>
                  </a:lnTo>
                  <a:lnTo>
                    <a:pt x="42" y="11"/>
                  </a:lnTo>
                  <a:lnTo>
                    <a:pt x="34" y="18"/>
                  </a:lnTo>
                  <a:lnTo>
                    <a:pt x="27" y="24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8" y="49"/>
                  </a:lnTo>
                  <a:lnTo>
                    <a:pt x="3" y="57"/>
                  </a:lnTo>
                  <a:lnTo>
                    <a:pt x="1" y="6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2" y="104"/>
                  </a:lnTo>
                  <a:lnTo>
                    <a:pt x="5" y="115"/>
                  </a:lnTo>
                  <a:lnTo>
                    <a:pt x="10" y="124"/>
                  </a:lnTo>
                  <a:lnTo>
                    <a:pt x="18" y="133"/>
                  </a:lnTo>
                  <a:lnTo>
                    <a:pt x="30" y="142"/>
                  </a:lnTo>
                  <a:lnTo>
                    <a:pt x="41" y="151"/>
                  </a:lnTo>
                  <a:lnTo>
                    <a:pt x="52" y="161"/>
                  </a:lnTo>
                  <a:lnTo>
                    <a:pt x="65" y="173"/>
                  </a:lnTo>
                  <a:lnTo>
                    <a:pt x="76" y="183"/>
                  </a:lnTo>
                  <a:lnTo>
                    <a:pt x="87" y="191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6" y="211"/>
                  </a:lnTo>
                  <a:lnTo>
                    <a:pt x="122" y="223"/>
                  </a:lnTo>
                  <a:lnTo>
                    <a:pt x="127" y="236"/>
                  </a:lnTo>
                  <a:lnTo>
                    <a:pt x="135" y="250"/>
                  </a:lnTo>
                  <a:lnTo>
                    <a:pt x="141" y="257"/>
                  </a:lnTo>
                  <a:lnTo>
                    <a:pt x="147" y="264"/>
                  </a:lnTo>
                  <a:lnTo>
                    <a:pt x="153" y="269"/>
                  </a:lnTo>
                  <a:lnTo>
                    <a:pt x="158" y="272"/>
                  </a:lnTo>
                  <a:lnTo>
                    <a:pt x="167" y="275"/>
                  </a:lnTo>
                  <a:lnTo>
                    <a:pt x="176" y="276"/>
                  </a:lnTo>
                  <a:lnTo>
                    <a:pt x="185" y="276"/>
                  </a:lnTo>
                  <a:lnTo>
                    <a:pt x="211" y="275"/>
                  </a:lnTo>
                  <a:lnTo>
                    <a:pt x="247" y="273"/>
                  </a:lnTo>
                  <a:lnTo>
                    <a:pt x="285" y="272"/>
                  </a:lnTo>
                  <a:lnTo>
                    <a:pt x="349" y="278"/>
                  </a:lnTo>
                  <a:lnTo>
                    <a:pt x="352" y="294"/>
                  </a:lnTo>
                  <a:lnTo>
                    <a:pt x="356" y="315"/>
                  </a:lnTo>
                  <a:lnTo>
                    <a:pt x="360" y="340"/>
                  </a:lnTo>
                  <a:lnTo>
                    <a:pt x="356" y="366"/>
                  </a:lnTo>
                  <a:lnTo>
                    <a:pt x="353" y="386"/>
                  </a:lnTo>
                  <a:lnTo>
                    <a:pt x="349" y="412"/>
                  </a:lnTo>
                  <a:lnTo>
                    <a:pt x="348" y="414"/>
                  </a:lnTo>
                  <a:lnTo>
                    <a:pt x="343" y="415"/>
                  </a:lnTo>
                  <a:lnTo>
                    <a:pt x="317" y="415"/>
                  </a:lnTo>
                  <a:lnTo>
                    <a:pt x="132" y="419"/>
                  </a:lnTo>
                  <a:lnTo>
                    <a:pt x="132" y="440"/>
                  </a:lnTo>
                  <a:lnTo>
                    <a:pt x="230" y="436"/>
                  </a:lnTo>
                  <a:lnTo>
                    <a:pt x="338" y="432"/>
                  </a:lnTo>
                  <a:lnTo>
                    <a:pt x="378" y="431"/>
                  </a:lnTo>
                  <a:lnTo>
                    <a:pt x="379" y="409"/>
                  </a:lnTo>
                  <a:lnTo>
                    <a:pt x="381" y="385"/>
                  </a:lnTo>
                  <a:lnTo>
                    <a:pt x="383" y="356"/>
                  </a:lnTo>
                  <a:lnTo>
                    <a:pt x="385" y="324"/>
                  </a:lnTo>
                  <a:lnTo>
                    <a:pt x="386" y="290"/>
                  </a:lnTo>
                  <a:lnTo>
                    <a:pt x="389" y="259"/>
                  </a:lnTo>
                  <a:lnTo>
                    <a:pt x="391" y="216"/>
                  </a:lnTo>
                  <a:lnTo>
                    <a:pt x="141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73063" y="1031875"/>
            <a:ext cx="1284287" cy="1246188"/>
            <a:chOff x="235" y="650"/>
            <a:chExt cx="809" cy="785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35" y="650"/>
              <a:ext cx="809" cy="785"/>
              <a:chOff x="235" y="650"/>
              <a:chExt cx="809" cy="785"/>
            </a:xfrm>
          </p:grpSpPr>
          <p:sp>
            <p:nvSpPr>
              <p:cNvPr id="156686" name="Freeform 14"/>
              <p:cNvSpPr>
                <a:spLocks/>
              </p:cNvSpPr>
              <p:nvPr/>
            </p:nvSpPr>
            <p:spPr bwMode="auto">
              <a:xfrm>
                <a:off x="239" y="653"/>
                <a:ext cx="801" cy="777"/>
              </a:xfrm>
              <a:custGeom>
                <a:avLst/>
                <a:gdLst/>
                <a:ahLst/>
                <a:cxnLst>
                  <a:cxn ang="0">
                    <a:pos x="45" y="143"/>
                  </a:cxn>
                  <a:cxn ang="0">
                    <a:pos x="48" y="131"/>
                  </a:cxn>
                  <a:cxn ang="0">
                    <a:pos x="0" y="97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59" y="71"/>
                  </a:cxn>
                  <a:cxn ang="0">
                    <a:pos x="118" y="100"/>
                  </a:cxn>
                  <a:cxn ang="0">
                    <a:pos x="137" y="94"/>
                  </a:cxn>
                  <a:cxn ang="0">
                    <a:pos x="148" y="87"/>
                  </a:cxn>
                  <a:cxn ang="0">
                    <a:pos x="168" y="85"/>
                  </a:cxn>
                  <a:cxn ang="0">
                    <a:pos x="181" y="80"/>
                  </a:cxn>
                  <a:cxn ang="0">
                    <a:pos x="196" y="65"/>
                  </a:cxn>
                  <a:cxn ang="0">
                    <a:pos x="195" y="30"/>
                  </a:cxn>
                  <a:cxn ang="0">
                    <a:pos x="213" y="59"/>
                  </a:cxn>
                  <a:cxn ang="0">
                    <a:pos x="219" y="36"/>
                  </a:cxn>
                  <a:cxn ang="0">
                    <a:pos x="226" y="75"/>
                  </a:cxn>
                  <a:cxn ang="0">
                    <a:pos x="257" y="99"/>
                  </a:cxn>
                  <a:cxn ang="0">
                    <a:pos x="337" y="123"/>
                  </a:cxn>
                  <a:cxn ang="0">
                    <a:pos x="407" y="148"/>
                  </a:cxn>
                  <a:cxn ang="0">
                    <a:pos x="435" y="173"/>
                  </a:cxn>
                  <a:cxn ang="0">
                    <a:pos x="391" y="185"/>
                  </a:cxn>
                  <a:cxn ang="0">
                    <a:pos x="381" y="252"/>
                  </a:cxn>
                  <a:cxn ang="0">
                    <a:pos x="392" y="298"/>
                  </a:cxn>
                  <a:cxn ang="0">
                    <a:pos x="377" y="307"/>
                  </a:cxn>
                  <a:cxn ang="0">
                    <a:pos x="338" y="304"/>
                  </a:cxn>
                  <a:cxn ang="0">
                    <a:pos x="366" y="354"/>
                  </a:cxn>
                  <a:cxn ang="0">
                    <a:pos x="421" y="421"/>
                  </a:cxn>
                  <a:cxn ang="0">
                    <a:pos x="513" y="500"/>
                  </a:cxn>
                  <a:cxn ang="0">
                    <a:pos x="536" y="556"/>
                  </a:cxn>
                  <a:cxn ang="0">
                    <a:pos x="574" y="643"/>
                  </a:cxn>
                  <a:cxn ang="0">
                    <a:pos x="622" y="697"/>
                  </a:cxn>
                  <a:cxn ang="0">
                    <a:pos x="658" y="707"/>
                  </a:cxn>
                  <a:cxn ang="0">
                    <a:pos x="711" y="717"/>
                  </a:cxn>
                  <a:cxn ang="0">
                    <a:pos x="766" y="738"/>
                  </a:cxn>
                  <a:cxn ang="0">
                    <a:pos x="796" y="754"/>
                  </a:cxn>
                  <a:cxn ang="0">
                    <a:pos x="799" y="769"/>
                  </a:cxn>
                  <a:cxn ang="0">
                    <a:pos x="747" y="776"/>
                  </a:cxn>
                  <a:cxn ang="0">
                    <a:pos x="539" y="775"/>
                  </a:cxn>
                  <a:cxn ang="0">
                    <a:pos x="508" y="772"/>
                  </a:cxn>
                  <a:cxn ang="0">
                    <a:pos x="491" y="653"/>
                  </a:cxn>
                  <a:cxn ang="0">
                    <a:pos x="473" y="582"/>
                  </a:cxn>
                  <a:cxn ang="0">
                    <a:pos x="438" y="571"/>
                  </a:cxn>
                  <a:cxn ang="0">
                    <a:pos x="370" y="567"/>
                  </a:cxn>
                  <a:cxn ang="0">
                    <a:pos x="252" y="572"/>
                  </a:cxn>
                  <a:cxn ang="0">
                    <a:pos x="225" y="568"/>
                  </a:cxn>
                  <a:cxn ang="0">
                    <a:pos x="210" y="558"/>
                  </a:cxn>
                  <a:cxn ang="0">
                    <a:pos x="197" y="538"/>
                  </a:cxn>
                  <a:cxn ang="0">
                    <a:pos x="168" y="491"/>
                  </a:cxn>
                  <a:cxn ang="0">
                    <a:pos x="136" y="449"/>
                  </a:cxn>
                  <a:cxn ang="0">
                    <a:pos x="124" y="429"/>
                  </a:cxn>
                  <a:cxn ang="0">
                    <a:pos x="112" y="318"/>
                  </a:cxn>
                  <a:cxn ang="0">
                    <a:pos x="96" y="232"/>
                  </a:cxn>
                  <a:cxn ang="0">
                    <a:pos x="75" y="183"/>
                  </a:cxn>
                </a:cxnLst>
                <a:rect l="0" t="0" r="r" b="b"/>
                <a:pathLst>
                  <a:path w="801" h="777">
                    <a:moveTo>
                      <a:pt x="63" y="169"/>
                    </a:moveTo>
                    <a:lnTo>
                      <a:pt x="54" y="159"/>
                    </a:lnTo>
                    <a:lnTo>
                      <a:pt x="45" y="143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0" y="128"/>
                    </a:lnTo>
                    <a:lnTo>
                      <a:pt x="52" y="125"/>
                    </a:lnTo>
                    <a:lnTo>
                      <a:pt x="0" y="97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69" y="117"/>
                    </a:lnTo>
                    <a:lnTo>
                      <a:pt x="76" y="115"/>
                    </a:lnTo>
                    <a:lnTo>
                      <a:pt x="27" y="70"/>
                    </a:lnTo>
                    <a:lnTo>
                      <a:pt x="57" y="83"/>
                    </a:lnTo>
                    <a:lnTo>
                      <a:pt x="91" y="114"/>
                    </a:lnTo>
                    <a:lnTo>
                      <a:pt x="59" y="71"/>
                    </a:lnTo>
                    <a:lnTo>
                      <a:pt x="110" y="100"/>
                    </a:lnTo>
                    <a:lnTo>
                      <a:pt x="79" y="66"/>
                    </a:lnTo>
                    <a:lnTo>
                      <a:pt x="118" y="100"/>
                    </a:lnTo>
                    <a:lnTo>
                      <a:pt x="126" y="95"/>
                    </a:lnTo>
                    <a:lnTo>
                      <a:pt x="83" y="53"/>
                    </a:lnTo>
                    <a:lnTo>
                      <a:pt x="137" y="94"/>
                    </a:lnTo>
                    <a:lnTo>
                      <a:pt x="145" y="94"/>
                    </a:lnTo>
                    <a:lnTo>
                      <a:pt x="108" y="57"/>
                    </a:lnTo>
                    <a:lnTo>
                      <a:pt x="148" y="87"/>
                    </a:lnTo>
                    <a:lnTo>
                      <a:pt x="124" y="51"/>
                    </a:lnTo>
                    <a:lnTo>
                      <a:pt x="149" y="75"/>
                    </a:lnTo>
                    <a:lnTo>
                      <a:pt x="168" y="85"/>
                    </a:lnTo>
                    <a:lnTo>
                      <a:pt x="143" y="40"/>
                    </a:lnTo>
                    <a:lnTo>
                      <a:pt x="162" y="67"/>
                    </a:lnTo>
                    <a:lnTo>
                      <a:pt x="181" y="80"/>
                    </a:lnTo>
                    <a:lnTo>
                      <a:pt x="154" y="6"/>
                    </a:lnTo>
                    <a:lnTo>
                      <a:pt x="181" y="47"/>
                    </a:lnTo>
                    <a:lnTo>
                      <a:pt x="196" y="65"/>
                    </a:lnTo>
                    <a:lnTo>
                      <a:pt x="184" y="37"/>
                    </a:lnTo>
                    <a:lnTo>
                      <a:pt x="208" y="77"/>
                    </a:lnTo>
                    <a:lnTo>
                      <a:pt x="195" y="30"/>
                    </a:lnTo>
                    <a:lnTo>
                      <a:pt x="210" y="0"/>
                    </a:lnTo>
                    <a:lnTo>
                      <a:pt x="201" y="34"/>
                    </a:lnTo>
                    <a:lnTo>
                      <a:pt x="213" y="59"/>
                    </a:lnTo>
                    <a:lnTo>
                      <a:pt x="215" y="30"/>
                    </a:lnTo>
                    <a:lnTo>
                      <a:pt x="233" y="21"/>
                    </a:lnTo>
                    <a:lnTo>
                      <a:pt x="219" y="36"/>
                    </a:lnTo>
                    <a:lnTo>
                      <a:pt x="221" y="68"/>
                    </a:lnTo>
                    <a:lnTo>
                      <a:pt x="232" y="53"/>
                    </a:lnTo>
                    <a:lnTo>
                      <a:pt x="226" y="75"/>
                    </a:lnTo>
                    <a:lnTo>
                      <a:pt x="237" y="83"/>
                    </a:lnTo>
                    <a:lnTo>
                      <a:pt x="249" y="95"/>
                    </a:lnTo>
                    <a:lnTo>
                      <a:pt x="257" y="99"/>
                    </a:lnTo>
                    <a:lnTo>
                      <a:pt x="280" y="106"/>
                    </a:lnTo>
                    <a:lnTo>
                      <a:pt x="316" y="116"/>
                    </a:lnTo>
                    <a:lnTo>
                      <a:pt x="337" y="123"/>
                    </a:lnTo>
                    <a:lnTo>
                      <a:pt x="360" y="130"/>
                    </a:lnTo>
                    <a:lnTo>
                      <a:pt x="383" y="139"/>
                    </a:lnTo>
                    <a:lnTo>
                      <a:pt x="407" y="148"/>
                    </a:lnTo>
                    <a:lnTo>
                      <a:pt x="425" y="160"/>
                    </a:lnTo>
                    <a:lnTo>
                      <a:pt x="432" y="168"/>
                    </a:lnTo>
                    <a:lnTo>
                      <a:pt x="435" y="173"/>
                    </a:lnTo>
                    <a:lnTo>
                      <a:pt x="432" y="176"/>
                    </a:lnTo>
                    <a:lnTo>
                      <a:pt x="421" y="179"/>
                    </a:lnTo>
                    <a:lnTo>
                      <a:pt x="391" y="185"/>
                    </a:lnTo>
                    <a:lnTo>
                      <a:pt x="363" y="189"/>
                    </a:lnTo>
                    <a:lnTo>
                      <a:pt x="363" y="210"/>
                    </a:lnTo>
                    <a:lnTo>
                      <a:pt x="381" y="252"/>
                    </a:lnTo>
                    <a:lnTo>
                      <a:pt x="388" y="269"/>
                    </a:lnTo>
                    <a:lnTo>
                      <a:pt x="393" y="294"/>
                    </a:lnTo>
                    <a:lnTo>
                      <a:pt x="392" y="298"/>
                    </a:lnTo>
                    <a:lnTo>
                      <a:pt x="389" y="303"/>
                    </a:lnTo>
                    <a:lnTo>
                      <a:pt x="383" y="305"/>
                    </a:lnTo>
                    <a:lnTo>
                      <a:pt x="377" y="307"/>
                    </a:lnTo>
                    <a:lnTo>
                      <a:pt x="371" y="308"/>
                    </a:lnTo>
                    <a:lnTo>
                      <a:pt x="351" y="306"/>
                    </a:lnTo>
                    <a:lnTo>
                      <a:pt x="338" y="304"/>
                    </a:lnTo>
                    <a:lnTo>
                      <a:pt x="336" y="316"/>
                    </a:lnTo>
                    <a:lnTo>
                      <a:pt x="343" y="327"/>
                    </a:lnTo>
                    <a:lnTo>
                      <a:pt x="366" y="354"/>
                    </a:lnTo>
                    <a:lnTo>
                      <a:pt x="379" y="371"/>
                    </a:lnTo>
                    <a:lnTo>
                      <a:pt x="395" y="392"/>
                    </a:lnTo>
                    <a:lnTo>
                      <a:pt x="421" y="421"/>
                    </a:lnTo>
                    <a:lnTo>
                      <a:pt x="429" y="445"/>
                    </a:lnTo>
                    <a:lnTo>
                      <a:pt x="475" y="476"/>
                    </a:lnTo>
                    <a:lnTo>
                      <a:pt x="513" y="500"/>
                    </a:lnTo>
                    <a:lnTo>
                      <a:pt x="518" y="512"/>
                    </a:lnTo>
                    <a:lnTo>
                      <a:pt x="529" y="535"/>
                    </a:lnTo>
                    <a:lnTo>
                      <a:pt x="536" y="556"/>
                    </a:lnTo>
                    <a:lnTo>
                      <a:pt x="544" y="578"/>
                    </a:lnTo>
                    <a:lnTo>
                      <a:pt x="559" y="618"/>
                    </a:lnTo>
                    <a:lnTo>
                      <a:pt x="574" y="643"/>
                    </a:lnTo>
                    <a:lnTo>
                      <a:pt x="602" y="684"/>
                    </a:lnTo>
                    <a:lnTo>
                      <a:pt x="612" y="691"/>
                    </a:lnTo>
                    <a:lnTo>
                      <a:pt x="622" y="697"/>
                    </a:lnTo>
                    <a:lnTo>
                      <a:pt x="632" y="702"/>
                    </a:lnTo>
                    <a:lnTo>
                      <a:pt x="640" y="704"/>
                    </a:lnTo>
                    <a:lnTo>
                      <a:pt x="658" y="707"/>
                    </a:lnTo>
                    <a:lnTo>
                      <a:pt x="668" y="708"/>
                    </a:lnTo>
                    <a:lnTo>
                      <a:pt x="688" y="712"/>
                    </a:lnTo>
                    <a:lnTo>
                      <a:pt x="711" y="717"/>
                    </a:lnTo>
                    <a:lnTo>
                      <a:pt x="731" y="723"/>
                    </a:lnTo>
                    <a:lnTo>
                      <a:pt x="748" y="729"/>
                    </a:lnTo>
                    <a:lnTo>
                      <a:pt x="766" y="738"/>
                    </a:lnTo>
                    <a:lnTo>
                      <a:pt x="779" y="743"/>
                    </a:lnTo>
                    <a:lnTo>
                      <a:pt x="791" y="750"/>
                    </a:lnTo>
                    <a:lnTo>
                      <a:pt x="796" y="754"/>
                    </a:lnTo>
                    <a:lnTo>
                      <a:pt x="800" y="760"/>
                    </a:lnTo>
                    <a:lnTo>
                      <a:pt x="799" y="764"/>
                    </a:lnTo>
                    <a:lnTo>
                      <a:pt x="799" y="769"/>
                    </a:lnTo>
                    <a:lnTo>
                      <a:pt x="793" y="770"/>
                    </a:lnTo>
                    <a:lnTo>
                      <a:pt x="780" y="771"/>
                    </a:lnTo>
                    <a:lnTo>
                      <a:pt x="747" y="776"/>
                    </a:lnTo>
                    <a:lnTo>
                      <a:pt x="697" y="772"/>
                    </a:lnTo>
                    <a:lnTo>
                      <a:pt x="614" y="775"/>
                    </a:lnTo>
                    <a:lnTo>
                      <a:pt x="539" y="775"/>
                    </a:lnTo>
                    <a:lnTo>
                      <a:pt x="520" y="774"/>
                    </a:lnTo>
                    <a:lnTo>
                      <a:pt x="513" y="774"/>
                    </a:lnTo>
                    <a:lnTo>
                      <a:pt x="508" y="772"/>
                    </a:lnTo>
                    <a:lnTo>
                      <a:pt x="505" y="762"/>
                    </a:lnTo>
                    <a:lnTo>
                      <a:pt x="501" y="727"/>
                    </a:lnTo>
                    <a:lnTo>
                      <a:pt x="491" y="653"/>
                    </a:lnTo>
                    <a:lnTo>
                      <a:pt x="488" y="621"/>
                    </a:lnTo>
                    <a:lnTo>
                      <a:pt x="480" y="593"/>
                    </a:lnTo>
                    <a:lnTo>
                      <a:pt x="473" y="582"/>
                    </a:lnTo>
                    <a:lnTo>
                      <a:pt x="465" y="577"/>
                    </a:lnTo>
                    <a:lnTo>
                      <a:pt x="454" y="574"/>
                    </a:lnTo>
                    <a:lnTo>
                      <a:pt x="438" y="571"/>
                    </a:lnTo>
                    <a:lnTo>
                      <a:pt x="423" y="569"/>
                    </a:lnTo>
                    <a:lnTo>
                      <a:pt x="400" y="568"/>
                    </a:lnTo>
                    <a:lnTo>
                      <a:pt x="370" y="567"/>
                    </a:lnTo>
                    <a:lnTo>
                      <a:pt x="315" y="569"/>
                    </a:lnTo>
                    <a:lnTo>
                      <a:pt x="265" y="572"/>
                    </a:lnTo>
                    <a:lnTo>
                      <a:pt x="252" y="572"/>
                    </a:lnTo>
                    <a:lnTo>
                      <a:pt x="243" y="572"/>
                    </a:lnTo>
                    <a:lnTo>
                      <a:pt x="233" y="570"/>
                    </a:lnTo>
                    <a:lnTo>
                      <a:pt x="225" y="568"/>
                    </a:lnTo>
                    <a:lnTo>
                      <a:pt x="219" y="566"/>
                    </a:lnTo>
                    <a:lnTo>
                      <a:pt x="215" y="562"/>
                    </a:lnTo>
                    <a:lnTo>
                      <a:pt x="210" y="558"/>
                    </a:lnTo>
                    <a:lnTo>
                      <a:pt x="206" y="553"/>
                    </a:lnTo>
                    <a:lnTo>
                      <a:pt x="202" y="546"/>
                    </a:lnTo>
                    <a:lnTo>
                      <a:pt x="197" y="538"/>
                    </a:lnTo>
                    <a:lnTo>
                      <a:pt x="187" y="523"/>
                    </a:lnTo>
                    <a:lnTo>
                      <a:pt x="178" y="507"/>
                    </a:lnTo>
                    <a:lnTo>
                      <a:pt x="168" y="491"/>
                    </a:lnTo>
                    <a:lnTo>
                      <a:pt x="158" y="476"/>
                    </a:lnTo>
                    <a:lnTo>
                      <a:pt x="145" y="459"/>
                    </a:lnTo>
                    <a:lnTo>
                      <a:pt x="136" y="449"/>
                    </a:lnTo>
                    <a:lnTo>
                      <a:pt x="129" y="440"/>
                    </a:lnTo>
                    <a:lnTo>
                      <a:pt x="126" y="436"/>
                    </a:lnTo>
                    <a:lnTo>
                      <a:pt x="124" y="429"/>
                    </a:lnTo>
                    <a:lnTo>
                      <a:pt x="122" y="405"/>
                    </a:lnTo>
                    <a:lnTo>
                      <a:pt x="116" y="345"/>
                    </a:lnTo>
                    <a:lnTo>
                      <a:pt x="112" y="318"/>
                    </a:lnTo>
                    <a:lnTo>
                      <a:pt x="118" y="293"/>
                    </a:lnTo>
                    <a:lnTo>
                      <a:pt x="122" y="269"/>
                    </a:lnTo>
                    <a:lnTo>
                      <a:pt x="96" y="232"/>
                    </a:lnTo>
                    <a:lnTo>
                      <a:pt x="88" y="213"/>
                    </a:lnTo>
                    <a:lnTo>
                      <a:pt x="81" y="197"/>
                    </a:lnTo>
                    <a:lnTo>
                      <a:pt x="75" y="183"/>
                    </a:lnTo>
                    <a:lnTo>
                      <a:pt x="63" y="169"/>
                    </a:lnTo>
                  </a:path>
                </a:pathLst>
              </a:custGeom>
              <a:solidFill>
                <a:srgbClr val="FFC5CF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687" name="Freeform 15"/>
              <p:cNvSpPr>
                <a:spLocks/>
              </p:cNvSpPr>
              <p:nvPr/>
            </p:nvSpPr>
            <p:spPr bwMode="auto">
              <a:xfrm>
                <a:off x="235" y="650"/>
                <a:ext cx="809" cy="785"/>
              </a:xfrm>
              <a:custGeom>
                <a:avLst/>
                <a:gdLst/>
                <a:ahLst/>
                <a:cxnLst>
                  <a:cxn ang="0">
                    <a:pos x="45" y="144"/>
                  </a:cxn>
                  <a:cxn ang="0">
                    <a:pos x="48" y="131"/>
                  </a:cxn>
                  <a:cxn ang="0">
                    <a:pos x="0" y="98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60" y="71"/>
                  </a:cxn>
                  <a:cxn ang="0">
                    <a:pos x="119" y="100"/>
                  </a:cxn>
                  <a:cxn ang="0">
                    <a:pos x="138" y="94"/>
                  </a:cxn>
                  <a:cxn ang="0">
                    <a:pos x="149" y="87"/>
                  </a:cxn>
                  <a:cxn ang="0">
                    <a:pos x="170" y="86"/>
                  </a:cxn>
                  <a:cxn ang="0">
                    <a:pos x="183" y="81"/>
                  </a:cxn>
                  <a:cxn ang="0">
                    <a:pos x="198" y="65"/>
                  </a:cxn>
                  <a:cxn ang="0">
                    <a:pos x="197" y="30"/>
                  </a:cxn>
                  <a:cxn ang="0">
                    <a:pos x="215" y="59"/>
                  </a:cxn>
                  <a:cxn ang="0">
                    <a:pos x="221" y="35"/>
                  </a:cxn>
                  <a:cxn ang="0">
                    <a:pos x="228" y="75"/>
                  </a:cxn>
                  <a:cxn ang="0">
                    <a:pos x="260" y="99"/>
                  </a:cxn>
                  <a:cxn ang="0">
                    <a:pos x="340" y="123"/>
                  </a:cxn>
                  <a:cxn ang="0">
                    <a:pos x="411" y="150"/>
                  </a:cxn>
                  <a:cxn ang="0">
                    <a:pos x="439" y="174"/>
                  </a:cxn>
                  <a:cxn ang="0">
                    <a:pos x="395" y="186"/>
                  </a:cxn>
                  <a:cxn ang="0">
                    <a:pos x="385" y="255"/>
                  </a:cxn>
                  <a:cxn ang="0">
                    <a:pos x="396" y="301"/>
                  </a:cxn>
                  <a:cxn ang="0">
                    <a:pos x="381" y="310"/>
                  </a:cxn>
                  <a:cxn ang="0">
                    <a:pos x="341" y="307"/>
                  </a:cxn>
                  <a:cxn ang="0">
                    <a:pos x="370" y="358"/>
                  </a:cxn>
                  <a:cxn ang="0">
                    <a:pos x="425" y="424"/>
                  </a:cxn>
                  <a:cxn ang="0">
                    <a:pos x="518" y="504"/>
                  </a:cxn>
                  <a:cxn ang="0">
                    <a:pos x="541" y="562"/>
                  </a:cxn>
                  <a:cxn ang="0">
                    <a:pos x="580" y="650"/>
                  </a:cxn>
                  <a:cxn ang="0">
                    <a:pos x="628" y="703"/>
                  </a:cxn>
                  <a:cxn ang="0">
                    <a:pos x="665" y="713"/>
                  </a:cxn>
                  <a:cxn ang="0">
                    <a:pos x="718" y="724"/>
                  </a:cxn>
                  <a:cxn ang="0">
                    <a:pos x="774" y="745"/>
                  </a:cxn>
                  <a:cxn ang="0">
                    <a:pos x="804" y="761"/>
                  </a:cxn>
                  <a:cxn ang="0">
                    <a:pos x="807" y="777"/>
                  </a:cxn>
                  <a:cxn ang="0">
                    <a:pos x="754" y="784"/>
                  </a:cxn>
                  <a:cxn ang="0">
                    <a:pos x="544" y="783"/>
                  </a:cxn>
                  <a:cxn ang="0">
                    <a:pos x="513" y="779"/>
                  </a:cxn>
                  <a:cxn ang="0">
                    <a:pos x="496" y="659"/>
                  </a:cxn>
                  <a:cxn ang="0">
                    <a:pos x="478" y="587"/>
                  </a:cxn>
                  <a:cxn ang="0">
                    <a:pos x="442" y="576"/>
                  </a:cxn>
                  <a:cxn ang="0">
                    <a:pos x="374" y="573"/>
                  </a:cxn>
                  <a:cxn ang="0">
                    <a:pos x="255" y="577"/>
                  </a:cxn>
                  <a:cxn ang="0">
                    <a:pos x="227" y="574"/>
                  </a:cxn>
                  <a:cxn ang="0">
                    <a:pos x="212" y="563"/>
                  </a:cxn>
                  <a:cxn ang="0">
                    <a:pos x="199" y="544"/>
                  </a:cxn>
                  <a:cxn ang="0">
                    <a:pos x="170" y="496"/>
                  </a:cxn>
                  <a:cxn ang="0">
                    <a:pos x="137" y="454"/>
                  </a:cxn>
                  <a:cxn ang="0">
                    <a:pos x="125" y="432"/>
                  </a:cxn>
                  <a:cxn ang="0">
                    <a:pos x="113" y="321"/>
                  </a:cxn>
                  <a:cxn ang="0">
                    <a:pos x="97" y="233"/>
                  </a:cxn>
                  <a:cxn ang="0">
                    <a:pos x="76" y="184"/>
                  </a:cxn>
                </a:cxnLst>
                <a:rect l="0" t="0" r="r" b="b"/>
                <a:pathLst>
                  <a:path w="809" h="785">
                    <a:moveTo>
                      <a:pt x="64" y="171"/>
                    </a:moveTo>
                    <a:lnTo>
                      <a:pt x="55" y="160"/>
                    </a:lnTo>
                    <a:lnTo>
                      <a:pt x="45" y="144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1" y="129"/>
                    </a:lnTo>
                    <a:lnTo>
                      <a:pt x="53" y="126"/>
                    </a:lnTo>
                    <a:lnTo>
                      <a:pt x="0" y="98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70" y="117"/>
                    </a:lnTo>
                    <a:lnTo>
                      <a:pt x="77" y="116"/>
                    </a:lnTo>
                    <a:lnTo>
                      <a:pt x="27" y="70"/>
                    </a:lnTo>
                    <a:lnTo>
                      <a:pt x="58" y="84"/>
                    </a:lnTo>
                    <a:lnTo>
                      <a:pt x="92" y="115"/>
                    </a:lnTo>
                    <a:lnTo>
                      <a:pt x="60" y="71"/>
                    </a:lnTo>
                    <a:lnTo>
                      <a:pt x="111" y="100"/>
                    </a:lnTo>
                    <a:lnTo>
                      <a:pt x="80" y="67"/>
                    </a:lnTo>
                    <a:lnTo>
                      <a:pt x="119" y="100"/>
                    </a:lnTo>
                    <a:lnTo>
                      <a:pt x="127" y="95"/>
                    </a:lnTo>
                    <a:lnTo>
                      <a:pt x="84" y="53"/>
                    </a:lnTo>
                    <a:lnTo>
                      <a:pt x="138" y="94"/>
                    </a:lnTo>
                    <a:lnTo>
                      <a:pt x="146" y="94"/>
                    </a:lnTo>
                    <a:lnTo>
                      <a:pt x="109" y="57"/>
                    </a:lnTo>
                    <a:lnTo>
                      <a:pt x="149" y="87"/>
                    </a:lnTo>
                    <a:lnTo>
                      <a:pt x="125" y="51"/>
                    </a:lnTo>
                    <a:lnTo>
                      <a:pt x="150" y="75"/>
                    </a:lnTo>
                    <a:lnTo>
                      <a:pt x="170" y="86"/>
                    </a:lnTo>
                    <a:lnTo>
                      <a:pt x="144" y="39"/>
                    </a:lnTo>
                    <a:lnTo>
                      <a:pt x="164" y="68"/>
                    </a:lnTo>
                    <a:lnTo>
                      <a:pt x="183" y="81"/>
                    </a:lnTo>
                    <a:lnTo>
                      <a:pt x="156" y="5"/>
                    </a:lnTo>
                    <a:lnTo>
                      <a:pt x="183" y="46"/>
                    </a:lnTo>
                    <a:lnTo>
                      <a:pt x="198" y="65"/>
                    </a:lnTo>
                    <a:lnTo>
                      <a:pt x="186" y="37"/>
                    </a:lnTo>
                    <a:lnTo>
                      <a:pt x="210" y="78"/>
                    </a:lnTo>
                    <a:lnTo>
                      <a:pt x="197" y="30"/>
                    </a:lnTo>
                    <a:lnTo>
                      <a:pt x="212" y="0"/>
                    </a:lnTo>
                    <a:lnTo>
                      <a:pt x="203" y="33"/>
                    </a:lnTo>
                    <a:lnTo>
                      <a:pt x="215" y="59"/>
                    </a:lnTo>
                    <a:lnTo>
                      <a:pt x="217" y="30"/>
                    </a:lnTo>
                    <a:lnTo>
                      <a:pt x="235" y="21"/>
                    </a:lnTo>
                    <a:lnTo>
                      <a:pt x="221" y="35"/>
                    </a:lnTo>
                    <a:lnTo>
                      <a:pt x="223" y="69"/>
                    </a:lnTo>
                    <a:lnTo>
                      <a:pt x="234" y="53"/>
                    </a:lnTo>
                    <a:lnTo>
                      <a:pt x="228" y="75"/>
                    </a:lnTo>
                    <a:lnTo>
                      <a:pt x="239" y="84"/>
                    </a:lnTo>
                    <a:lnTo>
                      <a:pt x="251" y="95"/>
                    </a:lnTo>
                    <a:lnTo>
                      <a:pt x="260" y="99"/>
                    </a:lnTo>
                    <a:lnTo>
                      <a:pt x="283" y="106"/>
                    </a:lnTo>
                    <a:lnTo>
                      <a:pt x="319" y="117"/>
                    </a:lnTo>
                    <a:lnTo>
                      <a:pt x="340" y="123"/>
                    </a:lnTo>
                    <a:lnTo>
                      <a:pt x="364" y="130"/>
                    </a:lnTo>
                    <a:lnTo>
                      <a:pt x="387" y="140"/>
                    </a:lnTo>
                    <a:lnTo>
                      <a:pt x="411" y="150"/>
                    </a:lnTo>
                    <a:lnTo>
                      <a:pt x="429" y="162"/>
                    </a:lnTo>
                    <a:lnTo>
                      <a:pt x="436" y="170"/>
                    </a:lnTo>
                    <a:lnTo>
                      <a:pt x="439" y="174"/>
                    </a:lnTo>
                    <a:lnTo>
                      <a:pt x="436" y="178"/>
                    </a:lnTo>
                    <a:lnTo>
                      <a:pt x="425" y="181"/>
                    </a:lnTo>
                    <a:lnTo>
                      <a:pt x="395" y="186"/>
                    </a:lnTo>
                    <a:lnTo>
                      <a:pt x="367" y="190"/>
                    </a:lnTo>
                    <a:lnTo>
                      <a:pt x="367" y="212"/>
                    </a:lnTo>
                    <a:lnTo>
                      <a:pt x="385" y="255"/>
                    </a:lnTo>
                    <a:lnTo>
                      <a:pt x="392" y="272"/>
                    </a:lnTo>
                    <a:lnTo>
                      <a:pt x="397" y="297"/>
                    </a:lnTo>
                    <a:lnTo>
                      <a:pt x="396" y="301"/>
                    </a:lnTo>
                    <a:lnTo>
                      <a:pt x="393" y="305"/>
                    </a:lnTo>
                    <a:lnTo>
                      <a:pt x="387" y="308"/>
                    </a:lnTo>
                    <a:lnTo>
                      <a:pt x="381" y="310"/>
                    </a:lnTo>
                    <a:lnTo>
                      <a:pt x="375" y="310"/>
                    </a:lnTo>
                    <a:lnTo>
                      <a:pt x="355" y="309"/>
                    </a:lnTo>
                    <a:lnTo>
                      <a:pt x="341" y="307"/>
                    </a:lnTo>
                    <a:lnTo>
                      <a:pt x="339" y="319"/>
                    </a:lnTo>
                    <a:lnTo>
                      <a:pt x="346" y="329"/>
                    </a:lnTo>
                    <a:lnTo>
                      <a:pt x="370" y="358"/>
                    </a:lnTo>
                    <a:lnTo>
                      <a:pt x="383" y="375"/>
                    </a:lnTo>
                    <a:lnTo>
                      <a:pt x="399" y="395"/>
                    </a:lnTo>
                    <a:lnTo>
                      <a:pt x="425" y="424"/>
                    </a:lnTo>
                    <a:lnTo>
                      <a:pt x="433" y="449"/>
                    </a:lnTo>
                    <a:lnTo>
                      <a:pt x="480" y="481"/>
                    </a:lnTo>
                    <a:lnTo>
                      <a:pt x="518" y="504"/>
                    </a:lnTo>
                    <a:lnTo>
                      <a:pt x="523" y="516"/>
                    </a:lnTo>
                    <a:lnTo>
                      <a:pt x="534" y="540"/>
                    </a:lnTo>
                    <a:lnTo>
                      <a:pt x="541" y="562"/>
                    </a:lnTo>
                    <a:lnTo>
                      <a:pt x="549" y="583"/>
                    </a:lnTo>
                    <a:lnTo>
                      <a:pt x="565" y="623"/>
                    </a:lnTo>
                    <a:lnTo>
                      <a:pt x="580" y="650"/>
                    </a:lnTo>
                    <a:lnTo>
                      <a:pt x="608" y="690"/>
                    </a:lnTo>
                    <a:lnTo>
                      <a:pt x="618" y="697"/>
                    </a:lnTo>
                    <a:lnTo>
                      <a:pt x="628" y="703"/>
                    </a:lnTo>
                    <a:lnTo>
                      <a:pt x="638" y="708"/>
                    </a:lnTo>
                    <a:lnTo>
                      <a:pt x="646" y="711"/>
                    </a:lnTo>
                    <a:lnTo>
                      <a:pt x="665" y="713"/>
                    </a:lnTo>
                    <a:lnTo>
                      <a:pt x="675" y="714"/>
                    </a:lnTo>
                    <a:lnTo>
                      <a:pt x="695" y="719"/>
                    </a:lnTo>
                    <a:lnTo>
                      <a:pt x="718" y="724"/>
                    </a:lnTo>
                    <a:lnTo>
                      <a:pt x="738" y="730"/>
                    </a:lnTo>
                    <a:lnTo>
                      <a:pt x="755" y="737"/>
                    </a:lnTo>
                    <a:lnTo>
                      <a:pt x="774" y="745"/>
                    </a:lnTo>
                    <a:lnTo>
                      <a:pt x="787" y="750"/>
                    </a:lnTo>
                    <a:lnTo>
                      <a:pt x="799" y="757"/>
                    </a:lnTo>
                    <a:lnTo>
                      <a:pt x="804" y="761"/>
                    </a:lnTo>
                    <a:lnTo>
                      <a:pt x="808" y="767"/>
                    </a:lnTo>
                    <a:lnTo>
                      <a:pt x="807" y="772"/>
                    </a:lnTo>
                    <a:lnTo>
                      <a:pt x="807" y="777"/>
                    </a:lnTo>
                    <a:lnTo>
                      <a:pt x="801" y="778"/>
                    </a:lnTo>
                    <a:lnTo>
                      <a:pt x="788" y="779"/>
                    </a:lnTo>
                    <a:lnTo>
                      <a:pt x="754" y="784"/>
                    </a:lnTo>
                    <a:lnTo>
                      <a:pt x="704" y="779"/>
                    </a:lnTo>
                    <a:lnTo>
                      <a:pt x="620" y="783"/>
                    </a:lnTo>
                    <a:lnTo>
                      <a:pt x="544" y="783"/>
                    </a:lnTo>
                    <a:lnTo>
                      <a:pt x="525" y="782"/>
                    </a:lnTo>
                    <a:lnTo>
                      <a:pt x="518" y="781"/>
                    </a:lnTo>
                    <a:lnTo>
                      <a:pt x="513" y="779"/>
                    </a:lnTo>
                    <a:lnTo>
                      <a:pt x="510" y="769"/>
                    </a:lnTo>
                    <a:lnTo>
                      <a:pt x="506" y="733"/>
                    </a:lnTo>
                    <a:lnTo>
                      <a:pt x="496" y="659"/>
                    </a:lnTo>
                    <a:lnTo>
                      <a:pt x="493" y="627"/>
                    </a:lnTo>
                    <a:lnTo>
                      <a:pt x="485" y="599"/>
                    </a:lnTo>
                    <a:lnTo>
                      <a:pt x="478" y="587"/>
                    </a:lnTo>
                    <a:lnTo>
                      <a:pt x="470" y="582"/>
                    </a:lnTo>
                    <a:lnTo>
                      <a:pt x="459" y="580"/>
                    </a:lnTo>
                    <a:lnTo>
                      <a:pt x="442" y="576"/>
                    </a:lnTo>
                    <a:lnTo>
                      <a:pt x="427" y="575"/>
                    </a:lnTo>
                    <a:lnTo>
                      <a:pt x="404" y="574"/>
                    </a:lnTo>
                    <a:lnTo>
                      <a:pt x="374" y="573"/>
                    </a:lnTo>
                    <a:lnTo>
                      <a:pt x="318" y="575"/>
                    </a:lnTo>
                    <a:lnTo>
                      <a:pt x="268" y="577"/>
                    </a:lnTo>
                    <a:lnTo>
                      <a:pt x="255" y="577"/>
                    </a:lnTo>
                    <a:lnTo>
                      <a:pt x="245" y="577"/>
                    </a:lnTo>
                    <a:lnTo>
                      <a:pt x="235" y="575"/>
                    </a:lnTo>
                    <a:lnTo>
                      <a:pt x="227" y="574"/>
                    </a:lnTo>
                    <a:lnTo>
                      <a:pt x="221" y="571"/>
                    </a:lnTo>
                    <a:lnTo>
                      <a:pt x="217" y="568"/>
                    </a:lnTo>
                    <a:lnTo>
                      <a:pt x="212" y="563"/>
                    </a:lnTo>
                    <a:lnTo>
                      <a:pt x="208" y="558"/>
                    </a:lnTo>
                    <a:lnTo>
                      <a:pt x="204" y="551"/>
                    </a:lnTo>
                    <a:lnTo>
                      <a:pt x="199" y="544"/>
                    </a:lnTo>
                    <a:lnTo>
                      <a:pt x="189" y="527"/>
                    </a:lnTo>
                    <a:lnTo>
                      <a:pt x="180" y="512"/>
                    </a:lnTo>
                    <a:lnTo>
                      <a:pt x="170" y="496"/>
                    </a:lnTo>
                    <a:lnTo>
                      <a:pt x="160" y="481"/>
                    </a:lnTo>
                    <a:lnTo>
                      <a:pt x="146" y="464"/>
                    </a:lnTo>
                    <a:lnTo>
                      <a:pt x="137" y="454"/>
                    </a:lnTo>
                    <a:lnTo>
                      <a:pt x="130" y="445"/>
                    </a:lnTo>
                    <a:lnTo>
                      <a:pt x="127" y="440"/>
                    </a:lnTo>
                    <a:lnTo>
                      <a:pt x="125" y="432"/>
                    </a:lnTo>
                    <a:lnTo>
                      <a:pt x="123" y="408"/>
                    </a:lnTo>
                    <a:lnTo>
                      <a:pt x="117" y="348"/>
                    </a:lnTo>
                    <a:lnTo>
                      <a:pt x="113" y="321"/>
                    </a:lnTo>
                    <a:lnTo>
                      <a:pt x="119" y="296"/>
                    </a:lnTo>
                    <a:lnTo>
                      <a:pt x="123" y="272"/>
                    </a:lnTo>
                    <a:lnTo>
                      <a:pt x="97" y="233"/>
                    </a:lnTo>
                    <a:lnTo>
                      <a:pt x="89" y="214"/>
                    </a:lnTo>
                    <a:lnTo>
                      <a:pt x="82" y="198"/>
                    </a:lnTo>
                    <a:lnTo>
                      <a:pt x="76" y="184"/>
                    </a:lnTo>
                    <a:lnTo>
                      <a:pt x="64" y="1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05" y="752"/>
              <a:ext cx="237" cy="376"/>
              <a:chOff x="405" y="752"/>
              <a:chExt cx="237" cy="376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50" y="752"/>
                <a:ext cx="51" cy="70"/>
                <a:chOff x="450" y="752"/>
                <a:chExt cx="51" cy="70"/>
              </a:xfrm>
            </p:grpSpPr>
            <p:sp>
              <p:nvSpPr>
                <p:cNvPr id="156690" name="Oval 18"/>
                <p:cNvSpPr>
                  <a:spLocks noChangeArrowheads="1"/>
                </p:cNvSpPr>
                <p:nvPr/>
              </p:nvSpPr>
              <p:spPr bwMode="auto">
                <a:xfrm>
                  <a:off x="498" y="781"/>
                  <a:ext cx="3" cy="41"/>
                </a:xfrm>
                <a:prstGeom prst="ellipse">
                  <a:avLst/>
                </a:prstGeom>
                <a:solidFill>
                  <a:srgbClr val="FFC5C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450" y="752"/>
                  <a:ext cx="29" cy="34"/>
                  <a:chOff x="450" y="752"/>
                  <a:chExt cx="29" cy="34"/>
                </a:xfrm>
              </p:grpSpPr>
              <p:sp>
                <p:nvSpPr>
                  <p:cNvPr id="156692" name="Freeform 20"/>
                  <p:cNvSpPr>
                    <a:spLocks/>
                  </p:cNvSpPr>
                  <p:nvPr/>
                </p:nvSpPr>
                <p:spPr bwMode="auto">
                  <a:xfrm>
                    <a:off x="454" y="755"/>
                    <a:ext cx="21" cy="2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14" y="1"/>
                      </a:cxn>
                      <a:cxn ang="0">
                        <a:pos x="10" y="2"/>
                      </a:cxn>
                      <a:cxn ang="0">
                        <a:pos x="6" y="5"/>
                      </a:cxn>
                      <a:cxn ang="0">
                        <a:pos x="4" y="7"/>
                      </a:cxn>
                      <a:cxn ang="0">
                        <a:pos x="2" y="11"/>
                      </a:cxn>
                      <a:cxn ang="0">
                        <a:pos x="0" y="17"/>
                      </a:cxn>
                      <a:cxn ang="0">
                        <a:pos x="0" y="21"/>
                      </a:cxn>
                      <a:cxn ang="0">
                        <a:pos x="1" y="26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21" h="27">
                        <a:moveTo>
                          <a:pt x="20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5"/>
                        </a:lnTo>
                        <a:lnTo>
                          <a:pt x="4" y="7"/>
                        </a:lnTo>
                        <a:lnTo>
                          <a:pt x="2" y="11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693" name="Freeform 21"/>
                  <p:cNvSpPr>
                    <a:spLocks/>
                  </p:cNvSpPr>
                  <p:nvPr/>
                </p:nvSpPr>
                <p:spPr bwMode="auto">
                  <a:xfrm>
                    <a:off x="450" y="752"/>
                    <a:ext cx="29" cy="34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0" y="1"/>
                      </a:cxn>
                      <a:cxn ang="0">
                        <a:pos x="14" y="3"/>
                      </a:cxn>
                      <a:cxn ang="0">
                        <a:pos x="9" y="5"/>
                      </a:cxn>
                      <a:cxn ang="0">
                        <a:pos x="5" y="9"/>
                      </a:cxn>
                      <a:cxn ang="0">
                        <a:pos x="3" y="15"/>
                      </a:cxn>
                      <a:cxn ang="0">
                        <a:pos x="0" y="21"/>
                      </a:cxn>
                      <a:cxn ang="0">
                        <a:pos x="0" y="27"/>
                      </a:cxn>
                      <a:cxn ang="0">
                        <a:pos x="1" y="33"/>
                      </a:cxn>
                    </a:cxnLst>
                    <a:rect l="0" t="0" r="r" b="b"/>
                    <a:pathLst>
                      <a:path w="29" h="34">
                        <a:moveTo>
                          <a:pt x="28" y="0"/>
                        </a:moveTo>
                        <a:lnTo>
                          <a:pt x="20" y="1"/>
                        </a:lnTo>
                        <a:lnTo>
                          <a:pt x="14" y="3"/>
                        </a:lnTo>
                        <a:lnTo>
                          <a:pt x="9" y="5"/>
                        </a:lnTo>
                        <a:lnTo>
                          <a:pt x="5" y="9"/>
                        </a:lnTo>
                        <a:lnTo>
                          <a:pt x="3" y="15"/>
                        </a:lnTo>
                        <a:lnTo>
                          <a:pt x="0" y="21"/>
                        </a:lnTo>
                        <a:lnTo>
                          <a:pt x="0" y="27"/>
                        </a:lnTo>
                        <a:lnTo>
                          <a:pt x="1" y="3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405" y="907"/>
                <a:ext cx="237" cy="221"/>
                <a:chOff x="405" y="907"/>
                <a:chExt cx="237" cy="221"/>
              </a:xfrm>
            </p:grpSpPr>
            <p:grpSp>
              <p:nvGrpSpPr>
                <p:cNvPr id="10" name="Group 23"/>
                <p:cNvGrpSpPr>
                  <a:grpSpLocks/>
                </p:cNvGrpSpPr>
                <p:nvPr/>
              </p:nvGrpSpPr>
              <p:grpSpPr bwMode="auto">
                <a:xfrm>
                  <a:off x="405" y="1032"/>
                  <a:ext cx="237" cy="96"/>
                  <a:chOff x="405" y="1032"/>
                  <a:chExt cx="237" cy="96"/>
                </a:xfrm>
              </p:grpSpPr>
              <p:sp>
                <p:nvSpPr>
                  <p:cNvPr id="156696" name="Freeform 24"/>
                  <p:cNvSpPr>
                    <a:spLocks/>
                  </p:cNvSpPr>
                  <p:nvPr/>
                </p:nvSpPr>
                <p:spPr bwMode="auto">
                  <a:xfrm>
                    <a:off x="409" y="1036"/>
                    <a:ext cx="229" cy="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8"/>
                      </a:cxn>
                      <a:cxn ang="0">
                        <a:pos x="30" y="24"/>
                      </a:cxn>
                      <a:cxn ang="0">
                        <a:pos x="51" y="40"/>
                      </a:cxn>
                      <a:cxn ang="0">
                        <a:pos x="71" y="54"/>
                      </a:cxn>
                      <a:cxn ang="0">
                        <a:pos x="88" y="65"/>
                      </a:cxn>
                      <a:cxn ang="0">
                        <a:pos x="102" y="72"/>
                      </a:cxn>
                      <a:cxn ang="0">
                        <a:pos x="111" y="77"/>
                      </a:cxn>
                      <a:cxn ang="0">
                        <a:pos x="122" y="80"/>
                      </a:cxn>
                      <a:cxn ang="0">
                        <a:pos x="135" y="82"/>
                      </a:cxn>
                      <a:cxn ang="0">
                        <a:pos x="151" y="84"/>
                      </a:cxn>
                      <a:cxn ang="0">
                        <a:pos x="165" y="86"/>
                      </a:cxn>
                      <a:cxn ang="0">
                        <a:pos x="175" y="86"/>
                      </a:cxn>
                      <a:cxn ang="0">
                        <a:pos x="186" y="83"/>
                      </a:cxn>
                      <a:cxn ang="0">
                        <a:pos x="196" y="80"/>
                      </a:cxn>
                      <a:cxn ang="0">
                        <a:pos x="205" y="79"/>
                      </a:cxn>
                      <a:cxn ang="0">
                        <a:pos x="215" y="77"/>
                      </a:cxn>
                      <a:cxn ang="0">
                        <a:pos x="228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9" h="87">
                        <a:moveTo>
                          <a:pt x="0" y="0"/>
                        </a:moveTo>
                        <a:lnTo>
                          <a:pt x="11" y="8"/>
                        </a:lnTo>
                        <a:lnTo>
                          <a:pt x="30" y="24"/>
                        </a:lnTo>
                        <a:lnTo>
                          <a:pt x="51" y="40"/>
                        </a:lnTo>
                        <a:lnTo>
                          <a:pt x="71" y="54"/>
                        </a:lnTo>
                        <a:lnTo>
                          <a:pt x="88" y="65"/>
                        </a:lnTo>
                        <a:lnTo>
                          <a:pt x="102" y="72"/>
                        </a:lnTo>
                        <a:lnTo>
                          <a:pt x="111" y="77"/>
                        </a:lnTo>
                        <a:lnTo>
                          <a:pt x="122" y="80"/>
                        </a:lnTo>
                        <a:lnTo>
                          <a:pt x="135" y="82"/>
                        </a:lnTo>
                        <a:lnTo>
                          <a:pt x="151" y="84"/>
                        </a:lnTo>
                        <a:lnTo>
                          <a:pt x="165" y="86"/>
                        </a:lnTo>
                        <a:lnTo>
                          <a:pt x="175" y="86"/>
                        </a:lnTo>
                        <a:lnTo>
                          <a:pt x="186" y="83"/>
                        </a:lnTo>
                        <a:lnTo>
                          <a:pt x="196" y="80"/>
                        </a:lnTo>
                        <a:lnTo>
                          <a:pt x="205" y="79"/>
                        </a:lnTo>
                        <a:lnTo>
                          <a:pt x="215" y="77"/>
                        </a:lnTo>
                        <a:lnTo>
                          <a:pt x="228" y="7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697" name="Freeform 25"/>
                  <p:cNvSpPr>
                    <a:spLocks/>
                  </p:cNvSpPr>
                  <p:nvPr/>
                </p:nvSpPr>
                <p:spPr bwMode="auto">
                  <a:xfrm>
                    <a:off x="405" y="1032"/>
                    <a:ext cx="237" cy="9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0"/>
                      </a:cxn>
                      <a:cxn ang="0">
                        <a:pos x="31" y="27"/>
                      </a:cxn>
                      <a:cxn ang="0">
                        <a:pos x="53" y="44"/>
                      </a:cxn>
                      <a:cxn ang="0">
                        <a:pos x="74" y="60"/>
                      </a:cxn>
                      <a:cxn ang="0">
                        <a:pos x="91" y="72"/>
                      </a:cxn>
                      <a:cxn ang="0">
                        <a:pos x="106" y="79"/>
                      </a:cxn>
                      <a:cxn ang="0">
                        <a:pos x="115" y="84"/>
                      </a:cxn>
                      <a:cxn ang="0">
                        <a:pos x="126" y="88"/>
                      </a:cxn>
                      <a:cxn ang="0">
                        <a:pos x="140" y="90"/>
                      </a:cxn>
                      <a:cxn ang="0">
                        <a:pos x="156" y="93"/>
                      </a:cxn>
                      <a:cxn ang="0">
                        <a:pos x="171" y="95"/>
                      </a:cxn>
                      <a:cxn ang="0">
                        <a:pos x="181" y="95"/>
                      </a:cxn>
                      <a:cxn ang="0">
                        <a:pos x="193" y="91"/>
                      </a:cxn>
                      <a:cxn ang="0">
                        <a:pos x="203" y="88"/>
                      </a:cxn>
                      <a:cxn ang="0">
                        <a:pos x="212" y="86"/>
                      </a:cxn>
                      <a:cxn ang="0">
                        <a:pos x="223" y="84"/>
                      </a:cxn>
                      <a:cxn ang="0">
                        <a:pos x="236" y="84"/>
                      </a:cxn>
                    </a:cxnLst>
                    <a:rect l="0" t="0" r="r" b="b"/>
                    <a:pathLst>
                      <a:path w="237" h="96">
                        <a:moveTo>
                          <a:pt x="0" y="0"/>
                        </a:moveTo>
                        <a:lnTo>
                          <a:pt x="11" y="10"/>
                        </a:lnTo>
                        <a:lnTo>
                          <a:pt x="31" y="27"/>
                        </a:lnTo>
                        <a:lnTo>
                          <a:pt x="53" y="44"/>
                        </a:lnTo>
                        <a:lnTo>
                          <a:pt x="74" y="60"/>
                        </a:lnTo>
                        <a:lnTo>
                          <a:pt x="91" y="72"/>
                        </a:lnTo>
                        <a:lnTo>
                          <a:pt x="106" y="79"/>
                        </a:lnTo>
                        <a:lnTo>
                          <a:pt x="115" y="84"/>
                        </a:lnTo>
                        <a:lnTo>
                          <a:pt x="126" y="88"/>
                        </a:lnTo>
                        <a:lnTo>
                          <a:pt x="140" y="90"/>
                        </a:lnTo>
                        <a:lnTo>
                          <a:pt x="156" y="93"/>
                        </a:lnTo>
                        <a:lnTo>
                          <a:pt x="171" y="95"/>
                        </a:lnTo>
                        <a:lnTo>
                          <a:pt x="181" y="95"/>
                        </a:lnTo>
                        <a:lnTo>
                          <a:pt x="193" y="91"/>
                        </a:lnTo>
                        <a:lnTo>
                          <a:pt x="203" y="88"/>
                        </a:lnTo>
                        <a:lnTo>
                          <a:pt x="212" y="86"/>
                        </a:lnTo>
                        <a:lnTo>
                          <a:pt x="223" y="84"/>
                        </a:lnTo>
                        <a:lnTo>
                          <a:pt x="236" y="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1" name="Group 26"/>
                <p:cNvGrpSpPr>
                  <a:grpSpLocks/>
                </p:cNvGrpSpPr>
                <p:nvPr/>
              </p:nvGrpSpPr>
              <p:grpSpPr bwMode="auto">
                <a:xfrm>
                  <a:off x="438" y="907"/>
                  <a:ext cx="137" cy="163"/>
                  <a:chOff x="438" y="907"/>
                  <a:chExt cx="137" cy="163"/>
                </a:xfrm>
              </p:grpSpPr>
              <p:sp>
                <p:nvSpPr>
                  <p:cNvPr id="156699" name="Freeform 27"/>
                  <p:cNvSpPr>
                    <a:spLocks/>
                  </p:cNvSpPr>
                  <p:nvPr/>
                </p:nvSpPr>
                <p:spPr bwMode="auto">
                  <a:xfrm>
                    <a:off x="442" y="911"/>
                    <a:ext cx="129" cy="155"/>
                  </a:xfrm>
                  <a:custGeom>
                    <a:avLst/>
                    <a:gdLst/>
                    <a:ahLst/>
                    <a:cxnLst>
                      <a:cxn ang="0">
                        <a:pos x="128" y="58"/>
                      </a:cxn>
                      <a:cxn ang="0">
                        <a:pos x="124" y="47"/>
                      </a:cxn>
                      <a:cxn ang="0">
                        <a:pos x="122" y="38"/>
                      </a:cxn>
                      <a:cxn ang="0">
                        <a:pos x="121" y="27"/>
                      </a:cxn>
                      <a:cxn ang="0">
                        <a:pos x="122" y="20"/>
                      </a:cxn>
                      <a:cxn ang="0">
                        <a:pos x="124" y="14"/>
                      </a:cxn>
                      <a:cxn ang="0">
                        <a:pos x="123" y="7"/>
                      </a:cxn>
                      <a:cxn ang="0">
                        <a:pos x="121" y="1"/>
                      </a:cxn>
                      <a:cxn ang="0">
                        <a:pos x="119" y="1"/>
                      </a:cxn>
                      <a:cxn ang="0">
                        <a:pos x="117" y="1"/>
                      </a:cxn>
                      <a:cxn ang="0">
                        <a:pos x="110" y="7"/>
                      </a:cxn>
                      <a:cxn ang="0">
                        <a:pos x="104" y="12"/>
                      </a:cxn>
                      <a:cxn ang="0">
                        <a:pos x="93" y="12"/>
                      </a:cxn>
                      <a:cxn ang="0">
                        <a:pos x="89" y="6"/>
                      </a:cxn>
                      <a:cxn ang="0">
                        <a:pos x="85" y="2"/>
                      </a:cxn>
                      <a:cxn ang="0">
                        <a:pos x="77" y="1"/>
                      </a:cxn>
                      <a:cxn ang="0">
                        <a:pos x="69" y="0"/>
                      </a:cxn>
                      <a:cxn ang="0">
                        <a:pos x="65" y="6"/>
                      </a:cxn>
                      <a:cxn ang="0">
                        <a:pos x="62" y="12"/>
                      </a:cxn>
                      <a:cxn ang="0">
                        <a:pos x="49" y="12"/>
                      </a:cxn>
                      <a:cxn ang="0">
                        <a:pos x="46" y="10"/>
                      </a:cxn>
                      <a:cxn ang="0">
                        <a:pos x="42" y="6"/>
                      </a:cxn>
                      <a:cxn ang="0">
                        <a:pos x="38" y="5"/>
                      </a:cxn>
                      <a:cxn ang="0">
                        <a:pos x="34" y="5"/>
                      </a:cxn>
                      <a:cxn ang="0">
                        <a:pos x="29" y="7"/>
                      </a:cxn>
                      <a:cxn ang="0">
                        <a:pos x="27" y="10"/>
                      </a:cxn>
                      <a:cxn ang="0">
                        <a:pos x="27" y="27"/>
                      </a:cxn>
                      <a:cxn ang="0">
                        <a:pos x="20" y="25"/>
                      </a:cxn>
                      <a:cxn ang="0">
                        <a:pos x="10" y="24"/>
                      </a:cxn>
                      <a:cxn ang="0">
                        <a:pos x="4" y="24"/>
                      </a:cxn>
                      <a:cxn ang="0">
                        <a:pos x="3" y="26"/>
                      </a:cxn>
                      <a:cxn ang="0">
                        <a:pos x="3" y="29"/>
                      </a:cxn>
                      <a:cxn ang="0">
                        <a:pos x="6" y="37"/>
                      </a:cxn>
                      <a:cxn ang="0">
                        <a:pos x="9" y="47"/>
                      </a:cxn>
                      <a:cxn ang="0">
                        <a:pos x="11" y="51"/>
                      </a:cxn>
                      <a:cxn ang="0">
                        <a:pos x="0" y="84"/>
                      </a:cxn>
                      <a:cxn ang="0">
                        <a:pos x="6" y="87"/>
                      </a:cxn>
                      <a:cxn ang="0">
                        <a:pos x="16" y="92"/>
                      </a:cxn>
                      <a:cxn ang="0">
                        <a:pos x="49" y="106"/>
                      </a:cxn>
                      <a:cxn ang="0">
                        <a:pos x="61" y="106"/>
                      </a:cxn>
                      <a:cxn ang="0">
                        <a:pos x="78" y="117"/>
                      </a:cxn>
                      <a:cxn ang="0">
                        <a:pos x="121" y="154"/>
                      </a:cxn>
                      <a:cxn ang="0">
                        <a:pos x="128" y="58"/>
                      </a:cxn>
                    </a:cxnLst>
                    <a:rect l="0" t="0" r="r" b="b"/>
                    <a:pathLst>
                      <a:path w="129" h="155">
                        <a:moveTo>
                          <a:pt x="128" y="58"/>
                        </a:moveTo>
                        <a:lnTo>
                          <a:pt x="124" y="47"/>
                        </a:lnTo>
                        <a:lnTo>
                          <a:pt x="122" y="38"/>
                        </a:lnTo>
                        <a:lnTo>
                          <a:pt x="121" y="27"/>
                        </a:lnTo>
                        <a:lnTo>
                          <a:pt x="122" y="20"/>
                        </a:lnTo>
                        <a:lnTo>
                          <a:pt x="124" y="14"/>
                        </a:lnTo>
                        <a:lnTo>
                          <a:pt x="123" y="7"/>
                        </a:lnTo>
                        <a:lnTo>
                          <a:pt x="121" y="1"/>
                        </a:lnTo>
                        <a:lnTo>
                          <a:pt x="119" y="1"/>
                        </a:lnTo>
                        <a:lnTo>
                          <a:pt x="117" y="1"/>
                        </a:lnTo>
                        <a:lnTo>
                          <a:pt x="110" y="7"/>
                        </a:lnTo>
                        <a:lnTo>
                          <a:pt x="104" y="12"/>
                        </a:lnTo>
                        <a:lnTo>
                          <a:pt x="93" y="12"/>
                        </a:lnTo>
                        <a:lnTo>
                          <a:pt x="89" y="6"/>
                        </a:lnTo>
                        <a:lnTo>
                          <a:pt x="85" y="2"/>
                        </a:lnTo>
                        <a:lnTo>
                          <a:pt x="77" y="1"/>
                        </a:lnTo>
                        <a:lnTo>
                          <a:pt x="69" y="0"/>
                        </a:lnTo>
                        <a:lnTo>
                          <a:pt x="65" y="6"/>
                        </a:lnTo>
                        <a:lnTo>
                          <a:pt x="62" y="12"/>
                        </a:lnTo>
                        <a:lnTo>
                          <a:pt x="49" y="12"/>
                        </a:lnTo>
                        <a:lnTo>
                          <a:pt x="46" y="10"/>
                        </a:lnTo>
                        <a:lnTo>
                          <a:pt x="42" y="6"/>
                        </a:lnTo>
                        <a:lnTo>
                          <a:pt x="38" y="5"/>
                        </a:lnTo>
                        <a:lnTo>
                          <a:pt x="34" y="5"/>
                        </a:lnTo>
                        <a:lnTo>
                          <a:pt x="29" y="7"/>
                        </a:lnTo>
                        <a:lnTo>
                          <a:pt x="27" y="10"/>
                        </a:lnTo>
                        <a:lnTo>
                          <a:pt x="27" y="27"/>
                        </a:lnTo>
                        <a:lnTo>
                          <a:pt x="20" y="25"/>
                        </a:lnTo>
                        <a:lnTo>
                          <a:pt x="10" y="24"/>
                        </a:lnTo>
                        <a:lnTo>
                          <a:pt x="4" y="24"/>
                        </a:lnTo>
                        <a:lnTo>
                          <a:pt x="3" y="26"/>
                        </a:lnTo>
                        <a:lnTo>
                          <a:pt x="3" y="29"/>
                        </a:lnTo>
                        <a:lnTo>
                          <a:pt x="6" y="37"/>
                        </a:lnTo>
                        <a:lnTo>
                          <a:pt x="9" y="47"/>
                        </a:lnTo>
                        <a:lnTo>
                          <a:pt x="11" y="51"/>
                        </a:lnTo>
                        <a:lnTo>
                          <a:pt x="0" y="84"/>
                        </a:lnTo>
                        <a:lnTo>
                          <a:pt x="6" y="87"/>
                        </a:lnTo>
                        <a:lnTo>
                          <a:pt x="16" y="92"/>
                        </a:lnTo>
                        <a:lnTo>
                          <a:pt x="49" y="106"/>
                        </a:lnTo>
                        <a:lnTo>
                          <a:pt x="61" y="106"/>
                        </a:lnTo>
                        <a:lnTo>
                          <a:pt x="78" y="117"/>
                        </a:lnTo>
                        <a:lnTo>
                          <a:pt x="121" y="154"/>
                        </a:lnTo>
                        <a:lnTo>
                          <a:pt x="128" y="58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700" name="Freeform 28"/>
                  <p:cNvSpPr>
                    <a:spLocks/>
                  </p:cNvSpPr>
                  <p:nvPr/>
                </p:nvSpPr>
                <p:spPr bwMode="auto">
                  <a:xfrm>
                    <a:off x="438" y="907"/>
                    <a:ext cx="137" cy="163"/>
                  </a:xfrm>
                  <a:custGeom>
                    <a:avLst/>
                    <a:gdLst/>
                    <a:ahLst/>
                    <a:cxnLst>
                      <a:cxn ang="0">
                        <a:pos x="136" y="61"/>
                      </a:cxn>
                      <a:cxn ang="0">
                        <a:pos x="132" y="50"/>
                      </a:cxn>
                      <a:cxn ang="0">
                        <a:pos x="130" y="41"/>
                      </a:cxn>
                      <a:cxn ang="0">
                        <a:pos x="129" y="29"/>
                      </a:cxn>
                      <a:cxn ang="0">
                        <a:pos x="130" y="22"/>
                      </a:cxn>
                      <a:cxn ang="0">
                        <a:pos x="132" y="16"/>
                      </a:cxn>
                      <a:cxn ang="0">
                        <a:pos x="131" y="8"/>
                      </a:cxn>
                      <a:cxn ang="0">
                        <a:pos x="129" y="2"/>
                      </a:cxn>
                      <a:cxn ang="0">
                        <a:pos x="126" y="1"/>
                      </a:cxn>
                      <a:cxn ang="0">
                        <a:pos x="124" y="2"/>
                      </a:cxn>
                      <a:cxn ang="0">
                        <a:pos x="117" y="8"/>
                      </a:cxn>
                      <a:cxn ang="0">
                        <a:pos x="110" y="13"/>
                      </a:cxn>
                      <a:cxn ang="0">
                        <a:pos x="99" y="13"/>
                      </a:cxn>
                      <a:cxn ang="0">
                        <a:pos x="95" y="6"/>
                      </a:cxn>
                      <a:cxn ang="0">
                        <a:pos x="90" y="3"/>
                      </a:cxn>
                      <a:cxn ang="0">
                        <a:pos x="82" y="2"/>
                      </a:cxn>
                      <a:cxn ang="0">
                        <a:pos x="73" y="0"/>
                      </a:cxn>
                      <a:cxn ang="0">
                        <a:pos x="69" y="6"/>
                      </a:cxn>
                      <a:cxn ang="0">
                        <a:pos x="66" y="13"/>
                      </a:cxn>
                      <a:cxn ang="0">
                        <a:pos x="52" y="13"/>
                      </a:cxn>
                      <a:cxn ang="0">
                        <a:pos x="49" y="11"/>
                      </a:cxn>
                      <a:cxn ang="0">
                        <a:pos x="45" y="6"/>
                      </a:cxn>
                      <a:cxn ang="0">
                        <a:pos x="40" y="5"/>
                      </a:cxn>
                      <a:cxn ang="0">
                        <a:pos x="36" y="5"/>
                      </a:cxn>
                      <a:cxn ang="0">
                        <a:pos x="31" y="7"/>
                      </a:cxn>
                      <a:cxn ang="0">
                        <a:pos x="29" y="11"/>
                      </a:cxn>
                      <a:cxn ang="0">
                        <a:pos x="29" y="29"/>
                      </a:cxn>
                      <a:cxn ang="0">
                        <a:pos x="21" y="27"/>
                      </a:cxn>
                      <a:cxn ang="0">
                        <a:pos x="11" y="25"/>
                      </a:cxn>
                      <a:cxn ang="0">
                        <a:pos x="4" y="26"/>
                      </a:cxn>
                      <a:cxn ang="0">
                        <a:pos x="3" y="28"/>
                      </a:cxn>
                      <a:cxn ang="0">
                        <a:pos x="3" y="31"/>
                      </a:cxn>
                      <a:cxn ang="0">
                        <a:pos x="6" y="40"/>
                      </a:cxn>
                      <a:cxn ang="0">
                        <a:pos x="10" y="49"/>
                      </a:cxn>
                      <a:cxn ang="0">
                        <a:pos x="12" y="54"/>
                      </a:cxn>
                      <a:cxn ang="0">
                        <a:pos x="0" y="89"/>
                      </a:cxn>
                      <a:cxn ang="0">
                        <a:pos x="6" y="92"/>
                      </a:cxn>
                      <a:cxn ang="0">
                        <a:pos x="17" y="97"/>
                      </a:cxn>
                      <a:cxn ang="0">
                        <a:pos x="52" y="113"/>
                      </a:cxn>
                      <a:cxn ang="0">
                        <a:pos x="65" y="113"/>
                      </a:cxn>
                      <a:cxn ang="0">
                        <a:pos x="83" y="124"/>
                      </a:cxn>
                      <a:cxn ang="0">
                        <a:pos x="129" y="162"/>
                      </a:cxn>
                    </a:cxnLst>
                    <a:rect l="0" t="0" r="r" b="b"/>
                    <a:pathLst>
                      <a:path w="137" h="163">
                        <a:moveTo>
                          <a:pt x="136" y="61"/>
                        </a:moveTo>
                        <a:lnTo>
                          <a:pt x="132" y="50"/>
                        </a:lnTo>
                        <a:lnTo>
                          <a:pt x="130" y="41"/>
                        </a:lnTo>
                        <a:lnTo>
                          <a:pt x="129" y="29"/>
                        </a:lnTo>
                        <a:lnTo>
                          <a:pt x="130" y="22"/>
                        </a:lnTo>
                        <a:lnTo>
                          <a:pt x="132" y="16"/>
                        </a:lnTo>
                        <a:lnTo>
                          <a:pt x="131" y="8"/>
                        </a:lnTo>
                        <a:lnTo>
                          <a:pt x="129" y="2"/>
                        </a:lnTo>
                        <a:lnTo>
                          <a:pt x="126" y="1"/>
                        </a:lnTo>
                        <a:lnTo>
                          <a:pt x="124" y="2"/>
                        </a:lnTo>
                        <a:lnTo>
                          <a:pt x="117" y="8"/>
                        </a:lnTo>
                        <a:lnTo>
                          <a:pt x="110" y="13"/>
                        </a:lnTo>
                        <a:lnTo>
                          <a:pt x="99" y="13"/>
                        </a:lnTo>
                        <a:lnTo>
                          <a:pt x="95" y="6"/>
                        </a:lnTo>
                        <a:lnTo>
                          <a:pt x="90" y="3"/>
                        </a:lnTo>
                        <a:lnTo>
                          <a:pt x="82" y="2"/>
                        </a:lnTo>
                        <a:lnTo>
                          <a:pt x="73" y="0"/>
                        </a:lnTo>
                        <a:lnTo>
                          <a:pt x="69" y="6"/>
                        </a:lnTo>
                        <a:lnTo>
                          <a:pt x="66" y="13"/>
                        </a:lnTo>
                        <a:lnTo>
                          <a:pt x="52" y="13"/>
                        </a:lnTo>
                        <a:lnTo>
                          <a:pt x="49" y="11"/>
                        </a:lnTo>
                        <a:lnTo>
                          <a:pt x="45" y="6"/>
                        </a:lnTo>
                        <a:lnTo>
                          <a:pt x="40" y="5"/>
                        </a:lnTo>
                        <a:lnTo>
                          <a:pt x="36" y="5"/>
                        </a:lnTo>
                        <a:lnTo>
                          <a:pt x="31" y="7"/>
                        </a:lnTo>
                        <a:lnTo>
                          <a:pt x="29" y="11"/>
                        </a:lnTo>
                        <a:lnTo>
                          <a:pt x="29" y="29"/>
                        </a:lnTo>
                        <a:lnTo>
                          <a:pt x="21" y="27"/>
                        </a:lnTo>
                        <a:lnTo>
                          <a:pt x="11" y="25"/>
                        </a:lnTo>
                        <a:lnTo>
                          <a:pt x="4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6" y="40"/>
                        </a:lnTo>
                        <a:lnTo>
                          <a:pt x="10" y="49"/>
                        </a:lnTo>
                        <a:lnTo>
                          <a:pt x="12" y="54"/>
                        </a:lnTo>
                        <a:lnTo>
                          <a:pt x="0" y="89"/>
                        </a:lnTo>
                        <a:lnTo>
                          <a:pt x="6" y="92"/>
                        </a:lnTo>
                        <a:lnTo>
                          <a:pt x="17" y="97"/>
                        </a:lnTo>
                        <a:lnTo>
                          <a:pt x="52" y="113"/>
                        </a:lnTo>
                        <a:lnTo>
                          <a:pt x="65" y="113"/>
                        </a:lnTo>
                        <a:lnTo>
                          <a:pt x="83" y="124"/>
                        </a:lnTo>
                        <a:lnTo>
                          <a:pt x="129" y="16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044575" y="1668463"/>
            <a:ext cx="1027113" cy="615950"/>
            <a:chOff x="658" y="1051"/>
            <a:chExt cx="647" cy="388"/>
          </a:xfrm>
        </p:grpSpPr>
        <p:sp>
          <p:nvSpPr>
            <p:cNvPr id="156702" name="Freeform 30"/>
            <p:cNvSpPr>
              <a:spLocks/>
            </p:cNvSpPr>
            <p:nvPr/>
          </p:nvSpPr>
          <p:spPr bwMode="auto">
            <a:xfrm>
              <a:off x="662" y="1055"/>
              <a:ext cx="639" cy="379"/>
            </a:xfrm>
            <a:custGeom>
              <a:avLst/>
              <a:gdLst/>
              <a:ahLst/>
              <a:cxnLst>
                <a:cxn ang="0">
                  <a:pos x="638" y="378"/>
                </a:cxn>
                <a:cxn ang="0">
                  <a:pos x="638" y="183"/>
                </a:cxn>
                <a:cxn ang="0">
                  <a:pos x="629" y="27"/>
                </a:cxn>
                <a:cxn ang="0">
                  <a:pos x="317" y="0"/>
                </a:cxn>
                <a:cxn ang="0">
                  <a:pos x="11" y="31"/>
                </a:cxn>
                <a:cxn ang="0">
                  <a:pos x="0" y="183"/>
                </a:cxn>
                <a:cxn ang="0">
                  <a:pos x="0" y="374"/>
                </a:cxn>
                <a:cxn ang="0">
                  <a:pos x="53" y="374"/>
                </a:cxn>
                <a:cxn ang="0">
                  <a:pos x="59" y="101"/>
                </a:cxn>
                <a:cxn ang="0">
                  <a:pos x="579" y="101"/>
                </a:cxn>
                <a:cxn ang="0">
                  <a:pos x="585" y="378"/>
                </a:cxn>
                <a:cxn ang="0">
                  <a:pos x="638" y="378"/>
                </a:cxn>
              </a:cxnLst>
              <a:rect l="0" t="0" r="r" b="b"/>
              <a:pathLst>
                <a:path w="639" h="379">
                  <a:moveTo>
                    <a:pt x="638" y="378"/>
                  </a:moveTo>
                  <a:lnTo>
                    <a:pt x="638" y="183"/>
                  </a:lnTo>
                  <a:lnTo>
                    <a:pt x="629" y="27"/>
                  </a:lnTo>
                  <a:lnTo>
                    <a:pt x="317" y="0"/>
                  </a:lnTo>
                  <a:lnTo>
                    <a:pt x="11" y="31"/>
                  </a:lnTo>
                  <a:lnTo>
                    <a:pt x="0" y="183"/>
                  </a:lnTo>
                  <a:lnTo>
                    <a:pt x="0" y="374"/>
                  </a:lnTo>
                  <a:lnTo>
                    <a:pt x="53" y="374"/>
                  </a:lnTo>
                  <a:lnTo>
                    <a:pt x="59" y="101"/>
                  </a:lnTo>
                  <a:lnTo>
                    <a:pt x="579" y="101"/>
                  </a:lnTo>
                  <a:lnTo>
                    <a:pt x="585" y="378"/>
                  </a:lnTo>
                  <a:lnTo>
                    <a:pt x="638" y="378"/>
                  </a:lnTo>
                </a:path>
              </a:pathLst>
            </a:custGeom>
            <a:solidFill>
              <a:srgbClr val="00008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703" name="Freeform 31"/>
            <p:cNvSpPr>
              <a:spLocks/>
            </p:cNvSpPr>
            <p:nvPr/>
          </p:nvSpPr>
          <p:spPr bwMode="auto">
            <a:xfrm>
              <a:off x="658" y="1051"/>
              <a:ext cx="647" cy="388"/>
            </a:xfrm>
            <a:custGeom>
              <a:avLst/>
              <a:gdLst/>
              <a:ahLst/>
              <a:cxnLst>
                <a:cxn ang="0">
                  <a:pos x="646" y="386"/>
                </a:cxn>
                <a:cxn ang="0">
                  <a:pos x="646" y="187"/>
                </a:cxn>
                <a:cxn ang="0">
                  <a:pos x="637" y="29"/>
                </a:cxn>
                <a:cxn ang="0">
                  <a:pos x="321" y="0"/>
                </a:cxn>
                <a:cxn ang="0">
                  <a:pos x="11" y="33"/>
                </a:cxn>
                <a:cxn ang="0">
                  <a:pos x="0" y="187"/>
                </a:cxn>
                <a:cxn ang="0">
                  <a:pos x="0" y="383"/>
                </a:cxn>
                <a:cxn ang="0">
                  <a:pos x="54" y="383"/>
                </a:cxn>
                <a:cxn ang="0">
                  <a:pos x="60" y="104"/>
                </a:cxn>
                <a:cxn ang="0">
                  <a:pos x="586" y="104"/>
                </a:cxn>
                <a:cxn ang="0">
                  <a:pos x="592" y="387"/>
                </a:cxn>
                <a:cxn ang="0">
                  <a:pos x="646" y="386"/>
                </a:cxn>
              </a:cxnLst>
              <a:rect l="0" t="0" r="r" b="b"/>
              <a:pathLst>
                <a:path w="647" h="388">
                  <a:moveTo>
                    <a:pt x="646" y="386"/>
                  </a:moveTo>
                  <a:lnTo>
                    <a:pt x="646" y="187"/>
                  </a:lnTo>
                  <a:lnTo>
                    <a:pt x="637" y="29"/>
                  </a:lnTo>
                  <a:lnTo>
                    <a:pt x="321" y="0"/>
                  </a:lnTo>
                  <a:lnTo>
                    <a:pt x="11" y="33"/>
                  </a:lnTo>
                  <a:lnTo>
                    <a:pt x="0" y="187"/>
                  </a:lnTo>
                  <a:lnTo>
                    <a:pt x="0" y="383"/>
                  </a:lnTo>
                  <a:lnTo>
                    <a:pt x="54" y="383"/>
                  </a:lnTo>
                  <a:lnTo>
                    <a:pt x="60" y="104"/>
                  </a:lnTo>
                  <a:lnTo>
                    <a:pt x="586" y="104"/>
                  </a:lnTo>
                  <a:lnTo>
                    <a:pt x="592" y="387"/>
                  </a:lnTo>
                  <a:lnTo>
                    <a:pt x="646" y="3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1168400" y="1655763"/>
            <a:ext cx="433388" cy="196850"/>
            <a:chOff x="736" y="1043"/>
            <a:chExt cx="273" cy="124"/>
          </a:xfrm>
        </p:grpSpPr>
        <p:grpSp>
          <p:nvGrpSpPr>
            <p:cNvPr id="14" name="Group 33"/>
            <p:cNvGrpSpPr>
              <a:grpSpLocks/>
            </p:cNvGrpSpPr>
            <p:nvPr/>
          </p:nvGrpSpPr>
          <p:grpSpPr bwMode="auto">
            <a:xfrm>
              <a:off x="736" y="1043"/>
              <a:ext cx="273" cy="124"/>
              <a:chOff x="736" y="1043"/>
              <a:chExt cx="273" cy="124"/>
            </a:xfrm>
          </p:grpSpPr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740" y="1043"/>
                <a:ext cx="269" cy="104"/>
                <a:chOff x="740" y="1043"/>
                <a:chExt cx="269" cy="104"/>
              </a:xfrm>
            </p:grpSpPr>
            <p:sp>
              <p:nvSpPr>
                <p:cNvPr id="156707" name="Freeform 35"/>
                <p:cNvSpPr>
                  <a:spLocks/>
                </p:cNvSpPr>
                <p:nvPr/>
              </p:nvSpPr>
              <p:spPr bwMode="auto">
                <a:xfrm>
                  <a:off x="744" y="1046"/>
                  <a:ext cx="261" cy="96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19" y="0"/>
                    </a:cxn>
                    <a:cxn ang="0">
                      <a:pos x="260" y="68"/>
                    </a:cxn>
                    <a:cxn ang="0">
                      <a:pos x="138" y="95"/>
                    </a:cxn>
                    <a:cxn ang="0">
                      <a:pos x="72" y="56"/>
                    </a:cxn>
                    <a:cxn ang="0">
                      <a:pos x="50" y="44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61" h="96">
                      <a:moveTo>
                        <a:pt x="0" y="20"/>
                      </a:moveTo>
                      <a:lnTo>
                        <a:pt x="119" y="0"/>
                      </a:lnTo>
                      <a:lnTo>
                        <a:pt x="260" y="68"/>
                      </a:lnTo>
                      <a:lnTo>
                        <a:pt x="138" y="95"/>
                      </a:lnTo>
                      <a:lnTo>
                        <a:pt x="72" y="56"/>
                      </a:lnTo>
                      <a:lnTo>
                        <a:pt x="50" y="44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08" name="Freeform 36"/>
                <p:cNvSpPr>
                  <a:spLocks/>
                </p:cNvSpPr>
                <p:nvPr/>
              </p:nvSpPr>
              <p:spPr bwMode="auto">
                <a:xfrm>
                  <a:off x="740" y="1043"/>
                  <a:ext cx="269" cy="10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3" y="0"/>
                    </a:cxn>
                    <a:cxn ang="0">
                      <a:pos x="268" y="73"/>
                    </a:cxn>
                    <a:cxn ang="0">
                      <a:pos x="142" y="103"/>
                    </a:cxn>
                    <a:cxn ang="0">
                      <a:pos x="74" y="61"/>
                    </a:cxn>
                    <a:cxn ang="0">
                      <a:pos x="52" y="48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69" h="104">
                      <a:moveTo>
                        <a:pt x="0" y="22"/>
                      </a:moveTo>
                      <a:lnTo>
                        <a:pt x="123" y="0"/>
                      </a:lnTo>
                      <a:lnTo>
                        <a:pt x="268" y="73"/>
                      </a:lnTo>
                      <a:lnTo>
                        <a:pt x="142" y="103"/>
                      </a:lnTo>
                      <a:lnTo>
                        <a:pt x="74" y="61"/>
                      </a:lnTo>
                      <a:lnTo>
                        <a:pt x="52" y="48"/>
                      </a:lnTo>
                      <a:lnTo>
                        <a:pt x="0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875" y="1116"/>
                <a:ext cx="134" cy="51"/>
                <a:chOff x="875" y="1116"/>
                <a:chExt cx="134" cy="51"/>
              </a:xfrm>
            </p:grpSpPr>
            <p:sp>
              <p:nvSpPr>
                <p:cNvPr id="156710" name="Freeform 38"/>
                <p:cNvSpPr>
                  <a:spLocks/>
                </p:cNvSpPr>
                <p:nvPr/>
              </p:nvSpPr>
              <p:spPr bwMode="auto">
                <a:xfrm>
                  <a:off x="879" y="1120"/>
                  <a:ext cx="126" cy="43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5" y="0"/>
                    </a:cxn>
                    <a:cxn ang="0">
                      <a:pos x="125" y="12"/>
                    </a:cxn>
                    <a:cxn ang="0">
                      <a:pos x="0" y="42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126" h="43">
                      <a:moveTo>
                        <a:pt x="6" y="24"/>
                      </a:moveTo>
                      <a:lnTo>
                        <a:pt x="125" y="0"/>
                      </a:lnTo>
                      <a:lnTo>
                        <a:pt x="125" y="12"/>
                      </a:lnTo>
                      <a:lnTo>
                        <a:pt x="0" y="42"/>
                      </a:lnTo>
                      <a:lnTo>
                        <a:pt x="6" y="24"/>
                      </a:lnTo>
                    </a:path>
                  </a:pathLst>
                </a:custGeom>
                <a:solidFill>
                  <a:srgbClr val="C0C0C0"/>
                </a:solidFill>
                <a:ln w="1016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11" name="Freeform 39"/>
                <p:cNvSpPr>
                  <a:spLocks/>
                </p:cNvSpPr>
                <p:nvPr/>
              </p:nvSpPr>
              <p:spPr bwMode="auto">
                <a:xfrm>
                  <a:off x="875" y="1116"/>
                  <a:ext cx="134" cy="51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133" y="0"/>
                    </a:cxn>
                    <a:cxn ang="0">
                      <a:pos x="133" y="14"/>
                    </a:cxn>
                    <a:cxn ang="0">
                      <a:pos x="0" y="50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134" h="51">
                      <a:moveTo>
                        <a:pt x="6" y="30"/>
                      </a:moveTo>
                      <a:lnTo>
                        <a:pt x="133" y="0"/>
                      </a:lnTo>
                      <a:lnTo>
                        <a:pt x="133" y="14"/>
                      </a:lnTo>
                      <a:lnTo>
                        <a:pt x="0" y="5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736" y="1064"/>
                <a:ext cx="146" cy="103"/>
                <a:chOff x="736" y="1064"/>
                <a:chExt cx="146" cy="103"/>
              </a:xfrm>
            </p:grpSpPr>
            <p:sp>
              <p:nvSpPr>
                <p:cNvPr id="156713" name="Freeform 41"/>
                <p:cNvSpPr>
                  <a:spLocks/>
                </p:cNvSpPr>
                <p:nvPr/>
              </p:nvSpPr>
              <p:spPr bwMode="auto">
                <a:xfrm>
                  <a:off x="740" y="1068"/>
                  <a:ext cx="138" cy="95"/>
                </a:xfrm>
                <a:custGeom>
                  <a:avLst/>
                  <a:gdLst/>
                  <a:ahLst/>
                  <a:cxnLst>
                    <a:cxn ang="0">
                      <a:pos x="59" y="27"/>
                    </a:cxn>
                    <a:cxn ang="0">
                      <a:pos x="103" y="53"/>
                    </a:cxn>
                    <a:cxn ang="0">
                      <a:pos x="137" y="75"/>
                    </a:cxn>
                    <a:cxn ang="0">
                      <a:pos x="131" y="94"/>
                    </a:cxn>
                    <a:cxn ang="0">
                      <a:pos x="83" y="66"/>
                    </a:cxn>
                    <a:cxn ang="0">
                      <a:pos x="41" y="42"/>
                    </a:cxn>
                    <a:cxn ang="0">
                      <a:pos x="0" y="20"/>
                    </a:cxn>
                    <a:cxn ang="0">
                      <a:pos x="4" y="0"/>
                    </a:cxn>
                    <a:cxn ang="0">
                      <a:pos x="28" y="12"/>
                    </a:cxn>
                    <a:cxn ang="0">
                      <a:pos x="59" y="27"/>
                    </a:cxn>
                  </a:cxnLst>
                  <a:rect l="0" t="0" r="r" b="b"/>
                  <a:pathLst>
                    <a:path w="138" h="95">
                      <a:moveTo>
                        <a:pt x="59" y="27"/>
                      </a:moveTo>
                      <a:lnTo>
                        <a:pt x="103" y="53"/>
                      </a:lnTo>
                      <a:lnTo>
                        <a:pt x="137" y="75"/>
                      </a:lnTo>
                      <a:lnTo>
                        <a:pt x="131" y="94"/>
                      </a:lnTo>
                      <a:lnTo>
                        <a:pt x="83" y="66"/>
                      </a:lnTo>
                      <a:lnTo>
                        <a:pt x="41" y="42"/>
                      </a:lnTo>
                      <a:lnTo>
                        <a:pt x="0" y="20"/>
                      </a:lnTo>
                      <a:lnTo>
                        <a:pt x="4" y="0"/>
                      </a:lnTo>
                      <a:lnTo>
                        <a:pt x="28" y="12"/>
                      </a:lnTo>
                      <a:lnTo>
                        <a:pt x="59" y="27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14" name="Freeform 42"/>
                <p:cNvSpPr>
                  <a:spLocks/>
                </p:cNvSpPr>
                <p:nvPr/>
              </p:nvSpPr>
              <p:spPr bwMode="auto">
                <a:xfrm>
                  <a:off x="736" y="1064"/>
                  <a:ext cx="146" cy="103"/>
                </a:xfrm>
                <a:custGeom>
                  <a:avLst/>
                  <a:gdLst/>
                  <a:ahLst/>
                  <a:cxnLst>
                    <a:cxn ang="0">
                      <a:pos x="62" y="29"/>
                    </a:cxn>
                    <a:cxn ang="0">
                      <a:pos x="109" y="58"/>
                    </a:cxn>
                    <a:cxn ang="0">
                      <a:pos x="145" y="82"/>
                    </a:cxn>
                    <a:cxn ang="0">
                      <a:pos x="139" y="102"/>
                    </a:cxn>
                    <a:cxn ang="0">
                      <a:pos x="88" y="73"/>
                    </a:cxn>
                    <a:cxn ang="0">
                      <a:pos x="43" y="46"/>
                    </a:cxn>
                    <a:cxn ang="0">
                      <a:pos x="0" y="22"/>
                    </a:cxn>
                    <a:cxn ang="0">
                      <a:pos x="4" y="0"/>
                    </a:cxn>
                    <a:cxn ang="0">
                      <a:pos x="30" y="14"/>
                    </a:cxn>
                    <a:cxn ang="0">
                      <a:pos x="62" y="29"/>
                    </a:cxn>
                  </a:cxnLst>
                  <a:rect l="0" t="0" r="r" b="b"/>
                  <a:pathLst>
                    <a:path w="146" h="103">
                      <a:moveTo>
                        <a:pt x="62" y="29"/>
                      </a:moveTo>
                      <a:lnTo>
                        <a:pt x="109" y="58"/>
                      </a:lnTo>
                      <a:lnTo>
                        <a:pt x="145" y="82"/>
                      </a:lnTo>
                      <a:lnTo>
                        <a:pt x="139" y="102"/>
                      </a:lnTo>
                      <a:lnTo>
                        <a:pt x="88" y="73"/>
                      </a:lnTo>
                      <a:lnTo>
                        <a:pt x="43" y="46"/>
                      </a:lnTo>
                      <a:lnTo>
                        <a:pt x="0" y="22"/>
                      </a:lnTo>
                      <a:lnTo>
                        <a:pt x="4" y="0"/>
                      </a:lnTo>
                      <a:lnTo>
                        <a:pt x="30" y="14"/>
                      </a:lnTo>
                      <a:lnTo>
                        <a:pt x="62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778" y="1059"/>
              <a:ext cx="179" cy="72"/>
              <a:chOff x="778" y="1059"/>
              <a:chExt cx="179" cy="72"/>
            </a:xfrm>
          </p:grpSpPr>
          <p:grpSp>
            <p:nvGrpSpPr>
              <p:cNvPr id="19" name="Group 44"/>
              <p:cNvGrpSpPr>
                <a:grpSpLocks/>
              </p:cNvGrpSpPr>
              <p:nvPr/>
            </p:nvGrpSpPr>
            <p:grpSpPr bwMode="auto">
              <a:xfrm>
                <a:off x="791" y="1063"/>
                <a:ext cx="161" cy="67"/>
                <a:chOff x="791" y="1063"/>
                <a:chExt cx="161" cy="67"/>
              </a:xfrm>
            </p:grpSpPr>
            <p:sp>
              <p:nvSpPr>
                <p:cNvPr id="156717" name="Freeform 45"/>
                <p:cNvSpPr>
                  <a:spLocks/>
                </p:cNvSpPr>
                <p:nvPr/>
              </p:nvSpPr>
              <p:spPr bwMode="auto">
                <a:xfrm>
                  <a:off x="856" y="1063"/>
                  <a:ext cx="96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23"/>
                    </a:cxn>
                    <a:cxn ang="0">
                      <a:pos x="95" y="55"/>
                    </a:cxn>
                  </a:cxnLst>
                  <a:rect l="0" t="0" r="r" b="b"/>
                  <a:pathLst>
                    <a:path w="96" h="56">
                      <a:moveTo>
                        <a:pt x="0" y="0"/>
                      </a:moveTo>
                      <a:lnTo>
                        <a:pt x="37" y="23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18" name="Freeform 46"/>
                <p:cNvSpPr>
                  <a:spLocks/>
                </p:cNvSpPr>
                <p:nvPr/>
              </p:nvSpPr>
              <p:spPr bwMode="auto">
                <a:xfrm>
                  <a:off x="827" y="1068"/>
                  <a:ext cx="92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9"/>
                    </a:cxn>
                    <a:cxn ang="0">
                      <a:pos x="91" y="54"/>
                    </a:cxn>
                  </a:cxnLst>
                  <a:rect l="0" t="0" r="r" b="b"/>
                  <a:pathLst>
                    <a:path w="92" h="55">
                      <a:moveTo>
                        <a:pt x="0" y="0"/>
                      </a:moveTo>
                      <a:lnTo>
                        <a:pt x="50" y="29"/>
                      </a:lnTo>
                      <a:lnTo>
                        <a:pt x="91" y="5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19" name="Freeform 47"/>
                <p:cNvSpPr>
                  <a:spLocks/>
                </p:cNvSpPr>
                <p:nvPr/>
              </p:nvSpPr>
              <p:spPr bwMode="auto">
                <a:xfrm>
                  <a:off x="791" y="1074"/>
                  <a:ext cx="111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1"/>
                    </a:cxn>
                    <a:cxn ang="0">
                      <a:pos x="81" y="39"/>
                    </a:cxn>
                    <a:cxn ang="0">
                      <a:pos x="110" y="55"/>
                    </a:cxn>
                  </a:cxnLst>
                  <a:rect l="0" t="0" r="r" b="b"/>
                  <a:pathLst>
                    <a:path w="111" h="56">
                      <a:moveTo>
                        <a:pt x="0" y="0"/>
                      </a:moveTo>
                      <a:lnTo>
                        <a:pt x="50" y="21"/>
                      </a:lnTo>
                      <a:lnTo>
                        <a:pt x="81" y="39"/>
                      </a:lnTo>
                      <a:lnTo>
                        <a:pt x="110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778" y="1059"/>
                <a:ext cx="179" cy="72"/>
                <a:chOff x="778" y="1059"/>
                <a:chExt cx="179" cy="72"/>
              </a:xfrm>
            </p:grpSpPr>
            <p:sp>
              <p:nvSpPr>
                <p:cNvPr id="156721" name="Freeform 49"/>
                <p:cNvSpPr>
                  <a:spLocks/>
                </p:cNvSpPr>
                <p:nvPr/>
              </p:nvSpPr>
              <p:spPr bwMode="auto">
                <a:xfrm>
                  <a:off x="778" y="1059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3" h="16">
                      <a:moveTo>
                        <a:pt x="0" y="15"/>
                      </a:moveTo>
                      <a:lnTo>
                        <a:pt x="8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22" name="Freeform 50"/>
                <p:cNvSpPr>
                  <a:spLocks/>
                </p:cNvSpPr>
                <p:nvPr/>
              </p:nvSpPr>
              <p:spPr bwMode="auto">
                <a:xfrm>
                  <a:off x="808" y="1073"/>
                  <a:ext cx="76" cy="1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6" h="15">
                      <a:moveTo>
                        <a:pt x="0" y="14"/>
                      </a:moveTo>
                      <a:lnTo>
                        <a:pt x="7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23" name="Freeform 51"/>
                <p:cNvSpPr>
                  <a:spLocks/>
                </p:cNvSpPr>
                <p:nvPr/>
              </p:nvSpPr>
              <p:spPr bwMode="auto">
                <a:xfrm>
                  <a:off x="833" y="1081"/>
                  <a:ext cx="73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8">
                      <a:moveTo>
                        <a:pt x="0" y="17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24" name="Freeform 52"/>
                <p:cNvSpPr>
                  <a:spLocks/>
                </p:cNvSpPr>
                <p:nvPr/>
              </p:nvSpPr>
              <p:spPr bwMode="auto">
                <a:xfrm>
                  <a:off x="853" y="1093"/>
                  <a:ext cx="68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68" h="18">
                      <a:moveTo>
                        <a:pt x="0" y="17"/>
                      </a:moveTo>
                      <a:lnTo>
                        <a:pt x="6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25" name="Freeform 53"/>
                <p:cNvSpPr>
                  <a:spLocks/>
                </p:cNvSpPr>
                <p:nvPr/>
              </p:nvSpPr>
              <p:spPr bwMode="auto">
                <a:xfrm>
                  <a:off x="875" y="1099"/>
                  <a:ext cx="69" cy="2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9" h="21">
                      <a:moveTo>
                        <a:pt x="0" y="20"/>
                      </a:moveTo>
                      <a:lnTo>
                        <a:pt x="6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26" name="Freeform 54"/>
                <p:cNvSpPr>
                  <a:spLocks/>
                </p:cNvSpPr>
                <p:nvPr/>
              </p:nvSpPr>
              <p:spPr bwMode="auto">
                <a:xfrm>
                  <a:off x="884" y="1114"/>
                  <a:ext cx="73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7">
                      <a:moveTo>
                        <a:pt x="0" y="16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56727" name="Freeform 55"/>
          <p:cNvSpPr>
            <a:spLocks/>
          </p:cNvSpPr>
          <p:nvPr/>
        </p:nvSpPr>
        <p:spPr bwMode="auto">
          <a:xfrm>
            <a:off x="1504950" y="1781175"/>
            <a:ext cx="222250" cy="9683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" y="28"/>
              </a:cxn>
              <a:cxn ang="0">
                <a:pos x="8" y="39"/>
              </a:cxn>
              <a:cxn ang="0">
                <a:pos x="15" y="48"/>
              </a:cxn>
              <a:cxn ang="0">
                <a:pos x="28" y="54"/>
              </a:cxn>
              <a:cxn ang="0">
                <a:pos x="44" y="58"/>
              </a:cxn>
              <a:cxn ang="0">
                <a:pos x="59" y="60"/>
              </a:cxn>
              <a:cxn ang="0">
                <a:pos x="77" y="57"/>
              </a:cxn>
              <a:cxn ang="0">
                <a:pos x="92" y="50"/>
              </a:cxn>
              <a:cxn ang="0">
                <a:pos x="104" y="38"/>
              </a:cxn>
              <a:cxn ang="0">
                <a:pos x="107" y="26"/>
              </a:cxn>
              <a:cxn ang="0">
                <a:pos x="115" y="16"/>
              </a:cxn>
              <a:cxn ang="0">
                <a:pos x="125" y="6"/>
              </a:cxn>
              <a:cxn ang="0">
                <a:pos x="139" y="0"/>
              </a:cxn>
            </a:cxnLst>
            <a:rect l="0" t="0" r="r" b="b"/>
            <a:pathLst>
              <a:path w="140" h="61">
                <a:moveTo>
                  <a:pt x="0" y="16"/>
                </a:moveTo>
                <a:lnTo>
                  <a:pt x="3" y="28"/>
                </a:lnTo>
                <a:lnTo>
                  <a:pt x="8" y="39"/>
                </a:lnTo>
                <a:lnTo>
                  <a:pt x="15" y="48"/>
                </a:lnTo>
                <a:lnTo>
                  <a:pt x="28" y="54"/>
                </a:lnTo>
                <a:lnTo>
                  <a:pt x="44" y="58"/>
                </a:lnTo>
                <a:lnTo>
                  <a:pt x="59" y="60"/>
                </a:lnTo>
                <a:lnTo>
                  <a:pt x="77" y="57"/>
                </a:lnTo>
                <a:lnTo>
                  <a:pt x="92" y="50"/>
                </a:lnTo>
                <a:lnTo>
                  <a:pt x="104" y="38"/>
                </a:lnTo>
                <a:lnTo>
                  <a:pt x="107" y="26"/>
                </a:lnTo>
                <a:lnTo>
                  <a:pt x="115" y="16"/>
                </a:lnTo>
                <a:lnTo>
                  <a:pt x="125" y="6"/>
                </a:lnTo>
                <a:lnTo>
                  <a:pt x="1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1" name="Group 56"/>
          <p:cNvGrpSpPr>
            <a:grpSpLocks/>
          </p:cNvGrpSpPr>
          <p:nvPr/>
        </p:nvGrpSpPr>
        <p:grpSpPr bwMode="auto">
          <a:xfrm>
            <a:off x="1435100" y="1112838"/>
            <a:ext cx="958850" cy="700087"/>
            <a:chOff x="904" y="701"/>
            <a:chExt cx="604" cy="441"/>
          </a:xfrm>
        </p:grpSpPr>
        <p:sp>
          <p:nvSpPr>
            <p:cNvPr id="156729" name="Freeform 57"/>
            <p:cNvSpPr>
              <a:spLocks/>
            </p:cNvSpPr>
            <p:nvPr/>
          </p:nvSpPr>
          <p:spPr bwMode="auto">
            <a:xfrm>
              <a:off x="908" y="705"/>
              <a:ext cx="596" cy="433"/>
            </a:xfrm>
            <a:custGeom>
              <a:avLst/>
              <a:gdLst/>
              <a:ahLst/>
              <a:cxnLst>
                <a:cxn ang="0">
                  <a:pos x="112" y="86"/>
                </a:cxn>
                <a:cxn ang="0">
                  <a:pos x="125" y="57"/>
                </a:cxn>
                <a:cxn ang="0">
                  <a:pos x="134" y="38"/>
                </a:cxn>
                <a:cxn ang="0">
                  <a:pos x="138" y="32"/>
                </a:cxn>
                <a:cxn ang="0">
                  <a:pos x="143" y="27"/>
                </a:cxn>
                <a:cxn ang="0">
                  <a:pos x="147" y="26"/>
                </a:cxn>
                <a:cxn ang="0">
                  <a:pos x="153" y="25"/>
                </a:cxn>
                <a:cxn ang="0">
                  <a:pos x="228" y="14"/>
                </a:cxn>
                <a:cxn ang="0">
                  <a:pos x="309" y="3"/>
                </a:cxn>
                <a:cxn ang="0">
                  <a:pos x="382" y="0"/>
                </a:cxn>
                <a:cxn ang="0">
                  <a:pos x="424" y="0"/>
                </a:cxn>
                <a:cxn ang="0">
                  <a:pos x="511" y="2"/>
                </a:cxn>
                <a:cxn ang="0">
                  <a:pos x="574" y="5"/>
                </a:cxn>
                <a:cxn ang="0">
                  <a:pos x="583" y="6"/>
                </a:cxn>
                <a:cxn ang="0">
                  <a:pos x="589" y="8"/>
                </a:cxn>
                <a:cxn ang="0">
                  <a:pos x="592" y="10"/>
                </a:cxn>
                <a:cxn ang="0">
                  <a:pos x="595" y="13"/>
                </a:cxn>
                <a:cxn ang="0">
                  <a:pos x="595" y="17"/>
                </a:cxn>
                <a:cxn ang="0">
                  <a:pos x="592" y="28"/>
                </a:cxn>
                <a:cxn ang="0">
                  <a:pos x="580" y="67"/>
                </a:cxn>
                <a:cxn ang="0">
                  <a:pos x="571" y="96"/>
                </a:cxn>
                <a:cxn ang="0">
                  <a:pos x="551" y="162"/>
                </a:cxn>
                <a:cxn ang="0">
                  <a:pos x="538" y="202"/>
                </a:cxn>
                <a:cxn ang="0">
                  <a:pos x="502" y="297"/>
                </a:cxn>
                <a:cxn ang="0">
                  <a:pos x="468" y="371"/>
                </a:cxn>
                <a:cxn ang="0">
                  <a:pos x="461" y="386"/>
                </a:cxn>
                <a:cxn ang="0">
                  <a:pos x="458" y="395"/>
                </a:cxn>
                <a:cxn ang="0">
                  <a:pos x="454" y="403"/>
                </a:cxn>
                <a:cxn ang="0">
                  <a:pos x="450" y="406"/>
                </a:cxn>
                <a:cxn ang="0">
                  <a:pos x="444" y="411"/>
                </a:cxn>
                <a:cxn ang="0">
                  <a:pos x="438" y="414"/>
                </a:cxn>
                <a:cxn ang="0">
                  <a:pos x="427" y="415"/>
                </a:cxn>
                <a:cxn ang="0">
                  <a:pos x="407" y="417"/>
                </a:cxn>
                <a:cxn ang="0">
                  <a:pos x="373" y="417"/>
                </a:cxn>
                <a:cxn ang="0">
                  <a:pos x="344" y="419"/>
                </a:cxn>
                <a:cxn ang="0">
                  <a:pos x="306" y="423"/>
                </a:cxn>
                <a:cxn ang="0">
                  <a:pos x="267" y="428"/>
                </a:cxn>
                <a:cxn ang="0">
                  <a:pos x="241" y="432"/>
                </a:cxn>
                <a:cxn ang="0">
                  <a:pos x="208" y="432"/>
                </a:cxn>
                <a:cxn ang="0">
                  <a:pos x="202" y="428"/>
                </a:cxn>
                <a:cxn ang="0">
                  <a:pos x="18" y="343"/>
                </a:cxn>
                <a:cxn ang="0">
                  <a:pos x="9" y="337"/>
                </a:cxn>
                <a:cxn ang="0">
                  <a:pos x="2" y="331"/>
                </a:cxn>
                <a:cxn ang="0">
                  <a:pos x="0" y="324"/>
                </a:cxn>
                <a:cxn ang="0">
                  <a:pos x="0" y="316"/>
                </a:cxn>
                <a:cxn ang="0">
                  <a:pos x="2" y="309"/>
                </a:cxn>
                <a:cxn ang="0">
                  <a:pos x="54" y="203"/>
                </a:cxn>
                <a:cxn ang="0">
                  <a:pos x="88" y="135"/>
                </a:cxn>
                <a:cxn ang="0">
                  <a:pos x="112" y="86"/>
                </a:cxn>
              </a:cxnLst>
              <a:rect l="0" t="0" r="r" b="b"/>
              <a:pathLst>
                <a:path w="596" h="433">
                  <a:moveTo>
                    <a:pt x="112" y="86"/>
                  </a:moveTo>
                  <a:lnTo>
                    <a:pt x="125" y="57"/>
                  </a:lnTo>
                  <a:lnTo>
                    <a:pt x="134" y="38"/>
                  </a:lnTo>
                  <a:lnTo>
                    <a:pt x="138" y="32"/>
                  </a:lnTo>
                  <a:lnTo>
                    <a:pt x="143" y="27"/>
                  </a:lnTo>
                  <a:lnTo>
                    <a:pt x="147" y="26"/>
                  </a:lnTo>
                  <a:lnTo>
                    <a:pt x="153" y="25"/>
                  </a:lnTo>
                  <a:lnTo>
                    <a:pt x="228" y="14"/>
                  </a:lnTo>
                  <a:lnTo>
                    <a:pt x="309" y="3"/>
                  </a:lnTo>
                  <a:lnTo>
                    <a:pt x="382" y="0"/>
                  </a:lnTo>
                  <a:lnTo>
                    <a:pt x="424" y="0"/>
                  </a:lnTo>
                  <a:lnTo>
                    <a:pt x="511" y="2"/>
                  </a:lnTo>
                  <a:lnTo>
                    <a:pt x="574" y="5"/>
                  </a:lnTo>
                  <a:lnTo>
                    <a:pt x="583" y="6"/>
                  </a:lnTo>
                  <a:lnTo>
                    <a:pt x="589" y="8"/>
                  </a:lnTo>
                  <a:lnTo>
                    <a:pt x="592" y="10"/>
                  </a:lnTo>
                  <a:lnTo>
                    <a:pt x="595" y="13"/>
                  </a:lnTo>
                  <a:lnTo>
                    <a:pt x="595" y="17"/>
                  </a:lnTo>
                  <a:lnTo>
                    <a:pt x="592" y="28"/>
                  </a:lnTo>
                  <a:lnTo>
                    <a:pt x="580" y="67"/>
                  </a:lnTo>
                  <a:lnTo>
                    <a:pt x="571" y="96"/>
                  </a:lnTo>
                  <a:lnTo>
                    <a:pt x="551" y="162"/>
                  </a:lnTo>
                  <a:lnTo>
                    <a:pt x="538" y="202"/>
                  </a:lnTo>
                  <a:lnTo>
                    <a:pt x="502" y="297"/>
                  </a:lnTo>
                  <a:lnTo>
                    <a:pt x="468" y="371"/>
                  </a:lnTo>
                  <a:lnTo>
                    <a:pt x="461" y="386"/>
                  </a:lnTo>
                  <a:lnTo>
                    <a:pt x="458" y="395"/>
                  </a:lnTo>
                  <a:lnTo>
                    <a:pt x="454" y="403"/>
                  </a:lnTo>
                  <a:lnTo>
                    <a:pt x="450" y="406"/>
                  </a:lnTo>
                  <a:lnTo>
                    <a:pt x="444" y="411"/>
                  </a:lnTo>
                  <a:lnTo>
                    <a:pt x="438" y="414"/>
                  </a:lnTo>
                  <a:lnTo>
                    <a:pt x="427" y="415"/>
                  </a:lnTo>
                  <a:lnTo>
                    <a:pt x="407" y="417"/>
                  </a:lnTo>
                  <a:lnTo>
                    <a:pt x="373" y="417"/>
                  </a:lnTo>
                  <a:lnTo>
                    <a:pt x="344" y="419"/>
                  </a:lnTo>
                  <a:lnTo>
                    <a:pt x="306" y="423"/>
                  </a:lnTo>
                  <a:lnTo>
                    <a:pt x="267" y="428"/>
                  </a:lnTo>
                  <a:lnTo>
                    <a:pt x="241" y="432"/>
                  </a:lnTo>
                  <a:lnTo>
                    <a:pt x="208" y="432"/>
                  </a:lnTo>
                  <a:lnTo>
                    <a:pt x="202" y="428"/>
                  </a:lnTo>
                  <a:lnTo>
                    <a:pt x="18" y="343"/>
                  </a:lnTo>
                  <a:lnTo>
                    <a:pt x="9" y="337"/>
                  </a:lnTo>
                  <a:lnTo>
                    <a:pt x="2" y="331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09"/>
                  </a:lnTo>
                  <a:lnTo>
                    <a:pt x="54" y="203"/>
                  </a:lnTo>
                  <a:lnTo>
                    <a:pt x="88" y="135"/>
                  </a:lnTo>
                  <a:lnTo>
                    <a:pt x="112" y="86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730" name="Freeform 58"/>
            <p:cNvSpPr>
              <a:spLocks/>
            </p:cNvSpPr>
            <p:nvPr/>
          </p:nvSpPr>
          <p:spPr bwMode="auto">
            <a:xfrm>
              <a:off x="904" y="701"/>
              <a:ext cx="604" cy="441"/>
            </a:xfrm>
            <a:custGeom>
              <a:avLst/>
              <a:gdLst/>
              <a:ahLst/>
              <a:cxnLst>
                <a:cxn ang="0">
                  <a:pos x="113" y="89"/>
                </a:cxn>
                <a:cxn ang="0">
                  <a:pos x="127" y="59"/>
                </a:cxn>
                <a:cxn ang="0">
                  <a:pos x="136" y="40"/>
                </a:cxn>
                <a:cxn ang="0">
                  <a:pos x="140" y="34"/>
                </a:cxn>
                <a:cxn ang="0">
                  <a:pos x="145" y="29"/>
                </a:cxn>
                <a:cxn ang="0">
                  <a:pos x="149" y="27"/>
                </a:cxn>
                <a:cxn ang="0">
                  <a:pos x="155" y="25"/>
                </a:cxn>
                <a:cxn ang="0">
                  <a:pos x="231" y="14"/>
                </a:cxn>
                <a:cxn ang="0">
                  <a:pos x="313" y="4"/>
                </a:cxn>
                <a:cxn ang="0">
                  <a:pos x="387" y="0"/>
                </a:cxn>
                <a:cxn ang="0">
                  <a:pos x="430" y="0"/>
                </a:cxn>
                <a:cxn ang="0">
                  <a:pos x="518" y="3"/>
                </a:cxn>
                <a:cxn ang="0">
                  <a:pos x="582" y="6"/>
                </a:cxn>
                <a:cxn ang="0">
                  <a:pos x="591" y="6"/>
                </a:cxn>
                <a:cxn ang="0">
                  <a:pos x="597" y="8"/>
                </a:cxn>
                <a:cxn ang="0">
                  <a:pos x="600" y="11"/>
                </a:cxn>
                <a:cxn ang="0">
                  <a:pos x="603" y="13"/>
                </a:cxn>
                <a:cxn ang="0">
                  <a:pos x="603" y="18"/>
                </a:cxn>
                <a:cxn ang="0">
                  <a:pos x="600" y="30"/>
                </a:cxn>
                <a:cxn ang="0">
                  <a:pos x="588" y="69"/>
                </a:cxn>
                <a:cxn ang="0">
                  <a:pos x="579" y="99"/>
                </a:cxn>
                <a:cxn ang="0">
                  <a:pos x="558" y="165"/>
                </a:cxn>
                <a:cxn ang="0">
                  <a:pos x="545" y="206"/>
                </a:cxn>
                <a:cxn ang="0">
                  <a:pos x="509" y="302"/>
                </a:cxn>
                <a:cxn ang="0">
                  <a:pos x="474" y="379"/>
                </a:cxn>
                <a:cxn ang="0">
                  <a:pos x="467" y="394"/>
                </a:cxn>
                <a:cxn ang="0">
                  <a:pos x="464" y="403"/>
                </a:cxn>
                <a:cxn ang="0">
                  <a:pos x="460" y="410"/>
                </a:cxn>
                <a:cxn ang="0">
                  <a:pos x="456" y="415"/>
                </a:cxn>
                <a:cxn ang="0">
                  <a:pos x="450" y="420"/>
                </a:cxn>
                <a:cxn ang="0">
                  <a:pos x="444" y="422"/>
                </a:cxn>
                <a:cxn ang="0">
                  <a:pos x="433" y="424"/>
                </a:cxn>
                <a:cxn ang="0">
                  <a:pos x="412" y="426"/>
                </a:cxn>
                <a:cxn ang="0">
                  <a:pos x="378" y="426"/>
                </a:cxn>
                <a:cxn ang="0">
                  <a:pos x="349" y="427"/>
                </a:cxn>
                <a:cxn ang="0">
                  <a:pos x="310" y="432"/>
                </a:cxn>
                <a:cxn ang="0">
                  <a:pos x="271" y="437"/>
                </a:cxn>
                <a:cxn ang="0">
                  <a:pos x="244" y="440"/>
                </a:cxn>
                <a:cxn ang="0">
                  <a:pos x="211" y="440"/>
                </a:cxn>
                <a:cxn ang="0">
                  <a:pos x="205" y="437"/>
                </a:cxn>
                <a:cxn ang="0">
                  <a:pos x="18" y="349"/>
                </a:cxn>
                <a:cxn ang="0">
                  <a:pos x="9" y="343"/>
                </a:cxn>
                <a:cxn ang="0">
                  <a:pos x="2" y="337"/>
                </a:cxn>
                <a:cxn ang="0">
                  <a:pos x="0" y="331"/>
                </a:cxn>
                <a:cxn ang="0">
                  <a:pos x="0" y="323"/>
                </a:cxn>
                <a:cxn ang="0">
                  <a:pos x="2" y="316"/>
                </a:cxn>
                <a:cxn ang="0">
                  <a:pos x="55" y="207"/>
                </a:cxn>
                <a:cxn ang="0">
                  <a:pos x="89" y="139"/>
                </a:cxn>
                <a:cxn ang="0">
                  <a:pos x="113" y="89"/>
                </a:cxn>
              </a:cxnLst>
              <a:rect l="0" t="0" r="r" b="b"/>
              <a:pathLst>
                <a:path w="604" h="441">
                  <a:moveTo>
                    <a:pt x="113" y="89"/>
                  </a:moveTo>
                  <a:lnTo>
                    <a:pt x="127" y="59"/>
                  </a:lnTo>
                  <a:lnTo>
                    <a:pt x="136" y="40"/>
                  </a:lnTo>
                  <a:lnTo>
                    <a:pt x="140" y="34"/>
                  </a:lnTo>
                  <a:lnTo>
                    <a:pt x="145" y="29"/>
                  </a:lnTo>
                  <a:lnTo>
                    <a:pt x="149" y="27"/>
                  </a:lnTo>
                  <a:lnTo>
                    <a:pt x="155" y="25"/>
                  </a:lnTo>
                  <a:lnTo>
                    <a:pt x="231" y="14"/>
                  </a:lnTo>
                  <a:lnTo>
                    <a:pt x="313" y="4"/>
                  </a:lnTo>
                  <a:lnTo>
                    <a:pt x="387" y="0"/>
                  </a:lnTo>
                  <a:lnTo>
                    <a:pt x="430" y="0"/>
                  </a:lnTo>
                  <a:lnTo>
                    <a:pt x="518" y="3"/>
                  </a:lnTo>
                  <a:lnTo>
                    <a:pt x="582" y="6"/>
                  </a:lnTo>
                  <a:lnTo>
                    <a:pt x="591" y="6"/>
                  </a:lnTo>
                  <a:lnTo>
                    <a:pt x="597" y="8"/>
                  </a:lnTo>
                  <a:lnTo>
                    <a:pt x="600" y="11"/>
                  </a:lnTo>
                  <a:lnTo>
                    <a:pt x="603" y="13"/>
                  </a:lnTo>
                  <a:lnTo>
                    <a:pt x="603" y="18"/>
                  </a:lnTo>
                  <a:lnTo>
                    <a:pt x="600" y="30"/>
                  </a:lnTo>
                  <a:lnTo>
                    <a:pt x="588" y="69"/>
                  </a:lnTo>
                  <a:lnTo>
                    <a:pt x="579" y="99"/>
                  </a:lnTo>
                  <a:lnTo>
                    <a:pt x="558" y="165"/>
                  </a:lnTo>
                  <a:lnTo>
                    <a:pt x="545" y="206"/>
                  </a:lnTo>
                  <a:lnTo>
                    <a:pt x="509" y="302"/>
                  </a:lnTo>
                  <a:lnTo>
                    <a:pt x="474" y="379"/>
                  </a:lnTo>
                  <a:lnTo>
                    <a:pt x="467" y="394"/>
                  </a:lnTo>
                  <a:lnTo>
                    <a:pt x="464" y="403"/>
                  </a:lnTo>
                  <a:lnTo>
                    <a:pt x="460" y="410"/>
                  </a:lnTo>
                  <a:lnTo>
                    <a:pt x="456" y="415"/>
                  </a:lnTo>
                  <a:lnTo>
                    <a:pt x="450" y="420"/>
                  </a:lnTo>
                  <a:lnTo>
                    <a:pt x="444" y="422"/>
                  </a:lnTo>
                  <a:lnTo>
                    <a:pt x="433" y="424"/>
                  </a:lnTo>
                  <a:lnTo>
                    <a:pt x="412" y="426"/>
                  </a:lnTo>
                  <a:lnTo>
                    <a:pt x="378" y="426"/>
                  </a:lnTo>
                  <a:lnTo>
                    <a:pt x="349" y="427"/>
                  </a:lnTo>
                  <a:lnTo>
                    <a:pt x="310" y="432"/>
                  </a:lnTo>
                  <a:lnTo>
                    <a:pt x="271" y="437"/>
                  </a:lnTo>
                  <a:lnTo>
                    <a:pt x="244" y="440"/>
                  </a:lnTo>
                  <a:lnTo>
                    <a:pt x="211" y="440"/>
                  </a:lnTo>
                  <a:lnTo>
                    <a:pt x="205" y="437"/>
                  </a:lnTo>
                  <a:lnTo>
                    <a:pt x="18" y="349"/>
                  </a:lnTo>
                  <a:lnTo>
                    <a:pt x="9" y="343"/>
                  </a:lnTo>
                  <a:lnTo>
                    <a:pt x="2" y="337"/>
                  </a:lnTo>
                  <a:lnTo>
                    <a:pt x="0" y="331"/>
                  </a:lnTo>
                  <a:lnTo>
                    <a:pt x="0" y="323"/>
                  </a:lnTo>
                  <a:lnTo>
                    <a:pt x="2" y="316"/>
                  </a:lnTo>
                  <a:lnTo>
                    <a:pt x="55" y="207"/>
                  </a:lnTo>
                  <a:lnTo>
                    <a:pt x="89" y="139"/>
                  </a:lnTo>
                  <a:lnTo>
                    <a:pt x="113" y="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2" name="Group 59"/>
          <p:cNvGrpSpPr>
            <a:grpSpLocks/>
          </p:cNvGrpSpPr>
          <p:nvPr/>
        </p:nvGrpSpPr>
        <p:grpSpPr bwMode="auto">
          <a:xfrm>
            <a:off x="1484313" y="1181100"/>
            <a:ext cx="571500" cy="533400"/>
            <a:chOff x="935" y="744"/>
            <a:chExt cx="360" cy="336"/>
          </a:xfrm>
        </p:grpSpPr>
        <p:sp>
          <p:nvSpPr>
            <p:cNvPr id="156732" name="Freeform 60"/>
            <p:cNvSpPr>
              <a:spLocks/>
            </p:cNvSpPr>
            <p:nvPr/>
          </p:nvSpPr>
          <p:spPr bwMode="auto">
            <a:xfrm>
              <a:off x="939" y="748"/>
              <a:ext cx="352" cy="327"/>
            </a:xfrm>
            <a:custGeom>
              <a:avLst/>
              <a:gdLst/>
              <a:ahLst/>
              <a:cxnLst>
                <a:cxn ang="0">
                  <a:pos x="80" y="98"/>
                </a:cxn>
                <a:cxn ang="0">
                  <a:pos x="106" y="51"/>
                </a:cxn>
                <a:cxn ang="0">
                  <a:pos x="128" y="9"/>
                </a:cxn>
                <a:cxn ang="0">
                  <a:pos x="131" y="7"/>
                </a:cxn>
                <a:cxn ang="0">
                  <a:pos x="135" y="7"/>
                </a:cxn>
                <a:cxn ang="0">
                  <a:pos x="143" y="6"/>
                </a:cxn>
                <a:cxn ang="0">
                  <a:pos x="243" y="1"/>
                </a:cxn>
                <a:cxn ang="0">
                  <a:pos x="341" y="0"/>
                </a:cxn>
                <a:cxn ang="0">
                  <a:pos x="346" y="1"/>
                </a:cxn>
                <a:cxn ang="0">
                  <a:pos x="349" y="2"/>
                </a:cxn>
                <a:cxn ang="0">
                  <a:pos x="351" y="7"/>
                </a:cxn>
                <a:cxn ang="0">
                  <a:pos x="343" y="36"/>
                </a:cxn>
                <a:cxn ang="0">
                  <a:pos x="329" y="61"/>
                </a:cxn>
                <a:cxn ang="0">
                  <a:pos x="302" y="107"/>
                </a:cxn>
                <a:cxn ang="0">
                  <a:pos x="252" y="188"/>
                </a:cxn>
                <a:cxn ang="0">
                  <a:pos x="209" y="259"/>
                </a:cxn>
                <a:cxn ang="0">
                  <a:pos x="198" y="285"/>
                </a:cxn>
                <a:cxn ang="0">
                  <a:pos x="192" y="303"/>
                </a:cxn>
                <a:cxn ang="0">
                  <a:pos x="185" y="313"/>
                </a:cxn>
                <a:cxn ang="0">
                  <a:pos x="178" y="320"/>
                </a:cxn>
                <a:cxn ang="0">
                  <a:pos x="173" y="324"/>
                </a:cxn>
                <a:cxn ang="0">
                  <a:pos x="170" y="326"/>
                </a:cxn>
                <a:cxn ang="0">
                  <a:pos x="163" y="326"/>
                </a:cxn>
                <a:cxn ang="0">
                  <a:pos x="157" y="325"/>
                </a:cxn>
                <a:cxn ang="0">
                  <a:pos x="148" y="321"/>
                </a:cxn>
                <a:cxn ang="0">
                  <a:pos x="137" y="316"/>
                </a:cxn>
                <a:cxn ang="0">
                  <a:pos x="127" y="309"/>
                </a:cxn>
                <a:cxn ang="0">
                  <a:pos x="115" y="303"/>
                </a:cxn>
                <a:cxn ang="0">
                  <a:pos x="104" y="297"/>
                </a:cxn>
                <a:cxn ang="0">
                  <a:pos x="5" y="268"/>
                </a:cxn>
                <a:cxn ang="0">
                  <a:pos x="2" y="266"/>
                </a:cxn>
                <a:cxn ang="0">
                  <a:pos x="0" y="264"/>
                </a:cxn>
                <a:cxn ang="0">
                  <a:pos x="1" y="260"/>
                </a:cxn>
                <a:cxn ang="0">
                  <a:pos x="3" y="256"/>
                </a:cxn>
                <a:cxn ang="0">
                  <a:pos x="80" y="98"/>
                </a:cxn>
              </a:cxnLst>
              <a:rect l="0" t="0" r="r" b="b"/>
              <a:pathLst>
                <a:path w="352" h="327">
                  <a:moveTo>
                    <a:pt x="80" y="98"/>
                  </a:moveTo>
                  <a:lnTo>
                    <a:pt x="106" y="51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7"/>
                  </a:lnTo>
                  <a:lnTo>
                    <a:pt x="143" y="6"/>
                  </a:lnTo>
                  <a:lnTo>
                    <a:pt x="243" y="1"/>
                  </a:lnTo>
                  <a:lnTo>
                    <a:pt x="341" y="0"/>
                  </a:lnTo>
                  <a:lnTo>
                    <a:pt x="346" y="1"/>
                  </a:lnTo>
                  <a:lnTo>
                    <a:pt x="349" y="2"/>
                  </a:lnTo>
                  <a:lnTo>
                    <a:pt x="351" y="7"/>
                  </a:lnTo>
                  <a:lnTo>
                    <a:pt x="343" y="36"/>
                  </a:lnTo>
                  <a:lnTo>
                    <a:pt x="329" y="61"/>
                  </a:lnTo>
                  <a:lnTo>
                    <a:pt x="302" y="107"/>
                  </a:lnTo>
                  <a:lnTo>
                    <a:pt x="252" y="188"/>
                  </a:lnTo>
                  <a:lnTo>
                    <a:pt x="209" y="259"/>
                  </a:lnTo>
                  <a:lnTo>
                    <a:pt x="198" y="285"/>
                  </a:lnTo>
                  <a:lnTo>
                    <a:pt x="192" y="303"/>
                  </a:lnTo>
                  <a:lnTo>
                    <a:pt x="185" y="313"/>
                  </a:lnTo>
                  <a:lnTo>
                    <a:pt x="178" y="320"/>
                  </a:lnTo>
                  <a:lnTo>
                    <a:pt x="173" y="324"/>
                  </a:lnTo>
                  <a:lnTo>
                    <a:pt x="170" y="326"/>
                  </a:lnTo>
                  <a:lnTo>
                    <a:pt x="163" y="326"/>
                  </a:lnTo>
                  <a:lnTo>
                    <a:pt x="157" y="325"/>
                  </a:lnTo>
                  <a:lnTo>
                    <a:pt x="148" y="321"/>
                  </a:lnTo>
                  <a:lnTo>
                    <a:pt x="137" y="316"/>
                  </a:lnTo>
                  <a:lnTo>
                    <a:pt x="127" y="309"/>
                  </a:lnTo>
                  <a:lnTo>
                    <a:pt x="115" y="303"/>
                  </a:lnTo>
                  <a:lnTo>
                    <a:pt x="104" y="297"/>
                  </a:lnTo>
                  <a:lnTo>
                    <a:pt x="5" y="268"/>
                  </a:lnTo>
                  <a:lnTo>
                    <a:pt x="2" y="266"/>
                  </a:lnTo>
                  <a:lnTo>
                    <a:pt x="0" y="264"/>
                  </a:lnTo>
                  <a:lnTo>
                    <a:pt x="1" y="260"/>
                  </a:lnTo>
                  <a:lnTo>
                    <a:pt x="3" y="256"/>
                  </a:lnTo>
                  <a:lnTo>
                    <a:pt x="80" y="98"/>
                  </a:lnTo>
                </a:path>
              </a:pathLst>
            </a:custGeom>
            <a:solidFill>
              <a:srgbClr val="A2C1FE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733" name="Freeform 61"/>
            <p:cNvSpPr>
              <a:spLocks/>
            </p:cNvSpPr>
            <p:nvPr/>
          </p:nvSpPr>
          <p:spPr bwMode="auto">
            <a:xfrm>
              <a:off x="935" y="744"/>
              <a:ext cx="360" cy="336"/>
            </a:xfrm>
            <a:custGeom>
              <a:avLst/>
              <a:gdLst/>
              <a:ahLst/>
              <a:cxnLst>
                <a:cxn ang="0">
                  <a:pos x="82" y="101"/>
                </a:cxn>
                <a:cxn ang="0">
                  <a:pos x="108" y="53"/>
                </a:cxn>
                <a:cxn ang="0">
                  <a:pos x="131" y="10"/>
                </a:cxn>
                <a:cxn ang="0">
                  <a:pos x="134" y="8"/>
                </a:cxn>
                <a:cxn ang="0">
                  <a:pos x="138" y="7"/>
                </a:cxn>
                <a:cxn ang="0">
                  <a:pos x="146" y="6"/>
                </a:cxn>
                <a:cxn ang="0">
                  <a:pos x="249" y="1"/>
                </a:cxn>
                <a:cxn ang="0">
                  <a:pos x="349" y="0"/>
                </a:cxn>
                <a:cxn ang="0">
                  <a:pos x="354" y="1"/>
                </a:cxn>
                <a:cxn ang="0">
                  <a:pos x="357" y="3"/>
                </a:cxn>
                <a:cxn ang="0">
                  <a:pos x="359" y="7"/>
                </a:cxn>
                <a:cxn ang="0">
                  <a:pos x="351" y="37"/>
                </a:cxn>
                <a:cxn ang="0">
                  <a:pos x="336" y="63"/>
                </a:cxn>
                <a:cxn ang="0">
                  <a:pos x="309" y="111"/>
                </a:cxn>
                <a:cxn ang="0">
                  <a:pos x="258" y="193"/>
                </a:cxn>
                <a:cxn ang="0">
                  <a:pos x="214" y="265"/>
                </a:cxn>
                <a:cxn ang="0">
                  <a:pos x="203" y="293"/>
                </a:cxn>
                <a:cxn ang="0">
                  <a:pos x="196" y="311"/>
                </a:cxn>
                <a:cxn ang="0">
                  <a:pos x="189" y="322"/>
                </a:cxn>
                <a:cxn ang="0">
                  <a:pos x="182" y="329"/>
                </a:cxn>
                <a:cxn ang="0">
                  <a:pos x="177" y="333"/>
                </a:cxn>
                <a:cxn ang="0">
                  <a:pos x="174" y="335"/>
                </a:cxn>
                <a:cxn ang="0">
                  <a:pos x="167" y="335"/>
                </a:cxn>
                <a:cxn ang="0">
                  <a:pos x="161" y="334"/>
                </a:cxn>
                <a:cxn ang="0">
                  <a:pos x="151" y="330"/>
                </a:cxn>
                <a:cxn ang="0">
                  <a:pos x="140" y="324"/>
                </a:cxn>
                <a:cxn ang="0">
                  <a:pos x="130" y="318"/>
                </a:cxn>
                <a:cxn ang="0">
                  <a:pos x="118" y="311"/>
                </a:cxn>
                <a:cxn ang="0">
                  <a:pos x="106" y="305"/>
                </a:cxn>
                <a:cxn ang="0">
                  <a:pos x="5" y="276"/>
                </a:cxn>
                <a:cxn ang="0">
                  <a:pos x="2" y="274"/>
                </a:cxn>
                <a:cxn ang="0">
                  <a:pos x="0" y="270"/>
                </a:cxn>
                <a:cxn ang="0">
                  <a:pos x="1" y="267"/>
                </a:cxn>
                <a:cxn ang="0">
                  <a:pos x="3" y="263"/>
                </a:cxn>
                <a:cxn ang="0">
                  <a:pos x="82" y="101"/>
                </a:cxn>
              </a:cxnLst>
              <a:rect l="0" t="0" r="r" b="b"/>
              <a:pathLst>
                <a:path w="360" h="336">
                  <a:moveTo>
                    <a:pt x="82" y="101"/>
                  </a:moveTo>
                  <a:lnTo>
                    <a:pt x="108" y="5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8" y="7"/>
                  </a:lnTo>
                  <a:lnTo>
                    <a:pt x="146" y="6"/>
                  </a:lnTo>
                  <a:lnTo>
                    <a:pt x="249" y="1"/>
                  </a:lnTo>
                  <a:lnTo>
                    <a:pt x="349" y="0"/>
                  </a:lnTo>
                  <a:lnTo>
                    <a:pt x="354" y="1"/>
                  </a:lnTo>
                  <a:lnTo>
                    <a:pt x="357" y="3"/>
                  </a:lnTo>
                  <a:lnTo>
                    <a:pt x="359" y="7"/>
                  </a:lnTo>
                  <a:lnTo>
                    <a:pt x="351" y="37"/>
                  </a:lnTo>
                  <a:lnTo>
                    <a:pt x="336" y="63"/>
                  </a:lnTo>
                  <a:lnTo>
                    <a:pt x="309" y="111"/>
                  </a:lnTo>
                  <a:lnTo>
                    <a:pt x="258" y="193"/>
                  </a:lnTo>
                  <a:lnTo>
                    <a:pt x="214" y="265"/>
                  </a:lnTo>
                  <a:lnTo>
                    <a:pt x="203" y="293"/>
                  </a:lnTo>
                  <a:lnTo>
                    <a:pt x="196" y="311"/>
                  </a:lnTo>
                  <a:lnTo>
                    <a:pt x="189" y="322"/>
                  </a:lnTo>
                  <a:lnTo>
                    <a:pt x="182" y="329"/>
                  </a:lnTo>
                  <a:lnTo>
                    <a:pt x="177" y="333"/>
                  </a:lnTo>
                  <a:lnTo>
                    <a:pt x="174" y="335"/>
                  </a:lnTo>
                  <a:lnTo>
                    <a:pt x="167" y="335"/>
                  </a:lnTo>
                  <a:lnTo>
                    <a:pt x="161" y="334"/>
                  </a:lnTo>
                  <a:lnTo>
                    <a:pt x="151" y="330"/>
                  </a:lnTo>
                  <a:lnTo>
                    <a:pt x="140" y="324"/>
                  </a:lnTo>
                  <a:lnTo>
                    <a:pt x="130" y="318"/>
                  </a:lnTo>
                  <a:lnTo>
                    <a:pt x="118" y="311"/>
                  </a:lnTo>
                  <a:lnTo>
                    <a:pt x="106" y="305"/>
                  </a:lnTo>
                  <a:lnTo>
                    <a:pt x="5" y="276"/>
                  </a:lnTo>
                  <a:lnTo>
                    <a:pt x="2" y="274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3" y="263"/>
                  </a:lnTo>
                  <a:lnTo>
                    <a:pt x="82" y="1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2135188" y="1733550"/>
            <a:ext cx="141287" cy="296863"/>
            <a:chOff x="1345" y="1092"/>
            <a:chExt cx="89" cy="187"/>
          </a:xfrm>
        </p:grpSpPr>
        <p:sp>
          <p:nvSpPr>
            <p:cNvPr id="156735" name="Freeform 63"/>
            <p:cNvSpPr>
              <a:spLocks/>
            </p:cNvSpPr>
            <p:nvPr/>
          </p:nvSpPr>
          <p:spPr bwMode="auto">
            <a:xfrm>
              <a:off x="1345" y="1095"/>
              <a:ext cx="89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"/>
                </a:cxn>
                <a:cxn ang="0">
                  <a:pos x="7" y="21"/>
                </a:cxn>
                <a:cxn ang="0">
                  <a:pos x="15" y="30"/>
                </a:cxn>
                <a:cxn ang="0">
                  <a:pos x="26" y="35"/>
                </a:cxn>
                <a:cxn ang="0">
                  <a:pos x="41" y="39"/>
                </a:cxn>
                <a:cxn ang="0">
                  <a:pos x="52" y="46"/>
                </a:cxn>
                <a:cxn ang="0">
                  <a:pos x="62" y="55"/>
                </a:cxn>
                <a:cxn ang="0">
                  <a:pos x="71" y="69"/>
                </a:cxn>
                <a:cxn ang="0">
                  <a:pos x="75" y="81"/>
                </a:cxn>
                <a:cxn ang="0">
                  <a:pos x="71" y="92"/>
                </a:cxn>
                <a:cxn ang="0">
                  <a:pos x="62" y="100"/>
                </a:cxn>
                <a:cxn ang="0">
                  <a:pos x="53" y="108"/>
                </a:cxn>
                <a:cxn ang="0">
                  <a:pos x="47" y="117"/>
                </a:cxn>
                <a:cxn ang="0">
                  <a:pos x="42" y="127"/>
                </a:cxn>
                <a:cxn ang="0">
                  <a:pos x="40" y="140"/>
                </a:cxn>
                <a:cxn ang="0">
                  <a:pos x="45" y="151"/>
                </a:cxn>
                <a:cxn ang="0">
                  <a:pos x="51" y="159"/>
                </a:cxn>
                <a:cxn ang="0">
                  <a:pos x="64" y="168"/>
                </a:cxn>
                <a:cxn ang="0">
                  <a:pos x="75" y="175"/>
                </a:cxn>
                <a:cxn ang="0">
                  <a:pos x="88" y="183"/>
                </a:cxn>
              </a:cxnLst>
              <a:rect l="0" t="0" r="r" b="b"/>
              <a:pathLst>
                <a:path w="89" h="184">
                  <a:moveTo>
                    <a:pt x="0" y="0"/>
                  </a:moveTo>
                  <a:lnTo>
                    <a:pt x="3" y="12"/>
                  </a:lnTo>
                  <a:lnTo>
                    <a:pt x="7" y="21"/>
                  </a:lnTo>
                  <a:lnTo>
                    <a:pt x="15" y="30"/>
                  </a:lnTo>
                  <a:lnTo>
                    <a:pt x="26" y="35"/>
                  </a:lnTo>
                  <a:lnTo>
                    <a:pt x="41" y="39"/>
                  </a:lnTo>
                  <a:lnTo>
                    <a:pt x="52" y="46"/>
                  </a:lnTo>
                  <a:lnTo>
                    <a:pt x="62" y="55"/>
                  </a:lnTo>
                  <a:lnTo>
                    <a:pt x="71" y="69"/>
                  </a:lnTo>
                  <a:lnTo>
                    <a:pt x="75" y="81"/>
                  </a:lnTo>
                  <a:lnTo>
                    <a:pt x="71" y="92"/>
                  </a:lnTo>
                  <a:lnTo>
                    <a:pt x="62" y="100"/>
                  </a:lnTo>
                  <a:lnTo>
                    <a:pt x="53" y="108"/>
                  </a:lnTo>
                  <a:lnTo>
                    <a:pt x="47" y="117"/>
                  </a:lnTo>
                  <a:lnTo>
                    <a:pt x="42" y="127"/>
                  </a:lnTo>
                  <a:lnTo>
                    <a:pt x="40" y="140"/>
                  </a:lnTo>
                  <a:lnTo>
                    <a:pt x="45" y="151"/>
                  </a:lnTo>
                  <a:lnTo>
                    <a:pt x="51" y="159"/>
                  </a:lnTo>
                  <a:lnTo>
                    <a:pt x="64" y="168"/>
                  </a:lnTo>
                  <a:lnTo>
                    <a:pt x="75" y="175"/>
                  </a:lnTo>
                  <a:lnTo>
                    <a:pt x="88" y="1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736" name="Oval 64"/>
            <p:cNvSpPr>
              <a:spLocks noChangeArrowheads="1"/>
            </p:cNvSpPr>
            <p:nvPr/>
          </p:nvSpPr>
          <p:spPr bwMode="auto">
            <a:xfrm>
              <a:off x="1345" y="1092"/>
              <a:ext cx="2" cy="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2927350" y="2943225"/>
            <a:ext cx="2247900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3100">
                <a:solidFill>
                  <a:srgbClr val="000000"/>
                </a:solidFill>
              </a:rPr>
              <a:t>Hiérarchie </a:t>
            </a:r>
          </a:p>
          <a:p>
            <a:r>
              <a:rPr lang="fr-FR" sz="3100">
                <a:solidFill>
                  <a:srgbClr val="000000"/>
                </a:solidFill>
              </a:rPr>
              <a:t>de traduction</a:t>
            </a:r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1563688" y="1228725"/>
            <a:ext cx="344487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100" b="1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403225" y="5275263"/>
            <a:ext cx="2224088" cy="833437"/>
            <a:chOff x="254" y="3323"/>
            <a:chExt cx="1401" cy="525"/>
          </a:xfrm>
        </p:grpSpPr>
        <p:sp>
          <p:nvSpPr>
            <p:cNvPr id="156740" name="Freeform 68"/>
            <p:cNvSpPr>
              <a:spLocks/>
            </p:cNvSpPr>
            <p:nvPr/>
          </p:nvSpPr>
          <p:spPr bwMode="auto">
            <a:xfrm>
              <a:off x="254" y="3592"/>
              <a:ext cx="138" cy="8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03" y="0"/>
                </a:cxn>
                <a:cxn ang="0">
                  <a:pos x="85" y="2"/>
                </a:cxn>
                <a:cxn ang="0">
                  <a:pos x="68" y="5"/>
                </a:cxn>
                <a:cxn ang="0">
                  <a:pos x="48" y="9"/>
                </a:cxn>
                <a:cxn ang="0">
                  <a:pos x="31" y="13"/>
                </a:cxn>
                <a:cxn ang="0">
                  <a:pos x="20" y="17"/>
                </a:cxn>
                <a:cxn ang="0">
                  <a:pos x="13" y="21"/>
                </a:cxn>
                <a:cxn ang="0">
                  <a:pos x="7" y="26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4" y="49"/>
                </a:cxn>
                <a:cxn ang="0">
                  <a:pos x="9" y="52"/>
                </a:cxn>
                <a:cxn ang="0">
                  <a:pos x="19" y="54"/>
                </a:cxn>
                <a:cxn ang="0">
                  <a:pos x="30" y="54"/>
                </a:cxn>
                <a:cxn ang="0">
                  <a:pos x="42" y="53"/>
                </a:cxn>
                <a:cxn ang="0">
                  <a:pos x="57" y="51"/>
                </a:cxn>
                <a:cxn ang="0">
                  <a:pos x="72" y="52"/>
                </a:cxn>
                <a:cxn ang="0">
                  <a:pos x="82" y="54"/>
                </a:cxn>
                <a:cxn ang="0">
                  <a:pos x="93" y="57"/>
                </a:cxn>
                <a:cxn ang="0">
                  <a:pos x="105" y="62"/>
                </a:cxn>
                <a:cxn ang="0">
                  <a:pos x="137" y="82"/>
                </a:cxn>
                <a:cxn ang="0">
                  <a:pos x="135" y="82"/>
                </a:cxn>
                <a:cxn ang="0">
                  <a:pos x="136" y="80"/>
                </a:cxn>
              </a:cxnLst>
              <a:rect l="0" t="0" r="r" b="b"/>
              <a:pathLst>
                <a:path w="138" h="83">
                  <a:moveTo>
                    <a:pt x="134" y="0"/>
                  </a:moveTo>
                  <a:lnTo>
                    <a:pt x="103" y="0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48" y="9"/>
                  </a:lnTo>
                  <a:lnTo>
                    <a:pt x="31" y="13"/>
                  </a:lnTo>
                  <a:lnTo>
                    <a:pt x="20" y="17"/>
                  </a:lnTo>
                  <a:lnTo>
                    <a:pt x="13" y="21"/>
                  </a:lnTo>
                  <a:lnTo>
                    <a:pt x="7" y="26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4" y="49"/>
                  </a:lnTo>
                  <a:lnTo>
                    <a:pt x="9" y="52"/>
                  </a:lnTo>
                  <a:lnTo>
                    <a:pt x="19" y="54"/>
                  </a:lnTo>
                  <a:lnTo>
                    <a:pt x="30" y="54"/>
                  </a:lnTo>
                  <a:lnTo>
                    <a:pt x="42" y="53"/>
                  </a:lnTo>
                  <a:lnTo>
                    <a:pt x="57" y="51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93" y="57"/>
                  </a:lnTo>
                  <a:lnTo>
                    <a:pt x="105" y="62"/>
                  </a:lnTo>
                  <a:lnTo>
                    <a:pt x="137" y="82"/>
                  </a:lnTo>
                  <a:lnTo>
                    <a:pt x="135" y="82"/>
                  </a:lnTo>
                  <a:lnTo>
                    <a:pt x="136" y="80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25" name="Group 69"/>
            <p:cNvGrpSpPr>
              <a:grpSpLocks/>
            </p:cNvGrpSpPr>
            <p:nvPr/>
          </p:nvGrpSpPr>
          <p:grpSpPr bwMode="auto">
            <a:xfrm>
              <a:off x="372" y="3363"/>
              <a:ext cx="1096" cy="371"/>
              <a:chOff x="372" y="3363"/>
              <a:chExt cx="1096" cy="371"/>
            </a:xfrm>
          </p:grpSpPr>
          <p:sp>
            <p:nvSpPr>
              <p:cNvPr id="156742" name="Freeform 70"/>
              <p:cNvSpPr>
                <a:spLocks/>
              </p:cNvSpPr>
              <p:nvPr/>
            </p:nvSpPr>
            <p:spPr bwMode="auto">
              <a:xfrm>
                <a:off x="379" y="3553"/>
                <a:ext cx="1089" cy="1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90"/>
                  </a:cxn>
                  <a:cxn ang="0">
                    <a:pos x="884" y="180"/>
                  </a:cxn>
                  <a:cxn ang="0">
                    <a:pos x="1088" y="70"/>
                  </a:cxn>
                  <a:cxn ang="0">
                    <a:pos x="1088" y="0"/>
                  </a:cxn>
                  <a:cxn ang="0">
                    <a:pos x="877" y="95"/>
                  </a:cxn>
                  <a:cxn ang="0">
                    <a:pos x="0" y="11"/>
                  </a:cxn>
                </a:cxnLst>
                <a:rect l="0" t="0" r="r" b="b"/>
                <a:pathLst>
                  <a:path w="1089" h="181">
                    <a:moveTo>
                      <a:pt x="0" y="11"/>
                    </a:moveTo>
                    <a:lnTo>
                      <a:pt x="0" y="90"/>
                    </a:lnTo>
                    <a:lnTo>
                      <a:pt x="884" y="180"/>
                    </a:lnTo>
                    <a:lnTo>
                      <a:pt x="1088" y="70"/>
                    </a:lnTo>
                    <a:lnTo>
                      <a:pt x="1088" y="0"/>
                    </a:lnTo>
                    <a:lnTo>
                      <a:pt x="877" y="9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9F9F9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43" name="Freeform 71"/>
              <p:cNvSpPr>
                <a:spLocks/>
              </p:cNvSpPr>
              <p:nvPr/>
            </p:nvSpPr>
            <p:spPr bwMode="auto">
              <a:xfrm>
                <a:off x="372" y="3363"/>
                <a:ext cx="886" cy="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5" y="62"/>
                  </a:cxn>
                  <a:cxn ang="0">
                    <a:pos x="885" y="283"/>
                  </a:cxn>
                  <a:cxn ang="0">
                    <a:pos x="0" y="199"/>
                  </a:cxn>
                  <a:cxn ang="0">
                    <a:pos x="0" y="0"/>
                  </a:cxn>
                </a:cxnLst>
                <a:rect l="0" t="0" r="r" b="b"/>
                <a:pathLst>
                  <a:path w="886" h="284">
                    <a:moveTo>
                      <a:pt x="0" y="0"/>
                    </a:moveTo>
                    <a:lnTo>
                      <a:pt x="885" y="62"/>
                    </a:lnTo>
                    <a:lnTo>
                      <a:pt x="885" y="283"/>
                    </a:lnTo>
                    <a:lnTo>
                      <a:pt x="0" y="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372" y="3414"/>
                <a:ext cx="893" cy="117"/>
                <a:chOff x="372" y="3414"/>
                <a:chExt cx="893" cy="117"/>
              </a:xfrm>
            </p:grpSpPr>
            <p:sp>
              <p:nvSpPr>
                <p:cNvPr id="156745" name="Freeform 73"/>
                <p:cNvSpPr>
                  <a:spLocks/>
                </p:cNvSpPr>
                <p:nvPr/>
              </p:nvSpPr>
              <p:spPr bwMode="auto">
                <a:xfrm>
                  <a:off x="372" y="3414"/>
                  <a:ext cx="892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1" y="6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2" h="68">
                      <a:moveTo>
                        <a:pt x="0" y="0"/>
                      </a:moveTo>
                      <a:lnTo>
                        <a:pt x="891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46" name="Freeform 74"/>
                <p:cNvSpPr>
                  <a:spLocks/>
                </p:cNvSpPr>
                <p:nvPr/>
              </p:nvSpPr>
              <p:spPr bwMode="auto">
                <a:xfrm>
                  <a:off x="1023" y="3466"/>
                  <a:ext cx="188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7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" h="17">
                      <a:moveTo>
                        <a:pt x="0" y="0"/>
                      </a:moveTo>
                      <a:lnTo>
                        <a:pt x="187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47" name="Freeform 75"/>
                <p:cNvSpPr>
                  <a:spLocks/>
                </p:cNvSpPr>
                <p:nvPr/>
              </p:nvSpPr>
              <p:spPr bwMode="auto">
                <a:xfrm>
                  <a:off x="804" y="3450"/>
                  <a:ext cx="189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16">
                      <a:moveTo>
                        <a:pt x="0" y="0"/>
                      </a:moveTo>
                      <a:lnTo>
                        <a:pt x="188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48" name="Freeform 76"/>
                <p:cNvSpPr>
                  <a:spLocks/>
                </p:cNvSpPr>
                <p:nvPr/>
              </p:nvSpPr>
              <p:spPr bwMode="auto">
                <a:xfrm>
                  <a:off x="372" y="3452"/>
                  <a:ext cx="893" cy="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2" y="7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3" h="79">
                      <a:moveTo>
                        <a:pt x="0" y="0"/>
                      </a:moveTo>
                      <a:lnTo>
                        <a:pt x="892" y="7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56749" name="Freeform 77"/>
            <p:cNvSpPr>
              <a:spLocks/>
            </p:cNvSpPr>
            <p:nvPr/>
          </p:nvSpPr>
          <p:spPr bwMode="auto">
            <a:xfrm>
              <a:off x="372" y="3323"/>
              <a:ext cx="1099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887" y="96"/>
                </a:cxn>
                <a:cxn ang="0">
                  <a:pos x="1098" y="40"/>
                </a:cxn>
                <a:cxn ang="0">
                  <a:pos x="1023" y="32"/>
                </a:cxn>
                <a:cxn ang="0">
                  <a:pos x="338" y="0"/>
                </a:cxn>
                <a:cxn ang="0">
                  <a:pos x="0" y="37"/>
                </a:cxn>
              </a:cxnLst>
              <a:rect l="0" t="0" r="r" b="b"/>
              <a:pathLst>
                <a:path w="1099" h="97">
                  <a:moveTo>
                    <a:pt x="0" y="37"/>
                  </a:moveTo>
                  <a:lnTo>
                    <a:pt x="887" y="96"/>
                  </a:lnTo>
                  <a:lnTo>
                    <a:pt x="1098" y="40"/>
                  </a:lnTo>
                  <a:lnTo>
                    <a:pt x="1023" y="32"/>
                  </a:lnTo>
                  <a:lnTo>
                    <a:pt x="338" y="0"/>
                  </a:lnTo>
                  <a:lnTo>
                    <a:pt x="0" y="37"/>
                  </a:lnTo>
                </a:path>
              </a:pathLst>
            </a:custGeom>
            <a:solidFill>
              <a:srgbClr val="DFDFDF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1311" y="3713"/>
              <a:ext cx="344" cy="135"/>
              <a:chOff x="1311" y="3713"/>
              <a:chExt cx="344" cy="135"/>
            </a:xfrm>
          </p:grpSpPr>
          <p:sp>
            <p:nvSpPr>
              <p:cNvPr id="156751" name="Freeform 79"/>
              <p:cNvSpPr>
                <a:spLocks/>
              </p:cNvSpPr>
              <p:nvPr/>
            </p:nvSpPr>
            <p:spPr bwMode="auto">
              <a:xfrm>
                <a:off x="1311" y="3713"/>
                <a:ext cx="34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4"/>
                  </a:cxn>
                  <a:cxn ang="0">
                    <a:pos x="111" y="7"/>
                  </a:cxn>
                  <a:cxn ang="0">
                    <a:pos x="153" y="11"/>
                  </a:cxn>
                  <a:cxn ang="0">
                    <a:pos x="196" y="16"/>
                  </a:cxn>
                  <a:cxn ang="0">
                    <a:pos x="226" y="21"/>
                  </a:cxn>
                  <a:cxn ang="0">
                    <a:pos x="262" y="27"/>
                  </a:cxn>
                  <a:cxn ang="0">
                    <a:pos x="282" y="31"/>
                  </a:cxn>
                  <a:cxn ang="0">
                    <a:pos x="298" y="34"/>
                  </a:cxn>
                  <a:cxn ang="0">
                    <a:pos x="306" y="36"/>
                  </a:cxn>
                  <a:cxn ang="0">
                    <a:pos x="313" y="38"/>
                  </a:cxn>
                  <a:cxn ang="0">
                    <a:pos x="322" y="40"/>
                  </a:cxn>
                  <a:cxn ang="0">
                    <a:pos x="330" y="44"/>
                  </a:cxn>
                  <a:cxn ang="0">
                    <a:pos x="338" y="48"/>
                  </a:cxn>
                  <a:cxn ang="0">
                    <a:pos x="342" y="53"/>
                  </a:cxn>
                  <a:cxn ang="0">
                    <a:pos x="343" y="57"/>
                  </a:cxn>
                  <a:cxn ang="0">
                    <a:pos x="341" y="63"/>
                  </a:cxn>
                  <a:cxn ang="0">
                    <a:pos x="338" y="69"/>
                  </a:cxn>
                  <a:cxn ang="0">
                    <a:pos x="334" y="74"/>
                  </a:cxn>
                  <a:cxn ang="0">
                    <a:pos x="329" y="78"/>
                  </a:cxn>
                  <a:cxn ang="0">
                    <a:pos x="321" y="83"/>
                  </a:cxn>
                  <a:cxn ang="0">
                    <a:pos x="313" y="86"/>
                  </a:cxn>
                  <a:cxn ang="0">
                    <a:pos x="304" y="87"/>
                  </a:cxn>
                  <a:cxn ang="0">
                    <a:pos x="293" y="89"/>
                  </a:cxn>
                  <a:cxn ang="0">
                    <a:pos x="281" y="89"/>
                  </a:cxn>
                  <a:cxn ang="0">
                    <a:pos x="269" y="88"/>
                  </a:cxn>
                  <a:cxn ang="0">
                    <a:pos x="250" y="86"/>
                  </a:cxn>
                </a:cxnLst>
                <a:rect l="0" t="0" r="r" b="b"/>
                <a:pathLst>
                  <a:path w="344" h="90">
                    <a:moveTo>
                      <a:pt x="0" y="0"/>
                    </a:moveTo>
                    <a:lnTo>
                      <a:pt x="64" y="4"/>
                    </a:lnTo>
                    <a:lnTo>
                      <a:pt x="111" y="7"/>
                    </a:lnTo>
                    <a:lnTo>
                      <a:pt x="153" y="11"/>
                    </a:lnTo>
                    <a:lnTo>
                      <a:pt x="196" y="16"/>
                    </a:lnTo>
                    <a:lnTo>
                      <a:pt x="226" y="21"/>
                    </a:lnTo>
                    <a:lnTo>
                      <a:pt x="262" y="27"/>
                    </a:lnTo>
                    <a:lnTo>
                      <a:pt x="282" y="31"/>
                    </a:lnTo>
                    <a:lnTo>
                      <a:pt x="298" y="34"/>
                    </a:lnTo>
                    <a:lnTo>
                      <a:pt x="306" y="36"/>
                    </a:lnTo>
                    <a:lnTo>
                      <a:pt x="313" y="38"/>
                    </a:lnTo>
                    <a:lnTo>
                      <a:pt x="322" y="40"/>
                    </a:lnTo>
                    <a:lnTo>
                      <a:pt x="330" y="44"/>
                    </a:lnTo>
                    <a:lnTo>
                      <a:pt x="338" y="48"/>
                    </a:lnTo>
                    <a:lnTo>
                      <a:pt x="342" y="53"/>
                    </a:lnTo>
                    <a:lnTo>
                      <a:pt x="343" y="57"/>
                    </a:lnTo>
                    <a:lnTo>
                      <a:pt x="341" y="63"/>
                    </a:lnTo>
                    <a:lnTo>
                      <a:pt x="338" y="69"/>
                    </a:lnTo>
                    <a:lnTo>
                      <a:pt x="334" y="74"/>
                    </a:lnTo>
                    <a:lnTo>
                      <a:pt x="329" y="78"/>
                    </a:lnTo>
                    <a:lnTo>
                      <a:pt x="321" y="83"/>
                    </a:lnTo>
                    <a:lnTo>
                      <a:pt x="313" y="86"/>
                    </a:lnTo>
                    <a:lnTo>
                      <a:pt x="304" y="87"/>
                    </a:lnTo>
                    <a:lnTo>
                      <a:pt x="293" y="89"/>
                    </a:lnTo>
                    <a:lnTo>
                      <a:pt x="281" y="89"/>
                    </a:lnTo>
                    <a:lnTo>
                      <a:pt x="269" y="88"/>
                    </a:lnTo>
                    <a:lnTo>
                      <a:pt x="250" y="86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28" name="Group 80"/>
              <p:cNvGrpSpPr>
                <a:grpSpLocks/>
              </p:cNvGrpSpPr>
              <p:nvPr/>
            </p:nvGrpSpPr>
            <p:grpSpPr bwMode="auto">
              <a:xfrm>
                <a:off x="1328" y="3762"/>
                <a:ext cx="240" cy="86"/>
                <a:chOff x="1328" y="3762"/>
                <a:chExt cx="240" cy="86"/>
              </a:xfrm>
            </p:grpSpPr>
            <p:grpSp>
              <p:nvGrpSpPr>
                <p:cNvPr id="29" name="Group 81"/>
                <p:cNvGrpSpPr>
                  <a:grpSpLocks/>
                </p:cNvGrpSpPr>
                <p:nvPr/>
              </p:nvGrpSpPr>
              <p:grpSpPr bwMode="auto">
                <a:xfrm>
                  <a:off x="1329" y="3762"/>
                  <a:ext cx="235" cy="86"/>
                  <a:chOff x="1329" y="3762"/>
                  <a:chExt cx="235" cy="86"/>
                </a:xfrm>
              </p:grpSpPr>
              <p:sp>
                <p:nvSpPr>
                  <p:cNvPr id="156754" name="Freeform 82"/>
                  <p:cNvSpPr>
                    <a:spLocks/>
                  </p:cNvSpPr>
                  <p:nvPr/>
                </p:nvSpPr>
                <p:spPr bwMode="auto">
                  <a:xfrm>
                    <a:off x="1329" y="3762"/>
                    <a:ext cx="143" cy="5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7" y="0"/>
                      </a:cxn>
                      <a:cxn ang="0">
                        <a:pos x="142" y="17"/>
                      </a:cxn>
                      <a:cxn ang="0">
                        <a:pos x="100" y="52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143" h="53">
                        <a:moveTo>
                          <a:pt x="0" y="31"/>
                        </a:moveTo>
                        <a:lnTo>
                          <a:pt x="37" y="0"/>
                        </a:lnTo>
                        <a:lnTo>
                          <a:pt x="142" y="17"/>
                        </a:lnTo>
                        <a:lnTo>
                          <a:pt x="100" y="52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755" name="Freeform 83"/>
                  <p:cNvSpPr>
                    <a:spLocks/>
                  </p:cNvSpPr>
                  <p:nvPr/>
                </p:nvSpPr>
                <p:spPr bwMode="auto">
                  <a:xfrm>
                    <a:off x="1330" y="3798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8"/>
                      </a:cxn>
                      <a:cxn ang="0">
                        <a:pos x="1" y="28"/>
                      </a:cxn>
                      <a:cxn ang="0">
                        <a:pos x="98" y="49"/>
                      </a:cxn>
                      <a:cxn ang="0">
                        <a:pos x="98" y="2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9" h="50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1" y="28"/>
                        </a:lnTo>
                        <a:lnTo>
                          <a:pt x="98" y="49"/>
                        </a:lnTo>
                        <a:lnTo>
                          <a:pt x="98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756" name="Freeform 84"/>
                  <p:cNvSpPr>
                    <a:spLocks/>
                  </p:cNvSpPr>
                  <p:nvPr/>
                </p:nvSpPr>
                <p:spPr bwMode="auto">
                  <a:xfrm>
                    <a:off x="1436" y="3782"/>
                    <a:ext cx="128" cy="66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40" y="0"/>
                      </a:cxn>
                      <a:cxn ang="0">
                        <a:pos x="127" y="10"/>
                      </a:cxn>
                      <a:cxn ang="0">
                        <a:pos x="127" y="37"/>
                      </a:cxn>
                      <a:cxn ang="0">
                        <a:pos x="0" y="65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128" h="66">
                        <a:moveTo>
                          <a:pt x="0" y="35"/>
                        </a:moveTo>
                        <a:lnTo>
                          <a:pt x="40" y="0"/>
                        </a:lnTo>
                        <a:lnTo>
                          <a:pt x="127" y="10"/>
                        </a:lnTo>
                        <a:lnTo>
                          <a:pt x="127" y="37"/>
                        </a:lnTo>
                        <a:lnTo>
                          <a:pt x="0" y="65"/>
                        </a:lnTo>
                        <a:lnTo>
                          <a:pt x="0" y="3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757" name="Freeform 85"/>
                  <p:cNvSpPr>
                    <a:spLocks/>
                  </p:cNvSpPr>
                  <p:nvPr/>
                </p:nvSpPr>
                <p:spPr bwMode="auto">
                  <a:xfrm>
                    <a:off x="1368" y="3762"/>
                    <a:ext cx="196" cy="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7" y="5"/>
                      </a:cxn>
                      <a:cxn ang="0">
                        <a:pos x="195" y="22"/>
                      </a:cxn>
                      <a:cxn ang="0">
                        <a:pos x="107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6" h="23">
                        <a:moveTo>
                          <a:pt x="0" y="0"/>
                        </a:moveTo>
                        <a:lnTo>
                          <a:pt x="97" y="5"/>
                        </a:lnTo>
                        <a:lnTo>
                          <a:pt x="195" y="22"/>
                        </a:lnTo>
                        <a:lnTo>
                          <a:pt x="107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0" name="Group 86"/>
                <p:cNvGrpSpPr>
                  <a:grpSpLocks/>
                </p:cNvGrpSpPr>
                <p:nvPr/>
              </p:nvGrpSpPr>
              <p:grpSpPr bwMode="auto">
                <a:xfrm>
                  <a:off x="1328" y="3788"/>
                  <a:ext cx="240" cy="40"/>
                  <a:chOff x="1328" y="3788"/>
                  <a:chExt cx="240" cy="40"/>
                </a:xfrm>
              </p:grpSpPr>
              <p:sp>
                <p:nvSpPr>
                  <p:cNvPr id="156759" name="Freeform 87"/>
                  <p:cNvSpPr>
                    <a:spLocks/>
                  </p:cNvSpPr>
                  <p:nvPr/>
                </p:nvSpPr>
                <p:spPr bwMode="auto">
                  <a:xfrm>
                    <a:off x="1328" y="3803"/>
                    <a:ext cx="107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6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7" h="25">
                        <a:moveTo>
                          <a:pt x="0" y="0"/>
                        </a:moveTo>
                        <a:lnTo>
                          <a:pt x="106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760" name="Freeform 88"/>
                  <p:cNvSpPr>
                    <a:spLocks/>
                  </p:cNvSpPr>
                  <p:nvPr/>
                </p:nvSpPr>
                <p:spPr bwMode="auto">
                  <a:xfrm>
                    <a:off x="1435" y="3788"/>
                    <a:ext cx="45" cy="40"/>
                  </a:xfrm>
                  <a:custGeom>
                    <a:avLst/>
                    <a:gdLst/>
                    <a:ahLst/>
                    <a:cxnLst>
                      <a:cxn ang="0">
                        <a:pos x="0" y="39"/>
                      </a:cxn>
                      <a:cxn ang="0">
                        <a:pos x="44" y="0"/>
                      </a:cxn>
                      <a:cxn ang="0">
                        <a:pos x="0" y="39"/>
                      </a:cxn>
                    </a:cxnLst>
                    <a:rect l="0" t="0" r="r" b="b"/>
                    <a:pathLst>
                      <a:path w="45" h="40">
                        <a:moveTo>
                          <a:pt x="0" y="39"/>
                        </a:moveTo>
                        <a:lnTo>
                          <a:pt x="44" y="0"/>
                        </a:lnTo>
                        <a:lnTo>
                          <a:pt x="0" y="3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761" name="Freeform 89"/>
                  <p:cNvSpPr>
                    <a:spLocks/>
                  </p:cNvSpPr>
                  <p:nvPr/>
                </p:nvSpPr>
                <p:spPr bwMode="auto">
                  <a:xfrm>
                    <a:off x="1480" y="3788"/>
                    <a:ext cx="88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8" h="8">
                        <a:moveTo>
                          <a:pt x="0" y="0"/>
                        </a:moveTo>
                        <a:lnTo>
                          <a:pt x="87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56762" name="Freeform 90"/>
            <p:cNvSpPr>
              <a:spLocks/>
            </p:cNvSpPr>
            <p:nvPr/>
          </p:nvSpPr>
          <p:spPr bwMode="auto">
            <a:xfrm>
              <a:off x="1267" y="3549"/>
              <a:ext cx="200" cy="186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199" y="74"/>
                </a:cxn>
                <a:cxn ang="0">
                  <a:pos x="0" y="185"/>
                </a:cxn>
                <a:cxn ang="0">
                  <a:pos x="0" y="93"/>
                </a:cxn>
              </a:cxnLst>
              <a:rect l="0" t="0" r="r" b="b"/>
              <a:pathLst>
                <a:path w="200" h="186">
                  <a:moveTo>
                    <a:pt x="0" y="93"/>
                  </a:moveTo>
                  <a:lnTo>
                    <a:pt x="199" y="0"/>
                  </a:lnTo>
                  <a:lnTo>
                    <a:pt x="199" y="74"/>
                  </a:lnTo>
                  <a:lnTo>
                    <a:pt x="0" y="185"/>
                  </a:lnTo>
                  <a:lnTo>
                    <a:pt x="0" y="93"/>
                  </a:lnTo>
                </a:path>
              </a:pathLst>
            </a:custGeom>
            <a:solidFill>
              <a:srgbClr val="5F5F5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763" name="Freeform 91"/>
            <p:cNvSpPr>
              <a:spLocks/>
            </p:cNvSpPr>
            <p:nvPr/>
          </p:nvSpPr>
          <p:spPr bwMode="auto">
            <a:xfrm>
              <a:off x="1265" y="3366"/>
              <a:ext cx="207" cy="28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06" y="0"/>
                </a:cxn>
                <a:cxn ang="0">
                  <a:pos x="206" y="185"/>
                </a:cxn>
                <a:cxn ang="0">
                  <a:pos x="0" y="279"/>
                </a:cxn>
                <a:cxn ang="0">
                  <a:pos x="0" y="59"/>
                </a:cxn>
              </a:cxnLst>
              <a:rect l="0" t="0" r="r" b="b"/>
              <a:pathLst>
                <a:path w="207" h="280">
                  <a:moveTo>
                    <a:pt x="0" y="59"/>
                  </a:moveTo>
                  <a:lnTo>
                    <a:pt x="206" y="0"/>
                  </a:lnTo>
                  <a:lnTo>
                    <a:pt x="206" y="185"/>
                  </a:lnTo>
                  <a:lnTo>
                    <a:pt x="0" y="279"/>
                  </a:lnTo>
                  <a:lnTo>
                    <a:pt x="0" y="59"/>
                  </a:lnTo>
                </a:path>
              </a:pathLst>
            </a:custGeom>
            <a:solidFill>
              <a:srgbClr val="BFB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56764" name="Freeform 92"/>
            <p:cNvSpPr>
              <a:spLocks/>
            </p:cNvSpPr>
            <p:nvPr/>
          </p:nvSpPr>
          <p:spPr bwMode="auto">
            <a:xfrm>
              <a:off x="340" y="3590"/>
              <a:ext cx="978" cy="193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977" y="79"/>
                </a:cxn>
                <a:cxn ang="0">
                  <a:pos x="920" y="149"/>
                </a:cxn>
                <a:cxn ang="0">
                  <a:pos x="864" y="192"/>
                </a:cxn>
                <a:cxn ang="0">
                  <a:pos x="0" y="96"/>
                </a:cxn>
                <a:cxn ang="0">
                  <a:pos x="64" y="69"/>
                </a:cxn>
                <a:cxn ang="0">
                  <a:pos x="159" y="0"/>
                </a:cxn>
              </a:cxnLst>
              <a:rect l="0" t="0" r="r" b="b"/>
              <a:pathLst>
                <a:path w="978" h="193">
                  <a:moveTo>
                    <a:pt x="159" y="0"/>
                  </a:moveTo>
                  <a:lnTo>
                    <a:pt x="977" y="79"/>
                  </a:lnTo>
                  <a:lnTo>
                    <a:pt x="920" y="149"/>
                  </a:lnTo>
                  <a:lnTo>
                    <a:pt x="864" y="192"/>
                  </a:lnTo>
                  <a:lnTo>
                    <a:pt x="0" y="96"/>
                  </a:lnTo>
                  <a:lnTo>
                    <a:pt x="64" y="69"/>
                  </a:lnTo>
                  <a:lnTo>
                    <a:pt x="159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31" name="Group 93"/>
            <p:cNvGrpSpPr>
              <a:grpSpLocks/>
            </p:cNvGrpSpPr>
            <p:nvPr/>
          </p:nvGrpSpPr>
          <p:grpSpPr bwMode="auto">
            <a:xfrm>
              <a:off x="1263" y="3383"/>
              <a:ext cx="212" cy="252"/>
              <a:chOff x="1263" y="3383"/>
              <a:chExt cx="212" cy="252"/>
            </a:xfrm>
          </p:grpSpPr>
          <p:sp>
            <p:nvSpPr>
              <p:cNvPr id="156766" name="Freeform 94"/>
              <p:cNvSpPr>
                <a:spLocks/>
              </p:cNvSpPr>
              <p:nvPr/>
            </p:nvSpPr>
            <p:spPr bwMode="auto">
              <a:xfrm>
                <a:off x="1263" y="3453"/>
                <a:ext cx="212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1" y="0"/>
                  </a:cxn>
                  <a:cxn ang="0">
                    <a:pos x="0" y="77"/>
                  </a:cxn>
                </a:cxnLst>
                <a:rect l="0" t="0" r="r" b="b"/>
                <a:pathLst>
                  <a:path w="212" h="78">
                    <a:moveTo>
                      <a:pt x="0" y="77"/>
                    </a:moveTo>
                    <a:lnTo>
                      <a:pt x="211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67" name="Freeform 95"/>
              <p:cNvSpPr>
                <a:spLocks/>
              </p:cNvSpPr>
              <p:nvPr/>
            </p:nvSpPr>
            <p:spPr bwMode="auto">
              <a:xfrm>
                <a:off x="1300" y="3475"/>
                <a:ext cx="174" cy="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73" y="0"/>
                  </a:cxn>
                  <a:cxn ang="0">
                    <a:pos x="0" y="68"/>
                  </a:cxn>
                </a:cxnLst>
                <a:rect l="0" t="0" r="r" b="b"/>
                <a:pathLst>
                  <a:path w="174" h="69">
                    <a:moveTo>
                      <a:pt x="0" y="68"/>
                    </a:moveTo>
                    <a:lnTo>
                      <a:pt x="173" y="0"/>
                    </a:lnTo>
                    <a:lnTo>
                      <a:pt x="0" y="6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68" name="Freeform 96"/>
              <p:cNvSpPr>
                <a:spLocks/>
              </p:cNvSpPr>
              <p:nvPr/>
            </p:nvSpPr>
            <p:spPr bwMode="auto">
              <a:xfrm>
                <a:off x="1299" y="3496"/>
                <a:ext cx="175" cy="7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74" y="0"/>
                  </a:cxn>
                  <a:cxn ang="0">
                    <a:pos x="0" y="72"/>
                  </a:cxn>
                </a:cxnLst>
                <a:rect l="0" t="0" r="r" b="b"/>
                <a:pathLst>
                  <a:path w="175" h="73">
                    <a:moveTo>
                      <a:pt x="0" y="72"/>
                    </a:moveTo>
                    <a:lnTo>
                      <a:pt x="174" y="0"/>
                    </a:lnTo>
                    <a:lnTo>
                      <a:pt x="0" y="7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69" name="Freeform 97"/>
              <p:cNvSpPr>
                <a:spLocks/>
              </p:cNvSpPr>
              <p:nvPr/>
            </p:nvSpPr>
            <p:spPr bwMode="auto">
              <a:xfrm>
                <a:off x="1300" y="3516"/>
                <a:ext cx="175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4" y="0"/>
                  </a:cxn>
                  <a:cxn ang="0">
                    <a:pos x="0" y="74"/>
                  </a:cxn>
                </a:cxnLst>
                <a:rect l="0" t="0" r="r" b="b"/>
                <a:pathLst>
                  <a:path w="175" h="75">
                    <a:moveTo>
                      <a:pt x="0" y="74"/>
                    </a:moveTo>
                    <a:lnTo>
                      <a:pt x="174" y="0"/>
                    </a:lnTo>
                    <a:lnTo>
                      <a:pt x="0" y="74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70" name="Freeform 98"/>
              <p:cNvSpPr>
                <a:spLocks/>
              </p:cNvSpPr>
              <p:nvPr/>
            </p:nvSpPr>
            <p:spPr bwMode="auto">
              <a:xfrm>
                <a:off x="1300" y="3537"/>
                <a:ext cx="175" cy="79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74" y="0"/>
                  </a:cxn>
                  <a:cxn ang="0">
                    <a:pos x="0" y="78"/>
                  </a:cxn>
                </a:cxnLst>
                <a:rect l="0" t="0" r="r" b="b"/>
                <a:pathLst>
                  <a:path w="175" h="79">
                    <a:moveTo>
                      <a:pt x="0" y="78"/>
                    </a:moveTo>
                    <a:lnTo>
                      <a:pt x="174" y="0"/>
                    </a:lnTo>
                    <a:lnTo>
                      <a:pt x="0" y="7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71" name="Freeform 99"/>
              <p:cNvSpPr>
                <a:spLocks/>
              </p:cNvSpPr>
              <p:nvPr/>
            </p:nvSpPr>
            <p:spPr bwMode="auto">
              <a:xfrm>
                <a:off x="1299" y="3430"/>
                <a:ext cx="17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175" y="0"/>
                  </a:cxn>
                  <a:cxn ang="0">
                    <a:pos x="0" y="61"/>
                  </a:cxn>
                </a:cxnLst>
                <a:rect l="0" t="0" r="r" b="b"/>
                <a:pathLst>
                  <a:path w="176" h="62">
                    <a:moveTo>
                      <a:pt x="0" y="61"/>
                    </a:moveTo>
                    <a:lnTo>
                      <a:pt x="175" y="0"/>
                    </a:lnTo>
                    <a:lnTo>
                      <a:pt x="0" y="6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72" name="Freeform 100"/>
              <p:cNvSpPr>
                <a:spLocks/>
              </p:cNvSpPr>
              <p:nvPr/>
            </p:nvSpPr>
            <p:spPr bwMode="auto">
              <a:xfrm>
                <a:off x="1300" y="3408"/>
                <a:ext cx="175" cy="5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74" y="0"/>
                  </a:cxn>
                  <a:cxn ang="0">
                    <a:pos x="0" y="55"/>
                  </a:cxn>
                </a:cxnLst>
                <a:rect l="0" t="0" r="r" b="b"/>
                <a:pathLst>
                  <a:path w="175" h="56">
                    <a:moveTo>
                      <a:pt x="0" y="55"/>
                    </a:moveTo>
                    <a:lnTo>
                      <a:pt x="174" y="0"/>
                    </a:lnTo>
                    <a:lnTo>
                      <a:pt x="0" y="55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73" name="Freeform 101"/>
              <p:cNvSpPr>
                <a:spLocks/>
              </p:cNvSpPr>
              <p:nvPr/>
            </p:nvSpPr>
            <p:spPr bwMode="auto">
              <a:xfrm>
                <a:off x="1299" y="3383"/>
                <a:ext cx="175" cy="53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174" y="0"/>
                  </a:cxn>
                  <a:cxn ang="0">
                    <a:pos x="0" y="52"/>
                  </a:cxn>
                </a:cxnLst>
                <a:rect l="0" t="0" r="r" b="b"/>
                <a:pathLst>
                  <a:path w="175" h="53">
                    <a:moveTo>
                      <a:pt x="0" y="52"/>
                    </a:moveTo>
                    <a:lnTo>
                      <a:pt x="174" y="0"/>
                    </a:lnTo>
                    <a:lnTo>
                      <a:pt x="0" y="5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774" name="Freeform 102"/>
              <p:cNvSpPr>
                <a:spLocks/>
              </p:cNvSpPr>
              <p:nvPr/>
            </p:nvSpPr>
            <p:spPr bwMode="auto">
              <a:xfrm>
                <a:off x="1299" y="3417"/>
                <a:ext cx="2" cy="2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7"/>
                  </a:cxn>
                  <a:cxn ang="0">
                    <a:pos x="1" y="0"/>
                  </a:cxn>
                </a:cxnLst>
                <a:rect l="0" t="0" r="r" b="b"/>
                <a:pathLst>
                  <a:path w="2" h="218">
                    <a:moveTo>
                      <a:pt x="1" y="0"/>
                    </a:moveTo>
                    <a:lnTo>
                      <a:pt x="0" y="217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56800" name="Group 103"/>
            <p:cNvGrpSpPr>
              <a:grpSpLocks/>
            </p:cNvGrpSpPr>
            <p:nvPr/>
          </p:nvGrpSpPr>
          <p:grpSpPr bwMode="auto">
            <a:xfrm>
              <a:off x="340" y="3600"/>
              <a:ext cx="983" cy="218"/>
              <a:chOff x="340" y="3600"/>
              <a:chExt cx="983" cy="218"/>
            </a:xfrm>
          </p:grpSpPr>
          <p:sp>
            <p:nvSpPr>
              <p:cNvPr id="156776" name="Freeform 104"/>
              <p:cNvSpPr>
                <a:spLocks/>
              </p:cNvSpPr>
              <p:nvPr/>
            </p:nvSpPr>
            <p:spPr bwMode="auto">
              <a:xfrm>
                <a:off x="1019" y="3669"/>
                <a:ext cx="230" cy="91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35" y="52"/>
                  </a:cxn>
                  <a:cxn ang="0">
                    <a:pos x="0" y="75"/>
                  </a:cxn>
                  <a:cxn ang="0">
                    <a:pos x="150" y="90"/>
                  </a:cxn>
                  <a:cxn ang="0">
                    <a:pos x="185" y="62"/>
                  </a:cxn>
                  <a:cxn ang="0">
                    <a:pos x="229" y="12"/>
                  </a:cxn>
                  <a:cxn ang="0">
                    <a:pos x="89" y="0"/>
                  </a:cxn>
                </a:cxnLst>
                <a:rect l="0" t="0" r="r" b="b"/>
                <a:pathLst>
                  <a:path w="230" h="91">
                    <a:moveTo>
                      <a:pt x="89" y="0"/>
                    </a:moveTo>
                    <a:lnTo>
                      <a:pt x="35" y="52"/>
                    </a:lnTo>
                    <a:lnTo>
                      <a:pt x="0" y="75"/>
                    </a:lnTo>
                    <a:lnTo>
                      <a:pt x="150" y="90"/>
                    </a:lnTo>
                    <a:lnTo>
                      <a:pt x="185" y="62"/>
                    </a:lnTo>
                    <a:lnTo>
                      <a:pt x="229" y="12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808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56803" name="Group 105"/>
              <p:cNvGrpSpPr>
                <a:grpSpLocks/>
              </p:cNvGrpSpPr>
              <p:nvPr/>
            </p:nvGrpSpPr>
            <p:grpSpPr bwMode="auto">
              <a:xfrm>
                <a:off x="340" y="3600"/>
                <a:ext cx="983" cy="218"/>
                <a:chOff x="340" y="3600"/>
                <a:chExt cx="983" cy="218"/>
              </a:xfrm>
            </p:grpSpPr>
            <p:sp>
              <p:nvSpPr>
                <p:cNvPr id="156778" name="Freeform 106"/>
                <p:cNvSpPr>
                  <a:spLocks/>
                </p:cNvSpPr>
                <p:nvPr/>
              </p:nvSpPr>
              <p:spPr bwMode="auto">
                <a:xfrm>
                  <a:off x="340" y="3690"/>
                  <a:ext cx="864" cy="1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"/>
                    </a:cxn>
                    <a:cxn ang="0">
                      <a:pos x="863" y="127"/>
                    </a:cxn>
                    <a:cxn ang="0">
                      <a:pos x="863" y="9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64" h="128">
                      <a:moveTo>
                        <a:pt x="0" y="0"/>
                      </a:moveTo>
                      <a:lnTo>
                        <a:pt x="0" y="33"/>
                      </a:lnTo>
                      <a:lnTo>
                        <a:pt x="863" y="127"/>
                      </a:lnTo>
                      <a:lnTo>
                        <a:pt x="863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79" name="Freeform 107"/>
                <p:cNvSpPr>
                  <a:spLocks/>
                </p:cNvSpPr>
                <p:nvPr/>
              </p:nvSpPr>
              <p:spPr bwMode="auto">
                <a:xfrm>
                  <a:off x="1211" y="3672"/>
                  <a:ext cx="107" cy="146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0" y="145"/>
                    </a:cxn>
                    <a:cxn ang="0">
                      <a:pos x="46" y="112"/>
                    </a:cxn>
                    <a:cxn ang="0">
                      <a:pos x="65" y="92"/>
                    </a:cxn>
                    <a:cxn ang="0">
                      <a:pos x="106" y="41"/>
                    </a:cxn>
                    <a:cxn ang="0">
                      <a:pos x="106" y="0"/>
                    </a:cxn>
                    <a:cxn ang="0">
                      <a:pos x="53" y="69"/>
                    </a:cxn>
                    <a:cxn ang="0">
                      <a:pos x="0" y="112"/>
                    </a:cxn>
                  </a:cxnLst>
                  <a:rect l="0" t="0" r="r" b="b"/>
                  <a:pathLst>
                    <a:path w="107" h="146">
                      <a:moveTo>
                        <a:pt x="0" y="112"/>
                      </a:moveTo>
                      <a:lnTo>
                        <a:pt x="0" y="145"/>
                      </a:lnTo>
                      <a:lnTo>
                        <a:pt x="46" y="112"/>
                      </a:lnTo>
                      <a:lnTo>
                        <a:pt x="65" y="92"/>
                      </a:lnTo>
                      <a:lnTo>
                        <a:pt x="106" y="41"/>
                      </a:lnTo>
                      <a:lnTo>
                        <a:pt x="106" y="0"/>
                      </a:lnTo>
                      <a:lnTo>
                        <a:pt x="53" y="69"/>
                      </a:lnTo>
                      <a:lnTo>
                        <a:pt x="0" y="112"/>
                      </a:lnTo>
                    </a:path>
                  </a:pathLst>
                </a:custGeom>
                <a:solidFill>
                  <a:srgbClr val="5F5F5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56780" name="Freeform 108"/>
                <p:cNvSpPr>
                  <a:spLocks/>
                </p:cNvSpPr>
                <p:nvPr/>
              </p:nvSpPr>
              <p:spPr bwMode="auto">
                <a:xfrm>
                  <a:off x="340" y="3699"/>
                  <a:ext cx="871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0" y="9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1" h="99">
                      <a:moveTo>
                        <a:pt x="0" y="0"/>
                      </a:moveTo>
                      <a:lnTo>
                        <a:pt x="870" y="9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56806" name="Group 109"/>
                <p:cNvGrpSpPr>
                  <a:grpSpLocks/>
                </p:cNvGrpSpPr>
                <p:nvPr/>
              </p:nvGrpSpPr>
              <p:grpSpPr bwMode="auto">
                <a:xfrm>
                  <a:off x="397" y="3600"/>
                  <a:ext cx="838" cy="167"/>
                  <a:chOff x="397" y="3600"/>
                  <a:chExt cx="838" cy="167"/>
                </a:xfrm>
              </p:grpSpPr>
              <p:sp>
                <p:nvSpPr>
                  <p:cNvPr id="156782" name="Freeform 110"/>
                  <p:cNvSpPr>
                    <a:spLocks/>
                  </p:cNvSpPr>
                  <p:nvPr/>
                </p:nvSpPr>
                <p:spPr bwMode="auto">
                  <a:xfrm>
                    <a:off x="397" y="3609"/>
                    <a:ext cx="638" cy="126"/>
                  </a:xfrm>
                  <a:custGeom>
                    <a:avLst/>
                    <a:gdLst/>
                    <a:ahLst/>
                    <a:cxnLst>
                      <a:cxn ang="0">
                        <a:pos x="110" y="0"/>
                      </a:cxn>
                      <a:cxn ang="0">
                        <a:pos x="35" y="55"/>
                      </a:cxn>
                      <a:cxn ang="0">
                        <a:pos x="0" y="71"/>
                      </a:cxn>
                      <a:cxn ang="0">
                        <a:pos x="540" y="125"/>
                      </a:cxn>
                      <a:cxn ang="0">
                        <a:pos x="579" y="101"/>
                      </a:cxn>
                      <a:cxn ang="0">
                        <a:pos x="637" y="50"/>
                      </a:cxn>
                      <a:cxn ang="0">
                        <a:pos x="110" y="0"/>
                      </a:cxn>
                    </a:cxnLst>
                    <a:rect l="0" t="0" r="r" b="b"/>
                    <a:pathLst>
                      <a:path w="638" h="126">
                        <a:moveTo>
                          <a:pt x="110" y="0"/>
                        </a:moveTo>
                        <a:lnTo>
                          <a:pt x="35" y="55"/>
                        </a:lnTo>
                        <a:lnTo>
                          <a:pt x="0" y="71"/>
                        </a:lnTo>
                        <a:lnTo>
                          <a:pt x="540" y="125"/>
                        </a:lnTo>
                        <a:lnTo>
                          <a:pt x="579" y="101"/>
                        </a:lnTo>
                        <a:lnTo>
                          <a:pt x="637" y="50"/>
                        </a:lnTo>
                        <a:lnTo>
                          <a:pt x="1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56809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9" y="3600"/>
                    <a:ext cx="826" cy="167"/>
                    <a:chOff x="409" y="3600"/>
                    <a:chExt cx="826" cy="167"/>
                  </a:xfrm>
                </p:grpSpPr>
                <p:grpSp>
                  <p:nvGrpSpPr>
                    <p:cNvPr id="156812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" y="3600"/>
                      <a:ext cx="601" cy="138"/>
                      <a:chOff x="425" y="3600"/>
                      <a:chExt cx="601" cy="138"/>
                    </a:xfrm>
                  </p:grpSpPr>
                  <p:grpSp>
                    <p:nvGrpSpPr>
                      <p:cNvPr id="156815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5" y="3600"/>
                        <a:ext cx="126" cy="92"/>
                        <a:chOff x="425" y="3600"/>
                        <a:chExt cx="126" cy="92"/>
                      </a:xfrm>
                    </p:grpSpPr>
                    <p:sp>
                      <p:nvSpPr>
                        <p:cNvPr id="156786" name="Freeform 1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5" y="3670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787" name="Freeform 1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" y="3600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18" name="Group 1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" y="3605"/>
                        <a:ext cx="126" cy="92"/>
                        <a:chOff x="474" y="3605"/>
                        <a:chExt cx="126" cy="92"/>
                      </a:xfrm>
                    </p:grpSpPr>
                    <p:sp>
                      <p:nvSpPr>
                        <p:cNvPr id="156789" name="Freeform 1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4" y="3675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790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4" y="360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19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4" y="3608"/>
                        <a:ext cx="127" cy="92"/>
                        <a:chOff x="524" y="3608"/>
                        <a:chExt cx="127" cy="92"/>
                      </a:xfrm>
                    </p:grpSpPr>
                    <p:sp>
                      <p:nvSpPr>
                        <p:cNvPr id="156792" name="Freeform 1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4" y="3678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793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5" y="360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22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70" y="3615"/>
                        <a:ext cx="127" cy="92"/>
                        <a:chOff x="570" y="3615"/>
                        <a:chExt cx="127" cy="92"/>
                      </a:xfrm>
                    </p:grpSpPr>
                    <p:sp>
                      <p:nvSpPr>
                        <p:cNvPr id="156795" name="Freeform 1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0" y="3685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796" name="Freeform 1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1" y="361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25" name="Group 1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1" y="3618"/>
                        <a:ext cx="126" cy="92"/>
                        <a:chOff x="621" y="3618"/>
                        <a:chExt cx="126" cy="92"/>
                      </a:xfrm>
                    </p:grpSpPr>
                    <p:sp>
                      <p:nvSpPr>
                        <p:cNvPr id="156798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" y="3688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799" name="Freeform 1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361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31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8" y="3621"/>
                        <a:ext cx="127" cy="93"/>
                        <a:chOff x="668" y="3621"/>
                        <a:chExt cx="127" cy="93"/>
                      </a:xfrm>
                    </p:grpSpPr>
                    <p:sp>
                      <p:nvSpPr>
                        <p:cNvPr id="156801" name="Freeform 1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8" y="3691"/>
                          <a:ext cx="4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"/>
                            </a:cxn>
                            <a:cxn ang="0">
                              <a:pos x="41" y="0"/>
                            </a:cxn>
                            <a:cxn ang="0">
                              <a:pos x="0" y="22"/>
                            </a:cxn>
                          </a:cxnLst>
                          <a:rect l="0" t="0" r="r" b="b"/>
                          <a:pathLst>
                            <a:path w="42" h="23">
                              <a:moveTo>
                                <a:pt x="0" y="22"/>
                              </a:moveTo>
                              <a:lnTo>
                                <a:pt x="41" y="0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02" name="Freeform 1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09" y="3621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34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5" y="3626"/>
                        <a:ext cx="127" cy="92"/>
                        <a:chOff x="715" y="3626"/>
                        <a:chExt cx="127" cy="92"/>
                      </a:xfrm>
                    </p:grpSpPr>
                    <p:sp>
                      <p:nvSpPr>
                        <p:cNvPr id="156804" name="Freeform 1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5" y="3696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05" name="Freeform 1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6" y="362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36" name="Group 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" y="3632"/>
                        <a:ext cx="127" cy="93"/>
                        <a:chOff x="759" y="3632"/>
                        <a:chExt cx="127" cy="93"/>
                      </a:xfrm>
                    </p:grpSpPr>
                    <p:sp>
                      <p:nvSpPr>
                        <p:cNvPr id="156807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9" y="370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08" name="Freeform 1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0" y="363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37" name="Group 1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7" y="3639"/>
                        <a:ext cx="126" cy="92"/>
                        <a:chOff x="807" y="3639"/>
                        <a:chExt cx="126" cy="92"/>
                      </a:xfrm>
                    </p:grpSpPr>
                    <p:sp>
                      <p:nvSpPr>
                        <p:cNvPr id="156810" name="Freeform 1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" y="3709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11" name="Freeform 1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7" y="363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38" name="Group 1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4" y="3642"/>
                        <a:ext cx="127" cy="93"/>
                        <a:chOff x="854" y="3642"/>
                        <a:chExt cx="127" cy="93"/>
                      </a:xfrm>
                    </p:grpSpPr>
                    <p:sp>
                      <p:nvSpPr>
                        <p:cNvPr id="156813" name="Freeform 1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4" y="371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14" name="Freeform 1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5" y="364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39" name="Group 1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0" y="3646"/>
                        <a:ext cx="126" cy="92"/>
                        <a:chOff x="900" y="3646"/>
                        <a:chExt cx="126" cy="92"/>
                      </a:xfrm>
                    </p:grpSpPr>
                    <p:sp>
                      <p:nvSpPr>
                        <p:cNvPr id="156816" name="Freeform 1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0" y="3716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17" name="Freeform 1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0" y="364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56840" name="Group 1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7" y="3660"/>
                      <a:ext cx="182" cy="107"/>
                      <a:chOff x="1047" y="3660"/>
                      <a:chExt cx="182" cy="107"/>
                    </a:xfrm>
                  </p:grpSpPr>
                  <p:grpSp>
                    <p:nvGrpSpPr>
                      <p:cNvPr id="156841" name="Group 1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2" y="3667"/>
                        <a:ext cx="107" cy="100"/>
                        <a:chOff x="1122" y="3667"/>
                        <a:chExt cx="107" cy="100"/>
                      </a:xfrm>
                    </p:grpSpPr>
                    <p:sp>
                      <p:nvSpPr>
                        <p:cNvPr id="156820" name="Freeform 1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2" y="3740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21" name="Freeform 1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8" y="3667"/>
                          <a:ext cx="71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3"/>
                            </a:cxn>
                            <a:cxn ang="0">
                              <a:pos x="70" y="0"/>
                            </a:cxn>
                            <a:cxn ang="0">
                              <a:pos x="0" y="73"/>
                            </a:cxn>
                          </a:cxnLst>
                          <a:rect l="0" t="0" r="r" b="b"/>
                          <a:pathLst>
                            <a:path w="71" h="74">
                              <a:moveTo>
                                <a:pt x="0" y="73"/>
                              </a:moveTo>
                              <a:lnTo>
                                <a:pt x="70" y="0"/>
                              </a:lnTo>
                              <a:lnTo>
                                <a:pt x="0" y="7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42" name="Group 1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84" y="3662"/>
                        <a:ext cx="109" cy="102"/>
                        <a:chOff x="1084" y="3662"/>
                        <a:chExt cx="109" cy="102"/>
                      </a:xfrm>
                    </p:grpSpPr>
                    <p:sp>
                      <p:nvSpPr>
                        <p:cNvPr id="156823" name="Freeform 1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4" y="3737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24" name="Freeform 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0" y="3662"/>
                          <a:ext cx="73" cy="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5"/>
                            </a:cxn>
                            <a:cxn ang="0">
                              <a:pos x="72" y="0"/>
                            </a:cxn>
                            <a:cxn ang="0">
                              <a:pos x="0" y="75"/>
                            </a:cxn>
                          </a:cxnLst>
                          <a:rect l="0" t="0" r="r" b="b"/>
                          <a:pathLst>
                            <a:path w="73" h="76">
                              <a:moveTo>
                                <a:pt x="0" y="75"/>
                              </a:moveTo>
                              <a:lnTo>
                                <a:pt x="72" y="0"/>
                              </a:lnTo>
                              <a:lnTo>
                                <a:pt x="0" y="75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56843" name="Group 1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660"/>
                        <a:ext cx="105" cy="99"/>
                        <a:chOff x="1047" y="3660"/>
                        <a:chExt cx="105" cy="99"/>
                      </a:xfrm>
                    </p:grpSpPr>
                    <p:sp>
                      <p:nvSpPr>
                        <p:cNvPr id="156826" name="Freeform 1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47" y="3732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6827" name="Freeform 1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3" y="3660"/>
                          <a:ext cx="69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2"/>
                            </a:cxn>
                            <a:cxn ang="0">
                              <a:pos x="68" y="0"/>
                            </a:cxn>
                            <a:cxn ang="0">
                              <a:pos x="0" y="72"/>
                            </a:cxn>
                          </a:cxnLst>
                          <a:rect l="0" t="0" r="r" b="b"/>
                          <a:pathLst>
                            <a:path w="69" h="73">
                              <a:moveTo>
                                <a:pt x="0" y="72"/>
                              </a:moveTo>
                              <a:lnTo>
                                <a:pt x="68" y="0"/>
                              </a:lnTo>
                              <a:lnTo>
                                <a:pt x="0" y="7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15682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469" y="3628"/>
                      <a:ext cx="766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65" y="7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66" h="74">
                          <a:moveTo>
                            <a:pt x="0" y="0"/>
                          </a:moveTo>
                          <a:lnTo>
                            <a:pt x="76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6829" name="Freeform 157"/>
                    <p:cNvSpPr>
                      <a:spLocks/>
                    </p:cNvSpPr>
                    <p:nvPr/>
                  </p:nvSpPr>
                  <p:spPr bwMode="auto">
                    <a:xfrm>
                      <a:off x="441" y="3647"/>
                      <a:ext cx="781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0" y="7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81" h="76">
                          <a:moveTo>
                            <a:pt x="0" y="0"/>
                          </a:moveTo>
                          <a:lnTo>
                            <a:pt x="780" y="7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6830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409" y="3665"/>
                      <a:ext cx="790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9" y="8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90" h="82">
                          <a:moveTo>
                            <a:pt x="0" y="0"/>
                          </a:moveTo>
                          <a:lnTo>
                            <a:pt x="789" y="8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56844" name="Group 159"/>
                <p:cNvGrpSpPr>
                  <a:grpSpLocks/>
                </p:cNvGrpSpPr>
                <p:nvPr/>
              </p:nvGrpSpPr>
              <p:grpSpPr bwMode="auto">
                <a:xfrm>
                  <a:off x="1210" y="3682"/>
                  <a:ext cx="113" cy="117"/>
                  <a:chOff x="1210" y="3682"/>
                  <a:chExt cx="113" cy="117"/>
                </a:xfrm>
              </p:grpSpPr>
              <p:sp>
                <p:nvSpPr>
                  <p:cNvPr id="156832" name="Freeform 160"/>
                  <p:cNvSpPr>
                    <a:spLocks/>
                  </p:cNvSpPr>
                  <p:nvPr/>
                </p:nvSpPr>
                <p:spPr bwMode="auto">
                  <a:xfrm>
                    <a:off x="1210" y="3748"/>
                    <a:ext cx="60" cy="51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59" y="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60" h="51">
                        <a:moveTo>
                          <a:pt x="0" y="50"/>
                        </a:moveTo>
                        <a:lnTo>
                          <a:pt x="59" y="0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56833" name="Freeform 161"/>
                  <p:cNvSpPr>
                    <a:spLocks/>
                  </p:cNvSpPr>
                  <p:nvPr/>
                </p:nvSpPr>
                <p:spPr bwMode="auto">
                  <a:xfrm>
                    <a:off x="1269" y="3682"/>
                    <a:ext cx="54" cy="67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53" y="0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54" h="67">
                        <a:moveTo>
                          <a:pt x="0" y="66"/>
                        </a:moveTo>
                        <a:lnTo>
                          <a:pt x="53" y="0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56835" name="Rectangle 163"/>
          <p:cNvSpPr>
            <a:spLocks noChangeArrowheads="1"/>
          </p:cNvSpPr>
          <p:nvPr/>
        </p:nvSpPr>
        <p:spPr bwMode="auto">
          <a:xfrm>
            <a:off x="3017838" y="1225550"/>
            <a:ext cx="1887537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solidFill>
                  <a:srgbClr val="000000"/>
                </a:solidFill>
                <a:latin typeface="Arial" charset="0"/>
              </a:rPr>
              <a:t>Programme en</a:t>
            </a:r>
          </a:p>
          <a:p>
            <a:r>
              <a:rPr lang="fr-FR" sz="2000">
                <a:solidFill>
                  <a:srgbClr val="000000"/>
                </a:solidFill>
                <a:latin typeface="Arial" charset="0"/>
              </a:rPr>
              <a:t>Pascal, C, C++</a:t>
            </a:r>
          </a:p>
          <a:p>
            <a:r>
              <a:rPr lang="fr-FR" sz="2000">
                <a:solidFill>
                  <a:srgbClr val="000000"/>
                </a:solidFill>
                <a:latin typeface="Arial" charset="0"/>
              </a:rPr>
              <a:t>JAVA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Schéma directeur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/>
              <a:t>Feuille de route pour atteindre la cible à 5 ans</a:t>
            </a:r>
          </a:p>
          <a:p>
            <a:r>
              <a:rPr lang="fr-FR" dirty="0" smtClean="0"/>
              <a:t>360 ° sur le SI</a:t>
            </a:r>
          </a:p>
          <a:p>
            <a:pPr lvl="1"/>
            <a:r>
              <a:rPr lang="fr-FR" dirty="0" smtClean="0"/>
              <a:t>Couverture fonctionnelle</a:t>
            </a:r>
          </a:p>
          <a:p>
            <a:pPr lvl="1"/>
            <a:r>
              <a:rPr lang="fr-FR" dirty="0" smtClean="0"/>
              <a:t>Technologique</a:t>
            </a:r>
          </a:p>
          <a:p>
            <a:pPr lvl="1"/>
            <a:r>
              <a:rPr lang="fr-FR" dirty="0" smtClean="0"/>
              <a:t>Humaine </a:t>
            </a:r>
          </a:p>
          <a:p>
            <a:pPr lvl="1"/>
            <a:r>
              <a:rPr lang="fr-FR" dirty="0" smtClean="0"/>
              <a:t>Système de pilotage</a:t>
            </a:r>
          </a:p>
          <a:p>
            <a:r>
              <a:rPr lang="fr-FR" dirty="0" smtClean="0"/>
              <a:t>Actualisation chaque année </a:t>
            </a:r>
          </a:p>
          <a:p>
            <a:pPr lvl="1">
              <a:buNone/>
            </a:pPr>
            <a:endParaRPr lang="fr-FR" dirty="0" smtClean="0"/>
          </a:p>
          <a:p>
            <a:endParaRPr lang="fr-FR" sz="36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Arc 3"/>
          <p:cNvSpPr>
            <a:spLocks/>
          </p:cNvSpPr>
          <p:nvPr/>
        </p:nvSpPr>
        <p:spPr bwMode="auto">
          <a:xfrm>
            <a:off x="2374900" y="1497013"/>
            <a:ext cx="5911850" cy="2192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6BF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2298700" y="2478088"/>
            <a:ext cx="3244850" cy="2030412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55900" y="3670300"/>
            <a:ext cx="5530850" cy="1820863"/>
            <a:chOff x="1736" y="2312"/>
            <a:chExt cx="3484" cy="1147"/>
          </a:xfrm>
        </p:grpSpPr>
        <p:sp>
          <p:nvSpPr>
            <p:cNvPr id="163846" name="Arc 6"/>
            <p:cNvSpPr>
              <a:spLocks/>
            </p:cNvSpPr>
            <p:nvPr/>
          </p:nvSpPr>
          <p:spPr bwMode="auto">
            <a:xfrm>
              <a:off x="1736" y="2312"/>
              <a:ext cx="3484" cy="110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587"/>
                <a:gd name="T2" fmla="*/ 750 w 21600"/>
                <a:gd name="T3" fmla="*/ 21587 h 21587"/>
                <a:gd name="T4" fmla="*/ 0 w 21600"/>
                <a:gd name="T5" fmla="*/ 0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7" fill="none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</a:path>
                <a:path w="21600" h="21587" stroke="0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3847" name="Freeform 7"/>
            <p:cNvSpPr>
              <a:spLocks/>
            </p:cNvSpPr>
            <p:nvPr/>
          </p:nvSpPr>
          <p:spPr bwMode="auto">
            <a:xfrm>
              <a:off x="1740" y="3387"/>
              <a:ext cx="144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3" y="71"/>
                </a:cxn>
                <a:cxn ang="0">
                  <a:pos x="143" y="0"/>
                </a:cxn>
                <a:cxn ang="0">
                  <a:pos x="0" y="36"/>
                </a:cxn>
              </a:cxnLst>
              <a:rect l="0" t="0" r="r" b="b"/>
              <a:pathLst>
                <a:path w="144" h="72">
                  <a:moveTo>
                    <a:pt x="0" y="36"/>
                  </a:moveTo>
                  <a:lnTo>
                    <a:pt x="143" y="71"/>
                  </a:lnTo>
                  <a:lnTo>
                    <a:pt x="143" y="0"/>
                  </a:ln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rgbClr val="F6BF6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848" name="Freeform 8"/>
            <p:cNvSpPr>
              <a:spLocks/>
            </p:cNvSpPr>
            <p:nvPr/>
          </p:nvSpPr>
          <p:spPr bwMode="auto">
            <a:xfrm>
              <a:off x="1740" y="3387"/>
              <a:ext cx="13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6" y="64"/>
                </a:cxn>
                <a:cxn ang="0">
                  <a:pos x="136" y="0"/>
                </a:cxn>
                <a:cxn ang="0">
                  <a:pos x="0" y="33"/>
                </a:cxn>
              </a:cxnLst>
              <a:rect l="0" t="0" r="r" b="b"/>
              <a:pathLst>
                <a:path w="137" h="65">
                  <a:moveTo>
                    <a:pt x="0" y="33"/>
                  </a:moveTo>
                  <a:lnTo>
                    <a:pt x="136" y="64"/>
                  </a:lnTo>
                  <a:lnTo>
                    <a:pt x="136" y="0"/>
                  </a:lnTo>
                  <a:lnTo>
                    <a:pt x="0" y="33"/>
                  </a:lnTo>
                </a:path>
              </a:pathLst>
            </a:custGeom>
            <a:solidFill>
              <a:srgbClr val="F6BF69"/>
            </a:solidFill>
            <a:ln w="762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24475" y="1827213"/>
            <a:ext cx="1592263" cy="555625"/>
            <a:chOff x="3354" y="1151"/>
            <a:chExt cx="1003" cy="350"/>
          </a:xfrm>
        </p:grpSpPr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3662" y="1151"/>
              <a:ext cx="490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3354" y="1299"/>
              <a:ext cx="100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091113" y="1349375"/>
            <a:ext cx="1803400" cy="1252538"/>
            <a:chOff x="3207" y="850"/>
            <a:chExt cx="1136" cy="789"/>
          </a:xfrm>
        </p:grpSpPr>
        <p:sp>
          <p:nvSpPr>
            <p:cNvPr id="163853" name="Oval 13"/>
            <p:cNvSpPr>
              <a:spLocks noChangeArrowheads="1"/>
            </p:cNvSpPr>
            <p:nvPr/>
          </p:nvSpPr>
          <p:spPr bwMode="auto">
            <a:xfrm>
              <a:off x="3207" y="850"/>
              <a:ext cx="1136" cy="789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294" y="1104"/>
              <a:ext cx="1034" cy="386"/>
              <a:chOff x="3294" y="1104"/>
              <a:chExt cx="1034" cy="386"/>
            </a:xfrm>
          </p:grpSpPr>
          <p:sp>
            <p:nvSpPr>
              <p:cNvPr id="163855" name="Rectangle 15"/>
              <p:cNvSpPr>
                <a:spLocks noChangeArrowheads="1"/>
              </p:cNvSpPr>
              <p:nvPr/>
            </p:nvSpPr>
            <p:spPr bwMode="auto">
              <a:xfrm>
                <a:off x="3351" y="1104"/>
                <a:ext cx="977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fr-FR" sz="2000">
                    <a:solidFill>
                      <a:srgbClr val="000000"/>
                    </a:solidFill>
                    <a:latin typeface="Arial" charset="0"/>
                  </a:rPr>
                  <a:t>Compilateur</a:t>
                </a:r>
              </a:p>
            </p:txBody>
          </p:sp>
          <p:sp>
            <p:nvSpPr>
              <p:cNvPr id="163856" name="Rectangle 16"/>
              <p:cNvSpPr>
                <a:spLocks noChangeArrowheads="1"/>
              </p:cNvSpPr>
              <p:nvPr/>
            </p:nvSpPr>
            <p:spPr bwMode="auto">
              <a:xfrm>
                <a:off x="3294" y="1288"/>
                <a:ext cx="583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61963" y="1582738"/>
            <a:ext cx="622300" cy="700087"/>
            <a:chOff x="291" y="997"/>
            <a:chExt cx="392" cy="441"/>
          </a:xfrm>
        </p:grpSpPr>
        <p:sp>
          <p:nvSpPr>
            <p:cNvPr id="163858" name="Freeform 18"/>
            <p:cNvSpPr>
              <a:spLocks/>
            </p:cNvSpPr>
            <p:nvPr/>
          </p:nvSpPr>
          <p:spPr bwMode="auto">
            <a:xfrm>
              <a:off x="295" y="1001"/>
              <a:ext cx="384" cy="43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55" y="2"/>
                </a:cxn>
                <a:cxn ang="0">
                  <a:pos x="41" y="11"/>
                </a:cxn>
                <a:cxn ang="0">
                  <a:pos x="26" y="24"/>
                </a:cxn>
                <a:cxn ang="0">
                  <a:pos x="13" y="39"/>
                </a:cxn>
                <a:cxn ang="0">
                  <a:pos x="3" y="55"/>
                </a:cxn>
                <a:cxn ang="0">
                  <a:pos x="0" y="75"/>
                </a:cxn>
                <a:cxn ang="0">
                  <a:pos x="0" y="90"/>
                </a:cxn>
                <a:cxn ang="0">
                  <a:pos x="5" y="113"/>
                </a:cxn>
                <a:cxn ang="0">
                  <a:pos x="18" y="131"/>
                </a:cxn>
                <a:cxn ang="0">
                  <a:pos x="40" y="148"/>
                </a:cxn>
                <a:cxn ang="0">
                  <a:pos x="64" y="170"/>
                </a:cxn>
                <a:cxn ang="0">
                  <a:pos x="85" y="187"/>
                </a:cxn>
                <a:cxn ang="0">
                  <a:pos x="103" y="200"/>
                </a:cxn>
                <a:cxn ang="0">
                  <a:pos x="120" y="219"/>
                </a:cxn>
                <a:cxn ang="0">
                  <a:pos x="132" y="244"/>
                </a:cxn>
                <a:cxn ang="0">
                  <a:pos x="144" y="258"/>
                </a:cxn>
                <a:cxn ang="0">
                  <a:pos x="155" y="267"/>
                </a:cxn>
                <a:cxn ang="0">
                  <a:pos x="172" y="270"/>
                </a:cxn>
                <a:cxn ang="0">
                  <a:pos x="207" y="269"/>
                </a:cxn>
                <a:cxn ang="0">
                  <a:pos x="279" y="267"/>
                </a:cxn>
                <a:cxn ang="0">
                  <a:pos x="345" y="289"/>
                </a:cxn>
                <a:cxn ang="0">
                  <a:pos x="353" y="333"/>
                </a:cxn>
                <a:cxn ang="0">
                  <a:pos x="346" y="379"/>
                </a:cxn>
                <a:cxn ang="0">
                  <a:pos x="341" y="405"/>
                </a:cxn>
                <a:cxn ang="0">
                  <a:pos x="311" y="407"/>
                </a:cxn>
                <a:cxn ang="0">
                  <a:pos x="129" y="432"/>
                </a:cxn>
                <a:cxn ang="0">
                  <a:pos x="331" y="423"/>
                </a:cxn>
                <a:cxn ang="0">
                  <a:pos x="371" y="402"/>
                </a:cxn>
                <a:cxn ang="0">
                  <a:pos x="375" y="350"/>
                </a:cxn>
                <a:cxn ang="0">
                  <a:pos x="378" y="285"/>
                </a:cxn>
                <a:cxn ang="0">
                  <a:pos x="383" y="212"/>
                </a:cxn>
              </a:cxnLst>
              <a:rect l="0" t="0" r="r" b="b"/>
              <a:pathLst>
                <a:path w="384" h="433">
                  <a:moveTo>
                    <a:pt x="138" y="48"/>
                  </a:moveTo>
                  <a:lnTo>
                    <a:pt x="68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6"/>
                  </a:lnTo>
                  <a:lnTo>
                    <a:pt x="41" y="11"/>
                  </a:lnTo>
                  <a:lnTo>
                    <a:pt x="33" y="18"/>
                  </a:lnTo>
                  <a:lnTo>
                    <a:pt x="26" y="24"/>
                  </a:lnTo>
                  <a:lnTo>
                    <a:pt x="21" y="30"/>
                  </a:lnTo>
                  <a:lnTo>
                    <a:pt x="13" y="39"/>
                  </a:lnTo>
                  <a:lnTo>
                    <a:pt x="8" y="48"/>
                  </a:lnTo>
                  <a:lnTo>
                    <a:pt x="3" y="55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0" y="90"/>
                  </a:lnTo>
                  <a:lnTo>
                    <a:pt x="2" y="101"/>
                  </a:lnTo>
                  <a:lnTo>
                    <a:pt x="5" y="113"/>
                  </a:lnTo>
                  <a:lnTo>
                    <a:pt x="10" y="121"/>
                  </a:lnTo>
                  <a:lnTo>
                    <a:pt x="18" y="131"/>
                  </a:lnTo>
                  <a:lnTo>
                    <a:pt x="29" y="138"/>
                  </a:lnTo>
                  <a:lnTo>
                    <a:pt x="40" y="148"/>
                  </a:lnTo>
                  <a:lnTo>
                    <a:pt x="51" y="157"/>
                  </a:lnTo>
                  <a:lnTo>
                    <a:pt x="64" y="170"/>
                  </a:lnTo>
                  <a:lnTo>
                    <a:pt x="74" y="179"/>
                  </a:lnTo>
                  <a:lnTo>
                    <a:pt x="85" y="187"/>
                  </a:lnTo>
                  <a:lnTo>
                    <a:pt x="93" y="194"/>
                  </a:lnTo>
                  <a:lnTo>
                    <a:pt x="103" y="200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4" y="232"/>
                  </a:lnTo>
                  <a:lnTo>
                    <a:pt x="132" y="244"/>
                  </a:lnTo>
                  <a:lnTo>
                    <a:pt x="138" y="251"/>
                  </a:lnTo>
                  <a:lnTo>
                    <a:pt x="144" y="258"/>
                  </a:lnTo>
                  <a:lnTo>
                    <a:pt x="150" y="263"/>
                  </a:lnTo>
                  <a:lnTo>
                    <a:pt x="155" y="267"/>
                  </a:lnTo>
                  <a:lnTo>
                    <a:pt x="164" y="269"/>
                  </a:lnTo>
                  <a:lnTo>
                    <a:pt x="172" y="270"/>
                  </a:lnTo>
                  <a:lnTo>
                    <a:pt x="181" y="271"/>
                  </a:lnTo>
                  <a:lnTo>
                    <a:pt x="207" y="269"/>
                  </a:lnTo>
                  <a:lnTo>
                    <a:pt x="242" y="267"/>
                  </a:lnTo>
                  <a:lnTo>
                    <a:pt x="279" y="267"/>
                  </a:lnTo>
                  <a:lnTo>
                    <a:pt x="342" y="273"/>
                  </a:lnTo>
                  <a:lnTo>
                    <a:pt x="345" y="289"/>
                  </a:lnTo>
                  <a:lnTo>
                    <a:pt x="349" y="308"/>
                  </a:lnTo>
                  <a:lnTo>
                    <a:pt x="353" y="333"/>
                  </a:lnTo>
                  <a:lnTo>
                    <a:pt x="349" y="359"/>
                  </a:lnTo>
                  <a:lnTo>
                    <a:pt x="346" y="379"/>
                  </a:lnTo>
                  <a:lnTo>
                    <a:pt x="342" y="404"/>
                  </a:lnTo>
                  <a:lnTo>
                    <a:pt x="341" y="405"/>
                  </a:lnTo>
                  <a:lnTo>
                    <a:pt x="336" y="407"/>
                  </a:lnTo>
                  <a:lnTo>
                    <a:pt x="311" y="407"/>
                  </a:lnTo>
                  <a:lnTo>
                    <a:pt x="129" y="410"/>
                  </a:lnTo>
                  <a:lnTo>
                    <a:pt x="129" y="432"/>
                  </a:lnTo>
                  <a:lnTo>
                    <a:pt x="225" y="427"/>
                  </a:lnTo>
                  <a:lnTo>
                    <a:pt x="331" y="423"/>
                  </a:lnTo>
                  <a:lnTo>
                    <a:pt x="370" y="422"/>
                  </a:lnTo>
                  <a:lnTo>
                    <a:pt x="371" y="402"/>
                  </a:lnTo>
                  <a:lnTo>
                    <a:pt x="373" y="378"/>
                  </a:lnTo>
                  <a:lnTo>
                    <a:pt x="375" y="350"/>
                  </a:lnTo>
                  <a:lnTo>
                    <a:pt x="377" y="317"/>
                  </a:lnTo>
                  <a:lnTo>
                    <a:pt x="378" y="285"/>
                  </a:lnTo>
                  <a:lnTo>
                    <a:pt x="381" y="254"/>
                  </a:lnTo>
                  <a:lnTo>
                    <a:pt x="383" y="212"/>
                  </a:lnTo>
                  <a:lnTo>
                    <a:pt x="138" y="48"/>
                  </a:lnTo>
                </a:path>
              </a:pathLst>
            </a:custGeom>
            <a:solidFill>
              <a:srgbClr val="003E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859" name="Freeform 19"/>
            <p:cNvSpPr>
              <a:spLocks/>
            </p:cNvSpPr>
            <p:nvPr/>
          </p:nvSpPr>
          <p:spPr bwMode="auto">
            <a:xfrm>
              <a:off x="291" y="997"/>
              <a:ext cx="392" cy="44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6" y="3"/>
                </a:cxn>
                <a:cxn ang="0">
                  <a:pos x="42" y="11"/>
                </a:cxn>
                <a:cxn ang="0">
                  <a:pos x="27" y="24"/>
                </a:cxn>
                <a:cxn ang="0">
                  <a:pos x="13" y="41"/>
                </a:cxn>
                <a:cxn ang="0">
                  <a:pos x="3" y="57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5" y="115"/>
                </a:cxn>
                <a:cxn ang="0">
                  <a:pos x="18" y="133"/>
                </a:cxn>
                <a:cxn ang="0">
                  <a:pos x="41" y="151"/>
                </a:cxn>
                <a:cxn ang="0">
                  <a:pos x="65" y="173"/>
                </a:cxn>
                <a:cxn ang="0">
                  <a:pos x="87" y="191"/>
                </a:cxn>
                <a:cxn ang="0">
                  <a:pos x="105" y="204"/>
                </a:cxn>
                <a:cxn ang="0">
                  <a:pos x="122" y="223"/>
                </a:cxn>
                <a:cxn ang="0">
                  <a:pos x="135" y="250"/>
                </a:cxn>
                <a:cxn ang="0">
                  <a:pos x="147" y="264"/>
                </a:cxn>
                <a:cxn ang="0">
                  <a:pos x="158" y="272"/>
                </a:cxn>
                <a:cxn ang="0">
                  <a:pos x="176" y="276"/>
                </a:cxn>
                <a:cxn ang="0">
                  <a:pos x="211" y="275"/>
                </a:cxn>
                <a:cxn ang="0">
                  <a:pos x="285" y="272"/>
                </a:cxn>
                <a:cxn ang="0">
                  <a:pos x="352" y="294"/>
                </a:cxn>
                <a:cxn ang="0">
                  <a:pos x="360" y="340"/>
                </a:cxn>
                <a:cxn ang="0">
                  <a:pos x="353" y="386"/>
                </a:cxn>
                <a:cxn ang="0">
                  <a:pos x="348" y="414"/>
                </a:cxn>
                <a:cxn ang="0">
                  <a:pos x="317" y="415"/>
                </a:cxn>
                <a:cxn ang="0">
                  <a:pos x="132" y="440"/>
                </a:cxn>
                <a:cxn ang="0">
                  <a:pos x="338" y="432"/>
                </a:cxn>
                <a:cxn ang="0">
                  <a:pos x="379" y="409"/>
                </a:cxn>
                <a:cxn ang="0">
                  <a:pos x="383" y="356"/>
                </a:cxn>
                <a:cxn ang="0">
                  <a:pos x="386" y="290"/>
                </a:cxn>
                <a:cxn ang="0">
                  <a:pos x="391" y="216"/>
                </a:cxn>
              </a:cxnLst>
              <a:rect l="0" t="0" r="r" b="b"/>
              <a:pathLst>
                <a:path w="392" h="441">
                  <a:moveTo>
                    <a:pt x="141" y="5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6" y="3"/>
                  </a:lnTo>
                  <a:lnTo>
                    <a:pt x="51" y="6"/>
                  </a:lnTo>
                  <a:lnTo>
                    <a:pt x="42" y="11"/>
                  </a:lnTo>
                  <a:lnTo>
                    <a:pt x="34" y="18"/>
                  </a:lnTo>
                  <a:lnTo>
                    <a:pt x="27" y="24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8" y="49"/>
                  </a:lnTo>
                  <a:lnTo>
                    <a:pt x="3" y="57"/>
                  </a:lnTo>
                  <a:lnTo>
                    <a:pt x="1" y="6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2" y="104"/>
                  </a:lnTo>
                  <a:lnTo>
                    <a:pt x="5" y="115"/>
                  </a:lnTo>
                  <a:lnTo>
                    <a:pt x="10" y="124"/>
                  </a:lnTo>
                  <a:lnTo>
                    <a:pt x="18" y="133"/>
                  </a:lnTo>
                  <a:lnTo>
                    <a:pt x="30" y="142"/>
                  </a:lnTo>
                  <a:lnTo>
                    <a:pt x="41" y="151"/>
                  </a:lnTo>
                  <a:lnTo>
                    <a:pt x="52" y="161"/>
                  </a:lnTo>
                  <a:lnTo>
                    <a:pt x="65" y="173"/>
                  </a:lnTo>
                  <a:lnTo>
                    <a:pt x="76" y="183"/>
                  </a:lnTo>
                  <a:lnTo>
                    <a:pt x="87" y="191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6" y="211"/>
                  </a:lnTo>
                  <a:lnTo>
                    <a:pt x="122" y="223"/>
                  </a:lnTo>
                  <a:lnTo>
                    <a:pt x="127" y="236"/>
                  </a:lnTo>
                  <a:lnTo>
                    <a:pt x="135" y="250"/>
                  </a:lnTo>
                  <a:lnTo>
                    <a:pt x="141" y="257"/>
                  </a:lnTo>
                  <a:lnTo>
                    <a:pt x="147" y="264"/>
                  </a:lnTo>
                  <a:lnTo>
                    <a:pt x="153" y="269"/>
                  </a:lnTo>
                  <a:lnTo>
                    <a:pt x="158" y="272"/>
                  </a:lnTo>
                  <a:lnTo>
                    <a:pt x="167" y="275"/>
                  </a:lnTo>
                  <a:lnTo>
                    <a:pt x="176" y="276"/>
                  </a:lnTo>
                  <a:lnTo>
                    <a:pt x="185" y="276"/>
                  </a:lnTo>
                  <a:lnTo>
                    <a:pt x="211" y="275"/>
                  </a:lnTo>
                  <a:lnTo>
                    <a:pt x="247" y="273"/>
                  </a:lnTo>
                  <a:lnTo>
                    <a:pt x="285" y="272"/>
                  </a:lnTo>
                  <a:lnTo>
                    <a:pt x="349" y="278"/>
                  </a:lnTo>
                  <a:lnTo>
                    <a:pt x="352" y="294"/>
                  </a:lnTo>
                  <a:lnTo>
                    <a:pt x="356" y="315"/>
                  </a:lnTo>
                  <a:lnTo>
                    <a:pt x="360" y="340"/>
                  </a:lnTo>
                  <a:lnTo>
                    <a:pt x="356" y="366"/>
                  </a:lnTo>
                  <a:lnTo>
                    <a:pt x="353" y="386"/>
                  </a:lnTo>
                  <a:lnTo>
                    <a:pt x="349" y="412"/>
                  </a:lnTo>
                  <a:lnTo>
                    <a:pt x="348" y="414"/>
                  </a:lnTo>
                  <a:lnTo>
                    <a:pt x="343" y="415"/>
                  </a:lnTo>
                  <a:lnTo>
                    <a:pt x="317" y="415"/>
                  </a:lnTo>
                  <a:lnTo>
                    <a:pt x="132" y="419"/>
                  </a:lnTo>
                  <a:lnTo>
                    <a:pt x="132" y="440"/>
                  </a:lnTo>
                  <a:lnTo>
                    <a:pt x="230" y="436"/>
                  </a:lnTo>
                  <a:lnTo>
                    <a:pt x="338" y="432"/>
                  </a:lnTo>
                  <a:lnTo>
                    <a:pt x="378" y="431"/>
                  </a:lnTo>
                  <a:lnTo>
                    <a:pt x="379" y="409"/>
                  </a:lnTo>
                  <a:lnTo>
                    <a:pt x="381" y="385"/>
                  </a:lnTo>
                  <a:lnTo>
                    <a:pt x="383" y="356"/>
                  </a:lnTo>
                  <a:lnTo>
                    <a:pt x="385" y="324"/>
                  </a:lnTo>
                  <a:lnTo>
                    <a:pt x="386" y="290"/>
                  </a:lnTo>
                  <a:lnTo>
                    <a:pt x="389" y="259"/>
                  </a:lnTo>
                  <a:lnTo>
                    <a:pt x="391" y="216"/>
                  </a:lnTo>
                  <a:lnTo>
                    <a:pt x="141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73063" y="1031875"/>
            <a:ext cx="1284287" cy="1246188"/>
            <a:chOff x="235" y="650"/>
            <a:chExt cx="809" cy="785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35" y="650"/>
              <a:ext cx="809" cy="785"/>
              <a:chOff x="235" y="650"/>
              <a:chExt cx="809" cy="785"/>
            </a:xfrm>
          </p:grpSpPr>
          <p:sp>
            <p:nvSpPr>
              <p:cNvPr id="163862" name="Freeform 22"/>
              <p:cNvSpPr>
                <a:spLocks/>
              </p:cNvSpPr>
              <p:nvPr/>
            </p:nvSpPr>
            <p:spPr bwMode="auto">
              <a:xfrm>
                <a:off x="239" y="653"/>
                <a:ext cx="801" cy="777"/>
              </a:xfrm>
              <a:custGeom>
                <a:avLst/>
                <a:gdLst/>
                <a:ahLst/>
                <a:cxnLst>
                  <a:cxn ang="0">
                    <a:pos x="45" y="143"/>
                  </a:cxn>
                  <a:cxn ang="0">
                    <a:pos x="48" y="131"/>
                  </a:cxn>
                  <a:cxn ang="0">
                    <a:pos x="0" y="97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59" y="71"/>
                  </a:cxn>
                  <a:cxn ang="0">
                    <a:pos x="118" y="100"/>
                  </a:cxn>
                  <a:cxn ang="0">
                    <a:pos x="137" y="94"/>
                  </a:cxn>
                  <a:cxn ang="0">
                    <a:pos x="148" y="87"/>
                  </a:cxn>
                  <a:cxn ang="0">
                    <a:pos x="168" y="85"/>
                  </a:cxn>
                  <a:cxn ang="0">
                    <a:pos x="181" y="80"/>
                  </a:cxn>
                  <a:cxn ang="0">
                    <a:pos x="196" y="65"/>
                  </a:cxn>
                  <a:cxn ang="0">
                    <a:pos x="195" y="30"/>
                  </a:cxn>
                  <a:cxn ang="0">
                    <a:pos x="213" y="59"/>
                  </a:cxn>
                  <a:cxn ang="0">
                    <a:pos x="219" y="36"/>
                  </a:cxn>
                  <a:cxn ang="0">
                    <a:pos x="226" y="75"/>
                  </a:cxn>
                  <a:cxn ang="0">
                    <a:pos x="257" y="99"/>
                  </a:cxn>
                  <a:cxn ang="0">
                    <a:pos x="337" y="123"/>
                  </a:cxn>
                  <a:cxn ang="0">
                    <a:pos x="407" y="148"/>
                  </a:cxn>
                  <a:cxn ang="0">
                    <a:pos x="435" y="173"/>
                  </a:cxn>
                  <a:cxn ang="0">
                    <a:pos x="391" y="185"/>
                  </a:cxn>
                  <a:cxn ang="0">
                    <a:pos x="381" y="252"/>
                  </a:cxn>
                  <a:cxn ang="0">
                    <a:pos x="392" y="298"/>
                  </a:cxn>
                  <a:cxn ang="0">
                    <a:pos x="377" y="307"/>
                  </a:cxn>
                  <a:cxn ang="0">
                    <a:pos x="338" y="304"/>
                  </a:cxn>
                  <a:cxn ang="0">
                    <a:pos x="366" y="354"/>
                  </a:cxn>
                  <a:cxn ang="0">
                    <a:pos x="421" y="421"/>
                  </a:cxn>
                  <a:cxn ang="0">
                    <a:pos x="513" y="500"/>
                  </a:cxn>
                  <a:cxn ang="0">
                    <a:pos x="536" y="556"/>
                  </a:cxn>
                  <a:cxn ang="0">
                    <a:pos x="574" y="643"/>
                  </a:cxn>
                  <a:cxn ang="0">
                    <a:pos x="622" y="697"/>
                  </a:cxn>
                  <a:cxn ang="0">
                    <a:pos x="658" y="707"/>
                  </a:cxn>
                  <a:cxn ang="0">
                    <a:pos x="711" y="717"/>
                  </a:cxn>
                  <a:cxn ang="0">
                    <a:pos x="766" y="738"/>
                  </a:cxn>
                  <a:cxn ang="0">
                    <a:pos x="796" y="754"/>
                  </a:cxn>
                  <a:cxn ang="0">
                    <a:pos x="799" y="769"/>
                  </a:cxn>
                  <a:cxn ang="0">
                    <a:pos x="747" y="776"/>
                  </a:cxn>
                  <a:cxn ang="0">
                    <a:pos x="539" y="775"/>
                  </a:cxn>
                  <a:cxn ang="0">
                    <a:pos x="508" y="772"/>
                  </a:cxn>
                  <a:cxn ang="0">
                    <a:pos x="491" y="653"/>
                  </a:cxn>
                  <a:cxn ang="0">
                    <a:pos x="473" y="582"/>
                  </a:cxn>
                  <a:cxn ang="0">
                    <a:pos x="438" y="571"/>
                  </a:cxn>
                  <a:cxn ang="0">
                    <a:pos x="370" y="567"/>
                  </a:cxn>
                  <a:cxn ang="0">
                    <a:pos x="252" y="572"/>
                  </a:cxn>
                  <a:cxn ang="0">
                    <a:pos x="225" y="568"/>
                  </a:cxn>
                  <a:cxn ang="0">
                    <a:pos x="210" y="558"/>
                  </a:cxn>
                  <a:cxn ang="0">
                    <a:pos x="197" y="538"/>
                  </a:cxn>
                  <a:cxn ang="0">
                    <a:pos x="168" y="491"/>
                  </a:cxn>
                  <a:cxn ang="0">
                    <a:pos x="136" y="449"/>
                  </a:cxn>
                  <a:cxn ang="0">
                    <a:pos x="124" y="429"/>
                  </a:cxn>
                  <a:cxn ang="0">
                    <a:pos x="112" y="318"/>
                  </a:cxn>
                  <a:cxn ang="0">
                    <a:pos x="96" y="232"/>
                  </a:cxn>
                  <a:cxn ang="0">
                    <a:pos x="75" y="183"/>
                  </a:cxn>
                </a:cxnLst>
                <a:rect l="0" t="0" r="r" b="b"/>
                <a:pathLst>
                  <a:path w="801" h="777">
                    <a:moveTo>
                      <a:pt x="63" y="169"/>
                    </a:moveTo>
                    <a:lnTo>
                      <a:pt x="54" y="159"/>
                    </a:lnTo>
                    <a:lnTo>
                      <a:pt x="45" y="143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0" y="128"/>
                    </a:lnTo>
                    <a:lnTo>
                      <a:pt x="52" y="125"/>
                    </a:lnTo>
                    <a:lnTo>
                      <a:pt x="0" y="97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69" y="117"/>
                    </a:lnTo>
                    <a:lnTo>
                      <a:pt x="76" y="115"/>
                    </a:lnTo>
                    <a:lnTo>
                      <a:pt x="27" y="70"/>
                    </a:lnTo>
                    <a:lnTo>
                      <a:pt x="57" y="83"/>
                    </a:lnTo>
                    <a:lnTo>
                      <a:pt x="91" y="114"/>
                    </a:lnTo>
                    <a:lnTo>
                      <a:pt x="59" y="71"/>
                    </a:lnTo>
                    <a:lnTo>
                      <a:pt x="110" y="100"/>
                    </a:lnTo>
                    <a:lnTo>
                      <a:pt x="79" y="66"/>
                    </a:lnTo>
                    <a:lnTo>
                      <a:pt x="118" y="100"/>
                    </a:lnTo>
                    <a:lnTo>
                      <a:pt x="126" y="95"/>
                    </a:lnTo>
                    <a:lnTo>
                      <a:pt x="83" y="53"/>
                    </a:lnTo>
                    <a:lnTo>
                      <a:pt x="137" y="94"/>
                    </a:lnTo>
                    <a:lnTo>
                      <a:pt x="145" y="94"/>
                    </a:lnTo>
                    <a:lnTo>
                      <a:pt x="108" y="57"/>
                    </a:lnTo>
                    <a:lnTo>
                      <a:pt x="148" y="87"/>
                    </a:lnTo>
                    <a:lnTo>
                      <a:pt x="124" y="51"/>
                    </a:lnTo>
                    <a:lnTo>
                      <a:pt x="149" y="75"/>
                    </a:lnTo>
                    <a:lnTo>
                      <a:pt x="168" y="85"/>
                    </a:lnTo>
                    <a:lnTo>
                      <a:pt x="143" y="40"/>
                    </a:lnTo>
                    <a:lnTo>
                      <a:pt x="162" y="67"/>
                    </a:lnTo>
                    <a:lnTo>
                      <a:pt x="181" y="80"/>
                    </a:lnTo>
                    <a:lnTo>
                      <a:pt x="154" y="6"/>
                    </a:lnTo>
                    <a:lnTo>
                      <a:pt x="181" y="47"/>
                    </a:lnTo>
                    <a:lnTo>
                      <a:pt x="196" y="65"/>
                    </a:lnTo>
                    <a:lnTo>
                      <a:pt x="184" y="37"/>
                    </a:lnTo>
                    <a:lnTo>
                      <a:pt x="208" y="77"/>
                    </a:lnTo>
                    <a:lnTo>
                      <a:pt x="195" y="30"/>
                    </a:lnTo>
                    <a:lnTo>
                      <a:pt x="210" y="0"/>
                    </a:lnTo>
                    <a:lnTo>
                      <a:pt x="201" y="34"/>
                    </a:lnTo>
                    <a:lnTo>
                      <a:pt x="213" y="59"/>
                    </a:lnTo>
                    <a:lnTo>
                      <a:pt x="215" y="30"/>
                    </a:lnTo>
                    <a:lnTo>
                      <a:pt x="233" y="21"/>
                    </a:lnTo>
                    <a:lnTo>
                      <a:pt x="219" y="36"/>
                    </a:lnTo>
                    <a:lnTo>
                      <a:pt x="221" y="68"/>
                    </a:lnTo>
                    <a:lnTo>
                      <a:pt x="232" y="53"/>
                    </a:lnTo>
                    <a:lnTo>
                      <a:pt x="226" y="75"/>
                    </a:lnTo>
                    <a:lnTo>
                      <a:pt x="237" y="83"/>
                    </a:lnTo>
                    <a:lnTo>
                      <a:pt x="249" y="95"/>
                    </a:lnTo>
                    <a:lnTo>
                      <a:pt x="257" y="99"/>
                    </a:lnTo>
                    <a:lnTo>
                      <a:pt x="280" y="106"/>
                    </a:lnTo>
                    <a:lnTo>
                      <a:pt x="316" y="116"/>
                    </a:lnTo>
                    <a:lnTo>
                      <a:pt x="337" y="123"/>
                    </a:lnTo>
                    <a:lnTo>
                      <a:pt x="360" y="130"/>
                    </a:lnTo>
                    <a:lnTo>
                      <a:pt x="383" y="139"/>
                    </a:lnTo>
                    <a:lnTo>
                      <a:pt x="407" y="148"/>
                    </a:lnTo>
                    <a:lnTo>
                      <a:pt x="425" y="160"/>
                    </a:lnTo>
                    <a:lnTo>
                      <a:pt x="432" y="168"/>
                    </a:lnTo>
                    <a:lnTo>
                      <a:pt x="435" y="173"/>
                    </a:lnTo>
                    <a:lnTo>
                      <a:pt x="432" y="176"/>
                    </a:lnTo>
                    <a:lnTo>
                      <a:pt x="421" y="179"/>
                    </a:lnTo>
                    <a:lnTo>
                      <a:pt x="391" y="185"/>
                    </a:lnTo>
                    <a:lnTo>
                      <a:pt x="363" y="189"/>
                    </a:lnTo>
                    <a:lnTo>
                      <a:pt x="363" y="210"/>
                    </a:lnTo>
                    <a:lnTo>
                      <a:pt x="381" y="252"/>
                    </a:lnTo>
                    <a:lnTo>
                      <a:pt x="388" y="269"/>
                    </a:lnTo>
                    <a:lnTo>
                      <a:pt x="393" y="294"/>
                    </a:lnTo>
                    <a:lnTo>
                      <a:pt x="392" y="298"/>
                    </a:lnTo>
                    <a:lnTo>
                      <a:pt x="389" y="303"/>
                    </a:lnTo>
                    <a:lnTo>
                      <a:pt x="383" y="305"/>
                    </a:lnTo>
                    <a:lnTo>
                      <a:pt x="377" y="307"/>
                    </a:lnTo>
                    <a:lnTo>
                      <a:pt x="371" y="308"/>
                    </a:lnTo>
                    <a:lnTo>
                      <a:pt x="351" y="306"/>
                    </a:lnTo>
                    <a:lnTo>
                      <a:pt x="338" y="304"/>
                    </a:lnTo>
                    <a:lnTo>
                      <a:pt x="336" y="316"/>
                    </a:lnTo>
                    <a:lnTo>
                      <a:pt x="343" y="327"/>
                    </a:lnTo>
                    <a:lnTo>
                      <a:pt x="366" y="354"/>
                    </a:lnTo>
                    <a:lnTo>
                      <a:pt x="379" y="371"/>
                    </a:lnTo>
                    <a:lnTo>
                      <a:pt x="395" y="392"/>
                    </a:lnTo>
                    <a:lnTo>
                      <a:pt x="421" y="421"/>
                    </a:lnTo>
                    <a:lnTo>
                      <a:pt x="429" y="445"/>
                    </a:lnTo>
                    <a:lnTo>
                      <a:pt x="475" y="476"/>
                    </a:lnTo>
                    <a:lnTo>
                      <a:pt x="513" y="500"/>
                    </a:lnTo>
                    <a:lnTo>
                      <a:pt x="518" y="512"/>
                    </a:lnTo>
                    <a:lnTo>
                      <a:pt x="529" y="535"/>
                    </a:lnTo>
                    <a:lnTo>
                      <a:pt x="536" y="556"/>
                    </a:lnTo>
                    <a:lnTo>
                      <a:pt x="544" y="578"/>
                    </a:lnTo>
                    <a:lnTo>
                      <a:pt x="559" y="618"/>
                    </a:lnTo>
                    <a:lnTo>
                      <a:pt x="574" y="643"/>
                    </a:lnTo>
                    <a:lnTo>
                      <a:pt x="602" y="684"/>
                    </a:lnTo>
                    <a:lnTo>
                      <a:pt x="612" y="691"/>
                    </a:lnTo>
                    <a:lnTo>
                      <a:pt x="622" y="697"/>
                    </a:lnTo>
                    <a:lnTo>
                      <a:pt x="632" y="702"/>
                    </a:lnTo>
                    <a:lnTo>
                      <a:pt x="640" y="704"/>
                    </a:lnTo>
                    <a:lnTo>
                      <a:pt x="658" y="707"/>
                    </a:lnTo>
                    <a:lnTo>
                      <a:pt x="668" y="708"/>
                    </a:lnTo>
                    <a:lnTo>
                      <a:pt x="688" y="712"/>
                    </a:lnTo>
                    <a:lnTo>
                      <a:pt x="711" y="717"/>
                    </a:lnTo>
                    <a:lnTo>
                      <a:pt x="731" y="723"/>
                    </a:lnTo>
                    <a:lnTo>
                      <a:pt x="748" y="729"/>
                    </a:lnTo>
                    <a:lnTo>
                      <a:pt x="766" y="738"/>
                    </a:lnTo>
                    <a:lnTo>
                      <a:pt x="779" y="743"/>
                    </a:lnTo>
                    <a:lnTo>
                      <a:pt x="791" y="750"/>
                    </a:lnTo>
                    <a:lnTo>
                      <a:pt x="796" y="754"/>
                    </a:lnTo>
                    <a:lnTo>
                      <a:pt x="800" y="760"/>
                    </a:lnTo>
                    <a:lnTo>
                      <a:pt x="799" y="764"/>
                    </a:lnTo>
                    <a:lnTo>
                      <a:pt x="799" y="769"/>
                    </a:lnTo>
                    <a:lnTo>
                      <a:pt x="793" y="770"/>
                    </a:lnTo>
                    <a:lnTo>
                      <a:pt x="780" y="771"/>
                    </a:lnTo>
                    <a:lnTo>
                      <a:pt x="747" y="776"/>
                    </a:lnTo>
                    <a:lnTo>
                      <a:pt x="697" y="772"/>
                    </a:lnTo>
                    <a:lnTo>
                      <a:pt x="614" y="775"/>
                    </a:lnTo>
                    <a:lnTo>
                      <a:pt x="539" y="775"/>
                    </a:lnTo>
                    <a:lnTo>
                      <a:pt x="520" y="774"/>
                    </a:lnTo>
                    <a:lnTo>
                      <a:pt x="513" y="774"/>
                    </a:lnTo>
                    <a:lnTo>
                      <a:pt x="508" y="772"/>
                    </a:lnTo>
                    <a:lnTo>
                      <a:pt x="505" y="762"/>
                    </a:lnTo>
                    <a:lnTo>
                      <a:pt x="501" y="727"/>
                    </a:lnTo>
                    <a:lnTo>
                      <a:pt x="491" y="653"/>
                    </a:lnTo>
                    <a:lnTo>
                      <a:pt x="488" y="621"/>
                    </a:lnTo>
                    <a:lnTo>
                      <a:pt x="480" y="593"/>
                    </a:lnTo>
                    <a:lnTo>
                      <a:pt x="473" y="582"/>
                    </a:lnTo>
                    <a:lnTo>
                      <a:pt x="465" y="577"/>
                    </a:lnTo>
                    <a:lnTo>
                      <a:pt x="454" y="574"/>
                    </a:lnTo>
                    <a:lnTo>
                      <a:pt x="438" y="571"/>
                    </a:lnTo>
                    <a:lnTo>
                      <a:pt x="423" y="569"/>
                    </a:lnTo>
                    <a:lnTo>
                      <a:pt x="400" y="568"/>
                    </a:lnTo>
                    <a:lnTo>
                      <a:pt x="370" y="567"/>
                    </a:lnTo>
                    <a:lnTo>
                      <a:pt x="315" y="569"/>
                    </a:lnTo>
                    <a:lnTo>
                      <a:pt x="265" y="572"/>
                    </a:lnTo>
                    <a:lnTo>
                      <a:pt x="252" y="572"/>
                    </a:lnTo>
                    <a:lnTo>
                      <a:pt x="243" y="572"/>
                    </a:lnTo>
                    <a:lnTo>
                      <a:pt x="233" y="570"/>
                    </a:lnTo>
                    <a:lnTo>
                      <a:pt x="225" y="568"/>
                    </a:lnTo>
                    <a:lnTo>
                      <a:pt x="219" y="566"/>
                    </a:lnTo>
                    <a:lnTo>
                      <a:pt x="215" y="562"/>
                    </a:lnTo>
                    <a:lnTo>
                      <a:pt x="210" y="558"/>
                    </a:lnTo>
                    <a:lnTo>
                      <a:pt x="206" y="553"/>
                    </a:lnTo>
                    <a:lnTo>
                      <a:pt x="202" y="546"/>
                    </a:lnTo>
                    <a:lnTo>
                      <a:pt x="197" y="538"/>
                    </a:lnTo>
                    <a:lnTo>
                      <a:pt x="187" y="523"/>
                    </a:lnTo>
                    <a:lnTo>
                      <a:pt x="178" y="507"/>
                    </a:lnTo>
                    <a:lnTo>
                      <a:pt x="168" y="491"/>
                    </a:lnTo>
                    <a:lnTo>
                      <a:pt x="158" y="476"/>
                    </a:lnTo>
                    <a:lnTo>
                      <a:pt x="145" y="459"/>
                    </a:lnTo>
                    <a:lnTo>
                      <a:pt x="136" y="449"/>
                    </a:lnTo>
                    <a:lnTo>
                      <a:pt x="129" y="440"/>
                    </a:lnTo>
                    <a:lnTo>
                      <a:pt x="126" y="436"/>
                    </a:lnTo>
                    <a:lnTo>
                      <a:pt x="124" y="429"/>
                    </a:lnTo>
                    <a:lnTo>
                      <a:pt x="122" y="405"/>
                    </a:lnTo>
                    <a:lnTo>
                      <a:pt x="116" y="345"/>
                    </a:lnTo>
                    <a:lnTo>
                      <a:pt x="112" y="318"/>
                    </a:lnTo>
                    <a:lnTo>
                      <a:pt x="118" y="293"/>
                    </a:lnTo>
                    <a:lnTo>
                      <a:pt x="122" y="269"/>
                    </a:lnTo>
                    <a:lnTo>
                      <a:pt x="96" y="232"/>
                    </a:lnTo>
                    <a:lnTo>
                      <a:pt x="88" y="213"/>
                    </a:lnTo>
                    <a:lnTo>
                      <a:pt x="81" y="197"/>
                    </a:lnTo>
                    <a:lnTo>
                      <a:pt x="75" y="183"/>
                    </a:lnTo>
                    <a:lnTo>
                      <a:pt x="63" y="169"/>
                    </a:lnTo>
                  </a:path>
                </a:pathLst>
              </a:custGeom>
              <a:solidFill>
                <a:srgbClr val="FFC5CF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863" name="Freeform 23"/>
              <p:cNvSpPr>
                <a:spLocks/>
              </p:cNvSpPr>
              <p:nvPr/>
            </p:nvSpPr>
            <p:spPr bwMode="auto">
              <a:xfrm>
                <a:off x="235" y="650"/>
                <a:ext cx="809" cy="785"/>
              </a:xfrm>
              <a:custGeom>
                <a:avLst/>
                <a:gdLst/>
                <a:ahLst/>
                <a:cxnLst>
                  <a:cxn ang="0">
                    <a:pos x="45" y="144"/>
                  </a:cxn>
                  <a:cxn ang="0">
                    <a:pos x="48" y="131"/>
                  </a:cxn>
                  <a:cxn ang="0">
                    <a:pos x="0" y="98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60" y="71"/>
                  </a:cxn>
                  <a:cxn ang="0">
                    <a:pos x="119" y="100"/>
                  </a:cxn>
                  <a:cxn ang="0">
                    <a:pos x="138" y="94"/>
                  </a:cxn>
                  <a:cxn ang="0">
                    <a:pos x="149" y="87"/>
                  </a:cxn>
                  <a:cxn ang="0">
                    <a:pos x="170" y="86"/>
                  </a:cxn>
                  <a:cxn ang="0">
                    <a:pos x="183" y="81"/>
                  </a:cxn>
                  <a:cxn ang="0">
                    <a:pos x="198" y="65"/>
                  </a:cxn>
                  <a:cxn ang="0">
                    <a:pos x="197" y="30"/>
                  </a:cxn>
                  <a:cxn ang="0">
                    <a:pos x="215" y="59"/>
                  </a:cxn>
                  <a:cxn ang="0">
                    <a:pos x="221" y="35"/>
                  </a:cxn>
                  <a:cxn ang="0">
                    <a:pos x="228" y="75"/>
                  </a:cxn>
                  <a:cxn ang="0">
                    <a:pos x="260" y="99"/>
                  </a:cxn>
                  <a:cxn ang="0">
                    <a:pos x="340" y="123"/>
                  </a:cxn>
                  <a:cxn ang="0">
                    <a:pos x="411" y="150"/>
                  </a:cxn>
                  <a:cxn ang="0">
                    <a:pos x="439" y="174"/>
                  </a:cxn>
                  <a:cxn ang="0">
                    <a:pos x="395" y="186"/>
                  </a:cxn>
                  <a:cxn ang="0">
                    <a:pos x="385" y="255"/>
                  </a:cxn>
                  <a:cxn ang="0">
                    <a:pos x="396" y="301"/>
                  </a:cxn>
                  <a:cxn ang="0">
                    <a:pos x="381" y="310"/>
                  </a:cxn>
                  <a:cxn ang="0">
                    <a:pos x="341" y="307"/>
                  </a:cxn>
                  <a:cxn ang="0">
                    <a:pos x="370" y="358"/>
                  </a:cxn>
                  <a:cxn ang="0">
                    <a:pos x="425" y="424"/>
                  </a:cxn>
                  <a:cxn ang="0">
                    <a:pos x="518" y="504"/>
                  </a:cxn>
                  <a:cxn ang="0">
                    <a:pos x="541" y="562"/>
                  </a:cxn>
                  <a:cxn ang="0">
                    <a:pos x="580" y="650"/>
                  </a:cxn>
                  <a:cxn ang="0">
                    <a:pos x="628" y="703"/>
                  </a:cxn>
                  <a:cxn ang="0">
                    <a:pos x="665" y="713"/>
                  </a:cxn>
                  <a:cxn ang="0">
                    <a:pos x="718" y="724"/>
                  </a:cxn>
                  <a:cxn ang="0">
                    <a:pos x="774" y="745"/>
                  </a:cxn>
                  <a:cxn ang="0">
                    <a:pos x="804" y="761"/>
                  </a:cxn>
                  <a:cxn ang="0">
                    <a:pos x="807" y="777"/>
                  </a:cxn>
                  <a:cxn ang="0">
                    <a:pos x="754" y="784"/>
                  </a:cxn>
                  <a:cxn ang="0">
                    <a:pos x="544" y="783"/>
                  </a:cxn>
                  <a:cxn ang="0">
                    <a:pos x="513" y="779"/>
                  </a:cxn>
                  <a:cxn ang="0">
                    <a:pos x="496" y="659"/>
                  </a:cxn>
                  <a:cxn ang="0">
                    <a:pos x="478" y="587"/>
                  </a:cxn>
                  <a:cxn ang="0">
                    <a:pos x="442" y="576"/>
                  </a:cxn>
                  <a:cxn ang="0">
                    <a:pos x="374" y="573"/>
                  </a:cxn>
                  <a:cxn ang="0">
                    <a:pos x="255" y="577"/>
                  </a:cxn>
                  <a:cxn ang="0">
                    <a:pos x="227" y="574"/>
                  </a:cxn>
                  <a:cxn ang="0">
                    <a:pos x="212" y="563"/>
                  </a:cxn>
                  <a:cxn ang="0">
                    <a:pos x="199" y="544"/>
                  </a:cxn>
                  <a:cxn ang="0">
                    <a:pos x="170" y="496"/>
                  </a:cxn>
                  <a:cxn ang="0">
                    <a:pos x="137" y="454"/>
                  </a:cxn>
                  <a:cxn ang="0">
                    <a:pos x="125" y="432"/>
                  </a:cxn>
                  <a:cxn ang="0">
                    <a:pos x="113" y="321"/>
                  </a:cxn>
                  <a:cxn ang="0">
                    <a:pos x="97" y="233"/>
                  </a:cxn>
                  <a:cxn ang="0">
                    <a:pos x="76" y="184"/>
                  </a:cxn>
                </a:cxnLst>
                <a:rect l="0" t="0" r="r" b="b"/>
                <a:pathLst>
                  <a:path w="809" h="785">
                    <a:moveTo>
                      <a:pt x="64" y="171"/>
                    </a:moveTo>
                    <a:lnTo>
                      <a:pt x="55" y="160"/>
                    </a:lnTo>
                    <a:lnTo>
                      <a:pt x="45" y="144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1" y="129"/>
                    </a:lnTo>
                    <a:lnTo>
                      <a:pt x="53" y="126"/>
                    </a:lnTo>
                    <a:lnTo>
                      <a:pt x="0" y="98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70" y="117"/>
                    </a:lnTo>
                    <a:lnTo>
                      <a:pt x="77" y="116"/>
                    </a:lnTo>
                    <a:lnTo>
                      <a:pt x="27" y="70"/>
                    </a:lnTo>
                    <a:lnTo>
                      <a:pt x="58" y="84"/>
                    </a:lnTo>
                    <a:lnTo>
                      <a:pt x="92" y="115"/>
                    </a:lnTo>
                    <a:lnTo>
                      <a:pt x="60" y="71"/>
                    </a:lnTo>
                    <a:lnTo>
                      <a:pt x="111" y="100"/>
                    </a:lnTo>
                    <a:lnTo>
                      <a:pt x="80" y="67"/>
                    </a:lnTo>
                    <a:lnTo>
                      <a:pt x="119" y="100"/>
                    </a:lnTo>
                    <a:lnTo>
                      <a:pt x="127" y="95"/>
                    </a:lnTo>
                    <a:lnTo>
                      <a:pt x="84" y="53"/>
                    </a:lnTo>
                    <a:lnTo>
                      <a:pt x="138" y="94"/>
                    </a:lnTo>
                    <a:lnTo>
                      <a:pt x="146" y="94"/>
                    </a:lnTo>
                    <a:lnTo>
                      <a:pt x="109" y="57"/>
                    </a:lnTo>
                    <a:lnTo>
                      <a:pt x="149" y="87"/>
                    </a:lnTo>
                    <a:lnTo>
                      <a:pt x="125" y="51"/>
                    </a:lnTo>
                    <a:lnTo>
                      <a:pt x="150" y="75"/>
                    </a:lnTo>
                    <a:lnTo>
                      <a:pt x="170" y="86"/>
                    </a:lnTo>
                    <a:lnTo>
                      <a:pt x="144" y="39"/>
                    </a:lnTo>
                    <a:lnTo>
                      <a:pt x="164" y="68"/>
                    </a:lnTo>
                    <a:lnTo>
                      <a:pt x="183" y="81"/>
                    </a:lnTo>
                    <a:lnTo>
                      <a:pt x="156" y="5"/>
                    </a:lnTo>
                    <a:lnTo>
                      <a:pt x="183" y="46"/>
                    </a:lnTo>
                    <a:lnTo>
                      <a:pt x="198" y="65"/>
                    </a:lnTo>
                    <a:lnTo>
                      <a:pt x="186" y="37"/>
                    </a:lnTo>
                    <a:lnTo>
                      <a:pt x="210" y="78"/>
                    </a:lnTo>
                    <a:lnTo>
                      <a:pt x="197" y="30"/>
                    </a:lnTo>
                    <a:lnTo>
                      <a:pt x="212" y="0"/>
                    </a:lnTo>
                    <a:lnTo>
                      <a:pt x="203" y="33"/>
                    </a:lnTo>
                    <a:lnTo>
                      <a:pt x="215" y="59"/>
                    </a:lnTo>
                    <a:lnTo>
                      <a:pt x="217" y="30"/>
                    </a:lnTo>
                    <a:lnTo>
                      <a:pt x="235" y="21"/>
                    </a:lnTo>
                    <a:lnTo>
                      <a:pt x="221" y="35"/>
                    </a:lnTo>
                    <a:lnTo>
                      <a:pt x="223" y="69"/>
                    </a:lnTo>
                    <a:lnTo>
                      <a:pt x="234" y="53"/>
                    </a:lnTo>
                    <a:lnTo>
                      <a:pt x="228" y="75"/>
                    </a:lnTo>
                    <a:lnTo>
                      <a:pt x="239" y="84"/>
                    </a:lnTo>
                    <a:lnTo>
                      <a:pt x="251" y="95"/>
                    </a:lnTo>
                    <a:lnTo>
                      <a:pt x="260" y="99"/>
                    </a:lnTo>
                    <a:lnTo>
                      <a:pt x="283" y="106"/>
                    </a:lnTo>
                    <a:lnTo>
                      <a:pt x="319" y="117"/>
                    </a:lnTo>
                    <a:lnTo>
                      <a:pt x="340" y="123"/>
                    </a:lnTo>
                    <a:lnTo>
                      <a:pt x="364" y="130"/>
                    </a:lnTo>
                    <a:lnTo>
                      <a:pt x="387" y="140"/>
                    </a:lnTo>
                    <a:lnTo>
                      <a:pt x="411" y="150"/>
                    </a:lnTo>
                    <a:lnTo>
                      <a:pt x="429" y="162"/>
                    </a:lnTo>
                    <a:lnTo>
                      <a:pt x="436" y="170"/>
                    </a:lnTo>
                    <a:lnTo>
                      <a:pt x="439" y="174"/>
                    </a:lnTo>
                    <a:lnTo>
                      <a:pt x="436" y="178"/>
                    </a:lnTo>
                    <a:lnTo>
                      <a:pt x="425" y="181"/>
                    </a:lnTo>
                    <a:lnTo>
                      <a:pt x="395" y="186"/>
                    </a:lnTo>
                    <a:lnTo>
                      <a:pt x="367" y="190"/>
                    </a:lnTo>
                    <a:lnTo>
                      <a:pt x="367" y="212"/>
                    </a:lnTo>
                    <a:lnTo>
                      <a:pt x="385" y="255"/>
                    </a:lnTo>
                    <a:lnTo>
                      <a:pt x="392" y="272"/>
                    </a:lnTo>
                    <a:lnTo>
                      <a:pt x="397" y="297"/>
                    </a:lnTo>
                    <a:lnTo>
                      <a:pt x="396" y="301"/>
                    </a:lnTo>
                    <a:lnTo>
                      <a:pt x="393" y="305"/>
                    </a:lnTo>
                    <a:lnTo>
                      <a:pt x="387" y="308"/>
                    </a:lnTo>
                    <a:lnTo>
                      <a:pt x="381" y="310"/>
                    </a:lnTo>
                    <a:lnTo>
                      <a:pt x="375" y="310"/>
                    </a:lnTo>
                    <a:lnTo>
                      <a:pt x="355" y="309"/>
                    </a:lnTo>
                    <a:lnTo>
                      <a:pt x="341" y="307"/>
                    </a:lnTo>
                    <a:lnTo>
                      <a:pt x="339" y="319"/>
                    </a:lnTo>
                    <a:lnTo>
                      <a:pt x="346" y="329"/>
                    </a:lnTo>
                    <a:lnTo>
                      <a:pt x="370" y="358"/>
                    </a:lnTo>
                    <a:lnTo>
                      <a:pt x="383" y="375"/>
                    </a:lnTo>
                    <a:lnTo>
                      <a:pt x="399" y="395"/>
                    </a:lnTo>
                    <a:lnTo>
                      <a:pt x="425" y="424"/>
                    </a:lnTo>
                    <a:lnTo>
                      <a:pt x="433" y="449"/>
                    </a:lnTo>
                    <a:lnTo>
                      <a:pt x="480" y="481"/>
                    </a:lnTo>
                    <a:lnTo>
                      <a:pt x="518" y="504"/>
                    </a:lnTo>
                    <a:lnTo>
                      <a:pt x="523" y="516"/>
                    </a:lnTo>
                    <a:lnTo>
                      <a:pt x="534" y="540"/>
                    </a:lnTo>
                    <a:lnTo>
                      <a:pt x="541" y="562"/>
                    </a:lnTo>
                    <a:lnTo>
                      <a:pt x="549" y="583"/>
                    </a:lnTo>
                    <a:lnTo>
                      <a:pt x="565" y="623"/>
                    </a:lnTo>
                    <a:lnTo>
                      <a:pt x="580" y="650"/>
                    </a:lnTo>
                    <a:lnTo>
                      <a:pt x="608" y="690"/>
                    </a:lnTo>
                    <a:lnTo>
                      <a:pt x="618" y="697"/>
                    </a:lnTo>
                    <a:lnTo>
                      <a:pt x="628" y="703"/>
                    </a:lnTo>
                    <a:lnTo>
                      <a:pt x="638" y="708"/>
                    </a:lnTo>
                    <a:lnTo>
                      <a:pt x="646" y="711"/>
                    </a:lnTo>
                    <a:lnTo>
                      <a:pt x="665" y="713"/>
                    </a:lnTo>
                    <a:lnTo>
                      <a:pt x="675" y="714"/>
                    </a:lnTo>
                    <a:lnTo>
                      <a:pt x="695" y="719"/>
                    </a:lnTo>
                    <a:lnTo>
                      <a:pt x="718" y="724"/>
                    </a:lnTo>
                    <a:lnTo>
                      <a:pt x="738" y="730"/>
                    </a:lnTo>
                    <a:lnTo>
                      <a:pt x="755" y="737"/>
                    </a:lnTo>
                    <a:lnTo>
                      <a:pt x="774" y="745"/>
                    </a:lnTo>
                    <a:lnTo>
                      <a:pt x="787" y="750"/>
                    </a:lnTo>
                    <a:lnTo>
                      <a:pt x="799" y="757"/>
                    </a:lnTo>
                    <a:lnTo>
                      <a:pt x="804" y="761"/>
                    </a:lnTo>
                    <a:lnTo>
                      <a:pt x="808" y="767"/>
                    </a:lnTo>
                    <a:lnTo>
                      <a:pt x="807" y="772"/>
                    </a:lnTo>
                    <a:lnTo>
                      <a:pt x="807" y="777"/>
                    </a:lnTo>
                    <a:lnTo>
                      <a:pt x="801" y="778"/>
                    </a:lnTo>
                    <a:lnTo>
                      <a:pt x="788" y="779"/>
                    </a:lnTo>
                    <a:lnTo>
                      <a:pt x="754" y="784"/>
                    </a:lnTo>
                    <a:lnTo>
                      <a:pt x="704" y="779"/>
                    </a:lnTo>
                    <a:lnTo>
                      <a:pt x="620" y="783"/>
                    </a:lnTo>
                    <a:lnTo>
                      <a:pt x="544" y="783"/>
                    </a:lnTo>
                    <a:lnTo>
                      <a:pt x="525" y="782"/>
                    </a:lnTo>
                    <a:lnTo>
                      <a:pt x="518" y="781"/>
                    </a:lnTo>
                    <a:lnTo>
                      <a:pt x="513" y="779"/>
                    </a:lnTo>
                    <a:lnTo>
                      <a:pt x="510" y="769"/>
                    </a:lnTo>
                    <a:lnTo>
                      <a:pt x="506" y="733"/>
                    </a:lnTo>
                    <a:lnTo>
                      <a:pt x="496" y="659"/>
                    </a:lnTo>
                    <a:lnTo>
                      <a:pt x="493" y="627"/>
                    </a:lnTo>
                    <a:lnTo>
                      <a:pt x="485" y="599"/>
                    </a:lnTo>
                    <a:lnTo>
                      <a:pt x="478" y="587"/>
                    </a:lnTo>
                    <a:lnTo>
                      <a:pt x="470" y="582"/>
                    </a:lnTo>
                    <a:lnTo>
                      <a:pt x="459" y="580"/>
                    </a:lnTo>
                    <a:lnTo>
                      <a:pt x="442" y="576"/>
                    </a:lnTo>
                    <a:lnTo>
                      <a:pt x="427" y="575"/>
                    </a:lnTo>
                    <a:lnTo>
                      <a:pt x="404" y="574"/>
                    </a:lnTo>
                    <a:lnTo>
                      <a:pt x="374" y="573"/>
                    </a:lnTo>
                    <a:lnTo>
                      <a:pt x="318" y="575"/>
                    </a:lnTo>
                    <a:lnTo>
                      <a:pt x="268" y="577"/>
                    </a:lnTo>
                    <a:lnTo>
                      <a:pt x="255" y="577"/>
                    </a:lnTo>
                    <a:lnTo>
                      <a:pt x="245" y="577"/>
                    </a:lnTo>
                    <a:lnTo>
                      <a:pt x="235" y="575"/>
                    </a:lnTo>
                    <a:lnTo>
                      <a:pt x="227" y="574"/>
                    </a:lnTo>
                    <a:lnTo>
                      <a:pt x="221" y="571"/>
                    </a:lnTo>
                    <a:lnTo>
                      <a:pt x="217" y="568"/>
                    </a:lnTo>
                    <a:lnTo>
                      <a:pt x="212" y="563"/>
                    </a:lnTo>
                    <a:lnTo>
                      <a:pt x="208" y="558"/>
                    </a:lnTo>
                    <a:lnTo>
                      <a:pt x="204" y="551"/>
                    </a:lnTo>
                    <a:lnTo>
                      <a:pt x="199" y="544"/>
                    </a:lnTo>
                    <a:lnTo>
                      <a:pt x="189" y="527"/>
                    </a:lnTo>
                    <a:lnTo>
                      <a:pt x="180" y="512"/>
                    </a:lnTo>
                    <a:lnTo>
                      <a:pt x="170" y="496"/>
                    </a:lnTo>
                    <a:lnTo>
                      <a:pt x="160" y="481"/>
                    </a:lnTo>
                    <a:lnTo>
                      <a:pt x="146" y="464"/>
                    </a:lnTo>
                    <a:lnTo>
                      <a:pt x="137" y="454"/>
                    </a:lnTo>
                    <a:lnTo>
                      <a:pt x="130" y="445"/>
                    </a:lnTo>
                    <a:lnTo>
                      <a:pt x="127" y="440"/>
                    </a:lnTo>
                    <a:lnTo>
                      <a:pt x="125" y="432"/>
                    </a:lnTo>
                    <a:lnTo>
                      <a:pt x="123" y="408"/>
                    </a:lnTo>
                    <a:lnTo>
                      <a:pt x="117" y="348"/>
                    </a:lnTo>
                    <a:lnTo>
                      <a:pt x="113" y="321"/>
                    </a:lnTo>
                    <a:lnTo>
                      <a:pt x="119" y="296"/>
                    </a:lnTo>
                    <a:lnTo>
                      <a:pt x="123" y="272"/>
                    </a:lnTo>
                    <a:lnTo>
                      <a:pt x="97" y="233"/>
                    </a:lnTo>
                    <a:lnTo>
                      <a:pt x="89" y="214"/>
                    </a:lnTo>
                    <a:lnTo>
                      <a:pt x="82" y="198"/>
                    </a:lnTo>
                    <a:lnTo>
                      <a:pt x="76" y="184"/>
                    </a:lnTo>
                    <a:lnTo>
                      <a:pt x="64" y="1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405" y="752"/>
              <a:ext cx="237" cy="376"/>
              <a:chOff x="405" y="752"/>
              <a:chExt cx="237" cy="376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450" y="752"/>
                <a:ext cx="51" cy="70"/>
                <a:chOff x="450" y="752"/>
                <a:chExt cx="51" cy="70"/>
              </a:xfrm>
            </p:grpSpPr>
            <p:sp>
              <p:nvSpPr>
                <p:cNvPr id="163866" name="Oval 26"/>
                <p:cNvSpPr>
                  <a:spLocks noChangeArrowheads="1"/>
                </p:cNvSpPr>
                <p:nvPr/>
              </p:nvSpPr>
              <p:spPr bwMode="auto">
                <a:xfrm>
                  <a:off x="498" y="781"/>
                  <a:ext cx="3" cy="41"/>
                </a:xfrm>
                <a:prstGeom prst="ellipse">
                  <a:avLst/>
                </a:prstGeom>
                <a:solidFill>
                  <a:srgbClr val="FFC5C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450" y="752"/>
                  <a:ext cx="29" cy="34"/>
                  <a:chOff x="450" y="752"/>
                  <a:chExt cx="29" cy="34"/>
                </a:xfrm>
              </p:grpSpPr>
              <p:sp>
                <p:nvSpPr>
                  <p:cNvPr id="163868" name="Freeform 28"/>
                  <p:cNvSpPr>
                    <a:spLocks/>
                  </p:cNvSpPr>
                  <p:nvPr/>
                </p:nvSpPr>
                <p:spPr bwMode="auto">
                  <a:xfrm>
                    <a:off x="454" y="755"/>
                    <a:ext cx="21" cy="2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14" y="1"/>
                      </a:cxn>
                      <a:cxn ang="0">
                        <a:pos x="10" y="2"/>
                      </a:cxn>
                      <a:cxn ang="0">
                        <a:pos x="6" y="5"/>
                      </a:cxn>
                      <a:cxn ang="0">
                        <a:pos x="4" y="7"/>
                      </a:cxn>
                      <a:cxn ang="0">
                        <a:pos x="2" y="11"/>
                      </a:cxn>
                      <a:cxn ang="0">
                        <a:pos x="0" y="17"/>
                      </a:cxn>
                      <a:cxn ang="0">
                        <a:pos x="0" y="21"/>
                      </a:cxn>
                      <a:cxn ang="0">
                        <a:pos x="1" y="26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21" h="27">
                        <a:moveTo>
                          <a:pt x="20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5"/>
                        </a:lnTo>
                        <a:lnTo>
                          <a:pt x="4" y="7"/>
                        </a:lnTo>
                        <a:lnTo>
                          <a:pt x="2" y="11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869" name="Freeform 29"/>
                  <p:cNvSpPr>
                    <a:spLocks/>
                  </p:cNvSpPr>
                  <p:nvPr/>
                </p:nvSpPr>
                <p:spPr bwMode="auto">
                  <a:xfrm>
                    <a:off x="450" y="752"/>
                    <a:ext cx="29" cy="34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0" y="1"/>
                      </a:cxn>
                      <a:cxn ang="0">
                        <a:pos x="14" y="3"/>
                      </a:cxn>
                      <a:cxn ang="0">
                        <a:pos x="9" y="5"/>
                      </a:cxn>
                      <a:cxn ang="0">
                        <a:pos x="5" y="9"/>
                      </a:cxn>
                      <a:cxn ang="0">
                        <a:pos x="3" y="15"/>
                      </a:cxn>
                      <a:cxn ang="0">
                        <a:pos x="0" y="21"/>
                      </a:cxn>
                      <a:cxn ang="0">
                        <a:pos x="0" y="27"/>
                      </a:cxn>
                      <a:cxn ang="0">
                        <a:pos x="1" y="33"/>
                      </a:cxn>
                    </a:cxnLst>
                    <a:rect l="0" t="0" r="r" b="b"/>
                    <a:pathLst>
                      <a:path w="29" h="34">
                        <a:moveTo>
                          <a:pt x="28" y="0"/>
                        </a:moveTo>
                        <a:lnTo>
                          <a:pt x="20" y="1"/>
                        </a:lnTo>
                        <a:lnTo>
                          <a:pt x="14" y="3"/>
                        </a:lnTo>
                        <a:lnTo>
                          <a:pt x="9" y="5"/>
                        </a:lnTo>
                        <a:lnTo>
                          <a:pt x="5" y="9"/>
                        </a:lnTo>
                        <a:lnTo>
                          <a:pt x="3" y="15"/>
                        </a:lnTo>
                        <a:lnTo>
                          <a:pt x="0" y="21"/>
                        </a:lnTo>
                        <a:lnTo>
                          <a:pt x="0" y="27"/>
                        </a:lnTo>
                        <a:lnTo>
                          <a:pt x="1" y="3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05" y="907"/>
                <a:ext cx="237" cy="221"/>
                <a:chOff x="405" y="907"/>
                <a:chExt cx="237" cy="221"/>
              </a:xfrm>
            </p:grpSpPr>
            <p:grpSp>
              <p:nvGrpSpPr>
                <p:cNvPr id="13" name="Group 31"/>
                <p:cNvGrpSpPr>
                  <a:grpSpLocks/>
                </p:cNvGrpSpPr>
                <p:nvPr/>
              </p:nvGrpSpPr>
              <p:grpSpPr bwMode="auto">
                <a:xfrm>
                  <a:off x="405" y="1032"/>
                  <a:ext cx="237" cy="96"/>
                  <a:chOff x="405" y="1032"/>
                  <a:chExt cx="237" cy="96"/>
                </a:xfrm>
              </p:grpSpPr>
              <p:sp>
                <p:nvSpPr>
                  <p:cNvPr id="163872" name="Freeform 32"/>
                  <p:cNvSpPr>
                    <a:spLocks/>
                  </p:cNvSpPr>
                  <p:nvPr/>
                </p:nvSpPr>
                <p:spPr bwMode="auto">
                  <a:xfrm>
                    <a:off x="409" y="1036"/>
                    <a:ext cx="229" cy="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8"/>
                      </a:cxn>
                      <a:cxn ang="0">
                        <a:pos x="30" y="24"/>
                      </a:cxn>
                      <a:cxn ang="0">
                        <a:pos x="51" y="40"/>
                      </a:cxn>
                      <a:cxn ang="0">
                        <a:pos x="71" y="54"/>
                      </a:cxn>
                      <a:cxn ang="0">
                        <a:pos x="88" y="65"/>
                      </a:cxn>
                      <a:cxn ang="0">
                        <a:pos x="102" y="72"/>
                      </a:cxn>
                      <a:cxn ang="0">
                        <a:pos x="111" y="77"/>
                      </a:cxn>
                      <a:cxn ang="0">
                        <a:pos x="122" y="80"/>
                      </a:cxn>
                      <a:cxn ang="0">
                        <a:pos x="135" y="82"/>
                      </a:cxn>
                      <a:cxn ang="0">
                        <a:pos x="151" y="84"/>
                      </a:cxn>
                      <a:cxn ang="0">
                        <a:pos x="165" y="86"/>
                      </a:cxn>
                      <a:cxn ang="0">
                        <a:pos x="175" y="86"/>
                      </a:cxn>
                      <a:cxn ang="0">
                        <a:pos x="186" y="83"/>
                      </a:cxn>
                      <a:cxn ang="0">
                        <a:pos x="196" y="80"/>
                      </a:cxn>
                      <a:cxn ang="0">
                        <a:pos x="205" y="79"/>
                      </a:cxn>
                      <a:cxn ang="0">
                        <a:pos x="215" y="77"/>
                      </a:cxn>
                      <a:cxn ang="0">
                        <a:pos x="228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9" h="87">
                        <a:moveTo>
                          <a:pt x="0" y="0"/>
                        </a:moveTo>
                        <a:lnTo>
                          <a:pt x="11" y="8"/>
                        </a:lnTo>
                        <a:lnTo>
                          <a:pt x="30" y="24"/>
                        </a:lnTo>
                        <a:lnTo>
                          <a:pt x="51" y="40"/>
                        </a:lnTo>
                        <a:lnTo>
                          <a:pt x="71" y="54"/>
                        </a:lnTo>
                        <a:lnTo>
                          <a:pt x="88" y="65"/>
                        </a:lnTo>
                        <a:lnTo>
                          <a:pt x="102" y="72"/>
                        </a:lnTo>
                        <a:lnTo>
                          <a:pt x="111" y="77"/>
                        </a:lnTo>
                        <a:lnTo>
                          <a:pt x="122" y="80"/>
                        </a:lnTo>
                        <a:lnTo>
                          <a:pt x="135" y="82"/>
                        </a:lnTo>
                        <a:lnTo>
                          <a:pt x="151" y="84"/>
                        </a:lnTo>
                        <a:lnTo>
                          <a:pt x="165" y="86"/>
                        </a:lnTo>
                        <a:lnTo>
                          <a:pt x="175" y="86"/>
                        </a:lnTo>
                        <a:lnTo>
                          <a:pt x="186" y="83"/>
                        </a:lnTo>
                        <a:lnTo>
                          <a:pt x="196" y="80"/>
                        </a:lnTo>
                        <a:lnTo>
                          <a:pt x="205" y="79"/>
                        </a:lnTo>
                        <a:lnTo>
                          <a:pt x="215" y="77"/>
                        </a:lnTo>
                        <a:lnTo>
                          <a:pt x="228" y="7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873" name="Freeform 33"/>
                  <p:cNvSpPr>
                    <a:spLocks/>
                  </p:cNvSpPr>
                  <p:nvPr/>
                </p:nvSpPr>
                <p:spPr bwMode="auto">
                  <a:xfrm>
                    <a:off x="405" y="1032"/>
                    <a:ext cx="237" cy="9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0"/>
                      </a:cxn>
                      <a:cxn ang="0">
                        <a:pos x="31" y="27"/>
                      </a:cxn>
                      <a:cxn ang="0">
                        <a:pos x="53" y="44"/>
                      </a:cxn>
                      <a:cxn ang="0">
                        <a:pos x="74" y="60"/>
                      </a:cxn>
                      <a:cxn ang="0">
                        <a:pos x="91" y="72"/>
                      </a:cxn>
                      <a:cxn ang="0">
                        <a:pos x="106" y="79"/>
                      </a:cxn>
                      <a:cxn ang="0">
                        <a:pos x="115" y="84"/>
                      </a:cxn>
                      <a:cxn ang="0">
                        <a:pos x="126" y="88"/>
                      </a:cxn>
                      <a:cxn ang="0">
                        <a:pos x="140" y="90"/>
                      </a:cxn>
                      <a:cxn ang="0">
                        <a:pos x="156" y="93"/>
                      </a:cxn>
                      <a:cxn ang="0">
                        <a:pos x="171" y="95"/>
                      </a:cxn>
                      <a:cxn ang="0">
                        <a:pos x="181" y="95"/>
                      </a:cxn>
                      <a:cxn ang="0">
                        <a:pos x="193" y="91"/>
                      </a:cxn>
                      <a:cxn ang="0">
                        <a:pos x="203" y="88"/>
                      </a:cxn>
                      <a:cxn ang="0">
                        <a:pos x="212" y="86"/>
                      </a:cxn>
                      <a:cxn ang="0">
                        <a:pos x="223" y="84"/>
                      </a:cxn>
                      <a:cxn ang="0">
                        <a:pos x="236" y="84"/>
                      </a:cxn>
                    </a:cxnLst>
                    <a:rect l="0" t="0" r="r" b="b"/>
                    <a:pathLst>
                      <a:path w="237" h="96">
                        <a:moveTo>
                          <a:pt x="0" y="0"/>
                        </a:moveTo>
                        <a:lnTo>
                          <a:pt x="11" y="10"/>
                        </a:lnTo>
                        <a:lnTo>
                          <a:pt x="31" y="27"/>
                        </a:lnTo>
                        <a:lnTo>
                          <a:pt x="53" y="44"/>
                        </a:lnTo>
                        <a:lnTo>
                          <a:pt x="74" y="60"/>
                        </a:lnTo>
                        <a:lnTo>
                          <a:pt x="91" y="72"/>
                        </a:lnTo>
                        <a:lnTo>
                          <a:pt x="106" y="79"/>
                        </a:lnTo>
                        <a:lnTo>
                          <a:pt x="115" y="84"/>
                        </a:lnTo>
                        <a:lnTo>
                          <a:pt x="126" y="88"/>
                        </a:lnTo>
                        <a:lnTo>
                          <a:pt x="140" y="90"/>
                        </a:lnTo>
                        <a:lnTo>
                          <a:pt x="156" y="93"/>
                        </a:lnTo>
                        <a:lnTo>
                          <a:pt x="171" y="95"/>
                        </a:lnTo>
                        <a:lnTo>
                          <a:pt x="181" y="95"/>
                        </a:lnTo>
                        <a:lnTo>
                          <a:pt x="193" y="91"/>
                        </a:lnTo>
                        <a:lnTo>
                          <a:pt x="203" y="88"/>
                        </a:lnTo>
                        <a:lnTo>
                          <a:pt x="212" y="86"/>
                        </a:lnTo>
                        <a:lnTo>
                          <a:pt x="223" y="84"/>
                        </a:lnTo>
                        <a:lnTo>
                          <a:pt x="236" y="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4" name="Group 34"/>
                <p:cNvGrpSpPr>
                  <a:grpSpLocks/>
                </p:cNvGrpSpPr>
                <p:nvPr/>
              </p:nvGrpSpPr>
              <p:grpSpPr bwMode="auto">
                <a:xfrm>
                  <a:off x="438" y="907"/>
                  <a:ext cx="137" cy="163"/>
                  <a:chOff x="438" y="907"/>
                  <a:chExt cx="137" cy="163"/>
                </a:xfrm>
              </p:grpSpPr>
              <p:sp>
                <p:nvSpPr>
                  <p:cNvPr id="163875" name="Freeform 35"/>
                  <p:cNvSpPr>
                    <a:spLocks/>
                  </p:cNvSpPr>
                  <p:nvPr/>
                </p:nvSpPr>
                <p:spPr bwMode="auto">
                  <a:xfrm>
                    <a:off x="442" y="911"/>
                    <a:ext cx="129" cy="155"/>
                  </a:xfrm>
                  <a:custGeom>
                    <a:avLst/>
                    <a:gdLst/>
                    <a:ahLst/>
                    <a:cxnLst>
                      <a:cxn ang="0">
                        <a:pos x="128" y="58"/>
                      </a:cxn>
                      <a:cxn ang="0">
                        <a:pos x="124" y="47"/>
                      </a:cxn>
                      <a:cxn ang="0">
                        <a:pos x="122" y="38"/>
                      </a:cxn>
                      <a:cxn ang="0">
                        <a:pos x="121" y="27"/>
                      </a:cxn>
                      <a:cxn ang="0">
                        <a:pos x="122" y="20"/>
                      </a:cxn>
                      <a:cxn ang="0">
                        <a:pos x="124" y="14"/>
                      </a:cxn>
                      <a:cxn ang="0">
                        <a:pos x="123" y="7"/>
                      </a:cxn>
                      <a:cxn ang="0">
                        <a:pos x="121" y="1"/>
                      </a:cxn>
                      <a:cxn ang="0">
                        <a:pos x="119" y="1"/>
                      </a:cxn>
                      <a:cxn ang="0">
                        <a:pos x="117" y="1"/>
                      </a:cxn>
                      <a:cxn ang="0">
                        <a:pos x="110" y="7"/>
                      </a:cxn>
                      <a:cxn ang="0">
                        <a:pos x="104" y="12"/>
                      </a:cxn>
                      <a:cxn ang="0">
                        <a:pos x="93" y="12"/>
                      </a:cxn>
                      <a:cxn ang="0">
                        <a:pos x="89" y="6"/>
                      </a:cxn>
                      <a:cxn ang="0">
                        <a:pos x="85" y="2"/>
                      </a:cxn>
                      <a:cxn ang="0">
                        <a:pos x="77" y="1"/>
                      </a:cxn>
                      <a:cxn ang="0">
                        <a:pos x="69" y="0"/>
                      </a:cxn>
                      <a:cxn ang="0">
                        <a:pos x="65" y="6"/>
                      </a:cxn>
                      <a:cxn ang="0">
                        <a:pos x="62" y="12"/>
                      </a:cxn>
                      <a:cxn ang="0">
                        <a:pos x="49" y="12"/>
                      </a:cxn>
                      <a:cxn ang="0">
                        <a:pos x="46" y="10"/>
                      </a:cxn>
                      <a:cxn ang="0">
                        <a:pos x="42" y="6"/>
                      </a:cxn>
                      <a:cxn ang="0">
                        <a:pos x="38" y="5"/>
                      </a:cxn>
                      <a:cxn ang="0">
                        <a:pos x="34" y="5"/>
                      </a:cxn>
                      <a:cxn ang="0">
                        <a:pos x="29" y="7"/>
                      </a:cxn>
                      <a:cxn ang="0">
                        <a:pos x="27" y="10"/>
                      </a:cxn>
                      <a:cxn ang="0">
                        <a:pos x="27" y="27"/>
                      </a:cxn>
                      <a:cxn ang="0">
                        <a:pos x="20" y="25"/>
                      </a:cxn>
                      <a:cxn ang="0">
                        <a:pos x="10" y="24"/>
                      </a:cxn>
                      <a:cxn ang="0">
                        <a:pos x="4" y="24"/>
                      </a:cxn>
                      <a:cxn ang="0">
                        <a:pos x="3" y="26"/>
                      </a:cxn>
                      <a:cxn ang="0">
                        <a:pos x="3" y="29"/>
                      </a:cxn>
                      <a:cxn ang="0">
                        <a:pos x="6" y="37"/>
                      </a:cxn>
                      <a:cxn ang="0">
                        <a:pos x="9" y="47"/>
                      </a:cxn>
                      <a:cxn ang="0">
                        <a:pos x="11" y="51"/>
                      </a:cxn>
                      <a:cxn ang="0">
                        <a:pos x="0" y="84"/>
                      </a:cxn>
                      <a:cxn ang="0">
                        <a:pos x="6" y="87"/>
                      </a:cxn>
                      <a:cxn ang="0">
                        <a:pos x="16" y="92"/>
                      </a:cxn>
                      <a:cxn ang="0">
                        <a:pos x="49" y="106"/>
                      </a:cxn>
                      <a:cxn ang="0">
                        <a:pos x="61" y="106"/>
                      </a:cxn>
                      <a:cxn ang="0">
                        <a:pos x="78" y="117"/>
                      </a:cxn>
                      <a:cxn ang="0">
                        <a:pos x="121" y="154"/>
                      </a:cxn>
                      <a:cxn ang="0">
                        <a:pos x="128" y="58"/>
                      </a:cxn>
                    </a:cxnLst>
                    <a:rect l="0" t="0" r="r" b="b"/>
                    <a:pathLst>
                      <a:path w="129" h="155">
                        <a:moveTo>
                          <a:pt x="128" y="58"/>
                        </a:moveTo>
                        <a:lnTo>
                          <a:pt x="124" y="47"/>
                        </a:lnTo>
                        <a:lnTo>
                          <a:pt x="122" y="38"/>
                        </a:lnTo>
                        <a:lnTo>
                          <a:pt x="121" y="27"/>
                        </a:lnTo>
                        <a:lnTo>
                          <a:pt x="122" y="20"/>
                        </a:lnTo>
                        <a:lnTo>
                          <a:pt x="124" y="14"/>
                        </a:lnTo>
                        <a:lnTo>
                          <a:pt x="123" y="7"/>
                        </a:lnTo>
                        <a:lnTo>
                          <a:pt x="121" y="1"/>
                        </a:lnTo>
                        <a:lnTo>
                          <a:pt x="119" y="1"/>
                        </a:lnTo>
                        <a:lnTo>
                          <a:pt x="117" y="1"/>
                        </a:lnTo>
                        <a:lnTo>
                          <a:pt x="110" y="7"/>
                        </a:lnTo>
                        <a:lnTo>
                          <a:pt x="104" y="12"/>
                        </a:lnTo>
                        <a:lnTo>
                          <a:pt x="93" y="12"/>
                        </a:lnTo>
                        <a:lnTo>
                          <a:pt x="89" y="6"/>
                        </a:lnTo>
                        <a:lnTo>
                          <a:pt x="85" y="2"/>
                        </a:lnTo>
                        <a:lnTo>
                          <a:pt x="77" y="1"/>
                        </a:lnTo>
                        <a:lnTo>
                          <a:pt x="69" y="0"/>
                        </a:lnTo>
                        <a:lnTo>
                          <a:pt x="65" y="6"/>
                        </a:lnTo>
                        <a:lnTo>
                          <a:pt x="62" y="12"/>
                        </a:lnTo>
                        <a:lnTo>
                          <a:pt x="49" y="12"/>
                        </a:lnTo>
                        <a:lnTo>
                          <a:pt x="46" y="10"/>
                        </a:lnTo>
                        <a:lnTo>
                          <a:pt x="42" y="6"/>
                        </a:lnTo>
                        <a:lnTo>
                          <a:pt x="38" y="5"/>
                        </a:lnTo>
                        <a:lnTo>
                          <a:pt x="34" y="5"/>
                        </a:lnTo>
                        <a:lnTo>
                          <a:pt x="29" y="7"/>
                        </a:lnTo>
                        <a:lnTo>
                          <a:pt x="27" y="10"/>
                        </a:lnTo>
                        <a:lnTo>
                          <a:pt x="27" y="27"/>
                        </a:lnTo>
                        <a:lnTo>
                          <a:pt x="20" y="25"/>
                        </a:lnTo>
                        <a:lnTo>
                          <a:pt x="10" y="24"/>
                        </a:lnTo>
                        <a:lnTo>
                          <a:pt x="4" y="24"/>
                        </a:lnTo>
                        <a:lnTo>
                          <a:pt x="3" y="26"/>
                        </a:lnTo>
                        <a:lnTo>
                          <a:pt x="3" y="29"/>
                        </a:lnTo>
                        <a:lnTo>
                          <a:pt x="6" y="37"/>
                        </a:lnTo>
                        <a:lnTo>
                          <a:pt x="9" y="47"/>
                        </a:lnTo>
                        <a:lnTo>
                          <a:pt x="11" y="51"/>
                        </a:lnTo>
                        <a:lnTo>
                          <a:pt x="0" y="84"/>
                        </a:lnTo>
                        <a:lnTo>
                          <a:pt x="6" y="87"/>
                        </a:lnTo>
                        <a:lnTo>
                          <a:pt x="16" y="92"/>
                        </a:lnTo>
                        <a:lnTo>
                          <a:pt x="49" y="106"/>
                        </a:lnTo>
                        <a:lnTo>
                          <a:pt x="61" y="106"/>
                        </a:lnTo>
                        <a:lnTo>
                          <a:pt x="78" y="117"/>
                        </a:lnTo>
                        <a:lnTo>
                          <a:pt x="121" y="154"/>
                        </a:lnTo>
                        <a:lnTo>
                          <a:pt x="128" y="58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876" name="Freeform 36"/>
                  <p:cNvSpPr>
                    <a:spLocks/>
                  </p:cNvSpPr>
                  <p:nvPr/>
                </p:nvSpPr>
                <p:spPr bwMode="auto">
                  <a:xfrm>
                    <a:off x="438" y="907"/>
                    <a:ext cx="137" cy="163"/>
                  </a:xfrm>
                  <a:custGeom>
                    <a:avLst/>
                    <a:gdLst/>
                    <a:ahLst/>
                    <a:cxnLst>
                      <a:cxn ang="0">
                        <a:pos x="136" y="61"/>
                      </a:cxn>
                      <a:cxn ang="0">
                        <a:pos x="132" y="50"/>
                      </a:cxn>
                      <a:cxn ang="0">
                        <a:pos x="130" y="41"/>
                      </a:cxn>
                      <a:cxn ang="0">
                        <a:pos x="129" y="29"/>
                      </a:cxn>
                      <a:cxn ang="0">
                        <a:pos x="130" y="22"/>
                      </a:cxn>
                      <a:cxn ang="0">
                        <a:pos x="132" y="16"/>
                      </a:cxn>
                      <a:cxn ang="0">
                        <a:pos x="131" y="8"/>
                      </a:cxn>
                      <a:cxn ang="0">
                        <a:pos x="129" y="2"/>
                      </a:cxn>
                      <a:cxn ang="0">
                        <a:pos x="126" y="1"/>
                      </a:cxn>
                      <a:cxn ang="0">
                        <a:pos x="124" y="2"/>
                      </a:cxn>
                      <a:cxn ang="0">
                        <a:pos x="117" y="8"/>
                      </a:cxn>
                      <a:cxn ang="0">
                        <a:pos x="110" y="13"/>
                      </a:cxn>
                      <a:cxn ang="0">
                        <a:pos x="99" y="13"/>
                      </a:cxn>
                      <a:cxn ang="0">
                        <a:pos x="95" y="6"/>
                      </a:cxn>
                      <a:cxn ang="0">
                        <a:pos x="90" y="3"/>
                      </a:cxn>
                      <a:cxn ang="0">
                        <a:pos x="82" y="2"/>
                      </a:cxn>
                      <a:cxn ang="0">
                        <a:pos x="73" y="0"/>
                      </a:cxn>
                      <a:cxn ang="0">
                        <a:pos x="69" y="6"/>
                      </a:cxn>
                      <a:cxn ang="0">
                        <a:pos x="66" y="13"/>
                      </a:cxn>
                      <a:cxn ang="0">
                        <a:pos x="52" y="13"/>
                      </a:cxn>
                      <a:cxn ang="0">
                        <a:pos x="49" y="11"/>
                      </a:cxn>
                      <a:cxn ang="0">
                        <a:pos x="45" y="6"/>
                      </a:cxn>
                      <a:cxn ang="0">
                        <a:pos x="40" y="5"/>
                      </a:cxn>
                      <a:cxn ang="0">
                        <a:pos x="36" y="5"/>
                      </a:cxn>
                      <a:cxn ang="0">
                        <a:pos x="31" y="7"/>
                      </a:cxn>
                      <a:cxn ang="0">
                        <a:pos x="29" y="11"/>
                      </a:cxn>
                      <a:cxn ang="0">
                        <a:pos x="29" y="29"/>
                      </a:cxn>
                      <a:cxn ang="0">
                        <a:pos x="21" y="27"/>
                      </a:cxn>
                      <a:cxn ang="0">
                        <a:pos x="11" y="25"/>
                      </a:cxn>
                      <a:cxn ang="0">
                        <a:pos x="4" y="26"/>
                      </a:cxn>
                      <a:cxn ang="0">
                        <a:pos x="3" y="28"/>
                      </a:cxn>
                      <a:cxn ang="0">
                        <a:pos x="3" y="31"/>
                      </a:cxn>
                      <a:cxn ang="0">
                        <a:pos x="6" y="40"/>
                      </a:cxn>
                      <a:cxn ang="0">
                        <a:pos x="10" y="49"/>
                      </a:cxn>
                      <a:cxn ang="0">
                        <a:pos x="12" y="54"/>
                      </a:cxn>
                      <a:cxn ang="0">
                        <a:pos x="0" y="89"/>
                      </a:cxn>
                      <a:cxn ang="0">
                        <a:pos x="6" y="92"/>
                      </a:cxn>
                      <a:cxn ang="0">
                        <a:pos x="17" y="97"/>
                      </a:cxn>
                      <a:cxn ang="0">
                        <a:pos x="52" y="113"/>
                      </a:cxn>
                      <a:cxn ang="0">
                        <a:pos x="65" y="113"/>
                      </a:cxn>
                      <a:cxn ang="0">
                        <a:pos x="83" y="124"/>
                      </a:cxn>
                      <a:cxn ang="0">
                        <a:pos x="129" y="162"/>
                      </a:cxn>
                    </a:cxnLst>
                    <a:rect l="0" t="0" r="r" b="b"/>
                    <a:pathLst>
                      <a:path w="137" h="163">
                        <a:moveTo>
                          <a:pt x="136" y="61"/>
                        </a:moveTo>
                        <a:lnTo>
                          <a:pt x="132" y="50"/>
                        </a:lnTo>
                        <a:lnTo>
                          <a:pt x="130" y="41"/>
                        </a:lnTo>
                        <a:lnTo>
                          <a:pt x="129" y="29"/>
                        </a:lnTo>
                        <a:lnTo>
                          <a:pt x="130" y="22"/>
                        </a:lnTo>
                        <a:lnTo>
                          <a:pt x="132" y="16"/>
                        </a:lnTo>
                        <a:lnTo>
                          <a:pt x="131" y="8"/>
                        </a:lnTo>
                        <a:lnTo>
                          <a:pt x="129" y="2"/>
                        </a:lnTo>
                        <a:lnTo>
                          <a:pt x="126" y="1"/>
                        </a:lnTo>
                        <a:lnTo>
                          <a:pt x="124" y="2"/>
                        </a:lnTo>
                        <a:lnTo>
                          <a:pt x="117" y="8"/>
                        </a:lnTo>
                        <a:lnTo>
                          <a:pt x="110" y="13"/>
                        </a:lnTo>
                        <a:lnTo>
                          <a:pt x="99" y="13"/>
                        </a:lnTo>
                        <a:lnTo>
                          <a:pt x="95" y="6"/>
                        </a:lnTo>
                        <a:lnTo>
                          <a:pt x="90" y="3"/>
                        </a:lnTo>
                        <a:lnTo>
                          <a:pt x="82" y="2"/>
                        </a:lnTo>
                        <a:lnTo>
                          <a:pt x="73" y="0"/>
                        </a:lnTo>
                        <a:lnTo>
                          <a:pt x="69" y="6"/>
                        </a:lnTo>
                        <a:lnTo>
                          <a:pt x="66" y="13"/>
                        </a:lnTo>
                        <a:lnTo>
                          <a:pt x="52" y="13"/>
                        </a:lnTo>
                        <a:lnTo>
                          <a:pt x="49" y="11"/>
                        </a:lnTo>
                        <a:lnTo>
                          <a:pt x="45" y="6"/>
                        </a:lnTo>
                        <a:lnTo>
                          <a:pt x="40" y="5"/>
                        </a:lnTo>
                        <a:lnTo>
                          <a:pt x="36" y="5"/>
                        </a:lnTo>
                        <a:lnTo>
                          <a:pt x="31" y="7"/>
                        </a:lnTo>
                        <a:lnTo>
                          <a:pt x="29" y="11"/>
                        </a:lnTo>
                        <a:lnTo>
                          <a:pt x="29" y="29"/>
                        </a:lnTo>
                        <a:lnTo>
                          <a:pt x="21" y="27"/>
                        </a:lnTo>
                        <a:lnTo>
                          <a:pt x="11" y="25"/>
                        </a:lnTo>
                        <a:lnTo>
                          <a:pt x="4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6" y="40"/>
                        </a:lnTo>
                        <a:lnTo>
                          <a:pt x="10" y="49"/>
                        </a:lnTo>
                        <a:lnTo>
                          <a:pt x="12" y="54"/>
                        </a:lnTo>
                        <a:lnTo>
                          <a:pt x="0" y="89"/>
                        </a:lnTo>
                        <a:lnTo>
                          <a:pt x="6" y="92"/>
                        </a:lnTo>
                        <a:lnTo>
                          <a:pt x="17" y="97"/>
                        </a:lnTo>
                        <a:lnTo>
                          <a:pt x="52" y="113"/>
                        </a:lnTo>
                        <a:lnTo>
                          <a:pt x="65" y="113"/>
                        </a:lnTo>
                        <a:lnTo>
                          <a:pt x="83" y="124"/>
                        </a:lnTo>
                        <a:lnTo>
                          <a:pt x="129" y="16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1044575" y="1668463"/>
            <a:ext cx="1027113" cy="615950"/>
            <a:chOff x="658" y="1051"/>
            <a:chExt cx="647" cy="388"/>
          </a:xfrm>
        </p:grpSpPr>
        <p:sp>
          <p:nvSpPr>
            <p:cNvPr id="163878" name="Freeform 38"/>
            <p:cNvSpPr>
              <a:spLocks/>
            </p:cNvSpPr>
            <p:nvPr/>
          </p:nvSpPr>
          <p:spPr bwMode="auto">
            <a:xfrm>
              <a:off x="662" y="1055"/>
              <a:ext cx="639" cy="379"/>
            </a:xfrm>
            <a:custGeom>
              <a:avLst/>
              <a:gdLst/>
              <a:ahLst/>
              <a:cxnLst>
                <a:cxn ang="0">
                  <a:pos x="638" y="378"/>
                </a:cxn>
                <a:cxn ang="0">
                  <a:pos x="638" y="183"/>
                </a:cxn>
                <a:cxn ang="0">
                  <a:pos x="629" y="27"/>
                </a:cxn>
                <a:cxn ang="0">
                  <a:pos x="317" y="0"/>
                </a:cxn>
                <a:cxn ang="0">
                  <a:pos x="11" y="31"/>
                </a:cxn>
                <a:cxn ang="0">
                  <a:pos x="0" y="183"/>
                </a:cxn>
                <a:cxn ang="0">
                  <a:pos x="0" y="374"/>
                </a:cxn>
                <a:cxn ang="0">
                  <a:pos x="53" y="374"/>
                </a:cxn>
                <a:cxn ang="0">
                  <a:pos x="59" y="101"/>
                </a:cxn>
                <a:cxn ang="0">
                  <a:pos x="579" y="101"/>
                </a:cxn>
                <a:cxn ang="0">
                  <a:pos x="585" y="378"/>
                </a:cxn>
                <a:cxn ang="0">
                  <a:pos x="638" y="378"/>
                </a:cxn>
              </a:cxnLst>
              <a:rect l="0" t="0" r="r" b="b"/>
              <a:pathLst>
                <a:path w="639" h="379">
                  <a:moveTo>
                    <a:pt x="638" y="378"/>
                  </a:moveTo>
                  <a:lnTo>
                    <a:pt x="638" y="183"/>
                  </a:lnTo>
                  <a:lnTo>
                    <a:pt x="629" y="27"/>
                  </a:lnTo>
                  <a:lnTo>
                    <a:pt x="317" y="0"/>
                  </a:lnTo>
                  <a:lnTo>
                    <a:pt x="11" y="31"/>
                  </a:lnTo>
                  <a:lnTo>
                    <a:pt x="0" y="183"/>
                  </a:lnTo>
                  <a:lnTo>
                    <a:pt x="0" y="374"/>
                  </a:lnTo>
                  <a:lnTo>
                    <a:pt x="53" y="374"/>
                  </a:lnTo>
                  <a:lnTo>
                    <a:pt x="59" y="101"/>
                  </a:lnTo>
                  <a:lnTo>
                    <a:pt x="579" y="101"/>
                  </a:lnTo>
                  <a:lnTo>
                    <a:pt x="585" y="378"/>
                  </a:lnTo>
                  <a:lnTo>
                    <a:pt x="638" y="378"/>
                  </a:lnTo>
                </a:path>
              </a:pathLst>
            </a:custGeom>
            <a:solidFill>
              <a:srgbClr val="00008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879" name="Freeform 39"/>
            <p:cNvSpPr>
              <a:spLocks/>
            </p:cNvSpPr>
            <p:nvPr/>
          </p:nvSpPr>
          <p:spPr bwMode="auto">
            <a:xfrm>
              <a:off x="658" y="1051"/>
              <a:ext cx="647" cy="388"/>
            </a:xfrm>
            <a:custGeom>
              <a:avLst/>
              <a:gdLst/>
              <a:ahLst/>
              <a:cxnLst>
                <a:cxn ang="0">
                  <a:pos x="646" y="386"/>
                </a:cxn>
                <a:cxn ang="0">
                  <a:pos x="646" y="187"/>
                </a:cxn>
                <a:cxn ang="0">
                  <a:pos x="637" y="29"/>
                </a:cxn>
                <a:cxn ang="0">
                  <a:pos x="321" y="0"/>
                </a:cxn>
                <a:cxn ang="0">
                  <a:pos x="11" y="33"/>
                </a:cxn>
                <a:cxn ang="0">
                  <a:pos x="0" y="187"/>
                </a:cxn>
                <a:cxn ang="0">
                  <a:pos x="0" y="383"/>
                </a:cxn>
                <a:cxn ang="0">
                  <a:pos x="54" y="383"/>
                </a:cxn>
                <a:cxn ang="0">
                  <a:pos x="60" y="104"/>
                </a:cxn>
                <a:cxn ang="0">
                  <a:pos x="586" y="104"/>
                </a:cxn>
                <a:cxn ang="0">
                  <a:pos x="592" y="387"/>
                </a:cxn>
                <a:cxn ang="0">
                  <a:pos x="646" y="386"/>
                </a:cxn>
              </a:cxnLst>
              <a:rect l="0" t="0" r="r" b="b"/>
              <a:pathLst>
                <a:path w="647" h="388">
                  <a:moveTo>
                    <a:pt x="646" y="386"/>
                  </a:moveTo>
                  <a:lnTo>
                    <a:pt x="646" y="187"/>
                  </a:lnTo>
                  <a:lnTo>
                    <a:pt x="637" y="29"/>
                  </a:lnTo>
                  <a:lnTo>
                    <a:pt x="321" y="0"/>
                  </a:lnTo>
                  <a:lnTo>
                    <a:pt x="11" y="33"/>
                  </a:lnTo>
                  <a:lnTo>
                    <a:pt x="0" y="187"/>
                  </a:lnTo>
                  <a:lnTo>
                    <a:pt x="0" y="383"/>
                  </a:lnTo>
                  <a:lnTo>
                    <a:pt x="54" y="383"/>
                  </a:lnTo>
                  <a:lnTo>
                    <a:pt x="60" y="104"/>
                  </a:lnTo>
                  <a:lnTo>
                    <a:pt x="586" y="104"/>
                  </a:lnTo>
                  <a:lnTo>
                    <a:pt x="592" y="387"/>
                  </a:lnTo>
                  <a:lnTo>
                    <a:pt x="646" y="3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1168400" y="1655763"/>
            <a:ext cx="433388" cy="196850"/>
            <a:chOff x="736" y="1043"/>
            <a:chExt cx="273" cy="124"/>
          </a:xfrm>
        </p:grpSpPr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736" y="1043"/>
              <a:ext cx="273" cy="124"/>
              <a:chOff x="736" y="1043"/>
              <a:chExt cx="273" cy="124"/>
            </a:xfrm>
          </p:grpSpPr>
          <p:grpSp>
            <p:nvGrpSpPr>
              <p:cNvPr id="18" name="Group 42"/>
              <p:cNvGrpSpPr>
                <a:grpSpLocks/>
              </p:cNvGrpSpPr>
              <p:nvPr/>
            </p:nvGrpSpPr>
            <p:grpSpPr bwMode="auto">
              <a:xfrm>
                <a:off x="740" y="1043"/>
                <a:ext cx="269" cy="104"/>
                <a:chOff x="740" y="1043"/>
                <a:chExt cx="269" cy="104"/>
              </a:xfrm>
            </p:grpSpPr>
            <p:sp>
              <p:nvSpPr>
                <p:cNvPr id="163883" name="Freeform 43"/>
                <p:cNvSpPr>
                  <a:spLocks/>
                </p:cNvSpPr>
                <p:nvPr/>
              </p:nvSpPr>
              <p:spPr bwMode="auto">
                <a:xfrm>
                  <a:off x="744" y="1046"/>
                  <a:ext cx="261" cy="96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19" y="0"/>
                    </a:cxn>
                    <a:cxn ang="0">
                      <a:pos x="260" y="68"/>
                    </a:cxn>
                    <a:cxn ang="0">
                      <a:pos x="138" y="95"/>
                    </a:cxn>
                    <a:cxn ang="0">
                      <a:pos x="72" y="56"/>
                    </a:cxn>
                    <a:cxn ang="0">
                      <a:pos x="50" y="44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61" h="96">
                      <a:moveTo>
                        <a:pt x="0" y="20"/>
                      </a:moveTo>
                      <a:lnTo>
                        <a:pt x="119" y="0"/>
                      </a:lnTo>
                      <a:lnTo>
                        <a:pt x="260" y="68"/>
                      </a:lnTo>
                      <a:lnTo>
                        <a:pt x="138" y="95"/>
                      </a:lnTo>
                      <a:lnTo>
                        <a:pt x="72" y="56"/>
                      </a:lnTo>
                      <a:lnTo>
                        <a:pt x="50" y="44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84" name="Freeform 44"/>
                <p:cNvSpPr>
                  <a:spLocks/>
                </p:cNvSpPr>
                <p:nvPr/>
              </p:nvSpPr>
              <p:spPr bwMode="auto">
                <a:xfrm>
                  <a:off x="740" y="1043"/>
                  <a:ext cx="269" cy="10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3" y="0"/>
                    </a:cxn>
                    <a:cxn ang="0">
                      <a:pos x="268" y="73"/>
                    </a:cxn>
                    <a:cxn ang="0">
                      <a:pos x="142" y="103"/>
                    </a:cxn>
                    <a:cxn ang="0">
                      <a:pos x="74" y="61"/>
                    </a:cxn>
                    <a:cxn ang="0">
                      <a:pos x="52" y="48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69" h="104">
                      <a:moveTo>
                        <a:pt x="0" y="22"/>
                      </a:moveTo>
                      <a:lnTo>
                        <a:pt x="123" y="0"/>
                      </a:lnTo>
                      <a:lnTo>
                        <a:pt x="268" y="73"/>
                      </a:lnTo>
                      <a:lnTo>
                        <a:pt x="142" y="103"/>
                      </a:lnTo>
                      <a:lnTo>
                        <a:pt x="74" y="61"/>
                      </a:lnTo>
                      <a:lnTo>
                        <a:pt x="52" y="48"/>
                      </a:lnTo>
                      <a:lnTo>
                        <a:pt x="0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 45"/>
              <p:cNvGrpSpPr>
                <a:grpSpLocks/>
              </p:cNvGrpSpPr>
              <p:nvPr/>
            </p:nvGrpSpPr>
            <p:grpSpPr bwMode="auto">
              <a:xfrm>
                <a:off x="875" y="1116"/>
                <a:ext cx="134" cy="51"/>
                <a:chOff x="875" y="1116"/>
                <a:chExt cx="134" cy="51"/>
              </a:xfrm>
            </p:grpSpPr>
            <p:sp>
              <p:nvSpPr>
                <p:cNvPr id="163886" name="Freeform 46"/>
                <p:cNvSpPr>
                  <a:spLocks/>
                </p:cNvSpPr>
                <p:nvPr/>
              </p:nvSpPr>
              <p:spPr bwMode="auto">
                <a:xfrm>
                  <a:off x="879" y="1120"/>
                  <a:ext cx="126" cy="43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5" y="0"/>
                    </a:cxn>
                    <a:cxn ang="0">
                      <a:pos x="125" y="12"/>
                    </a:cxn>
                    <a:cxn ang="0">
                      <a:pos x="0" y="42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126" h="43">
                      <a:moveTo>
                        <a:pt x="6" y="24"/>
                      </a:moveTo>
                      <a:lnTo>
                        <a:pt x="125" y="0"/>
                      </a:lnTo>
                      <a:lnTo>
                        <a:pt x="125" y="12"/>
                      </a:lnTo>
                      <a:lnTo>
                        <a:pt x="0" y="42"/>
                      </a:lnTo>
                      <a:lnTo>
                        <a:pt x="6" y="24"/>
                      </a:lnTo>
                    </a:path>
                  </a:pathLst>
                </a:custGeom>
                <a:solidFill>
                  <a:srgbClr val="C0C0C0"/>
                </a:solidFill>
                <a:ln w="1016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87" name="Freeform 47"/>
                <p:cNvSpPr>
                  <a:spLocks/>
                </p:cNvSpPr>
                <p:nvPr/>
              </p:nvSpPr>
              <p:spPr bwMode="auto">
                <a:xfrm>
                  <a:off x="875" y="1116"/>
                  <a:ext cx="134" cy="51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133" y="0"/>
                    </a:cxn>
                    <a:cxn ang="0">
                      <a:pos x="133" y="14"/>
                    </a:cxn>
                    <a:cxn ang="0">
                      <a:pos x="0" y="50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134" h="51">
                      <a:moveTo>
                        <a:pt x="6" y="30"/>
                      </a:moveTo>
                      <a:lnTo>
                        <a:pt x="133" y="0"/>
                      </a:lnTo>
                      <a:lnTo>
                        <a:pt x="133" y="14"/>
                      </a:lnTo>
                      <a:lnTo>
                        <a:pt x="0" y="5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736" y="1064"/>
                <a:ext cx="146" cy="103"/>
                <a:chOff x="736" y="1064"/>
                <a:chExt cx="146" cy="103"/>
              </a:xfrm>
            </p:grpSpPr>
            <p:sp>
              <p:nvSpPr>
                <p:cNvPr id="163889" name="Freeform 49"/>
                <p:cNvSpPr>
                  <a:spLocks/>
                </p:cNvSpPr>
                <p:nvPr/>
              </p:nvSpPr>
              <p:spPr bwMode="auto">
                <a:xfrm>
                  <a:off x="740" y="1068"/>
                  <a:ext cx="138" cy="95"/>
                </a:xfrm>
                <a:custGeom>
                  <a:avLst/>
                  <a:gdLst/>
                  <a:ahLst/>
                  <a:cxnLst>
                    <a:cxn ang="0">
                      <a:pos x="59" y="27"/>
                    </a:cxn>
                    <a:cxn ang="0">
                      <a:pos x="103" y="53"/>
                    </a:cxn>
                    <a:cxn ang="0">
                      <a:pos x="137" y="75"/>
                    </a:cxn>
                    <a:cxn ang="0">
                      <a:pos x="131" y="94"/>
                    </a:cxn>
                    <a:cxn ang="0">
                      <a:pos x="83" y="66"/>
                    </a:cxn>
                    <a:cxn ang="0">
                      <a:pos x="41" y="42"/>
                    </a:cxn>
                    <a:cxn ang="0">
                      <a:pos x="0" y="20"/>
                    </a:cxn>
                    <a:cxn ang="0">
                      <a:pos x="4" y="0"/>
                    </a:cxn>
                    <a:cxn ang="0">
                      <a:pos x="28" y="12"/>
                    </a:cxn>
                    <a:cxn ang="0">
                      <a:pos x="59" y="27"/>
                    </a:cxn>
                  </a:cxnLst>
                  <a:rect l="0" t="0" r="r" b="b"/>
                  <a:pathLst>
                    <a:path w="138" h="95">
                      <a:moveTo>
                        <a:pt x="59" y="27"/>
                      </a:moveTo>
                      <a:lnTo>
                        <a:pt x="103" y="53"/>
                      </a:lnTo>
                      <a:lnTo>
                        <a:pt x="137" y="75"/>
                      </a:lnTo>
                      <a:lnTo>
                        <a:pt x="131" y="94"/>
                      </a:lnTo>
                      <a:lnTo>
                        <a:pt x="83" y="66"/>
                      </a:lnTo>
                      <a:lnTo>
                        <a:pt x="41" y="42"/>
                      </a:lnTo>
                      <a:lnTo>
                        <a:pt x="0" y="20"/>
                      </a:lnTo>
                      <a:lnTo>
                        <a:pt x="4" y="0"/>
                      </a:lnTo>
                      <a:lnTo>
                        <a:pt x="28" y="12"/>
                      </a:lnTo>
                      <a:lnTo>
                        <a:pt x="59" y="27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90" name="Freeform 50"/>
                <p:cNvSpPr>
                  <a:spLocks/>
                </p:cNvSpPr>
                <p:nvPr/>
              </p:nvSpPr>
              <p:spPr bwMode="auto">
                <a:xfrm>
                  <a:off x="736" y="1064"/>
                  <a:ext cx="146" cy="103"/>
                </a:xfrm>
                <a:custGeom>
                  <a:avLst/>
                  <a:gdLst/>
                  <a:ahLst/>
                  <a:cxnLst>
                    <a:cxn ang="0">
                      <a:pos x="62" y="29"/>
                    </a:cxn>
                    <a:cxn ang="0">
                      <a:pos x="109" y="58"/>
                    </a:cxn>
                    <a:cxn ang="0">
                      <a:pos x="145" y="82"/>
                    </a:cxn>
                    <a:cxn ang="0">
                      <a:pos x="139" y="102"/>
                    </a:cxn>
                    <a:cxn ang="0">
                      <a:pos x="88" y="73"/>
                    </a:cxn>
                    <a:cxn ang="0">
                      <a:pos x="43" y="46"/>
                    </a:cxn>
                    <a:cxn ang="0">
                      <a:pos x="0" y="22"/>
                    </a:cxn>
                    <a:cxn ang="0">
                      <a:pos x="4" y="0"/>
                    </a:cxn>
                    <a:cxn ang="0">
                      <a:pos x="30" y="14"/>
                    </a:cxn>
                    <a:cxn ang="0">
                      <a:pos x="62" y="29"/>
                    </a:cxn>
                  </a:cxnLst>
                  <a:rect l="0" t="0" r="r" b="b"/>
                  <a:pathLst>
                    <a:path w="146" h="103">
                      <a:moveTo>
                        <a:pt x="62" y="29"/>
                      </a:moveTo>
                      <a:lnTo>
                        <a:pt x="109" y="58"/>
                      </a:lnTo>
                      <a:lnTo>
                        <a:pt x="145" y="82"/>
                      </a:lnTo>
                      <a:lnTo>
                        <a:pt x="139" y="102"/>
                      </a:lnTo>
                      <a:lnTo>
                        <a:pt x="88" y="73"/>
                      </a:lnTo>
                      <a:lnTo>
                        <a:pt x="43" y="46"/>
                      </a:lnTo>
                      <a:lnTo>
                        <a:pt x="0" y="22"/>
                      </a:lnTo>
                      <a:lnTo>
                        <a:pt x="4" y="0"/>
                      </a:lnTo>
                      <a:lnTo>
                        <a:pt x="30" y="14"/>
                      </a:lnTo>
                      <a:lnTo>
                        <a:pt x="62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21" name="Group 51"/>
            <p:cNvGrpSpPr>
              <a:grpSpLocks/>
            </p:cNvGrpSpPr>
            <p:nvPr/>
          </p:nvGrpSpPr>
          <p:grpSpPr bwMode="auto">
            <a:xfrm>
              <a:off x="778" y="1059"/>
              <a:ext cx="179" cy="72"/>
              <a:chOff x="778" y="1059"/>
              <a:chExt cx="179" cy="72"/>
            </a:xfrm>
          </p:grpSpPr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791" y="1063"/>
                <a:ext cx="161" cy="67"/>
                <a:chOff x="791" y="1063"/>
                <a:chExt cx="161" cy="67"/>
              </a:xfrm>
            </p:grpSpPr>
            <p:sp>
              <p:nvSpPr>
                <p:cNvPr id="163893" name="Freeform 53"/>
                <p:cNvSpPr>
                  <a:spLocks/>
                </p:cNvSpPr>
                <p:nvPr/>
              </p:nvSpPr>
              <p:spPr bwMode="auto">
                <a:xfrm>
                  <a:off x="856" y="1063"/>
                  <a:ext cx="96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23"/>
                    </a:cxn>
                    <a:cxn ang="0">
                      <a:pos x="95" y="55"/>
                    </a:cxn>
                  </a:cxnLst>
                  <a:rect l="0" t="0" r="r" b="b"/>
                  <a:pathLst>
                    <a:path w="96" h="56">
                      <a:moveTo>
                        <a:pt x="0" y="0"/>
                      </a:moveTo>
                      <a:lnTo>
                        <a:pt x="37" y="23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94" name="Freeform 54"/>
                <p:cNvSpPr>
                  <a:spLocks/>
                </p:cNvSpPr>
                <p:nvPr/>
              </p:nvSpPr>
              <p:spPr bwMode="auto">
                <a:xfrm>
                  <a:off x="827" y="1068"/>
                  <a:ext cx="92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9"/>
                    </a:cxn>
                    <a:cxn ang="0">
                      <a:pos x="91" y="54"/>
                    </a:cxn>
                  </a:cxnLst>
                  <a:rect l="0" t="0" r="r" b="b"/>
                  <a:pathLst>
                    <a:path w="92" h="55">
                      <a:moveTo>
                        <a:pt x="0" y="0"/>
                      </a:moveTo>
                      <a:lnTo>
                        <a:pt x="50" y="29"/>
                      </a:lnTo>
                      <a:lnTo>
                        <a:pt x="91" y="5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95" name="Freeform 55"/>
                <p:cNvSpPr>
                  <a:spLocks/>
                </p:cNvSpPr>
                <p:nvPr/>
              </p:nvSpPr>
              <p:spPr bwMode="auto">
                <a:xfrm>
                  <a:off x="791" y="1074"/>
                  <a:ext cx="111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1"/>
                    </a:cxn>
                    <a:cxn ang="0">
                      <a:pos x="81" y="39"/>
                    </a:cxn>
                    <a:cxn ang="0">
                      <a:pos x="110" y="55"/>
                    </a:cxn>
                  </a:cxnLst>
                  <a:rect l="0" t="0" r="r" b="b"/>
                  <a:pathLst>
                    <a:path w="111" h="56">
                      <a:moveTo>
                        <a:pt x="0" y="0"/>
                      </a:moveTo>
                      <a:lnTo>
                        <a:pt x="50" y="21"/>
                      </a:lnTo>
                      <a:lnTo>
                        <a:pt x="81" y="39"/>
                      </a:lnTo>
                      <a:lnTo>
                        <a:pt x="110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3" name="Group 56"/>
              <p:cNvGrpSpPr>
                <a:grpSpLocks/>
              </p:cNvGrpSpPr>
              <p:nvPr/>
            </p:nvGrpSpPr>
            <p:grpSpPr bwMode="auto">
              <a:xfrm>
                <a:off x="778" y="1059"/>
                <a:ext cx="179" cy="72"/>
                <a:chOff x="778" y="1059"/>
                <a:chExt cx="179" cy="72"/>
              </a:xfrm>
            </p:grpSpPr>
            <p:sp>
              <p:nvSpPr>
                <p:cNvPr id="163897" name="Freeform 57"/>
                <p:cNvSpPr>
                  <a:spLocks/>
                </p:cNvSpPr>
                <p:nvPr/>
              </p:nvSpPr>
              <p:spPr bwMode="auto">
                <a:xfrm>
                  <a:off x="778" y="1059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3" h="16">
                      <a:moveTo>
                        <a:pt x="0" y="15"/>
                      </a:moveTo>
                      <a:lnTo>
                        <a:pt x="8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98" name="Freeform 58"/>
                <p:cNvSpPr>
                  <a:spLocks/>
                </p:cNvSpPr>
                <p:nvPr/>
              </p:nvSpPr>
              <p:spPr bwMode="auto">
                <a:xfrm>
                  <a:off x="808" y="1073"/>
                  <a:ext cx="76" cy="1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6" h="15">
                      <a:moveTo>
                        <a:pt x="0" y="14"/>
                      </a:moveTo>
                      <a:lnTo>
                        <a:pt x="7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899" name="Freeform 59"/>
                <p:cNvSpPr>
                  <a:spLocks/>
                </p:cNvSpPr>
                <p:nvPr/>
              </p:nvSpPr>
              <p:spPr bwMode="auto">
                <a:xfrm>
                  <a:off x="833" y="1081"/>
                  <a:ext cx="73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8">
                      <a:moveTo>
                        <a:pt x="0" y="17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00" name="Freeform 60"/>
                <p:cNvSpPr>
                  <a:spLocks/>
                </p:cNvSpPr>
                <p:nvPr/>
              </p:nvSpPr>
              <p:spPr bwMode="auto">
                <a:xfrm>
                  <a:off x="853" y="1093"/>
                  <a:ext cx="68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68" h="18">
                      <a:moveTo>
                        <a:pt x="0" y="17"/>
                      </a:moveTo>
                      <a:lnTo>
                        <a:pt x="6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01" name="Freeform 61"/>
                <p:cNvSpPr>
                  <a:spLocks/>
                </p:cNvSpPr>
                <p:nvPr/>
              </p:nvSpPr>
              <p:spPr bwMode="auto">
                <a:xfrm>
                  <a:off x="875" y="1099"/>
                  <a:ext cx="69" cy="2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9" h="21">
                      <a:moveTo>
                        <a:pt x="0" y="20"/>
                      </a:moveTo>
                      <a:lnTo>
                        <a:pt x="6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02" name="Freeform 62"/>
                <p:cNvSpPr>
                  <a:spLocks/>
                </p:cNvSpPr>
                <p:nvPr/>
              </p:nvSpPr>
              <p:spPr bwMode="auto">
                <a:xfrm>
                  <a:off x="884" y="1114"/>
                  <a:ext cx="73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7">
                      <a:moveTo>
                        <a:pt x="0" y="16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63903" name="Freeform 63"/>
          <p:cNvSpPr>
            <a:spLocks/>
          </p:cNvSpPr>
          <p:nvPr/>
        </p:nvSpPr>
        <p:spPr bwMode="auto">
          <a:xfrm>
            <a:off x="1504950" y="1781175"/>
            <a:ext cx="222250" cy="9683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" y="28"/>
              </a:cxn>
              <a:cxn ang="0">
                <a:pos x="8" y="39"/>
              </a:cxn>
              <a:cxn ang="0">
                <a:pos x="15" y="48"/>
              </a:cxn>
              <a:cxn ang="0">
                <a:pos x="28" y="54"/>
              </a:cxn>
              <a:cxn ang="0">
                <a:pos x="44" y="58"/>
              </a:cxn>
              <a:cxn ang="0">
                <a:pos x="59" y="60"/>
              </a:cxn>
              <a:cxn ang="0">
                <a:pos x="77" y="57"/>
              </a:cxn>
              <a:cxn ang="0">
                <a:pos x="92" y="50"/>
              </a:cxn>
              <a:cxn ang="0">
                <a:pos x="104" y="38"/>
              </a:cxn>
              <a:cxn ang="0">
                <a:pos x="107" y="26"/>
              </a:cxn>
              <a:cxn ang="0">
                <a:pos x="115" y="16"/>
              </a:cxn>
              <a:cxn ang="0">
                <a:pos x="125" y="6"/>
              </a:cxn>
              <a:cxn ang="0">
                <a:pos x="139" y="0"/>
              </a:cxn>
            </a:cxnLst>
            <a:rect l="0" t="0" r="r" b="b"/>
            <a:pathLst>
              <a:path w="140" h="61">
                <a:moveTo>
                  <a:pt x="0" y="16"/>
                </a:moveTo>
                <a:lnTo>
                  <a:pt x="3" y="28"/>
                </a:lnTo>
                <a:lnTo>
                  <a:pt x="8" y="39"/>
                </a:lnTo>
                <a:lnTo>
                  <a:pt x="15" y="48"/>
                </a:lnTo>
                <a:lnTo>
                  <a:pt x="28" y="54"/>
                </a:lnTo>
                <a:lnTo>
                  <a:pt x="44" y="58"/>
                </a:lnTo>
                <a:lnTo>
                  <a:pt x="59" y="60"/>
                </a:lnTo>
                <a:lnTo>
                  <a:pt x="77" y="57"/>
                </a:lnTo>
                <a:lnTo>
                  <a:pt x="92" y="50"/>
                </a:lnTo>
                <a:lnTo>
                  <a:pt x="104" y="38"/>
                </a:lnTo>
                <a:lnTo>
                  <a:pt x="107" y="26"/>
                </a:lnTo>
                <a:lnTo>
                  <a:pt x="115" y="16"/>
                </a:lnTo>
                <a:lnTo>
                  <a:pt x="125" y="6"/>
                </a:lnTo>
                <a:lnTo>
                  <a:pt x="1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4" name="Group 64"/>
          <p:cNvGrpSpPr>
            <a:grpSpLocks/>
          </p:cNvGrpSpPr>
          <p:nvPr/>
        </p:nvGrpSpPr>
        <p:grpSpPr bwMode="auto">
          <a:xfrm>
            <a:off x="1435100" y="1112838"/>
            <a:ext cx="958850" cy="700087"/>
            <a:chOff x="904" y="701"/>
            <a:chExt cx="604" cy="441"/>
          </a:xfrm>
        </p:grpSpPr>
        <p:sp>
          <p:nvSpPr>
            <p:cNvPr id="163905" name="Freeform 65"/>
            <p:cNvSpPr>
              <a:spLocks/>
            </p:cNvSpPr>
            <p:nvPr/>
          </p:nvSpPr>
          <p:spPr bwMode="auto">
            <a:xfrm>
              <a:off x="908" y="705"/>
              <a:ext cx="596" cy="433"/>
            </a:xfrm>
            <a:custGeom>
              <a:avLst/>
              <a:gdLst/>
              <a:ahLst/>
              <a:cxnLst>
                <a:cxn ang="0">
                  <a:pos x="112" y="86"/>
                </a:cxn>
                <a:cxn ang="0">
                  <a:pos x="125" y="57"/>
                </a:cxn>
                <a:cxn ang="0">
                  <a:pos x="134" y="38"/>
                </a:cxn>
                <a:cxn ang="0">
                  <a:pos x="138" y="32"/>
                </a:cxn>
                <a:cxn ang="0">
                  <a:pos x="143" y="27"/>
                </a:cxn>
                <a:cxn ang="0">
                  <a:pos x="147" y="26"/>
                </a:cxn>
                <a:cxn ang="0">
                  <a:pos x="153" y="25"/>
                </a:cxn>
                <a:cxn ang="0">
                  <a:pos x="228" y="14"/>
                </a:cxn>
                <a:cxn ang="0">
                  <a:pos x="309" y="3"/>
                </a:cxn>
                <a:cxn ang="0">
                  <a:pos x="382" y="0"/>
                </a:cxn>
                <a:cxn ang="0">
                  <a:pos x="424" y="0"/>
                </a:cxn>
                <a:cxn ang="0">
                  <a:pos x="511" y="2"/>
                </a:cxn>
                <a:cxn ang="0">
                  <a:pos x="574" y="5"/>
                </a:cxn>
                <a:cxn ang="0">
                  <a:pos x="583" y="6"/>
                </a:cxn>
                <a:cxn ang="0">
                  <a:pos x="589" y="8"/>
                </a:cxn>
                <a:cxn ang="0">
                  <a:pos x="592" y="10"/>
                </a:cxn>
                <a:cxn ang="0">
                  <a:pos x="595" y="13"/>
                </a:cxn>
                <a:cxn ang="0">
                  <a:pos x="595" y="17"/>
                </a:cxn>
                <a:cxn ang="0">
                  <a:pos x="592" y="28"/>
                </a:cxn>
                <a:cxn ang="0">
                  <a:pos x="580" y="67"/>
                </a:cxn>
                <a:cxn ang="0">
                  <a:pos x="571" y="96"/>
                </a:cxn>
                <a:cxn ang="0">
                  <a:pos x="551" y="162"/>
                </a:cxn>
                <a:cxn ang="0">
                  <a:pos x="538" y="202"/>
                </a:cxn>
                <a:cxn ang="0">
                  <a:pos x="502" y="297"/>
                </a:cxn>
                <a:cxn ang="0">
                  <a:pos x="468" y="371"/>
                </a:cxn>
                <a:cxn ang="0">
                  <a:pos x="461" y="386"/>
                </a:cxn>
                <a:cxn ang="0">
                  <a:pos x="458" y="395"/>
                </a:cxn>
                <a:cxn ang="0">
                  <a:pos x="454" y="403"/>
                </a:cxn>
                <a:cxn ang="0">
                  <a:pos x="450" y="406"/>
                </a:cxn>
                <a:cxn ang="0">
                  <a:pos x="444" y="411"/>
                </a:cxn>
                <a:cxn ang="0">
                  <a:pos x="438" y="414"/>
                </a:cxn>
                <a:cxn ang="0">
                  <a:pos x="427" y="415"/>
                </a:cxn>
                <a:cxn ang="0">
                  <a:pos x="407" y="417"/>
                </a:cxn>
                <a:cxn ang="0">
                  <a:pos x="373" y="417"/>
                </a:cxn>
                <a:cxn ang="0">
                  <a:pos x="344" y="419"/>
                </a:cxn>
                <a:cxn ang="0">
                  <a:pos x="306" y="423"/>
                </a:cxn>
                <a:cxn ang="0">
                  <a:pos x="267" y="428"/>
                </a:cxn>
                <a:cxn ang="0">
                  <a:pos x="241" y="432"/>
                </a:cxn>
                <a:cxn ang="0">
                  <a:pos x="208" y="432"/>
                </a:cxn>
                <a:cxn ang="0">
                  <a:pos x="202" y="428"/>
                </a:cxn>
                <a:cxn ang="0">
                  <a:pos x="18" y="343"/>
                </a:cxn>
                <a:cxn ang="0">
                  <a:pos x="9" y="337"/>
                </a:cxn>
                <a:cxn ang="0">
                  <a:pos x="2" y="331"/>
                </a:cxn>
                <a:cxn ang="0">
                  <a:pos x="0" y="324"/>
                </a:cxn>
                <a:cxn ang="0">
                  <a:pos x="0" y="316"/>
                </a:cxn>
                <a:cxn ang="0">
                  <a:pos x="2" y="309"/>
                </a:cxn>
                <a:cxn ang="0">
                  <a:pos x="54" y="203"/>
                </a:cxn>
                <a:cxn ang="0">
                  <a:pos x="88" y="135"/>
                </a:cxn>
                <a:cxn ang="0">
                  <a:pos x="112" y="86"/>
                </a:cxn>
              </a:cxnLst>
              <a:rect l="0" t="0" r="r" b="b"/>
              <a:pathLst>
                <a:path w="596" h="433">
                  <a:moveTo>
                    <a:pt x="112" y="86"/>
                  </a:moveTo>
                  <a:lnTo>
                    <a:pt x="125" y="57"/>
                  </a:lnTo>
                  <a:lnTo>
                    <a:pt x="134" y="38"/>
                  </a:lnTo>
                  <a:lnTo>
                    <a:pt x="138" y="32"/>
                  </a:lnTo>
                  <a:lnTo>
                    <a:pt x="143" y="27"/>
                  </a:lnTo>
                  <a:lnTo>
                    <a:pt x="147" y="26"/>
                  </a:lnTo>
                  <a:lnTo>
                    <a:pt x="153" y="25"/>
                  </a:lnTo>
                  <a:lnTo>
                    <a:pt x="228" y="14"/>
                  </a:lnTo>
                  <a:lnTo>
                    <a:pt x="309" y="3"/>
                  </a:lnTo>
                  <a:lnTo>
                    <a:pt x="382" y="0"/>
                  </a:lnTo>
                  <a:lnTo>
                    <a:pt x="424" y="0"/>
                  </a:lnTo>
                  <a:lnTo>
                    <a:pt x="511" y="2"/>
                  </a:lnTo>
                  <a:lnTo>
                    <a:pt x="574" y="5"/>
                  </a:lnTo>
                  <a:lnTo>
                    <a:pt x="583" y="6"/>
                  </a:lnTo>
                  <a:lnTo>
                    <a:pt x="589" y="8"/>
                  </a:lnTo>
                  <a:lnTo>
                    <a:pt x="592" y="10"/>
                  </a:lnTo>
                  <a:lnTo>
                    <a:pt x="595" y="13"/>
                  </a:lnTo>
                  <a:lnTo>
                    <a:pt x="595" y="17"/>
                  </a:lnTo>
                  <a:lnTo>
                    <a:pt x="592" y="28"/>
                  </a:lnTo>
                  <a:lnTo>
                    <a:pt x="580" y="67"/>
                  </a:lnTo>
                  <a:lnTo>
                    <a:pt x="571" y="96"/>
                  </a:lnTo>
                  <a:lnTo>
                    <a:pt x="551" y="162"/>
                  </a:lnTo>
                  <a:lnTo>
                    <a:pt x="538" y="202"/>
                  </a:lnTo>
                  <a:lnTo>
                    <a:pt x="502" y="297"/>
                  </a:lnTo>
                  <a:lnTo>
                    <a:pt x="468" y="371"/>
                  </a:lnTo>
                  <a:lnTo>
                    <a:pt x="461" y="386"/>
                  </a:lnTo>
                  <a:lnTo>
                    <a:pt x="458" y="395"/>
                  </a:lnTo>
                  <a:lnTo>
                    <a:pt x="454" y="403"/>
                  </a:lnTo>
                  <a:lnTo>
                    <a:pt x="450" y="406"/>
                  </a:lnTo>
                  <a:lnTo>
                    <a:pt x="444" y="411"/>
                  </a:lnTo>
                  <a:lnTo>
                    <a:pt x="438" y="414"/>
                  </a:lnTo>
                  <a:lnTo>
                    <a:pt x="427" y="415"/>
                  </a:lnTo>
                  <a:lnTo>
                    <a:pt x="407" y="417"/>
                  </a:lnTo>
                  <a:lnTo>
                    <a:pt x="373" y="417"/>
                  </a:lnTo>
                  <a:lnTo>
                    <a:pt x="344" y="419"/>
                  </a:lnTo>
                  <a:lnTo>
                    <a:pt x="306" y="423"/>
                  </a:lnTo>
                  <a:lnTo>
                    <a:pt x="267" y="428"/>
                  </a:lnTo>
                  <a:lnTo>
                    <a:pt x="241" y="432"/>
                  </a:lnTo>
                  <a:lnTo>
                    <a:pt x="208" y="432"/>
                  </a:lnTo>
                  <a:lnTo>
                    <a:pt x="202" y="428"/>
                  </a:lnTo>
                  <a:lnTo>
                    <a:pt x="18" y="343"/>
                  </a:lnTo>
                  <a:lnTo>
                    <a:pt x="9" y="337"/>
                  </a:lnTo>
                  <a:lnTo>
                    <a:pt x="2" y="331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09"/>
                  </a:lnTo>
                  <a:lnTo>
                    <a:pt x="54" y="203"/>
                  </a:lnTo>
                  <a:lnTo>
                    <a:pt x="88" y="135"/>
                  </a:lnTo>
                  <a:lnTo>
                    <a:pt x="112" y="86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906" name="Freeform 66"/>
            <p:cNvSpPr>
              <a:spLocks/>
            </p:cNvSpPr>
            <p:nvPr/>
          </p:nvSpPr>
          <p:spPr bwMode="auto">
            <a:xfrm>
              <a:off x="904" y="701"/>
              <a:ext cx="604" cy="441"/>
            </a:xfrm>
            <a:custGeom>
              <a:avLst/>
              <a:gdLst/>
              <a:ahLst/>
              <a:cxnLst>
                <a:cxn ang="0">
                  <a:pos x="113" y="89"/>
                </a:cxn>
                <a:cxn ang="0">
                  <a:pos x="127" y="59"/>
                </a:cxn>
                <a:cxn ang="0">
                  <a:pos x="136" y="40"/>
                </a:cxn>
                <a:cxn ang="0">
                  <a:pos x="140" y="34"/>
                </a:cxn>
                <a:cxn ang="0">
                  <a:pos x="145" y="29"/>
                </a:cxn>
                <a:cxn ang="0">
                  <a:pos x="149" y="27"/>
                </a:cxn>
                <a:cxn ang="0">
                  <a:pos x="155" y="25"/>
                </a:cxn>
                <a:cxn ang="0">
                  <a:pos x="231" y="14"/>
                </a:cxn>
                <a:cxn ang="0">
                  <a:pos x="313" y="4"/>
                </a:cxn>
                <a:cxn ang="0">
                  <a:pos x="387" y="0"/>
                </a:cxn>
                <a:cxn ang="0">
                  <a:pos x="430" y="0"/>
                </a:cxn>
                <a:cxn ang="0">
                  <a:pos x="518" y="3"/>
                </a:cxn>
                <a:cxn ang="0">
                  <a:pos x="582" y="6"/>
                </a:cxn>
                <a:cxn ang="0">
                  <a:pos x="591" y="6"/>
                </a:cxn>
                <a:cxn ang="0">
                  <a:pos x="597" y="8"/>
                </a:cxn>
                <a:cxn ang="0">
                  <a:pos x="600" y="11"/>
                </a:cxn>
                <a:cxn ang="0">
                  <a:pos x="603" y="13"/>
                </a:cxn>
                <a:cxn ang="0">
                  <a:pos x="603" y="18"/>
                </a:cxn>
                <a:cxn ang="0">
                  <a:pos x="600" y="30"/>
                </a:cxn>
                <a:cxn ang="0">
                  <a:pos x="588" y="69"/>
                </a:cxn>
                <a:cxn ang="0">
                  <a:pos x="579" y="99"/>
                </a:cxn>
                <a:cxn ang="0">
                  <a:pos x="558" y="165"/>
                </a:cxn>
                <a:cxn ang="0">
                  <a:pos x="545" y="206"/>
                </a:cxn>
                <a:cxn ang="0">
                  <a:pos x="509" y="302"/>
                </a:cxn>
                <a:cxn ang="0">
                  <a:pos x="474" y="379"/>
                </a:cxn>
                <a:cxn ang="0">
                  <a:pos x="467" y="394"/>
                </a:cxn>
                <a:cxn ang="0">
                  <a:pos x="464" y="403"/>
                </a:cxn>
                <a:cxn ang="0">
                  <a:pos x="460" y="410"/>
                </a:cxn>
                <a:cxn ang="0">
                  <a:pos x="456" y="415"/>
                </a:cxn>
                <a:cxn ang="0">
                  <a:pos x="450" y="420"/>
                </a:cxn>
                <a:cxn ang="0">
                  <a:pos x="444" y="422"/>
                </a:cxn>
                <a:cxn ang="0">
                  <a:pos x="433" y="424"/>
                </a:cxn>
                <a:cxn ang="0">
                  <a:pos x="412" y="426"/>
                </a:cxn>
                <a:cxn ang="0">
                  <a:pos x="378" y="426"/>
                </a:cxn>
                <a:cxn ang="0">
                  <a:pos x="349" y="427"/>
                </a:cxn>
                <a:cxn ang="0">
                  <a:pos x="310" y="432"/>
                </a:cxn>
                <a:cxn ang="0">
                  <a:pos x="271" y="437"/>
                </a:cxn>
                <a:cxn ang="0">
                  <a:pos x="244" y="440"/>
                </a:cxn>
                <a:cxn ang="0">
                  <a:pos x="211" y="440"/>
                </a:cxn>
                <a:cxn ang="0">
                  <a:pos x="205" y="437"/>
                </a:cxn>
                <a:cxn ang="0">
                  <a:pos x="18" y="349"/>
                </a:cxn>
                <a:cxn ang="0">
                  <a:pos x="9" y="343"/>
                </a:cxn>
                <a:cxn ang="0">
                  <a:pos x="2" y="337"/>
                </a:cxn>
                <a:cxn ang="0">
                  <a:pos x="0" y="331"/>
                </a:cxn>
                <a:cxn ang="0">
                  <a:pos x="0" y="323"/>
                </a:cxn>
                <a:cxn ang="0">
                  <a:pos x="2" y="316"/>
                </a:cxn>
                <a:cxn ang="0">
                  <a:pos x="55" y="207"/>
                </a:cxn>
                <a:cxn ang="0">
                  <a:pos x="89" y="139"/>
                </a:cxn>
                <a:cxn ang="0">
                  <a:pos x="113" y="89"/>
                </a:cxn>
              </a:cxnLst>
              <a:rect l="0" t="0" r="r" b="b"/>
              <a:pathLst>
                <a:path w="604" h="441">
                  <a:moveTo>
                    <a:pt x="113" y="89"/>
                  </a:moveTo>
                  <a:lnTo>
                    <a:pt x="127" y="59"/>
                  </a:lnTo>
                  <a:lnTo>
                    <a:pt x="136" y="40"/>
                  </a:lnTo>
                  <a:lnTo>
                    <a:pt x="140" y="34"/>
                  </a:lnTo>
                  <a:lnTo>
                    <a:pt x="145" y="29"/>
                  </a:lnTo>
                  <a:lnTo>
                    <a:pt x="149" y="27"/>
                  </a:lnTo>
                  <a:lnTo>
                    <a:pt x="155" y="25"/>
                  </a:lnTo>
                  <a:lnTo>
                    <a:pt x="231" y="14"/>
                  </a:lnTo>
                  <a:lnTo>
                    <a:pt x="313" y="4"/>
                  </a:lnTo>
                  <a:lnTo>
                    <a:pt x="387" y="0"/>
                  </a:lnTo>
                  <a:lnTo>
                    <a:pt x="430" y="0"/>
                  </a:lnTo>
                  <a:lnTo>
                    <a:pt x="518" y="3"/>
                  </a:lnTo>
                  <a:lnTo>
                    <a:pt x="582" y="6"/>
                  </a:lnTo>
                  <a:lnTo>
                    <a:pt x="591" y="6"/>
                  </a:lnTo>
                  <a:lnTo>
                    <a:pt x="597" y="8"/>
                  </a:lnTo>
                  <a:lnTo>
                    <a:pt x="600" y="11"/>
                  </a:lnTo>
                  <a:lnTo>
                    <a:pt x="603" y="13"/>
                  </a:lnTo>
                  <a:lnTo>
                    <a:pt x="603" y="18"/>
                  </a:lnTo>
                  <a:lnTo>
                    <a:pt x="600" y="30"/>
                  </a:lnTo>
                  <a:lnTo>
                    <a:pt x="588" y="69"/>
                  </a:lnTo>
                  <a:lnTo>
                    <a:pt x="579" y="99"/>
                  </a:lnTo>
                  <a:lnTo>
                    <a:pt x="558" y="165"/>
                  </a:lnTo>
                  <a:lnTo>
                    <a:pt x="545" y="206"/>
                  </a:lnTo>
                  <a:lnTo>
                    <a:pt x="509" y="302"/>
                  </a:lnTo>
                  <a:lnTo>
                    <a:pt x="474" y="379"/>
                  </a:lnTo>
                  <a:lnTo>
                    <a:pt x="467" y="394"/>
                  </a:lnTo>
                  <a:lnTo>
                    <a:pt x="464" y="403"/>
                  </a:lnTo>
                  <a:lnTo>
                    <a:pt x="460" y="410"/>
                  </a:lnTo>
                  <a:lnTo>
                    <a:pt x="456" y="415"/>
                  </a:lnTo>
                  <a:lnTo>
                    <a:pt x="450" y="420"/>
                  </a:lnTo>
                  <a:lnTo>
                    <a:pt x="444" y="422"/>
                  </a:lnTo>
                  <a:lnTo>
                    <a:pt x="433" y="424"/>
                  </a:lnTo>
                  <a:lnTo>
                    <a:pt x="412" y="426"/>
                  </a:lnTo>
                  <a:lnTo>
                    <a:pt x="378" y="426"/>
                  </a:lnTo>
                  <a:lnTo>
                    <a:pt x="349" y="427"/>
                  </a:lnTo>
                  <a:lnTo>
                    <a:pt x="310" y="432"/>
                  </a:lnTo>
                  <a:lnTo>
                    <a:pt x="271" y="437"/>
                  </a:lnTo>
                  <a:lnTo>
                    <a:pt x="244" y="440"/>
                  </a:lnTo>
                  <a:lnTo>
                    <a:pt x="211" y="440"/>
                  </a:lnTo>
                  <a:lnTo>
                    <a:pt x="205" y="437"/>
                  </a:lnTo>
                  <a:lnTo>
                    <a:pt x="18" y="349"/>
                  </a:lnTo>
                  <a:lnTo>
                    <a:pt x="9" y="343"/>
                  </a:lnTo>
                  <a:lnTo>
                    <a:pt x="2" y="337"/>
                  </a:lnTo>
                  <a:lnTo>
                    <a:pt x="0" y="331"/>
                  </a:lnTo>
                  <a:lnTo>
                    <a:pt x="0" y="323"/>
                  </a:lnTo>
                  <a:lnTo>
                    <a:pt x="2" y="316"/>
                  </a:lnTo>
                  <a:lnTo>
                    <a:pt x="55" y="207"/>
                  </a:lnTo>
                  <a:lnTo>
                    <a:pt x="89" y="139"/>
                  </a:lnTo>
                  <a:lnTo>
                    <a:pt x="113" y="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5" name="Group 67"/>
          <p:cNvGrpSpPr>
            <a:grpSpLocks/>
          </p:cNvGrpSpPr>
          <p:nvPr/>
        </p:nvGrpSpPr>
        <p:grpSpPr bwMode="auto">
          <a:xfrm>
            <a:off x="1484313" y="1181100"/>
            <a:ext cx="571500" cy="533400"/>
            <a:chOff x="935" y="744"/>
            <a:chExt cx="360" cy="336"/>
          </a:xfrm>
        </p:grpSpPr>
        <p:sp>
          <p:nvSpPr>
            <p:cNvPr id="163908" name="Freeform 68"/>
            <p:cNvSpPr>
              <a:spLocks/>
            </p:cNvSpPr>
            <p:nvPr/>
          </p:nvSpPr>
          <p:spPr bwMode="auto">
            <a:xfrm>
              <a:off x="939" y="748"/>
              <a:ext cx="352" cy="327"/>
            </a:xfrm>
            <a:custGeom>
              <a:avLst/>
              <a:gdLst/>
              <a:ahLst/>
              <a:cxnLst>
                <a:cxn ang="0">
                  <a:pos x="80" y="98"/>
                </a:cxn>
                <a:cxn ang="0">
                  <a:pos x="106" y="51"/>
                </a:cxn>
                <a:cxn ang="0">
                  <a:pos x="128" y="9"/>
                </a:cxn>
                <a:cxn ang="0">
                  <a:pos x="131" y="7"/>
                </a:cxn>
                <a:cxn ang="0">
                  <a:pos x="135" y="7"/>
                </a:cxn>
                <a:cxn ang="0">
                  <a:pos x="143" y="6"/>
                </a:cxn>
                <a:cxn ang="0">
                  <a:pos x="243" y="1"/>
                </a:cxn>
                <a:cxn ang="0">
                  <a:pos x="341" y="0"/>
                </a:cxn>
                <a:cxn ang="0">
                  <a:pos x="346" y="1"/>
                </a:cxn>
                <a:cxn ang="0">
                  <a:pos x="349" y="2"/>
                </a:cxn>
                <a:cxn ang="0">
                  <a:pos x="351" y="7"/>
                </a:cxn>
                <a:cxn ang="0">
                  <a:pos x="343" y="36"/>
                </a:cxn>
                <a:cxn ang="0">
                  <a:pos x="329" y="61"/>
                </a:cxn>
                <a:cxn ang="0">
                  <a:pos x="302" y="107"/>
                </a:cxn>
                <a:cxn ang="0">
                  <a:pos x="252" y="188"/>
                </a:cxn>
                <a:cxn ang="0">
                  <a:pos x="209" y="259"/>
                </a:cxn>
                <a:cxn ang="0">
                  <a:pos x="198" y="285"/>
                </a:cxn>
                <a:cxn ang="0">
                  <a:pos x="192" y="303"/>
                </a:cxn>
                <a:cxn ang="0">
                  <a:pos x="185" y="313"/>
                </a:cxn>
                <a:cxn ang="0">
                  <a:pos x="178" y="320"/>
                </a:cxn>
                <a:cxn ang="0">
                  <a:pos x="173" y="324"/>
                </a:cxn>
                <a:cxn ang="0">
                  <a:pos x="170" y="326"/>
                </a:cxn>
                <a:cxn ang="0">
                  <a:pos x="163" y="326"/>
                </a:cxn>
                <a:cxn ang="0">
                  <a:pos x="157" y="325"/>
                </a:cxn>
                <a:cxn ang="0">
                  <a:pos x="148" y="321"/>
                </a:cxn>
                <a:cxn ang="0">
                  <a:pos x="137" y="316"/>
                </a:cxn>
                <a:cxn ang="0">
                  <a:pos x="127" y="309"/>
                </a:cxn>
                <a:cxn ang="0">
                  <a:pos x="115" y="303"/>
                </a:cxn>
                <a:cxn ang="0">
                  <a:pos x="104" y="297"/>
                </a:cxn>
                <a:cxn ang="0">
                  <a:pos x="5" y="268"/>
                </a:cxn>
                <a:cxn ang="0">
                  <a:pos x="2" y="266"/>
                </a:cxn>
                <a:cxn ang="0">
                  <a:pos x="0" y="264"/>
                </a:cxn>
                <a:cxn ang="0">
                  <a:pos x="1" y="260"/>
                </a:cxn>
                <a:cxn ang="0">
                  <a:pos x="3" y="256"/>
                </a:cxn>
                <a:cxn ang="0">
                  <a:pos x="80" y="98"/>
                </a:cxn>
              </a:cxnLst>
              <a:rect l="0" t="0" r="r" b="b"/>
              <a:pathLst>
                <a:path w="352" h="327">
                  <a:moveTo>
                    <a:pt x="80" y="98"/>
                  </a:moveTo>
                  <a:lnTo>
                    <a:pt x="106" y="51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7"/>
                  </a:lnTo>
                  <a:lnTo>
                    <a:pt x="143" y="6"/>
                  </a:lnTo>
                  <a:lnTo>
                    <a:pt x="243" y="1"/>
                  </a:lnTo>
                  <a:lnTo>
                    <a:pt x="341" y="0"/>
                  </a:lnTo>
                  <a:lnTo>
                    <a:pt x="346" y="1"/>
                  </a:lnTo>
                  <a:lnTo>
                    <a:pt x="349" y="2"/>
                  </a:lnTo>
                  <a:lnTo>
                    <a:pt x="351" y="7"/>
                  </a:lnTo>
                  <a:lnTo>
                    <a:pt x="343" y="36"/>
                  </a:lnTo>
                  <a:lnTo>
                    <a:pt x="329" y="61"/>
                  </a:lnTo>
                  <a:lnTo>
                    <a:pt x="302" y="107"/>
                  </a:lnTo>
                  <a:lnTo>
                    <a:pt x="252" y="188"/>
                  </a:lnTo>
                  <a:lnTo>
                    <a:pt x="209" y="259"/>
                  </a:lnTo>
                  <a:lnTo>
                    <a:pt x="198" y="285"/>
                  </a:lnTo>
                  <a:lnTo>
                    <a:pt x="192" y="303"/>
                  </a:lnTo>
                  <a:lnTo>
                    <a:pt x="185" y="313"/>
                  </a:lnTo>
                  <a:lnTo>
                    <a:pt x="178" y="320"/>
                  </a:lnTo>
                  <a:lnTo>
                    <a:pt x="173" y="324"/>
                  </a:lnTo>
                  <a:lnTo>
                    <a:pt x="170" y="326"/>
                  </a:lnTo>
                  <a:lnTo>
                    <a:pt x="163" y="326"/>
                  </a:lnTo>
                  <a:lnTo>
                    <a:pt x="157" y="325"/>
                  </a:lnTo>
                  <a:lnTo>
                    <a:pt x="148" y="321"/>
                  </a:lnTo>
                  <a:lnTo>
                    <a:pt x="137" y="316"/>
                  </a:lnTo>
                  <a:lnTo>
                    <a:pt x="127" y="309"/>
                  </a:lnTo>
                  <a:lnTo>
                    <a:pt x="115" y="303"/>
                  </a:lnTo>
                  <a:lnTo>
                    <a:pt x="104" y="297"/>
                  </a:lnTo>
                  <a:lnTo>
                    <a:pt x="5" y="268"/>
                  </a:lnTo>
                  <a:lnTo>
                    <a:pt x="2" y="266"/>
                  </a:lnTo>
                  <a:lnTo>
                    <a:pt x="0" y="264"/>
                  </a:lnTo>
                  <a:lnTo>
                    <a:pt x="1" y="260"/>
                  </a:lnTo>
                  <a:lnTo>
                    <a:pt x="3" y="256"/>
                  </a:lnTo>
                  <a:lnTo>
                    <a:pt x="80" y="98"/>
                  </a:lnTo>
                </a:path>
              </a:pathLst>
            </a:custGeom>
            <a:solidFill>
              <a:srgbClr val="A2C1FE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909" name="Freeform 69"/>
            <p:cNvSpPr>
              <a:spLocks/>
            </p:cNvSpPr>
            <p:nvPr/>
          </p:nvSpPr>
          <p:spPr bwMode="auto">
            <a:xfrm>
              <a:off x="935" y="744"/>
              <a:ext cx="360" cy="336"/>
            </a:xfrm>
            <a:custGeom>
              <a:avLst/>
              <a:gdLst/>
              <a:ahLst/>
              <a:cxnLst>
                <a:cxn ang="0">
                  <a:pos x="82" y="101"/>
                </a:cxn>
                <a:cxn ang="0">
                  <a:pos x="108" y="53"/>
                </a:cxn>
                <a:cxn ang="0">
                  <a:pos x="131" y="10"/>
                </a:cxn>
                <a:cxn ang="0">
                  <a:pos x="134" y="8"/>
                </a:cxn>
                <a:cxn ang="0">
                  <a:pos x="138" y="7"/>
                </a:cxn>
                <a:cxn ang="0">
                  <a:pos x="146" y="6"/>
                </a:cxn>
                <a:cxn ang="0">
                  <a:pos x="249" y="1"/>
                </a:cxn>
                <a:cxn ang="0">
                  <a:pos x="349" y="0"/>
                </a:cxn>
                <a:cxn ang="0">
                  <a:pos x="354" y="1"/>
                </a:cxn>
                <a:cxn ang="0">
                  <a:pos x="357" y="3"/>
                </a:cxn>
                <a:cxn ang="0">
                  <a:pos x="359" y="7"/>
                </a:cxn>
                <a:cxn ang="0">
                  <a:pos x="351" y="37"/>
                </a:cxn>
                <a:cxn ang="0">
                  <a:pos x="336" y="63"/>
                </a:cxn>
                <a:cxn ang="0">
                  <a:pos x="309" y="111"/>
                </a:cxn>
                <a:cxn ang="0">
                  <a:pos x="258" y="193"/>
                </a:cxn>
                <a:cxn ang="0">
                  <a:pos x="214" y="265"/>
                </a:cxn>
                <a:cxn ang="0">
                  <a:pos x="203" y="293"/>
                </a:cxn>
                <a:cxn ang="0">
                  <a:pos x="196" y="311"/>
                </a:cxn>
                <a:cxn ang="0">
                  <a:pos x="189" y="322"/>
                </a:cxn>
                <a:cxn ang="0">
                  <a:pos x="182" y="329"/>
                </a:cxn>
                <a:cxn ang="0">
                  <a:pos x="177" y="333"/>
                </a:cxn>
                <a:cxn ang="0">
                  <a:pos x="174" y="335"/>
                </a:cxn>
                <a:cxn ang="0">
                  <a:pos x="167" y="335"/>
                </a:cxn>
                <a:cxn ang="0">
                  <a:pos x="161" y="334"/>
                </a:cxn>
                <a:cxn ang="0">
                  <a:pos x="151" y="330"/>
                </a:cxn>
                <a:cxn ang="0">
                  <a:pos x="140" y="324"/>
                </a:cxn>
                <a:cxn ang="0">
                  <a:pos x="130" y="318"/>
                </a:cxn>
                <a:cxn ang="0">
                  <a:pos x="118" y="311"/>
                </a:cxn>
                <a:cxn ang="0">
                  <a:pos x="106" y="305"/>
                </a:cxn>
                <a:cxn ang="0">
                  <a:pos x="5" y="276"/>
                </a:cxn>
                <a:cxn ang="0">
                  <a:pos x="2" y="274"/>
                </a:cxn>
                <a:cxn ang="0">
                  <a:pos x="0" y="270"/>
                </a:cxn>
                <a:cxn ang="0">
                  <a:pos x="1" y="267"/>
                </a:cxn>
                <a:cxn ang="0">
                  <a:pos x="3" y="263"/>
                </a:cxn>
                <a:cxn ang="0">
                  <a:pos x="82" y="101"/>
                </a:cxn>
              </a:cxnLst>
              <a:rect l="0" t="0" r="r" b="b"/>
              <a:pathLst>
                <a:path w="360" h="336">
                  <a:moveTo>
                    <a:pt x="82" y="101"/>
                  </a:moveTo>
                  <a:lnTo>
                    <a:pt x="108" y="5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8" y="7"/>
                  </a:lnTo>
                  <a:lnTo>
                    <a:pt x="146" y="6"/>
                  </a:lnTo>
                  <a:lnTo>
                    <a:pt x="249" y="1"/>
                  </a:lnTo>
                  <a:lnTo>
                    <a:pt x="349" y="0"/>
                  </a:lnTo>
                  <a:lnTo>
                    <a:pt x="354" y="1"/>
                  </a:lnTo>
                  <a:lnTo>
                    <a:pt x="357" y="3"/>
                  </a:lnTo>
                  <a:lnTo>
                    <a:pt x="359" y="7"/>
                  </a:lnTo>
                  <a:lnTo>
                    <a:pt x="351" y="37"/>
                  </a:lnTo>
                  <a:lnTo>
                    <a:pt x="336" y="63"/>
                  </a:lnTo>
                  <a:lnTo>
                    <a:pt x="309" y="111"/>
                  </a:lnTo>
                  <a:lnTo>
                    <a:pt x="258" y="193"/>
                  </a:lnTo>
                  <a:lnTo>
                    <a:pt x="214" y="265"/>
                  </a:lnTo>
                  <a:lnTo>
                    <a:pt x="203" y="293"/>
                  </a:lnTo>
                  <a:lnTo>
                    <a:pt x="196" y="311"/>
                  </a:lnTo>
                  <a:lnTo>
                    <a:pt x="189" y="322"/>
                  </a:lnTo>
                  <a:lnTo>
                    <a:pt x="182" y="329"/>
                  </a:lnTo>
                  <a:lnTo>
                    <a:pt x="177" y="333"/>
                  </a:lnTo>
                  <a:lnTo>
                    <a:pt x="174" y="335"/>
                  </a:lnTo>
                  <a:lnTo>
                    <a:pt x="167" y="335"/>
                  </a:lnTo>
                  <a:lnTo>
                    <a:pt x="161" y="334"/>
                  </a:lnTo>
                  <a:lnTo>
                    <a:pt x="151" y="330"/>
                  </a:lnTo>
                  <a:lnTo>
                    <a:pt x="140" y="324"/>
                  </a:lnTo>
                  <a:lnTo>
                    <a:pt x="130" y="318"/>
                  </a:lnTo>
                  <a:lnTo>
                    <a:pt x="118" y="311"/>
                  </a:lnTo>
                  <a:lnTo>
                    <a:pt x="106" y="305"/>
                  </a:lnTo>
                  <a:lnTo>
                    <a:pt x="5" y="276"/>
                  </a:lnTo>
                  <a:lnTo>
                    <a:pt x="2" y="274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3" y="263"/>
                  </a:lnTo>
                  <a:lnTo>
                    <a:pt x="82" y="1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6" name="Group 70"/>
          <p:cNvGrpSpPr>
            <a:grpSpLocks/>
          </p:cNvGrpSpPr>
          <p:nvPr/>
        </p:nvGrpSpPr>
        <p:grpSpPr bwMode="auto">
          <a:xfrm>
            <a:off x="2135188" y="1733550"/>
            <a:ext cx="141287" cy="296863"/>
            <a:chOff x="1345" y="1092"/>
            <a:chExt cx="89" cy="187"/>
          </a:xfrm>
        </p:grpSpPr>
        <p:sp>
          <p:nvSpPr>
            <p:cNvPr id="163911" name="Freeform 71"/>
            <p:cNvSpPr>
              <a:spLocks/>
            </p:cNvSpPr>
            <p:nvPr/>
          </p:nvSpPr>
          <p:spPr bwMode="auto">
            <a:xfrm>
              <a:off x="1345" y="1095"/>
              <a:ext cx="89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"/>
                </a:cxn>
                <a:cxn ang="0">
                  <a:pos x="7" y="21"/>
                </a:cxn>
                <a:cxn ang="0">
                  <a:pos x="15" y="30"/>
                </a:cxn>
                <a:cxn ang="0">
                  <a:pos x="26" y="35"/>
                </a:cxn>
                <a:cxn ang="0">
                  <a:pos x="41" y="39"/>
                </a:cxn>
                <a:cxn ang="0">
                  <a:pos x="52" y="46"/>
                </a:cxn>
                <a:cxn ang="0">
                  <a:pos x="62" y="55"/>
                </a:cxn>
                <a:cxn ang="0">
                  <a:pos x="71" y="69"/>
                </a:cxn>
                <a:cxn ang="0">
                  <a:pos x="75" y="81"/>
                </a:cxn>
                <a:cxn ang="0">
                  <a:pos x="71" y="92"/>
                </a:cxn>
                <a:cxn ang="0">
                  <a:pos x="62" y="100"/>
                </a:cxn>
                <a:cxn ang="0">
                  <a:pos x="53" y="108"/>
                </a:cxn>
                <a:cxn ang="0">
                  <a:pos x="47" y="117"/>
                </a:cxn>
                <a:cxn ang="0">
                  <a:pos x="42" y="127"/>
                </a:cxn>
                <a:cxn ang="0">
                  <a:pos x="40" y="140"/>
                </a:cxn>
                <a:cxn ang="0">
                  <a:pos x="45" y="151"/>
                </a:cxn>
                <a:cxn ang="0">
                  <a:pos x="51" y="159"/>
                </a:cxn>
                <a:cxn ang="0">
                  <a:pos x="64" y="168"/>
                </a:cxn>
                <a:cxn ang="0">
                  <a:pos x="75" y="175"/>
                </a:cxn>
                <a:cxn ang="0">
                  <a:pos x="88" y="183"/>
                </a:cxn>
              </a:cxnLst>
              <a:rect l="0" t="0" r="r" b="b"/>
              <a:pathLst>
                <a:path w="89" h="184">
                  <a:moveTo>
                    <a:pt x="0" y="0"/>
                  </a:moveTo>
                  <a:lnTo>
                    <a:pt x="3" y="12"/>
                  </a:lnTo>
                  <a:lnTo>
                    <a:pt x="7" y="21"/>
                  </a:lnTo>
                  <a:lnTo>
                    <a:pt x="15" y="30"/>
                  </a:lnTo>
                  <a:lnTo>
                    <a:pt x="26" y="35"/>
                  </a:lnTo>
                  <a:lnTo>
                    <a:pt x="41" y="39"/>
                  </a:lnTo>
                  <a:lnTo>
                    <a:pt x="52" y="46"/>
                  </a:lnTo>
                  <a:lnTo>
                    <a:pt x="62" y="55"/>
                  </a:lnTo>
                  <a:lnTo>
                    <a:pt x="71" y="69"/>
                  </a:lnTo>
                  <a:lnTo>
                    <a:pt x="75" y="81"/>
                  </a:lnTo>
                  <a:lnTo>
                    <a:pt x="71" y="92"/>
                  </a:lnTo>
                  <a:lnTo>
                    <a:pt x="62" y="100"/>
                  </a:lnTo>
                  <a:lnTo>
                    <a:pt x="53" y="108"/>
                  </a:lnTo>
                  <a:lnTo>
                    <a:pt x="47" y="117"/>
                  </a:lnTo>
                  <a:lnTo>
                    <a:pt x="42" y="127"/>
                  </a:lnTo>
                  <a:lnTo>
                    <a:pt x="40" y="140"/>
                  </a:lnTo>
                  <a:lnTo>
                    <a:pt x="45" y="151"/>
                  </a:lnTo>
                  <a:lnTo>
                    <a:pt x="51" y="159"/>
                  </a:lnTo>
                  <a:lnTo>
                    <a:pt x="64" y="168"/>
                  </a:lnTo>
                  <a:lnTo>
                    <a:pt x="75" y="175"/>
                  </a:lnTo>
                  <a:lnTo>
                    <a:pt x="88" y="1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912" name="Oval 72"/>
            <p:cNvSpPr>
              <a:spLocks noChangeArrowheads="1"/>
            </p:cNvSpPr>
            <p:nvPr/>
          </p:nvSpPr>
          <p:spPr bwMode="auto">
            <a:xfrm>
              <a:off x="1345" y="1092"/>
              <a:ext cx="2" cy="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3913" name="Rectangle 73"/>
          <p:cNvSpPr>
            <a:spLocks noChangeArrowheads="1"/>
          </p:cNvSpPr>
          <p:nvPr/>
        </p:nvSpPr>
        <p:spPr bwMode="auto">
          <a:xfrm>
            <a:off x="2927350" y="2943225"/>
            <a:ext cx="2247900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3100">
                <a:solidFill>
                  <a:srgbClr val="000000"/>
                </a:solidFill>
              </a:rPr>
              <a:t>Hiérarchie </a:t>
            </a:r>
          </a:p>
          <a:p>
            <a:r>
              <a:rPr lang="fr-FR" sz="3100">
                <a:solidFill>
                  <a:srgbClr val="000000"/>
                </a:solidFill>
              </a:rPr>
              <a:t>de traduction</a:t>
            </a:r>
          </a:p>
        </p:txBody>
      </p:sp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563688" y="1228725"/>
            <a:ext cx="344487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100" b="1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403225" y="5275263"/>
            <a:ext cx="2224088" cy="833437"/>
            <a:chOff x="254" y="3323"/>
            <a:chExt cx="1401" cy="525"/>
          </a:xfrm>
        </p:grpSpPr>
        <p:sp>
          <p:nvSpPr>
            <p:cNvPr id="163916" name="Freeform 76"/>
            <p:cNvSpPr>
              <a:spLocks/>
            </p:cNvSpPr>
            <p:nvPr/>
          </p:nvSpPr>
          <p:spPr bwMode="auto">
            <a:xfrm>
              <a:off x="254" y="3592"/>
              <a:ext cx="138" cy="8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03" y="0"/>
                </a:cxn>
                <a:cxn ang="0">
                  <a:pos x="85" y="2"/>
                </a:cxn>
                <a:cxn ang="0">
                  <a:pos x="68" y="5"/>
                </a:cxn>
                <a:cxn ang="0">
                  <a:pos x="48" y="9"/>
                </a:cxn>
                <a:cxn ang="0">
                  <a:pos x="31" y="13"/>
                </a:cxn>
                <a:cxn ang="0">
                  <a:pos x="20" y="17"/>
                </a:cxn>
                <a:cxn ang="0">
                  <a:pos x="13" y="21"/>
                </a:cxn>
                <a:cxn ang="0">
                  <a:pos x="7" y="26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4" y="49"/>
                </a:cxn>
                <a:cxn ang="0">
                  <a:pos x="9" y="52"/>
                </a:cxn>
                <a:cxn ang="0">
                  <a:pos x="19" y="54"/>
                </a:cxn>
                <a:cxn ang="0">
                  <a:pos x="30" y="54"/>
                </a:cxn>
                <a:cxn ang="0">
                  <a:pos x="42" y="53"/>
                </a:cxn>
                <a:cxn ang="0">
                  <a:pos x="57" y="51"/>
                </a:cxn>
                <a:cxn ang="0">
                  <a:pos x="72" y="52"/>
                </a:cxn>
                <a:cxn ang="0">
                  <a:pos x="82" y="54"/>
                </a:cxn>
                <a:cxn ang="0">
                  <a:pos x="93" y="57"/>
                </a:cxn>
                <a:cxn ang="0">
                  <a:pos x="105" y="62"/>
                </a:cxn>
                <a:cxn ang="0">
                  <a:pos x="137" y="82"/>
                </a:cxn>
                <a:cxn ang="0">
                  <a:pos x="135" y="82"/>
                </a:cxn>
                <a:cxn ang="0">
                  <a:pos x="136" y="80"/>
                </a:cxn>
              </a:cxnLst>
              <a:rect l="0" t="0" r="r" b="b"/>
              <a:pathLst>
                <a:path w="138" h="83">
                  <a:moveTo>
                    <a:pt x="134" y="0"/>
                  </a:moveTo>
                  <a:lnTo>
                    <a:pt x="103" y="0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48" y="9"/>
                  </a:lnTo>
                  <a:lnTo>
                    <a:pt x="31" y="13"/>
                  </a:lnTo>
                  <a:lnTo>
                    <a:pt x="20" y="17"/>
                  </a:lnTo>
                  <a:lnTo>
                    <a:pt x="13" y="21"/>
                  </a:lnTo>
                  <a:lnTo>
                    <a:pt x="7" y="26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4" y="49"/>
                  </a:lnTo>
                  <a:lnTo>
                    <a:pt x="9" y="52"/>
                  </a:lnTo>
                  <a:lnTo>
                    <a:pt x="19" y="54"/>
                  </a:lnTo>
                  <a:lnTo>
                    <a:pt x="30" y="54"/>
                  </a:lnTo>
                  <a:lnTo>
                    <a:pt x="42" y="53"/>
                  </a:lnTo>
                  <a:lnTo>
                    <a:pt x="57" y="51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93" y="57"/>
                  </a:lnTo>
                  <a:lnTo>
                    <a:pt x="105" y="62"/>
                  </a:lnTo>
                  <a:lnTo>
                    <a:pt x="137" y="82"/>
                  </a:lnTo>
                  <a:lnTo>
                    <a:pt x="135" y="82"/>
                  </a:lnTo>
                  <a:lnTo>
                    <a:pt x="136" y="80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28" name="Group 77"/>
            <p:cNvGrpSpPr>
              <a:grpSpLocks/>
            </p:cNvGrpSpPr>
            <p:nvPr/>
          </p:nvGrpSpPr>
          <p:grpSpPr bwMode="auto">
            <a:xfrm>
              <a:off x="372" y="3363"/>
              <a:ext cx="1096" cy="371"/>
              <a:chOff x="372" y="3363"/>
              <a:chExt cx="1096" cy="371"/>
            </a:xfrm>
          </p:grpSpPr>
          <p:sp>
            <p:nvSpPr>
              <p:cNvPr id="163918" name="Freeform 78"/>
              <p:cNvSpPr>
                <a:spLocks/>
              </p:cNvSpPr>
              <p:nvPr/>
            </p:nvSpPr>
            <p:spPr bwMode="auto">
              <a:xfrm>
                <a:off x="379" y="3553"/>
                <a:ext cx="1089" cy="1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90"/>
                  </a:cxn>
                  <a:cxn ang="0">
                    <a:pos x="884" y="180"/>
                  </a:cxn>
                  <a:cxn ang="0">
                    <a:pos x="1088" y="70"/>
                  </a:cxn>
                  <a:cxn ang="0">
                    <a:pos x="1088" y="0"/>
                  </a:cxn>
                  <a:cxn ang="0">
                    <a:pos x="877" y="95"/>
                  </a:cxn>
                  <a:cxn ang="0">
                    <a:pos x="0" y="11"/>
                  </a:cxn>
                </a:cxnLst>
                <a:rect l="0" t="0" r="r" b="b"/>
                <a:pathLst>
                  <a:path w="1089" h="181">
                    <a:moveTo>
                      <a:pt x="0" y="11"/>
                    </a:moveTo>
                    <a:lnTo>
                      <a:pt x="0" y="90"/>
                    </a:lnTo>
                    <a:lnTo>
                      <a:pt x="884" y="180"/>
                    </a:lnTo>
                    <a:lnTo>
                      <a:pt x="1088" y="70"/>
                    </a:lnTo>
                    <a:lnTo>
                      <a:pt x="1088" y="0"/>
                    </a:lnTo>
                    <a:lnTo>
                      <a:pt x="877" y="9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9F9F9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19" name="Freeform 79"/>
              <p:cNvSpPr>
                <a:spLocks/>
              </p:cNvSpPr>
              <p:nvPr/>
            </p:nvSpPr>
            <p:spPr bwMode="auto">
              <a:xfrm>
                <a:off x="372" y="3363"/>
                <a:ext cx="886" cy="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5" y="62"/>
                  </a:cxn>
                  <a:cxn ang="0">
                    <a:pos x="885" y="283"/>
                  </a:cxn>
                  <a:cxn ang="0">
                    <a:pos x="0" y="199"/>
                  </a:cxn>
                  <a:cxn ang="0">
                    <a:pos x="0" y="0"/>
                  </a:cxn>
                </a:cxnLst>
                <a:rect l="0" t="0" r="r" b="b"/>
                <a:pathLst>
                  <a:path w="886" h="284">
                    <a:moveTo>
                      <a:pt x="0" y="0"/>
                    </a:moveTo>
                    <a:lnTo>
                      <a:pt x="885" y="62"/>
                    </a:lnTo>
                    <a:lnTo>
                      <a:pt x="885" y="283"/>
                    </a:lnTo>
                    <a:lnTo>
                      <a:pt x="0" y="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29" name="Group 80"/>
              <p:cNvGrpSpPr>
                <a:grpSpLocks/>
              </p:cNvGrpSpPr>
              <p:nvPr/>
            </p:nvGrpSpPr>
            <p:grpSpPr bwMode="auto">
              <a:xfrm>
                <a:off x="372" y="3414"/>
                <a:ext cx="893" cy="117"/>
                <a:chOff x="372" y="3414"/>
                <a:chExt cx="893" cy="117"/>
              </a:xfrm>
            </p:grpSpPr>
            <p:sp>
              <p:nvSpPr>
                <p:cNvPr id="163921" name="Freeform 81"/>
                <p:cNvSpPr>
                  <a:spLocks/>
                </p:cNvSpPr>
                <p:nvPr/>
              </p:nvSpPr>
              <p:spPr bwMode="auto">
                <a:xfrm>
                  <a:off x="372" y="3414"/>
                  <a:ext cx="892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1" y="6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2" h="68">
                      <a:moveTo>
                        <a:pt x="0" y="0"/>
                      </a:moveTo>
                      <a:lnTo>
                        <a:pt x="891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22" name="Freeform 82"/>
                <p:cNvSpPr>
                  <a:spLocks/>
                </p:cNvSpPr>
                <p:nvPr/>
              </p:nvSpPr>
              <p:spPr bwMode="auto">
                <a:xfrm>
                  <a:off x="1023" y="3466"/>
                  <a:ext cx="188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7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" h="17">
                      <a:moveTo>
                        <a:pt x="0" y="0"/>
                      </a:moveTo>
                      <a:lnTo>
                        <a:pt x="187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23" name="Freeform 83"/>
                <p:cNvSpPr>
                  <a:spLocks/>
                </p:cNvSpPr>
                <p:nvPr/>
              </p:nvSpPr>
              <p:spPr bwMode="auto">
                <a:xfrm>
                  <a:off x="804" y="3450"/>
                  <a:ext cx="189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16">
                      <a:moveTo>
                        <a:pt x="0" y="0"/>
                      </a:moveTo>
                      <a:lnTo>
                        <a:pt x="188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24" name="Freeform 84"/>
                <p:cNvSpPr>
                  <a:spLocks/>
                </p:cNvSpPr>
                <p:nvPr/>
              </p:nvSpPr>
              <p:spPr bwMode="auto">
                <a:xfrm>
                  <a:off x="372" y="3452"/>
                  <a:ext cx="893" cy="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2" y="7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3" h="79">
                      <a:moveTo>
                        <a:pt x="0" y="0"/>
                      </a:moveTo>
                      <a:lnTo>
                        <a:pt x="892" y="7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63925" name="Freeform 85"/>
            <p:cNvSpPr>
              <a:spLocks/>
            </p:cNvSpPr>
            <p:nvPr/>
          </p:nvSpPr>
          <p:spPr bwMode="auto">
            <a:xfrm>
              <a:off x="372" y="3323"/>
              <a:ext cx="1099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887" y="96"/>
                </a:cxn>
                <a:cxn ang="0">
                  <a:pos x="1098" y="40"/>
                </a:cxn>
                <a:cxn ang="0">
                  <a:pos x="1023" y="32"/>
                </a:cxn>
                <a:cxn ang="0">
                  <a:pos x="338" y="0"/>
                </a:cxn>
                <a:cxn ang="0">
                  <a:pos x="0" y="37"/>
                </a:cxn>
              </a:cxnLst>
              <a:rect l="0" t="0" r="r" b="b"/>
              <a:pathLst>
                <a:path w="1099" h="97">
                  <a:moveTo>
                    <a:pt x="0" y="37"/>
                  </a:moveTo>
                  <a:lnTo>
                    <a:pt x="887" y="96"/>
                  </a:lnTo>
                  <a:lnTo>
                    <a:pt x="1098" y="40"/>
                  </a:lnTo>
                  <a:lnTo>
                    <a:pt x="1023" y="32"/>
                  </a:lnTo>
                  <a:lnTo>
                    <a:pt x="338" y="0"/>
                  </a:lnTo>
                  <a:lnTo>
                    <a:pt x="0" y="37"/>
                  </a:lnTo>
                </a:path>
              </a:pathLst>
            </a:custGeom>
            <a:solidFill>
              <a:srgbClr val="DFDFDF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30" name="Group 86"/>
            <p:cNvGrpSpPr>
              <a:grpSpLocks/>
            </p:cNvGrpSpPr>
            <p:nvPr/>
          </p:nvGrpSpPr>
          <p:grpSpPr bwMode="auto">
            <a:xfrm>
              <a:off x="1311" y="3713"/>
              <a:ext cx="344" cy="135"/>
              <a:chOff x="1311" y="3713"/>
              <a:chExt cx="344" cy="135"/>
            </a:xfrm>
          </p:grpSpPr>
          <p:sp>
            <p:nvSpPr>
              <p:cNvPr id="163927" name="Freeform 87"/>
              <p:cNvSpPr>
                <a:spLocks/>
              </p:cNvSpPr>
              <p:nvPr/>
            </p:nvSpPr>
            <p:spPr bwMode="auto">
              <a:xfrm>
                <a:off x="1311" y="3713"/>
                <a:ext cx="34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4"/>
                  </a:cxn>
                  <a:cxn ang="0">
                    <a:pos x="111" y="7"/>
                  </a:cxn>
                  <a:cxn ang="0">
                    <a:pos x="153" y="11"/>
                  </a:cxn>
                  <a:cxn ang="0">
                    <a:pos x="196" y="16"/>
                  </a:cxn>
                  <a:cxn ang="0">
                    <a:pos x="226" y="21"/>
                  </a:cxn>
                  <a:cxn ang="0">
                    <a:pos x="262" y="27"/>
                  </a:cxn>
                  <a:cxn ang="0">
                    <a:pos x="282" y="31"/>
                  </a:cxn>
                  <a:cxn ang="0">
                    <a:pos x="298" y="34"/>
                  </a:cxn>
                  <a:cxn ang="0">
                    <a:pos x="306" y="36"/>
                  </a:cxn>
                  <a:cxn ang="0">
                    <a:pos x="313" y="38"/>
                  </a:cxn>
                  <a:cxn ang="0">
                    <a:pos x="322" y="40"/>
                  </a:cxn>
                  <a:cxn ang="0">
                    <a:pos x="330" y="44"/>
                  </a:cxn>
                  <a:cxn ang="0">
                    <a:pos x="338" y="48"/>
                  </a:cxn>
                  <a:cxn ang="0">
                    <a:pos x="342" y="53"/>
                  </a:cxn>
                  <a:cxn ang="0">
                    <a:pos x="343" y="57"/>
                  </a:cxn>
                  <a:cxn ang="0">
                    <a:pos x="341" y="63"/>
                  </a:cxn>
                  <a:cxn ang="0">
                    <a:pos x="338" y="69"/>
                  </a:cxn>
                  <a:cxn ang="0">
                    <a:pos x="334" y="74"/>
                  </a:cxn>
                  <a:cxn ang="0">
                    <a:pos x="329" y="78"/>
                  </a:cxn>
                  <a:cxn ang="0">
                    <a:pos x="321" y="83"/>
                  </a:cxn>
                  <a:cxn ang="0">
                    <a:pos x="313" y="86"/>
                  </a:cxn>
                  <a:cxn ang="0">
                    <a:pos x="304" y="87"/>
                  </a:cxn>
                  <a:cxn ang="0">
                    <a:pos x="293" y="89"/>
                  </a:cxn>
                  <a:cxn ang="0">
                    <a:pos x="281" y="89"/>
                  </a:cxn>
                  <a:cxn ang="0">
                    <a:pos x="269" y="88"/>
                  </a:cxn>
                  <a:cxn ang="0">
                    <a:pos x="250" y="86"/>
                  </a:cxn>
                </a:cxnLst>
                <a:rect l="0" t="0" r="r" b="b"/>
                <a:pathLst>
                  <a:path w="344" h="90">
                    <a:moveTo>
                      <a:pt x="0" y="0"/>
                    </a:moveTo>
                    <a:lnTo>
                      <a:pt x="64" y="4"/>
                    </a:lnTo>
                    <a:lnTo>
                      <a:pt x="111" y="7"/>
                    </a:lnTo>
                    <a:lnTo>
                      <a:pt x="153" y="11"/>
                    </a:lnTo>
                    <a:lnTo>
                      <a:pt x="196" y="16"/>
                    </a:lnTo>
                    <a:lnTo>
                      <a:pt x="226" y="21"/>
                    </a:lnTo>
                    <a:lnTo>
                      <a:pt x="262" y="27"/>
                    </a:lnTo>
                    <a:lnTo>
                      <a:pt x="282" y="31"/>
                    </a:lnTo>
                    <a:lnTo>
                      <a:pt x="298" y="34"/>
                    </a:lnTo>
                    <a:lnTo>
                      <a:pt x="306" y="36"/>
                    </a:lnTo>
                    <a:lnTo>
                      <a:pt x="313" y="38"/>
                    </a:lnTo>
                    <a:lnTo>
                      <a:pt x="322" y="40"/>
                    </a:lnTo>
                    <a:lnTo>
                      <a:pt x="330" y="44"/>
                    </a:lnTo>
                    <a:lnTo>
                      <a:pt x="338" y="48"/>
                    </a:lnTo>
                    <a:lnTo>
                      <a:pt x="342" y="53"/>
                    </a:lnTo>
                    <a:lnTo>
                      <a:pt x="343" y="57"/>
                    </a:lnTo>
                    <a:lnTo>
                      <a:pt x="341" y="63"/>
                    </a:lnTo>
                    <a:lnTo>
                      <a:pt x="338" y="69"/>
                    </a:lnTo>
                    <a:lnTo>
                      <a:pt x="334" y="74"/>
                    </a:lnTo>
                    <a:lnTo>
                      <a:pt x="329" y="78"/>
                    </a:lnTo>
                    <a:lnTo>
                      <a:pt x="321" y="83"/>
                    </a:lnTo>
                    <a:lnTo>
                      <a:pt x="313" y="86"/>
                    </a:lnTo>
                    <a:lnTo>
                      <a:pt x="304" y="87"/>
                    </a:lnTo>
                    <a:lnTo>
                      <a:pt x="293" y="89"/>
                    </a:lnTo>
                    <a:lnTo>
                      <a:pt x="281" y="89"/>
                    </a:lnTo>
                    <a:lnTo>
                      <a:pt x="269" y="88"/>
                    </a:lnTo>
                    <a:lnTo>
                      <a:pt x="250" y="86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1328" y="3762"/>
                <a:ext cx="240" cy="86"/>
                <a:chOff x="1328" y="3762"/>
                <a:chExt cx="240" cy="86"/>
              </a:xfrm>
            </p:grpSpPr>
            <p:grpSp>
              <p:nvGrpSpPr>
                <p:cNvPr id="163970" name="Group 89"/>
                <p:cNvGrpSpPr>
                  <a:grpSpLocks/>
                </p:cNvGrpSpPr>
                <p:nvPr/>
              </p:nvGrpSpPr>
              <p:grpSpPr bwMode="auto">
                <a:xfrm>
                  <a:off x="1329" y="3762"/>
                  <a:ext cx="235" cy="86"/>
                  <a:chOff x="1329" y="3762"/>
                  <a:chExt cx="235" cy="86"/>
                </a:xfrm>
              </p:grpSpPr>
              <p:sp>
                <p:nvSpPr>
                  <p:cNvPr id="163930" name="Freeform 90"/>
                  <p:cNvSpPr>
                    <a:spLocks/>
                  </p:cNvSpPr>
                  <p:nvPr/>
                </p:nvSpPr>
                <p:spPr bwMode="auto">
                  <a:xfrm>
                    <a:off x="1329" y="3762"/>
                    <a:ext cx="143" cy="5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7" y="0"/>
                      </a:cxn>
                      <a:cxn ang="0">
                        <a:pos x="142" y="17"/>
                      </a:cxn>
                      <a:cxn ang="0">
                        <a:pos x="100" y="52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143" h="53">
                        <a:moveTo>
                          <a:pt x="0" y="31"/>
                        </a:moveTo>
                        <a:lnTo>
                          <a:pt x="37" y="0"/>
                        </a:lnTo>
                        <a:lnTo>
                          <a:pt x="142" y="17"/>
                        </a:lnTo>
                        <a:lnTo>
                          <a:pt x="100" y="52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931" name="Freeform 91"/>
                  <p:cNvSpPr>
                    <a:spLocks/>
                  </p:cNvSpPr>
                  <p:nvPr/>
                </p:nvSpPr>
                <p:spPr bwMode="auto">
                  <a:xfrm>
                    <a:off x="1330" y="3798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8"/>
                      </a:cxn>
                      <a:cxn ang="0">
                        <a:pos x="1" y="28"/>
                      </a:cxn>
                      <a:cxn ang="0">
                        <a:pos x="98" y="49"/>
                      </a:cxn>
                      <a:cxn ang="0">
                        <a:pos x="98" y="2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9" h="50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1" y="28"/>
                        </a:lnTo>
                        <a:lnTo>
                          <a:pt x="98" y="49"/>
                        </a:lnTo>
                        <a:lnTo>
                          <a:pt x="98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932" name="Freeform 92"/>
                  <p:cNvSpPr>
                    <a:spLocks/>
                  </p:cNvSpPr>
                  <p:nvPr/>
                </p:nvSpPr>
                <p:spPr bwMode="auto">
                  <a:xfrm>
                    <a:off x="1436" y="3782"/>
                    <a:ext cx="128" cy="66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40" y="0"/>
                      </a:cxn>
                      <a:cxn ang="0">
                        <a:pos x="127" y="10"/>
                      </a:cxn>
                      <a:cxn ang="0">
                        <a:pos x="127" y="37"/>
                      </a:cxn>
                      <a:cxn ang="0">
                        <a:pos x="0" y="65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128" h="66">
                        <a:moveTo>
                          <a:pt x="0" y="35"/>
                        </a:moveTo>
                        <a:lnTo>
                          <a:pt x="40" y="0"/>
                        </a:lnTo>
                        <a:lnTo>
                          <a:pt x="127" y="10"/>
                        </a:lnTo>
                        <a:lnTo>
                          <a:pt x="127" y="37"/>
                        </a:lnTo>
                        <a:lnTo>
                          <a:pt x="0" y="65"/>
                        </a:lnTo>
                        <a:lnTo>
                          <a:pt x="0" y="3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933" name="Freeform 93"/>
                  <p:cNvSpPr>
                    <a:spLocks/>
                  </p:cNvSpPr>
                  <p:nvPr/>
                </p:nvSpPr>
                <p:spPr bwMode="auto">
                  <a:xfrm>
                    <a:off x="1368" y="3762"/>
                    <a:ext cx="196" cy="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7" y="5"/>
                      </a:cxn>
                      <a:cxn ang="0">
                        <a:pos x="195" y="22"/>
                      </a:cxn>
                      <a:cxn ang="0">
                        <a:pos x="107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6" h="23">
                        <a:moveTo>
                          <a:pt x="0" y="0"/>
                        </a:moveTo>
                        <a:lnTo>
                          <a:pt x="97" y="5"/>
                        </a:lnTo>
                        <a:lnTo>
                          <a:pt x="195" y="22"/>
                        </a:lnTo>
                        <a:lnTo>
                          <a:pt x="107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63973" name="Group 94"/>
                <p:cNvGrpSpPr>
                  <a:grpSpLocks/>
                </p:cNvGrpSpPr>
                <p:nvPr/>
              </p:nvGrpSpPr>
              <p:grpSpPr bwMode="auto">
                <a:xfrm>
                  <a:off x="1328" y="3788"/>
                  <a:ext cx="240" cy="40"/>
                  <a:chOff x="1328" y="3788"/>
                  <a:chExt cx="240" cy="40"/>
                </a:xfrm>
              </p:grpSpPr>
              <p:sp>
                <p:nvSpPr>
                  <p:cNvPr id="163935" name="Freeform 95"/>
                  <p:cNvSpPr>
                    <a:spLocks/>
                  </p:cNvSpPr>
                  <p:nvPr/>
                </p:nvSpPr>
                <p:spPr bwMode="auto">
                  <a:xfrm>
                    <a:off x="1328" y="3803"/>
                    <a:ext cx="107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6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7" h="25">
                        <a:moveTo>
                          <a:pt x="0" y="0"/>
                        </a:moveTo>
                        <a:lnTo>
                          <a:pt x="106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936" name="Freeform 96"/>
                  <p:cNvSpPr>
                    <a:spLocks/>
                  </p:cNvSpPr>
                  <p:nvPr/>
                </p:nvSpPr>
                <p:spPr bwMode="auto">
                  <a:xfrm>
                    <a:off x="1435" y="3788"/>
                    <a:ext cx="45" cy="40"/>
                  </a:xfrm>
                  <a:custGeom>
                    <a:avLst/>
                    <a:gdLst/>
                    <a:ahLst/>
                    <a:cxnLst>
                      <a:cxn ang="0">
                        <a:pos x="0" y="39"/>
                      </a:cxn>
                      <a:cxn ang="0">
                        <a:pos x="44" y="0"/>
                      </a:cxn>
                      <a:cxn ang="0">
                        <a:pos x="0" y="39"/>
                      </a:cxn>
                    </a:cxnLst>
                    <a:rect l="0" t="0" r="r" b="b"/>
                    <a:pathLst>
                      <a:path w="45" h="40">
                        <a:moveTo>
                          <a:pt x="0" y="39"/>
                        </a:moveTo>
                        <a:lnTo>
                          <a:pt x="44" y="0"/>
                        </a:lnTo>
                        <a:lnTo>
                          <a:pt x="0" y="3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3937" name="Freeform 97"/>
                  <p:cNvSpPr>
                    <a:spLocks/>
                  </p:cNvSpPr>
                  <p:nvPr/>
                </p:nvSpPr>
                <p:spPr bwMode="auto">
                  <a:xfrm>
                    <a:off x="1480" y="3788"/>
                    <a:ext cx="88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8" h="8">
                        <a:moveTo>
                          <a:pt x="0" y="0"/>
                        </a:moveTo>
                        <a:lnTo>
                          <a:pt x="87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63938" name="Freeform 98"/>
            <p:cNvSpPr>
              <a:spLocks/>
            </p:cNvSpPr>
            <p:nvPr/>
          </p:nvSpPr>
          <p:spPr bwMode="auto">
            <a:xfrm>
              <a:off x="1267" y="3549"/>
              <a:ext cx="200" cy="186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199" y="74"/>
                </a:cxn>
                <a:cxn ang="0">
                  <a:pos x="0" y="185"/>
                </a:cxn>
                <a:cxn ang="0">
                  <a:pos x="0" y="93"/>
                </a:cxn>
              </a:cxnLst>
              <a:rect l="0" t="0" r="r" b="b"/>
              <a:pathLst>
                <a:path w="200" h="186">
                  <a:moveTo>
                    <a:pt x="0" y="93"/>
                  </a:moveTo>
                  <a:lnTo>
                    <a:pt x="199" y="0"/>
                  </a:lnTo>
                  <a:lnTo>
                    <a:pt x="199" y="74"/>
                  </a:lnTo>
                  <a:lnTo>
                    <a:pt x="0" y="185"/>
                  </a:lnTo>
                  <a:lnTo>
                    <a:pt x="0" y="93"/>
                  </a:lnTo>
                </a:path>
              </a:pathLst>
            </a:custGeom>
            <a:solidFill>
              <a:srgbClr val="5F5F5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939" name="Freeform 99"/>
            <p:cNvSpPr>
              <a:spLocks/>
            </p:cNvSpPr>
            <p:nvPr/>
          </p:nvSpPr>
          <p:spPr bwMode="auto">
            <a:xfrm>
              <a:off x="1265" y="3366"/>
              <a:ext cx="207" cy="28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06" y="0"/>
                </a:cxn>
                <a:cxn ang="0">
                  <a:pos x="206" y="185"/>
                </a:cxn>
                <a:cxn ang="0">
                  <a:pos x="0" y="279"/>
                </a:cxn>
                <a:cxn ang="0">
                  <a:pos x="0" y="59"/>
                </a:cxn>
              </a:cxnLst>
              <a:rect l="0" t="0" r="r" b="b"/>
              <a:pathLst>
                <a:path w="207" h="280">
                  <a:moveTo>
                    <a:pt x="0" y="59"/>
                  </a:moveTo>
                  <a:lnTo>
                    <a:pt x="206" y="0"/>
                  </a:lnTo>
                  <a:lnTo>
                    <a:pt x="206" y="185"/>
                  </a:lnTo>
                  <a:lnTo>
                    <a:pt x="0" y="279"/>
                  </a:lnTo>
                  <a:lnTo>
                    <a:pt x="0" y="59"/>
                  </a:lnTo>
                </a:path>
              </a:pathLst>
            </a:custGeom>
            <a:solidFill>
              <a:srgbClr val="BFB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3940" name="Freeform 100"/>
            <p:cNvSpPr>
              <a:spLocks/>
            </p:cNvSpPr>
            <p:nvPr/>
          </p:nvSpPr>
          <p:spPr bwMode="auto">
            <a:xfrm>
              <a:off x="340" y="3590"/>
              <a:ext cx="978" cy="193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977" y="79"/>
                </a:cxn>
                <a:cxn ang="0">
                  <a:pos x="920" y="149"/>
                </a:cxn>
                <a:cxn ang="0">
                  <a:pos x="864" y="192"/>
                </a:cxn>
                <a:cxn ang="0">
                  <a:pos x="0" y="96"/>
                </a:cxn>
                <a:cxn ang="0">
                  <a:pos x="64" y="69"/>
                </a:cxn>
                <a:cxn ang="0">
                  <a:pos x="159" y="0"/>
                </a:cxn>
              </a:cxnLst>
              <a:rect l="0" t="0" r="r" b="b"/>
              <a:pathLst>
                <a:path w="978" h="193">
                  <a:moveTo>
                    <a:pt x="159" y="0"/>
                  </a:moveTo>
                  <a:lnTo>
                    <a:pt x="977" y="79"/>
                  </a:lnTo>
                  <a:lnTo>
                    <a:pt x="920" y="149"/>
                  </a:lnTo>
                  <a:lnTo>
                    <a:pt x="864" y="192"/>
                  </a:lnTo>
                  <a:lnTo>
                    <a:pt x="0" y="96"/>
                  </a:lnTo>
                  <a:lnTo>
                    <a:pt x="64" y="69"/>
                  </a:lnTo>
                  <a:lnTo>
                    <a:pt x="159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3976" name="Group 101"/>
            <p:cNvGrpSpPr>
              <a:grpSpLocks/>
            </p:cNvGrpSpPr>
            <p:nvPr/>
          </p:nvGrpSpPr>
          <p:grpSpPr bwMode="auto">
            <a:xfrm>
              <a:off x="1263" y="3383"/>
              <a:ext cx="212" cy="252"/>
              <a:chOff x="1263" y="3383"/>
              <a:chExt cx="212" cy="252"/>
            </a:xfrm>
          </p:grpSpPr>
          <p:sp>
            <p:nvSpPr>
              <p:cNvPr id="163942" name="Freeform 102"/>
              <p:cNvSpPr>
                <a:spLocks/>
              </p:cNvSpPr>
              <p:nvPr/>
            </p:nvSpPr>
            <p:spPr bwMode="auto">
              <a:xfrm>
                <a:off x="1263" y="3453"/>
                <a:ext cx="212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1" y="0"/>
                  </a:cxn>
                  <a:cxn ang="0">
                    <a:pos x="0" y="77"/>
                  </a:cxn>
                </a:cxnLst>
                <a:rect l="0" t="0" r="r" b="b"/>
                <a:pathLst>
                  <a:path w="212" h="78">
                    <a:moveTo>
                      <a:pt x="0" y="77"/>
                    </a:moveTo>
                    <a:lnTo>
                      <a:pt x="211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3" name="Freeform 103"/>
              <p:cNvSpPr>
                <a:spLocks/>
              </p:cNvSpPr>
              <p:nvPr/>
            </p:nvSpPr>
            <p:spPr bwMode="auto">
              <a:xfrm>
                <a:off x="1300" y="3475"/>
                <a:ext cx="174" cy="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73" y="0"/>
                  </a:cxn>
                  <a:cxn ang="0">
                    <a:pos x="0" y="68"/>
                  </a:cxn>
                </a:cxnLst>
                <a:rect l="0" t="0" r="r" b="b"/>
                <a:pathLst>
                  <a:path w="174" h="69">
                    <a:moveTo>
                      <a:pt x="0" y="68"/>
                    </a:moveTo>
                    <a:lnTo>
                      <a:pt x="173" y="0"/>
                    </a:lnTo>
                    <a:lnTo>
                      <a:pt x="0" y="6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4" name="Freeform 104"/>
              <p:cNvSpPr>
                <a:spLocks/>
              </p:cNvSpPr>
              <p:nvPr/>
            </p:nvSpPr>
            <p:spPr bwMode="auto">
              <a:xfrm>
                <a:off x="1299" y="3496"/>
                <a:ext cx="175" cy="7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74" y="0"/>
                  </a:cxn>
                  <a:cxn ang="0">
                    <a:pos x="0" y="72"/>
                  </a:cxn>
                </a:cxnLst>
                <a:rect l="0" t="0" r="r" b="b"/>
                <a:pathLst>
                  <a:path w="175" h="73">
                    <a:moveTo>
                      <a:pt x="0" y="72"/>
                    </a:moveTo>
                    <a:lnTo>
                      <a:pt x="174" y="0"/>
                    </a:lnTo>
                    <a:lnTo>
                      <a:pt x="0" y="7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5" name="Freeform 105"/>
              <p:cNvSpPr>
                <a:spLocks/>
              </p:cNvSpPr>
              <p:nvPr/>
            </p:nvSpPr>
            <p:spPr bwMode="auto">
              <a:xfrm>
                <a:off x="1300" y="3516"/>
                <a:ext cx="175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4" y="0"/>
                  </a:cxn>
                  <a:cxn ang="0">
                    <a:pos x="0" y="74"/>
                  </a:cxn>
                </a:cxnLst>
                <a:rect l="0" t="0" r="r" b="b"/>
                <a:pathLst>
                  <a:path w="175" h="75">
                    <a:moveTo>
                      <a:pt x="0" y="74"/>
                    </a:moveTo>
                    <a:lnTo>
                      <a:pt x="174" y="0"/>
                    </a:lnTo>
                    <a:lnTo>
                      <a:pt x="0" y="74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6" name="Freeform 106"/>
              <p:cNvSpPr>
                <a:spLocks/>
              </p:cNvSpPr>
              <p:nvPr/>
            </p:nvSpPr>
            <p:spPr bwMode="auto">
              <a:xfrm>
                <a:off x="1300" y="3537"/>
                <a:ext cx="175" cy="79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74" y="0"/>
                  </a:cxn>
                  <a:cxn ang="0">
                    <a:pos x="0" y="78"/>
                  </a:cxn>
                </a:cxnLst>
                <a:rect l="0" t="0" r="r" b="b"/>
                <a:pathLst>
                  <a:path w="175" h="79">
                    <a:moveTo>
                      <a:pt x="0" y="78"/>
                    </a:moveTo>
                    <a:lnTo>
                      <a:pt x="174" y="0"/>
                    </a:lnTo>
                    <a:lnTo>
                      <a:pt x="0" y="7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7" name="Freeform 107"/>
              <p:cNvSpPr>
                <a:spLocks/>
              </p:cNvSpPr>
              <p:nvPr/>
            </p:nvSpPr>
            <p:spPr bwMode="auto">
              <a:xfrm>
                <a:off x="1299" y="3430"/>
                <a:ext cx="17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175" y="0"/>
                  </a:cxn>
                  <a:cxn ang="0">
                    <a:pos x="0" y="61"/>
                  </a:cxn>
                </a:cxnLst>
                <a:rect l="0" t="0" r="r" b="b"/>
                <a:pathLst>
                  <a:path w="176" h="62">
                    <a:moveTo>
                      <a:pt x="0" y="61"/>
                    </a:moveTo>
                    <a:lnTo>
                      <a:pt x="175" y="0"/>
                    </a:lnTo>
                    <a:lnTo>
                      <a:pt x="0" y="6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8" name="Freeform 108"/>
              <p:cNvSpPr>
                <a:spLocks/>
              </p:cNvSpPr>
              <p:nvPr/>
            </p:nvSpPr>
            <p:spPr bwMode="auto">
              <a:xfrm>
                <a:off x="1300" y="3408"/>
                <a:ext cx="175" cy="5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74" y="0"/>
                  </a:cxn>
                  <a:cxn ang="0">
                    <a:pos x="0" y="55"/>
                  </a:cxn>
                </a:cxnLst>
                <a:rect l="0" t="0" r="r" b="b"/>
                <a:pathLst>
                  <a:path w="175" h="56">
                    <a:moveTo>
                      <a:pt x="0" y="55"/>
                    </a:moveTo>
                    <a:lnTo>
                      <a:pt x="174" y="0"/>
                    </a:lnTo>
                    <a:lnTo>
                      <a:pt x="0" y="55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49" name="Freeform 109"/>
              <p:cNvSpPr>
                <a:spLocks/>
              </p:cNvSpPr>
              <p:nvPr/>
            </p:nvSpPr>
            <p:spPr bwMode="auto">
              <a:xfrm>
                <a:off x="1299" y="3383"/>
                <a:ext cx="175" cy="53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174" y="0"/>
                  </a:cxn>
                  <a:cxn ang="0">
                    <a:pos x="0" y="52"/>
                  </a:cxn>
                </a:cxnLst>
                <a:rect l="0" t="0" r="r" b="b"/>
                <a:pathLst>
                  <a:path w="175" h="53">
                    <a:moveTo>
                      <a:pt x="0" y="52"/>
                    </a:moveTo>
                    <a:lnTo>
                      <a:pt x="174" y="0"/>
                    </a:lnTo>
                    <a:lnTo>
                      <a:pt x="0" y="5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950" name="Freeform 110"/>
              <p:cNvSpPr>
                <a:spLocks/>
              </p:cNvSpPr>
              <p:nvPr/>
            </p:nvSpPr>
            <p:spPr bwMode="auto">
              <a:xfrm>
                <a:off x="1299" y="3417"/>
                <a:ext cx="2" cy="2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7"/>
                  </a:cxn>
                  <a:cxn ang="0">
                    <a:pos x="1" y="0"/>
                  </a:cxn>
                </a:cxnLst>
                <a:rect l="0" t="0" r="r" b="b"/>
                <a:pathLst>
                  <a:path w="2" h="218">
                    <a:moveTo>
                      <a:pt x="1" y="0"/>
                    </a:moveTo>
                    <a:lnTo>
                      <a:pt x="0" y="217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63979" name="Group 111"/>
            <p:cNvGrpSpPr>
              <a:grpSpLocks/>
            </p:cNvGrpSpPr>
            <p:nvPr/>
          </p:nvGrpSpPr>
          <p:grpSpPr bwMode="auto">
            <a:xfrm>
              <a:off x="340" y="3600"/>
              <a:ext cx="983" cy="218"/>
              <a:chOff x="340" y="3600"/>
              <a:chExt cx="983" cy="218"/>
            </a:xfrm>
          </p:grpSpPr>
          <p:sp>
            <p:nvSpPr>
              <p:cNvPr id="163952" name="Freeform 112"/>
              <p:cNvSpPr>
                <a:spLocks/>
              </p:cNvSpPr>
              <p:nvPr/>
            </p:nvSpPr>
            <p:spPr bwMode="auto">
              <a:xfrm>
                <a:off x="1019" y="3669"/>
                <a:ext cx="230" cy="91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35" y="52"/>
                  </a:cxn>
                  <a:cxn ang="0">
                    <a:pos x="0" y="75"/>
                  </a:cxn>
                  <a:cxn ang="0">
                    <a:pos x="150" y="90"/>
                  </a:cxn>
                  <a:cxn ang="0">
                    <a:pos x="185" y="62"/>
                  </a:cxn>
                  <a:cxn ang="0">
                    <a:pos x="229" y="12"/>
                  </a:cxn>
                  <a:cxn ang="0">
                    <a:pos x="89" y="0"/>
                  </a:cxn>
                </a:cxnLst>
                <a:rect l="0" t="0" r="r" b="b"/>
                <a:pathLst>
                  <a:path w="230" h="91">
                    <a:moveTo>
                      <a:pt x="89" y="0"/>
                    </a:moveTo>
                    <a:lnTo>
                      <a:pt x="35" y="52"/>
                    </a:lnTo>
                    <a:lnTo>
                      <a:pt x="0" y="75"/>
                    </a:lnTo>
                    <a:lnTo>
                      <a:pt x="150" y="90"/>
                    </a:lnTo>
                    <a:lnTo>
                      <a:pt x="185" y="62"/>
                    </a:lnTo>
                    <a:lnTo>
                      <a:pt x="229" y="12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808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3982" name="Group 113"/>
              <p:cNvGrpSpPr>
                <a:grpSpLocks/>
              </p:cNvGrpSpPr>
              <p:nvPr/>
            </p:nvGrpSpPr>
            <p:grpSpPr bwMode="auto">
              <a:xfrm>
                <a:off x="340" y="3600"/>
                <a:ext cx="983" cy="218"/>
                <a:chOff x="340" y="3600"/>
                <a:chExt cx="983" cy="218"/>
              </a:xfrm>
            </p:grpSpPr>
            <p:sp>
              <p:nvSpPr>
                <p:cNvPr id="163954" name="Freeform 114"/>
                <p:cNvSpPr>
                  <a:spLocks/>
                </p:cNvSpPr>
                <p:nvPr/>
              </p:nvSpPr>
              <p:spPr bwMode="auto">
                <a:xfrm>
                  <a:off x="340" y="3690"/>
                  <a:ext cx="864" cy="1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"/>
                    </a:cxn>
                    <a:cxn ang="0">
                      <a:pos x="863" y="127"/>
                    </a:cxn>
                    <a:cxn ang="0">
                      <a:pos x="863" y="9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64" h="128">
                      <a:moveTo>
                        <a:pt x="0" y="0"/>
                      </a:moveTo>
                      <a:lnTo>
                        <a:pt x="0" y="33"/>
                      </a:lnTo>
                      <a:lnTo>
                        <a:pt x="863" y="127"/>
                      </a:lnTo>
                      <a:lnTo>
                        <a:pt x="863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55" name="Freeform 115"/>
                <p:cNvSpPr>
                  <a:spLocks/>
                </p:cNvSpPr>
                <p:nvPr/>
              </p:nvSpPr>
              <p:spPr bwMode="auto">
                <a:xfrm>
                  <a:off x="1211" y="3672"/>
                  <a:ext cx="107" cy="146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0" y="145"/>
                    </a:cxn>
                    <a:cxn ang="0">
                      <a:pos x="46" y="112"/>
                    </a:cxn>
                    <a:cxn ang="0">
                      <a:pos x="65" y="92"/>
                    </a:cxn>
                    <a:cxn ang="0">
                      <a:pos x="106" y="41"/>
                    </a:cxn>
                    <a:cxn ang="0">
                      <a:pos x="106" y="0"/>
                    </a:cxn>
                    <a:cxn ang="0">
                      <a:pos x="53" y="69"/>
                    </a:cxn>
                    <a:cxn ang="0">
                      <a:pos x="0" y="112"/>
                    </a:cxn>
                  </a:cxnLst>
                  <a:rect l="0" t="0" r="r" b="b"/>
                  <a:pathLst>
                    <a:path w="107" h="146">
                      <a:moveTo>
                        <a:pt x="0" y="112"/>
                      </a:moveTo>
                      <a:lnTo>
                        <a:pt x="0" y="145"/>
                      </a:lnTo>
                      <a:lnTo>
                        <a:pt x="46" y="112"/>
                      </a:lnTo>
                      <a:lnTo>
                        <a:pt x="65" y="92"/>
                      </a:lnTo>
                      <a:lnTo>
                        <a:pt x="106" y="41"/>
                      </a:lnTo>
                      <a:lnTo>
                        <a:pt x="106" y="0"/>
                      </a:lnTo>
                      <a:lnTo>
                        <a:pt x="53" y="69"/>
                      </a:lnTo>
                      <a:lnTo>
                        <a:pt x="0" y="112"/>
                      </a:lnTo>
                    </a:path>
                  </a:pathLst>
                </a:custGeom>
                <a:solidFill>
                  <a:srgbClr val="5F5F5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3956" name="Freeform 116"/>
                <p:cNvSpPr>
                  <a:spLocks/>
                </p:cNvSpPr>
                <p:nvPr/>
              </p:nvSpPr>
              <p:spPr bwMode="auto">
                <a:xfrm>
                  <a:off x="340" y="3699"/>
                  <a:ext cx="871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0" y="9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1" h="99">
                      <a:moveTo>
                        <a:pt x="0" y="0"/>
                      </a:moveTo>
                      <a:lnTo>
                        <a:pt x="870" y="9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63985" name="Group 117"/>
                <p:cNvGrpSpPr>
                  <a:grpSpLocks/>
                </p:cNvGrpSpPr>
                <p:nvPr/>
              </p:nvGrpSpPr>
              <p:grpSpPr bwMode="auto">
                <a:xfrm>
                  <a:off x="397" y="3600"/>
                  <a:ext cx="838" cy="167"/>
                  <a:chOff x="397" y="3600"/>
                  <a:chExt cx="838" cy="167"/>
                </a:xfrm>
              </p:grpSpPr>
              <p:sp>
                <p:nvSpPr>
                  <p:cNvPr id="163958" name="Freeform 118"/>
                  <p:cNvSpPr>
                    <a:spLocks/>
                  </p:cNvSpPr>
                  <p:nvPr/>
                </p:nvSpPr>
                <p:spPr bwMode="auto">
                  <a:xfrm>
                    <a:off x="397" y="3609"/>
                    <a:ext cx="638" cy="126"/>
                  </a:xfrm>
                  <a:custGeom>
                    <a:avLst/>
                    <a:gdLst/>
                    <a:ahLst/>
                    <a:cxnLst>
                      <a:cxn ang="0">
                        <a:pos x="110" y="0"/>
                      </a:cxn>
                      <a:cxn ang="0">
                        <a:pos x="35" y="55"/>
                      </a:cxn>
                      <a:cxn ang="0">
                        <a:pos x="0" y="71"/>
                      </a:cxn>
                      <a:cxn ang="0">
                        <a:pos x="540" y="125"/>
                      </a:cxn>
                      <a:cxn ang="0">
                        <a:pos x="579" y="101"/>
                      </a:cxn>
                      <a:cxn ang="0">
                        <a:pos x="637" y="50"/>
                      </a:cxn>
                      <a:cxn ang="0">
                        <a:pos x="110" y="0"/>
                      </a:cxn>
                    </a:cxnLst>
                    <a:rect l="0" t="0" r="r" b="b"/>
                    <a:pathLst>
                      <a:path w="638" h="126">
                        <a:moveTo>
                          <a:pt x="110" y="0"/>
                        </a:moveTo>
                        <a:lnTo>
                          <a:pt x="35" y="55"/>
                        </a:lnTo>
                        <a:lnTo>
                          <a:pt x="0" y="71"/>
                        </a:lnTo>
                        <a:lnTo>
                          <a:pt x="540" y="125"/>
                        </a:lnTo>
                        <a:lnTo>
                          <a:pt x="579" y="101"/>
                        </a:lnTo>
                        <a:lnTo>
                          <a:pt x="637" y="50"/>
                        </a:lnTo>
                        <a:lnTo>
                          <a:pt x="1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6398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409" y="3600"/>
                    <a:ext cx="826" cy="167"/>
                    <a:chOff x="409" y="3600"/>
                    <a:chExt cx="826" cy="167"/>
                  </a:xfrm>
                </p:grpSpPr>
                <p:grpSp>
                  <p:nvGrpSpPr>
                    <p:cNvPr id="163991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" y="3600"/>
                      <a:ext cx="601" cy="138"/>
                      <a:chOff x="425" y="3600"/>
                      <a:chExt cx="601" cy="138"/>
                    </a:xfrm>
                  </p:grpSpPr>
                  <p:grpSp>
                    <p:nvGrpSpPr>
                      <p:cNvPr id="163994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5" y="3600"/>
                        <a:ext cx="126" cy="92"/>
                        <a:chOff x="425" y="3600"/>
                        <a:chExt cx="126" cy="92"/>
                      </a:xfrm>
                    </p:grpSpPr>
                    <p:sp>
                      <p:nvSpPr>
                        <p:cNvPr id="163962" name="Freeform 1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5" y="3670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63" name="Freeform 1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" y="3600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3995" name="Group 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" y="3605"/>
                        <a:ext cx="126" cy="92"/>
                        <a:chOff x="474" y="3605"/>
                        <a:chExt cx="126" cy="92"/>
                      </a:xfrm>
                    </p:grpSpPr>
                    <p:sp>
                      <p:nvSpPr>
                        <p:cNvPr id="163965" name="Freeform 1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4" y="3675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66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4" y="360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3998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4" y="3608"/>
                        <a:ext cx="127" cy="92"/>
                        <a:chOff x="524" y="3608"/>
                        <a:chExt cx="127" cy="92"/>
                      </a:xfrm>
                    </p:grpSpPr>
                    <p:sp>
                      <p:nvSpPr>
                        <p:cNvPr id="163968" name="Freeform 1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4" y="3678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69" name="Freeform 1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5" y="360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01" name="Group 1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70" y="3615"/>
                        <a:ext cx="127" cy="92"/>
                        <a:chOff x="570" y="3615"/>
                        <a:chExt cx="127" cy="92"/>
                      </a:xfrm>
                    </p:grpSpPr>
                    <p:sp>
                      <p:nvSpPr>
                        <p:cNvPr id="163971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0" y="3685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72" name="Freeform 1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1" y="361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07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1" y="3618"/>
                        <a:ext cx="126" cy="92"/>
                        <a:chOff x="621" y="3618"/>
                        <a:chExt cx="126" cy="92"/>
                      </a:xfrm>
                    </p:grpSpPr>
                    <p:sp>
                      <p:nvSpPr>
                        <p:cNvPr id="163974" name="Freeform 1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" y="3688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75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361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12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8" y="3621"/>
                        <a:ext cx="127" cy="93"/>
                        <a:chOff x="668" y="3621"/>
                        <a:chExt cx="127" cy="93"/>
                      </a:xfrm>
                    </p:grpSpPr>
                    <p:sp>
                      <p:nvSpPr>
                        <p:cNvPr id="163977" name="Freeform 1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8" y="3691"/>
                          <a:ext cx="4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"/>
                            </a:cxn>
                            <a:cxn ang="0">
                              <a:pos x="41" y="0"/>
                            </a:cxn>
                            <a:cxn ang="0">
                              <a:pos x="0" y="22"/>
                            </a:cxn>
                          </a:cxnLst>
                          <a:rect l="0" t="0" r="r" b="b"/>
                          <a:pathLst>
                            <a:path w="42" h="23">
                              <a:moveTo>
                                <a:pt x="0" y="22"/>
                              </a:moveTo>
                              <a:lnTo>
                                <a:pt x="41" y="0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78" name="Freeform 1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09" y="3621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13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5" y="3626"/>
                        <a:ext cx="127" cy="92"/>
                        <a:chOff x="715" y="3626"/>
                        <a:chExt cx="127" cy="92"/>
                      </a:xfrm>
                    </p:grpSpPr>
                    <p:sp>
                      <p:nvSpPr>
                        <p:cNvPr id="163980" name="Freeform 1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5" y="3696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81" name="Freeform 1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6" y="362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14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" y="3632"/>
                        <a:ext cx="127" cy="93"/>
                        <a:chOff x="759" y="3632"/>
                        <a:chExt cx="127" cy="93"/>
                      </a:xfrm>
                    </p:grpSpPr>
                    <p:sp>
                      <p:nvSpPr>
                        <p:cNvPr id="163983" name="Freeform 1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9" y="370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84" name="Freeform 1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0" y="363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15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7" y="3639"/>
                        <a:ext cx="126" cy="92"/>
                        <a:chOff x="807" y="3639"/>
                        <a:chExt cx="126" cy="92"/>
                      </a:xfrm>
                    </p:grpSpPr>
                    <p:sp>
                      <p:nvSpPr>
                        <p:cNvPr id="163986" name="Freeform 1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" y="3709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87" name="Freeform 1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7" y="363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16" name="Group 1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4" y="3642"/>
                        <a:ext cx="127" cy="93"/>
                        <a:chOff x="854" y="3642"/>
                        <a:chExt cx="127" cy="93"/>
                      </a:xfrm>
                    </p:grpSpPr>
                    <p:sp>
                      <p:nvSpPr>
                        <p:cNvPr id="163989" name="Freeform 1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4" y="371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90" name="Freeform 1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5" y="364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17" name="Group 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0" y="3646"/>
                        <a:ext cx="126" cy="92"/>
                        <a:chOff x="900" y="3646"/>
                        <a:chExt cx="126" cy="92"/>
                      </a:xfrm>
                    </p:grpSpPr>
                    <p:sp>
                      <p:nvSpPr>
                        <p:cNvPr id="163992" name="Freeform 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0" y="3716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93" name="Freeform 1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0" y="364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64018" name="Group 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7" y="3660"/>
                      <a:ext cx="182" cy="107"/>
                      <a:chOff x="1047" y="3660"/>
                      <a:chExt cx="182" cy="107"/>
                    </a:xfrm>
                  </p:grpSpPr>
                  <p:grpSp>
                    <p:nvGrpSpPr>
                      <p:cNvPr id="164019" name="Group 1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2" y="3667"/>
                        <a:ext cx="107" cy="100"/>
                        <a:chOff x="1122" y="3667"/>
                        <a:chExt cx="107" cy="100"/>
                      </a:xfrm>
                    </p:grpSpPr>
                    <p:sp>
                      <p:nvSpPr>
                        <p:cNvPr id="163996" name="Freeform 1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2" y="3740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3997" name="Freeform 1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8" y="3667"/>
                          <a:ext cx="71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3"/>
                            </a:cxn>
                            <a:cxn ang="0">
                              <a:pos x="70" y="0"/>
                            </a:cxn>
                            <a:cxn ang="0">
                              <a:pos x="0" y="73"/>
                            </a:cxn>
                          </a:cxnLst>
                          <a:rect l="0" t="0" r="r" b="b"/>
                          <a:pathLst>
                            <a:path w="71" h="74">
                              <a:moveTo>
                                <a:pt x="0" y="73"/>
                              </a:moveTo>
                              <a:lnTo>
                                <a:pt x="70" y="0"/>
                              </a:lnTo>
                              <a:lnTo>
                                <a:pt x="0" y="7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20" name="Group 1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84" y="3662"/>
                        <a:ext cx="109" cy="102"/>
                        <a:chOff x="1084" y="3662"/>
                        <a:chExt cx="109" cy="102"/>
                      </a:xfrm>
                    </p:grpSpPr>
                    <p:sp>
                      <p:nvSpPr>
                        <p:cNvPr id="163999" name="Freeform 1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4" y="3737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4000" name="Freeform 1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0" y="3662"/>
                          <a:ext cx="73" cy="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5"/>
                            </a:cxn>
                            <a:cxn ang="0">
                              <a:pos x="72" y="0"/>
                            </a:cxn>
                            <a:cxn ang="0">
                              <a:pos x="0" y="75"/>
                            </a:cxn>
                          </a:cxnLst>
                          <a:rect l="0" t="0" r="r" b="b"/>
                          <a:pathLst>
                            <a:path w="73" h="76">
                              <a:moveTo>
                                <a:pt x="0" y="75"/>
                              </a:moveTo>
                              <a:lnTo>
                                <a:pt x="72" y="0"/>
                              </a:lnTo>
                              <a:lnTo>
                                <a:pt x="0" y="75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4021" name="Group 1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660"/>
                        <a:ext cx="105" cy="99"/>
                        <a:chOff x="1047" y="3660"/>
                        <a:chExt cx="105" cy="99"/>
                      </a:xfrm>
                    </p:grpSpPr>
                    <p:sp>
                      <p:nvSpPr>
                        <p:cNvPr id="164002" name="Freeform 1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47" y="3732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4003" name="Freeform 1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3" y="3660"/>
                          <a:ext cx="69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2"/>
                            </a:cxn>
                            <a:cxn ang="0">
                              <a:pos x="68" y="0"/>
                            </a:cxn>
                            <a:cxn ang="0">
                              <a:pos x="0" y="72"/>
                            </a:cxn>
                          </a:cxnLst>
                          <a:rect l="0" t="0" r="r" b="b"/>
                          <a:pathLst>
                            <a:path w="69" h="73">
                              <a:moveTo>
                                <a:pt x="0" y="72"/>
                              </a:moveTo>
                              <a:lnTo>
                                <a:pt x="68" y="0"/>
                              </a:lnTo>
                              <a:lnTo>
                                <a:pt x="0" y="7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164004" name="Freeform 164"/>
                    <p:cNvSpPr>
                      <a:spLocks/>
                    </p:cNvSpPr>
                    <p:nvPr/>
                  </p:nvSpPr>
                  <p:spPr bwMode="auto">
                    <a:xfrm>
                      <a:off x="469" y="3628"/>
                      <a:ext cx="766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65" y="7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66" h="74">
                          <a:moveTo>
                            <a:pt x="0" y="0"/>
                          </a:moveTo>
                          <a:lnTo>
                            <a:pt x="76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4005" name="Freeform 165"/>
                    <p:cNvSpPr>
                      <a:spLocks/>
                    </p:cNvSpPr>
                    <p:nvPr/>
                  </p:nvSpPr>
                  <p:spPr bwMode="auto">
                    <a:xfrm>
                      <a:off x="441" y="3647"/>
                      <a:ext cx="781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0" y="7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81" h="76">
                          <a:moveTo>
                            <a:pt x="0" y="0"/>
                          </a:moveTo>
                          <a:lnTo>
                            <a:pt x="780" y="7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4006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409" y="3665"/>
                      <a:ext cx="790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9" y="8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90" h="82">
                          <a:moveTo>
                            <a:pt x="0" y="0"/>
                          </a:moveTo>
                          <a:lnTo>
                            <a:pt x="789" y="8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64022" name="Group 167"/>
                <p:cNvGrpSpPr>
                  <a:grpSpLocks/>
                </p:cNvGrpSpPr>
                <p:nvPr/>
              </p:nvGrpSpPr>
              <p:grpSpPr bwMode="auto">
                <a:xfrm>
                  <a:off x="1210" y="3682"/>
                  <a:ext cx="113" cy="117"/>
                  <a:chOff x="1210" y="3682"/>
                  <a:chExt cx="113" cy="117"/>
                </a:xfrm>
              </p:grpSpPr>
              <p:sp>
                <p:nvSpPr>
                  <p:cNvPr id="164008" name="Freeform 168"/>
                  <p:cNvSpPr>
                    <a:spLocks/>
                  </p:cNvSpPr>
                  <p:nvPr/>
                </p:nvSpPr>
                <p:spPr bwMode="auto">
                  <a:xfrm>
                    <a:off x="1210" y="3748"/>
                    <a:ext cx="60" cy="51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59" y="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60" h="51">
                        <a:moveTo>
                          <a:pt x="0" y="50"/>
                        </a:moveTo>
                        <a:lnTo>
                          <a:pt x="59" y="0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4009" name="Freeform 169"/>
                  <p:cNvSpPr>
                    <a:spLocks/>
                  </p:cNvSpPr>
                  <p:nvPr/>
                </p:nvSpPr>
                <p:spPr bwMode="auto">
                  <a:xfrm>
                    <a:off x="1269" y="3682"/>
                    <a:ext cx="54" cy="67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53" y="0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54" h="67">
                        <a:moveTo>
                          <a:pt x="0" y="66"/>
                        </a:moveTo>
                        <a:lnTo>
                          <a:pt x="53" y="0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64010" name="Rectangle 170"/>
          <p:cNvSpPr>
            <a:spLocks noChangeArrowheads="1"/>
          </p:cNvSpPr>
          <p:nvPr/>
        </p:nvSpPr>
        <p:spPr bwMode="auto">
          <a:xfrm>
            <a:off x="6497638" y="2457450"/>
            <a:ext cx="2552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assembleur</a:t>
            </a:r>
          </a:p>
        </p:txBody>
      </p:sp>
      <p:sp>
        <p:nvSpPr>
          <p:cNvPr id="164011" name="Rectangle 171"/>
          <p:cNvSpPr>
            <a:spLocks noChangeArrowheads="1"/>
          </p:cNvSpPr>
          <p:nvPr/>
        </p:nvSpPr>
        <p:spPr bwMode="auto">
          <a:xfrm>
            <a:off x="3048000" y="1219200"/>
            <a:ext cx="1887538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Pascal, C, C++</a:t>
            </a:r>
          </a:p>
          <a:p>
            <a:r>
              <a:rPr lang="fr-FR" sz="2000">
                <a:latin typeface="Arial" charset="0"/>
              </a:rPr>
              <a:t>JAVA !!!!...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Arc 3"/>
          <p:cNvSpPr>
            <a:spLocks/>
          </p:cNvSpPr>
          <p:nvPr/>
        </p:nvSpPr>
        <p:spPr bwMode="auto">
          <a:xfrm>
            <a:off x="2374900" y="1497013"/>
            <a:ext cx="5911850" cy="2192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6BF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2298700" y="2478088"/>
            <a:ext cx="3244850" cy="2030412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55900" y="3670300"/>
            <a:ext cx="5530850" cy="1820863"/>
            <a:chOff x="1736" y="2312"/>
            <a:chExt cx="3484" cy="1147"/>
          </a:xfrm>
        </p:grpSpPr>
        <p:sp>
          <p:nvSpPr>
            <p:cNvPr id="162822" name="Arc 6"/>
            <p:cNvSpPr>
              <a:spLocks/>
            </p:cNvSpPr>
            <p:nvPr/>
          </p:nvSpPr>
          <p:spPr bwMode="auto">
            <a:xfrm>
              <a:off x="1736" y="2312"/>
              <a:ext cx="3484" cy="110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587"/>
                <a:gd name="T2" fmla="*/ 750 w 21600"/>
                <a:gd name="T3" fmla="*/ 21587 h 21587"/>
                <a:gd name="T4" fmla="*/ 0 w 21600"/>
                <a:gd name="T5" fmla="*/ 0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7" fill="none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</a:path>
                <a:path w="21600" h="21587" stroke="0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2823" name="Freeform 7"/>
            <p:cNvSpPr>
              <a:spLocks/>
            </p:cNvSpPr>
            <p:nvPr/>
          </p:nvSpPr>
          <p:spPr bwMode="auto">
            <a:xfrm>
              <a:off x="1740" y="3387"/>
              <a:ext cx="144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3" y="71"/>
                </a:cxn>
                <a:cxn ang="0">
                  <a:pos x="143" y="0"/>
                </a:cxn>
                <a:cxn ang="0">
                  <a:pos x="0" y="36"/>
                </a:cxn>
              </a:cxnLst>
              <a:rect l="0" t="0" r="r" b="b"/>
              <a:pathLst>
                <a:path w="144" h="72">
                  <a:moveTo>
                    <a:pt x="0" y="36"/>
                  </a:moveTo>
                  <a:lnTo>
                    <a:pt x="143" y="71"/>
                  </a:lnTo>
                  <a:lnTo>
                    <a:pt x="143" y="0"/>
                  </a:ln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rgbClr val="F6BF6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1740" y="3387"/>
              <a:ext cx="13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6" y="64"/>
                </a:cxn>
                <a:cxn ang="0">
                  <a:pos x="136" y="0"/>
                </a:cxn>
                <a:cxn ang="0">
                  <a:pos x="0" y="33"/>
                </a:cxn>
              </a:cxnLst>
              <a:rect l="0" t="0" r="r" b="b"/>
              <a:pathLst>
                <a:path w="137" h="65">
                  <a:moveTo>
                    <a:pt x="0" y="33"/>
                  </a:moveTo>
                  <a:lnTo>
                    <a:pt x="136" y="64"/>
                  </a:lnTo>
                  <a:lnTo>
                    <a:pt x="136" y="0"/>
                  </a:lnTo>
                  <a:lnTo>
                    <a:pt x="0" y="33"/>
                  </a:lnTo>
                </a:path>
              </a:pathLst>
            </a:custGeom>
            <a:solidFill>
              <a:srgbClr val="F6BF69"/>
            </a:solidFill>
            <a:ln w="762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24475" y="1827213"/>
            <a:ext cx="1592263" cy="555625"/>
            <a:chOff x="3354" y="1151"/>
            <a:chExt cx="1003" cy="350"/>
          </a:xfrm>
        </p:grpSpPr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3662" y="1151"/>
              <a:ext cx="490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2827" name="Rectangle 11"/>
            <p:cNvSpPr>
              <a:spLocks noChangeArrowheads="1"/>
            </p:cNvSpPr>
            <p:nvPr/>
          </p:nvSpPr>
          <p:spPr bwMode="auto">
            <a:xfrm>
              <a:off x="3354" y="1299"/>
              <a:ext cx="100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2828" name="Oval 12"/>
          <p:cNvSpPr>
            <a:spLocks noChangeArrowheads="1"/>
          </p:cNvSpPr>
          <p:nvPr/>
        </p:nvSpPr>
        <p:spPr bwMode="auto">
          <a:xfrm>
            <a:off x="7023100" y="3467100"/>
            <a:ext cx="1911350" cy="1292225"/>
          </a:xfrm>
          <a:prstGeom prst="ellipse">
            <a:avLst/>
          </a:prstGeom>
          <a:gradFill rotWithShape="0">
            <a:gsLst>
              <a:gs pos="0">
                <a:srgbClr val="A2C1FE">
                  <a:gamma/>
                  <a:tint val="0"/>
                  <a:invGamma/>
                </a:srgbClr>
              </a:gs>
              <a:gs pos="100000">
                <a:srgbClr val="A2C1FE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13613" y="3860800"/>
            <a:ext cx="1522412" cy="611188"/>
            <a:chOff x="4607" y="2432"/>
            <a:chExt cx="959" cy="385"/>
          </a:xfrm>
        </p:grpSpPr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4607" y="2432"/>
              <a:ext cx="95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000">
                  <a:solidFill>
                    <a:srgbClr val="000000"/>
                  </a:solidFill>
                  <a:latin typeface="Arial" charset="0"/>
                </a:rPr>
                <a:t>Assembleur</a:t>
              </a:r>
            </a:p>
          </p:txBody>
        </p:sp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4694" y="2615"/>
              <a:ext cx="34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091113" y="1349375"/>
            <a:ext cx="1803400" cy="1252538"/>
            <a:chOff x="3207" y="850"/>
            <a:chExt cx="1136" cy="789"/>
          </a:xfrm>
        </p:grpSpPr>
        <p:sp>
          <p:nvSpPr>
            <p:cNvPr id="162833" name="Oval 17"/>
            <p:cNvSpPr>
              <a:spLocks noChangeArrowheads="1"/>
            </p:cNvSpPr>
            <p:nvPr/>
          </p:nvSpPr>
          <p:spPr bwMode="auto">
            <a:xfrm>
              <a:off x="3207" y="850"/>
              <a:ext cx="1136" cy="789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294" y="1104"/>
              <a:ext cx="1034" cy="386"/>
              <a:chOff x="3294" y="1104"/>
              <a:chExt cx="1034" cy="386"/>
            </a:xfrm>
          </p:grpSpPr>
          <p:sp>
            <p:nvSpPr>
              <p:cNvPr id="162835" name="Rectangle 19"/>
              <p:cNvSpPr>
                <a:spLocks noChangeArrowheads="1"/>
              </p:cNvSpPr>
              <p:nvPr/>
            </p:nvSpPr>
            <p:spPr bwMode="auto">
              <a:xfrm>
                <a:off x="3351" y="1104"/>
                <a:ext cx="977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fr-FR" sz="2000">
                    <a:solidFill>
                      <a:srgbClr val="000000"/>
                    </a:solidFill>
                    <a:latin typeface="Arial" charset="0"/>
                  </a:rPr>
                  <a:t>Compilateur</a:t>
                </a:r>
              </a:p>
            </p:txBody>
          </p:sp>
          <p:sp>
            <p:nvSpPr>
              <p:cNvPr id="162836" name="Rectangle 20"/>
              <p:cNvSpPr>
                <a:spLocks noChangeArrowheads="1"/>
              </p:cNvSpPr>
              <p:nvPr/>
            </p:nvSpPr>
            <p:spPr bwMode="auto">
              <a:xfrm>
                <a:off x="3294" y="1288"/>
                <a:ext cx="583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61963" y="1582738"/>
            <a:ext cx="622300" cy="700087"/>
            <a:chOff x="291" y="997"/>
            <a:chExt cx="392" cy="441"/>
          </a:xfrm>
        </p:grpSpPr>
        <p:sp>
          <p:nvSpPr>
            <p:cNvPr id="162838" name="Freeform 22"/>
            <p:cNvSpPr>
              <a:spLocks/>
            </p:cNvSpPr>
            <p:nvPr/>
          </p:nvSpPr>
          <p:spPr bwMode="auto">
            <a:xfrm>
              <a:off x="295" y="1001"/>
              <a:ext cx="384" cy="43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55" y="2"/>
                </a:cxn>
                <a:cxn ang="0">
                  <a:pos x="41" y="11"/>
                </a:cxn>
                <a:cxn ang="0">
                  <a:pos x="26" y="24"/>
                </a:cxn>
                <a:cxn ang="0">
                  <a:pos x="13" y="39"/>
                </a:cxn>
                <a:cxn ang="0">
                  <a:pos x="3" y="55"/>
                </a:cxn>
                <a:cxn ang="0">
                  <a:pos x="0" y="75"/>
                </a:cxn>
                <a:cxn ang="0">
                  <a:pos x="0" y="90"/>
                </a:cxn>
                <a:cxn ang="0">
                  <a:pos x="5" y="113"/>
                </a:cxn>
                <a:cxn ang="0">
                  <a:pos x="18" y="131"/>
                </a:cxn>
                <a:cxn ang="0">
                  <a:pos x="40" y="148"/>
                </a:cxn>
                <a:cxn ang="0">
                  <a:pos x="64" y="170"/>
                </a:cxn>
                <a:cxn ang="0">
                  <a:pos x="85" y="187"/>
                </a:cxn>
                <a:cxn ang="0">
                  <a:pos x="103" y="200"/>
                </a:cxn>
                <a:cxn ang="0">
                  <a:pos x="120" y="219"/>
                </a:cxn>
                <a:cxn ang="0">
                  <a:pos x="132" y="244"/>
                </a:cxn>
                <a:cxn ang="0">
                  <a:pos x="144" y="258"/>
                </a:cxn>
                <a:cxn ang="0">
                  <a:pos x="155" y="267"/>
                </a:cxn>
                <a:cxn ang="0">
                  <a:pos x="172" y="270"/>
                </a:cxn>
                <a:cxn ang="0">
                  <a:pos x="207" y="269"/>
                </a:cxn>
                <a:cxn ang="0">
                  <a:pos x="279" y="267"/>
                </a:cxn>
                <a:cxn ang="0">
                  <a:pos x="345" y="289"/>
                </a:cxn>
                <a:cxn ang="0">
                  <a:pos x="353" y="333"/>
                </a:cxn>
                <a:cxn ang="0">
                  <a:pos x="346" y="379"/>
                </a:cxn>
                <a:cxn ang="0">
                  <a:pos x="341" y="405"/>
                </a:cxn>
                <a:cxn ang="0">
                  <a:pos x="311" y="407"/>
                </a:cxn>
                <a:cxn ang="0">
                  <a:pos x="129" y="432"/>
                </a:cxn>
                <a:cxn ang="0">
                  <a:pos x="331" y="423"/>
                </a:cxn>
                <a:cxn ang="0">
                  <a:pos x="371" y="402"/>
                </a:cxn>
                <a:cxn ang="0">
                  <a:pos x="375" y="350"/>
                </a:cxn>
                <a:cxn ang="0">
                  <a:pos x="378" y="285"/>
                </a:cxn>
                <a:cxn ang="0">
                  <a:pos x="383" y="212"/>
                </a:cxn>
              </a:cxnLst>
              <a:rect l="0" t="0" r="r" b="b"/>
              <a:pathLst>
                <a:path w="384" h="433">
                  <a:moveTo>
                    <a:pt x="138" y="48"/>
                  </a:moveTo>
                  <a:lnTo>
                    <a:pt x="68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6"/>
                  </a:lnTo>
                  <a:lnTo>
                    <a:pt x="41" y="11"/>
                  </a:lnTo>
                  <a:lnTo>
                    <a:pt x="33" y="18"/>
                  </a:lnTo>
                  <a:lnTo>
                    <a:pt x="26" y="24"/>
                  </a:lnTo>
                  <a:lnTo>
                    <a:pt x="21" y="30"/>
                  </a:lnTo>
                  <a:lnTo>
                    <a:pt x="13" y="39"/>
                  </a:lnTo>
                  <a:lnTo>
                    <a:pt x="8" y="48"/>
                  </a:lnTo>
                  <a:lnTo>
                    <a:pt x="3" y="55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0" y="90"/>
                  </a:lnTo>
                  <a:lnTo>
                    <a:pt x="2" y="101"/>
                  </a:lnTo>
                  <a:lnTo>
                    <a:pt x="5" y="113"/>
                  </a:lnTo>
                  <a:lnTo>
                    <a:pt x="10" y="121"/>
                  </a:lnTo>
                  <a:lnTo>
                    <a:pt x="18" y="131"/>
                  </a:lnTo>
                  <a:lnTo>
                    <a:pt x="29" y="138"/>
                  </a:lnTo>
                  <a:lnTo>
                    <a:pt x="40" y="148"/>
                  </a:lnTo>
                  <a:lnTo>
                    <a:pt x="51" y="157"/>
                  </a:lnTo>
                  <a:lnTo>
                    <a:pt x="64" y="170"/>
                  </a:lnTo>
                  <a:lnTo>
                    <a:pt x="74" y="179"/>
                  </a:lnTo>
                  <a:lnTo>
                    <a:pt x="85" y="187"/>
                  </a:lnTo>
                  <a:lnTo>
                    <a:pt x="93" y="194"/>
                  </a:lnTo>
                  <a:lnTo>
                    <a:pt x="103" y="200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4" y="232"/>
                  </a:lnTo>
                  <a:lnTo>
                    <a:pt x="132" y="244"/>
                  </a:lnTo>
                  <a:lnTo>
                    <a:pt x="138" y="251"/>
                  </a:lnTo>
                  <a:lnTo>
                    <a:pt x="144" y="258"/>
                  </a:lnTo>
                  <a:lnTo>
                    <a:pt x="150" y="263"/>
                  </a:lnTo>
                  <a:lnTo>
                    <a:pt x="155" y="267"/>
                  </a:lnTo>
                  <a:lnTo>
                    <a:pt x="164" y="269"/>
                  </a:lnTo>
                  <a:lnTo>
                    <a:pt x="172" y="270"/>
                  </a:lnTo>
                  <a:lnTo>
                    <a:pt x="181" y="271"/>
                  </a:lnTo>
                  <a:lnTo>
                    <a:pt x="207" y="269"/>
                  </a:lnTo>
                  <a:lnTo>
                    <a:pt x="242" y="267"/>
                  </a:lnTo>
                  <a:lnTo>
                    <a:pt x="279" y="267"/>
                  </a:lnTo>
                  <a:lnTo>
                    <a:pt x="342" y="273"/>
                  </a:lnTo>
                  <a:lnTo>
                    <a:pt x="345" y="289"/>
                  </a:lnTo>
                  <a:lnTo>
                    <a:pt x="349" y="308"/>
                  </a:lnTo>
                  <a:lnTo>
                    <a:pt x="353" y="333"/>
                  </a:lnTo>
                  <a:lnTo>
                    <a:pt x="349" y="359"/>
                  </a:lnTo>
                  <a:lnTo>
                    <a:pt x="346" y="379"/>
                  </a:lnTo>
                  <a:lnTo>
                    <a:pt x="342" y="404"/>
                  </a:lnTo>
                  <a:lnTo>
                    <a:pt x="341" y="405"/>
                  </a:lnTo>
                  <a:lnTo>
                    <a:pt x="336" y="407"/>
                  </a:lnTo>
                  <a:lnTo>
                    <a:pt x="311" y="407"/>
                  </a:lnTo>
                  <a:lnTo>
                    <a:pt x="129" y="410"/>
                  </a:lnTo>
                  <a:lnTo>
                    <a:pt x="129" y="432"/>
                  </a:lnTo>
                  <a:lnTo>
                    <a:pt x="225" y="427"/>
                  </a:lnTo>
                  <a:lnTo>
                    <a:pt x="331" y="423"/>
                  </a:lnTo>
                  <a:lnTo>
                    <a:pt x="370" y="422"/>
                  </a:lnTo>
                  <a:lnTo>
                    <a:pt x="371" y="402"/>
                  </a:lnTo>
                  <a:lnTo>
                    <a:pt x="373" y="378"/>
                  </a:lnTo>
                  <a:lnTo>
                    <a:pt x="375" y="350"/>
                  </a:lnTo>
                  <a:lnTo>
                    <a:pt x="377" y="317"/>
                  </a:lnTo>
                  <a:lnTo>
                    <a:pt x="378" y="285"/>
                  </a:lnTo>
                  <a:lnTo>
                    <a:pt x="381" y="254"/>
                  </a:lnTo>
                  <a:lnTo>
                    <a:pt x="383" y="212"/>
                  </a:lnTo>
                  <a:lnTo>
                    <a:pt x="138" y="48"/>
                  </a:lnTo>
                </a:path>
              </a:pathLst>
            </a:custGeom>
            <a:solidFill>
              <a:srgbClr val="003E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839" name="Freeform 23"/>
            <p:cNvSpPr>
              <a:spLocks/>
            </p:cNvSpPr>
            <p:nvPr/>
          </p:nvSpPr>
          <p:spPr bwMode="auto">
            <a:xfrm>
              <a:off x="291" y="997"/>
              <a:ext cx="392" cy="44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6" y="3"/>
                </a:cxn>
                <a:cxn ang="0">
                  <a:pos x="42" y="11"/>
                </a:cxn>
                <a:cxn ang="0">
                  <a:pos x="27" y="24"/>
                </a:cxn>
                <a:cxn ang="0">
                  <a:pos x="13" y="41"/>
                </a:cxn>
                <a:cxn ang="0">
                  <a:pos x="3" y="57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5" y="115"/>
                </a:cxn>
                <a:cxn ang="0">
                  <a:pos x="18" y="133"/>
                </a:cxn>
                <a:cxn ang="0">
                  <a:pos x="41" y="151"/>
                </a:cxn>
                <a:cxn ang="0">
                  <a:pos x="65" y="173"/>
                </a:cxn>
                <a:cxn ang="0">
                  <a:pos x="87" y="191"/>
                </a:cxn>
                <a:cxn ang="0">
                  <a:pos x="105" y="204"/>
                </a:cxn>
                <a:cxn ang="0">
                  <a:pos x="122" y="223"/>
                </a:cxn>
                <a:cxn ang="0">
                  <a:pos x="135" y="250"/>
                </a:cxn>
                <a:cxn ang="0">
                  <a:pos x="147" y="264"/>
                </a:cxn>
                <a:cxn ang="0">
                  <a:pos x="158" y="272"/>
                </a:cxn>
                <a:cxn ang="0">
                  <a:pos x="176" y="276"/>
                </a:cxn>
                <a:cxn ang="0">
                  <a:pos x="211" y="275"/>
                </a:cxn>
                <a:cxn ang="0">
                  <a:pos x="285" y="272"/>
                </a:cxn>
                <a:cxn ang="0">
                  <a:pos x="352" y="294"/>
                </a:cxn>
                <a:cxn ang="0">
                  <a:pos x="360" y="340"/>
                </a:cxn>
                <a:cxn ang="0">
                  <a:pos x="353" y="386"/>
                </a:cxn>
                <a:cxn ang="0">
                  <a:pos x="348" y="414"/>
                </a:cxn>
                <a:cxn ang="0">
                  <a:pos x="317" y="415"/>
                </a:cxn>
                <a:cxn ang="0">
                  <a:pos x="132" y="440"/>
                </a:cxn>
                <a:cxn ang="0">
                  <a:pos x="338" y="432"/>
                </a:cxn>
                <a:cxn ang="0">
                  <a:pos x="379" y="409"/>
                </a:cxn>
                <a:cxn ang="0">
                  <a:pos x="383" y="356"/>
                </a:cxn>
                <a:cxn ang="0">
                  <a:pos x="386" y="290"/>
                </a:cxn>
                <a:cxn ang="0">
                  <a:pos x="391" y="216"/>
                </a:cxn>
              </a:cxnLst>
              <a:rect l="0" t="0" r="r" b="b"/>
              <a:pathLst>
                <a:path w="392" h="441">
                  <a:moveTo>
                    <a:pt x="141" y="5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6" y="3"/>
                  </a:lnTo>
                  <a:lnTo>
                    <a:pt x="51" y="6"/>
                  </a:lnTo>
                  <a:lnTo>
                    <a:pt x="42" y="11"/>
                  </a:lnTo>
                  <a:lnTo>
                    <a:pt x="34" y="18"/>
                  </a:lnTo>
                  <a:lnTo>
                    <a:pt x="27" y="24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8" y="49"/>
                  </a:lnTo>
                  <a:lnTo>
                    <a:pt x="3" y="57"/>
                  </a:lnTo>
                  <a:lnTo>
                    <a:pt x="1" y="6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2" y="104"/>
                  </a:lnTo>
                  <a:lnTo>
                    <a:pt x="5" y="115"/>
                  </a:lnTo>
                  <a:lnTo>
                    <a:pt x="10" y="124"/>
                  </a:lnTo>
                  <a:lnTo>
                    <a:pt x="18" y="133"/>
                  </a:lnTo>
                  <a:lnTo>
                    <a:pt x="30" y="142"/>
                  </a:lnTo>
                  <a:lnTo>
                    <a:pt x="41" y="151"/>
                  </a:lnTo>
                  <a:lnTo>
                    <a:pt x="52" y="161"/>
                  </a:lnTo>
                  <a:lnTo>
                    <a:pt x="65" y="173"/>
                  </a:lnTo>
                  <a:lnTo>
                    <a:pt x="76" y="183"/>
                  </a:lnTo>
                  <a:lnTo>
                    <a:pt x="87" y="191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6" y="211"/>
                  </a:lnTo>
                  <a:lnTo>
                    <a:pt x="122" y="223"/>
                  </a:lnTo>
                  <a:lnTo>
                    <a:pt x="127" y="236"/>
                  </a:lnTo>
                  <a:lnTo>
                    <a:pt x="135" y="250"/>
                  </a:lnTo>
                  <a:lnTo>
                    <a:pt x="141" y="257"/>
                  </a:lnTo>
                  <a:lnTo>
                    <a:pt x="147" y="264"/>
                  </a:lnTo>
                  <a:lnTo>
                    <a:pt x="153" y="269"/>
                  </a:lnTo>
                  <a:lnTo>
                    <a:pt x="158" y="272"/>
                  </a:lnTo>
                  <a:lnTo>
                    <a:pt x="167" y="275"/>
                  </a:lnTo>
                  <a:lnTo>
                    <a:pt x="176" y="276"/>
                  </a:lnTo>
                  <a:lnTo>
                    <a:pt x="185" y="276"/>
                  </a:lnTo>
                  <a:lnTo>
                    <a:pt x="211" y="275"/>
                  </a:lnTo>
                  <a:lnTo>
                    <a:pt x="247" y="273"/>
                  </a:lnTo>
                  <a:lnTo>
                    <a:pt x="285" y="272"/>
                  </a:lnTo>
                  <a:lnTo>
                    <a:pt x="349" y="278"/>
                  </a:lnTo>
                  <a:lnTo>
                    <a:pt x="352" y="294"/>
                  </a:lnTo>
                  <a:lnTo>
                    <a:pt x="356" y="315"/>
                  </a:lnTo>
                  <a:lnTo>
                    <a:pt x="360" y="340"/>
                  </a:lnTo>
                  <a:lnTo>
                    <a:pt x="356" y="366"/>
                  </a:lnTo>
                  <a:lnTo>
                    <a:pt x="353" y="386"/>
                  </a:lnTo>
                  <a:lnTo>
                    <a:pt x="349" y="412"/>
                  </a:lnTo>
                  <a:lnTo>
                    <a:pt x="348" y="414"/>
                  </a:lnTo>
                  <a:lnTo>
                    <a:pt x="343" y="415"/>
                  </a:lnTo>
                  <a:lnTo>
                    <a:pt x="317" y="415"/>
                  </a:lnTo>
                  <a:lnTo>
                    <a:pt x="132" y="419"/>
                  </a:lnTo>
                  <a:lnTo>
                    <a:pt x="132" y="440"/>
                  </a:lnTo>
                  <a:lnTo>
                    <a:pt x="230" y="436"/>
                  </a:lnTo>
                  <a:lnTo>
                    <a:pt x="338" y="432"/>
                  </a:lnTo>
                  <a:lnTo>
                    <a:pt x="378" y="431"/>
                  </a:lnTo>
                  <a:lnTo>
                    <a:pt x="379" y="409"/>
                  </a:lnTo>
                  <a:lnTo>
                    <a:pt x="381" y="385"/>
                  </a:lnTo>
                  <a:lnTo>
                    <a:pt x="383" y="356"/>
                  </a:lnTo>
                  <a:lnTo>
                    <a:pt x="385" y="324"/>
                  </a:lnTo>
                  <a:lnTo>
                    <a:pt x="386" y="290"/>
                  </a:lnTo>
                  <a:lnTo>
                    <a:pt x="389" y="259"/>
                  </a:lnTo>
                  <a:lnTo>
                    <a:pt x="391" y="216"/>
                  </a:lnTo>
                  <a:lnTo>
                    <a:pt x="141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73063" y="1031875"/>
            <a:ext cx="1284287" cy="1246188"/>
            <a:chOff x="235" y="650"/>
            <a:chExt cx="809" cy="785"/>
          </a:xfrm>
        </p:grpSpPr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35" y="650"/>
              <a:ext cx="809" cy="785"/>
              <a:chOff x="235" y="650"/>
              <a:chExt cx="809" cy="785"/>
            </a:xfrm>
          </p:grpSpPr>
          <p:sp>
            <p:nvSpPr>
              <p:cNvPr id="162842" name="Freeform 26"/>
              <p:cNvSpPr>
                <a:spLocks/>
              </p:cNvSpPr>
              <p:nvPr/>
            </p:nvSpPr>
            <p:spPr bwMode="auto">
              <a:xfrm>
                <a:off x="239" y="653"/>
                <a:ext cx="801" cy="777"/>
              </a:xfrm>
              <a:custGeom>
                <a:avLst/>
                <a:gdLst/>
                <a:ahLst/>
                <a:cxnLst>
                  <a:cxn ang="0">
                    <a:pos x="45" y="143"/>
                  </a:cxn>
                  <a:cxn ang="0">
                    <a:pos x="48" y="131"/>
                  </a:cxn>
                  <a:cxn ang="0">
                    <a:pos x="0" y="97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59" y="71"/>
                  </a:cxn>
                  <a:cxn ang="0">
                    <a:pos x="118" y="100"/>
                  </a:cxn>
                  <a:cxn ang="0">
                    <a:pos x="137" y="94"/>
                  </a:cxn>
                  <a:cxn ang="0">
                    <a:pos x="148" y="87"/>
                  </a:cxn>
                  <a:cxn ang="0">
                    <a:pos x="168" y="85"/>
                  </a:cxn>
                  <a:cxn ang="0">
                    <a:pos x="181" y="80"/>
                  </a:cxn>
                  <a:cxn ang="0">
                    <a:pos x="196" y="65"/>
                  </a:cxn>
                  <a:cxn ang="0">
                    <a:pos x="195" y="30"/>
                  </a:cxn>
                  <a:cxn ang="0">
                    <a:pos x="213" y="59"/>
                  </a:cxn>
                  <a:cxn ang="0">
                    <a:pos x="219" y="36"/>
                  </a:cxn>
                  <a:cxn ang="0">
                    <a:pos x="226" y="75"/>
                  </a:cxn>
                  <a:cxn ang="0">
                    <a:pos x="257" y="99"/>
                  </a:cxn>
                  <a:cxn ang="0">
                    <a:pos x="337" y="123"/>
                  </a:cxn>
                  <a:cxn ang="0">
                    <a:pos x="407" y="148"/>
                  </a:cxn>
                  <a:cxn ang="0">
                    <a:pos x="435" y="173"/>
                  </a:cxn>
                  <a:cxn ang="0">
                    <a:pos x="391" y="185"/>
                  </a:cxn>
                  <a:cxn ang="0">
                    <a:pos x="381" y="252"/>
                  </a:cxn>
                  <a:cxn ang="0">
                    <a:pos x="392" y="298"/>
                  </a:cxn>
                  <a:cxn ang="0">
                    <a:pos x="377" y="307"/>
                  </a:cxn>
                  <a:cxn ang="0">
                    <a:pos x="338" y="304"/>
                  </a:cxn>
                  <a:cxn ang="0">
                    <a:pos x="366" y="354"/>
                  </a:cxn>
                  <a:cxn ang="0">
                    <a:pos x="421" y="421"/>
                  </a:cxn>
                  <a:cxn ang="0">
                    <a:pos x="513" y="500"/>
                  </a:cxn>
                  <a:cxn ang="0">
                    <a:pos x="536" y="556"/>
                  </a:cxn>
                  <a:cxn ang="0">
                    <a:pos x="574" y="643"/>
                  </a:cxn>
                  <a:cxn ang="0">
                    <a:pos x="622" y="697"/>
                  </a:cxn>
                  <a:cxn ang="0">
                    <a:pos x="658" y="707"/>
                  </a:cxn>
                  <a:cxn ang="0">
                    <a:pos x="711" y="717"/>
                  </a:cxn>
                  <a:cxn ang="0">
                    <a:pos x="766" y="738"/>
                  </a:cxn>
                  <a:cxn ang="0">
                    <a:pos x="796" y="754"/>
                  </a:cxn>
                  <a:cxn ang="0">
                    <a:pos x="799" y="769"/>
                  </a:cxn>
                  <a:cxn ang="0">
                    <a:pos x="747" y="776"/>
                  </a:cxn>
                  <a:cxn ang="0">
                    <a:pos x="539" y="775"/>
                  </a:cxn>
                  <a:cxn ang="0">
                    <a:pos x="508" y="772"/>
                  </a:cxn>
                  <a:cxn ang="0">
                    <a:pos x="491" y="653"/>
                  </a:cxn>
                  <a:cxn ang="0">
                    <a:pos x="473" y="582"/>
                  </a:cxn>
                  <a:cxn ang="0">
                    <a:pos x="438" y="571"/>
                  </a:cxn>
                  <a:cxn ang="0">
                    <a:pos x="370" y="567"/>
                  </a:cxn>
                  <a:cxn ang="0">
                    <a:pos x="252" y="572"/>
                  </a:cxn>
                  <a:cxn ang="0">
                    <a:pos x="225" y="568"/>
                  </a:cxn>
                  <a:cxn ang="0">
                    <a:pos x="210" y="558"/>
                  </a:cxn>
                  <a:cxn ang="0">
                    <a:pos x="197" y="538"/>
                  </a:cxn>
                  <a:cxn ang="0">
                    <a:pos x="168" y="491"/>
                  </a:cxn>
                  <a:cxn ang="0">
                    <a:pos x="136" y="449"/>
                  </a:cxn>
                  <a:cxn ang="0">
                    <a:pos x="124" y="429"/>
                  </a:cxn>
                  <a:cxn ang="0">
                    <a:pos x="112" y="318"/>
                  </a:cxn>
                  <a:cxn ang="0">
                    <a:pos x="96" y="232"/>
                  </a:cxn>
                  <a:cxn ang="0">
                    <a:pos x="75" y="183"/>
                  </a:cxn>
                </a:cxnLst>
                <a:rect l="0" t="0" r="r" b="b"/>
                <a:pathLst>
                  <a:path w="801" h="777">
                    <a:moveTo>
                      <a:pt x="63" y="169"/>
                    </a:moveTo>
                    <a:lnTo>
                      <a:pt x="54" y="159"/>
                    </a:lnTo>
                    <a:lnTo>
                      <a:pt x="45" y="143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0" y="128"/>
                    </a:lnTo>
                    <a:lnTo>
                      <a:pt x="52" y="125"/>
                    </a:lnTo>
                    <a:lnTo>
                      <a:pt x="0" y="97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69" y="117"/>
                    </a:lnTo>
                    <a:lnTo>
                      <a:pt x="76" y="115"/>
                    </a:lnTo>
                    <a:lnTo>
                      <a:pt x="27" y="70"/>
                    </a:lnTo>
                    <a:lnTo>
                      <a:pt x="57" y="83"/>
                    </a:lnTo>
                    <a:lnTo>
                      <a:pt x="91" y="114"/>
                    </a:lnTo>
                    <a:lnTo>
                      <a:pt x="59" y="71"/>
                    </a:lnTo>
                    <a:lnTo>
                      <a:pt x="110" y="100"/>
                    </a:lnTo>
                    <a:lnTo>
                      <a:pt x="79" y="66"/>
                    </a:lnTo>
                    <a:lnTo>
                      <a:pt x="118" y="100"/>
                    </a:lnTo>
                    <a:lnTo>
                      <a:pt x="126" y="95"/>
                    </a:lnTo>
                    <a:lnTo>
                      <a:pt x="83" y="53"/>
                    </a:lnTo>
                    <a:lnTo>
                      <a:pt x="137" y="94"/>
                    </a:lnTo>
                    <a:lnTo>
                      <a:pt x="145" y="94"/>
                    </a:lnTo>
                    <a:lnTo>
                      <a:pt x="108" y="57"/>
                    </a:lnTo>
                    <a:lnTo>
                      <a:pt x="148" y="87"/>
                    </a:lnTo>
                    <a:lnTo>
                      <a:pt x="124" y="51"/>
                    </a:lnTo>
                    <a:lnTo>
                      <a:pt x="149" y="75"/>
                    </a:lnTo>
                    <a:lnTo>
                      <a:pt x="168" y="85"/>
                    </a:lnTo>
                    <a:lnTo>
                      <a:pt x="143" y="40"/>
                    </a:lnTo>
                    <a:lnTo>
                      <a:pt x="162" y="67"/>
                    </a:lnTo>
                    <a:lnTo>
                      <a:pt x="181" y="80"/>
                    </a:lnTo>
                    <a:lnTo>
                      <a:pt x="154" y="6"/>
                    </a:lnTo>
                    <a:lnTo>
                      <a:pt x="181" y="47"/>
                    </a:lnTo>
                    <a:lnTo>
                      <a:pt x="196" y="65"/>
                    </a:lnTo>
                    <a:lnTo>
                      <a:pt x="184" y="37"/>
                    </a:lnTo>
                    <a:lnTo>
                      <a:pt x="208" y="77"/>
                    </a:lnTo>
                    <a:lnTo>
                      <a:pt x="195" y="30"/>
                    </a:lnTo>
                    <a:lnTo>
                      <a:pt x="210" y="0"/>
                    </a:lnTo>
                    <a:lnTo>
                      <a:pt x="201" y="34"/>
                    </a:lnTo>
                    <a:lnTo>
                      <a:pt x="213" y="59"/>
                    </a:lnTo>
                    <a:lnTo>
                      <a:pt x="215" y="30"/>
                    </a:lnTo>
                    <a:lnTo>
                      <a:pt x="233" y="21"/>
                    </a:lnTo>
                    <a:lnTo>
                      <a:pt x="219" y="36"/>
                    </a:lnTo>
                    <a:lnTo>
                      <a:pt x="221" y="68"/>
                    </a:lnTo>
                    <a:lnTo>
                      <a:pt x="232" y="53"/>
                    </a:lnTo>
                    <a:lnTo>
                      <a:pt x="226" y="75"/>
                    </a:lnTo>
                    <a:lnTo>
                      <a:pt x="237" y="83"/>
                    </a:lnTo>
                    <a:lnTo>
                      <a:pt x="249" y="95"/>
                    </a:lnTo>
                    <a:lnTo>
                      <a:pt x="257" y="99"/>
                    </a:lnTo>
                    <a:lnTo>
                      <a:pt x="280" y="106"/>
                    </a:lnTo>
                    <a:lnTo>
                      <a:pt x="316" y="116"/>
                    </a:lnTo>
                    <a:lnTo>
                      <a:pt x="337" y="123"/>
                    </a:lnTo>
                    <a:lnTo>
                      <a:pt x="360" y="130"/>
                    </a:lnTo>
                    <a:lnTo>
                      <a:pt x="383" y="139"/>
                    </a:lnTo>
                    <a:lnTo>
                      <a:pt x="407" y="148"/>
                    </a:lnTo>
                    <a:lnTo>
                      <a:pt x="425" y="160"/>
                    </a:lnTo>
                    <a:lnTo>
                      <a:pt x="432" y="168"/>
                    </a:lnTo>
                    <a:lnTo>
                      <a:pt x="435" y="173"/>
                    </a:lnTo>
                    <a:lnTo>
                      <a:pt x="432" y="176"/>
                    </a:lnTo>
                    <a:lnTo>
                      <a:pt x="421" y="179"/>
                    </a:lnTo>
                    <a:lnTo>
                      <a:pt x="391" y="185"/>
                    </a:lnTo>
                    <a:lnTo>
                      <a:pt x="363" y="189"/>
                    </a:lnTo>
                    <a:lnTo>
                      <a:pt x="363" y="210"/>
                    </a:lnTo>
                    <a:lnTo>
                      <a:pt x="381" y="252"/>
                    </a:lnTo>
                    <a:lnTo>
                      <a:pt x="388" y="269"/>
                    </a:lnTo>
                    <a:lnTo>
                      <a:pt x="393" y="294"/>
                    </a:lnTo>
                    <a:lnTo>
                      <a:pt x="392" y="298"/>
                    </a:lnTo>
                    <a:lnTo>
                      <a:pt x="389" y="303"/>
                    </a:lnTo>
                    <a:lnTo>
                      <a:pt x="383" y="305"/>
                    </a:lnTo>
                    <a:lnTo>
                      <a:pt x="377" y="307"/>
                    </a:lnTo>
                    <a:lnTo>
                      <a:pt x="371" y="308"/>
                    </a:lnTo>
                    <a:lnTo>
                      <a:pt x="351" y="306"/>
                    </a:lnTo>
                    <a:lnTo>
                      <a:pt x="338" y="304"/>
                    </a:lnTo>
                    <a:lnTo>
                      <a:pt x="336" y="316"/>
                    </a:lnTo>
                    <a:lnTo>
                      <a:pt x="343" y="327"/>
                    </a:lnTo>
                    <a:lnTo>
                      <a:pt x="366" y="354"/>
                    </a:lnTo>
                    <a:lnTo>
                      <a:pt x="379" y="371"/>
                    </a:lnTo>
                    <a:lnTo>
                      <a:pt x="395" y="392"/>
                    </a:lnTo>
                    <a:lnTo>
                      <a:pt x="421" y="421"/>
                    </a:lnTo>
                    <a:lnTo>
                      <a:pt x="429" y="445"/>
                    </a:lnTo>
                    <a:lnTo>
                      <a:pt x="475" y="476"/>
                    </a:lnTo>
                    <a:lnTo>
                      <a:pt x="513" y="500"/>
                    </a:lnTo>
                    <a:lnTo>
                      <a:pt x="518" y="512"/>
                    </a:lnTo>
                    <a:lnTo>
                      <a:pt x="529" y="535"/>
                    </a:lnTo>
                    <a:lnTo>
                      <a:pt x="536" y="556"/>
                    </a:lnTo>
                    <a:lnTo>
                      <a:pt x="544" y="578"/>
                    </a:lnTo>
                    <a:lnTo>
                      <a:pt x="559" y="618"/>
                    </a:lnTo>
                    <a:lnTo>
                      <a:pt x="574" y="643"/>
                    </a:lnTo>
                    <a:lnTo>
                      <a:pt x="602" y="684"/>
                    </a:lnTo>
                    <a:lnTo>
                      <a:pt x="612" y="691"/>
                    </a:lnTo>
                    <a:lnTo>
                      <a:pt x="622" y="697"/>
                    </a:lnTo>
                    <a:lnTo>
                      <a:pt x="632" y="702"/>
                    </a:lnTo>
                    <a:lnTo>
                      <a:pt x="640" y="704"/>
                    </a:lnTo>
                    <a:lnTo>
                      <a:pt x="658" y="707"/>
                    </a:lnTo>
                    <a:lnTo>
                      <a:pt x="668" y="708"/>
                    </a:lnTo>
                    <a:lnTo>
                      <a:pt x="688" y="712"/>
                    </a:lnTo>
                    <a:lnTo>
                      <a:pt x="711" y="717"/>
                    </a:lnTo>
                    <a:lnTo>
                      <a:pt x="731" y="723"/>
                    </a:lnTo>
                    <a:lnTo>
                      <a:pt x="748" y="729"/>
                    </a:lnTo>
                    <a:lnTo>
                      <a:pt x="766" y="738"/>
                    </a:lnTo>
                    <a:lnTo>
                      <a:pt x="779" y="743"/>
                    </a:lnTo>
                    <a:lnTo>
                      <a:pt x="791" y="750"/>
                    </a:lnTo>
                    <a:lnTo>
                      <a:pt x="796" y="754"/>
                    </a:lnTo>
                    <a:lnTo>
                      <a:pt x="800" y="760"/>
                    </a:lnTo>
                    <a:lnTo>
                      <a:pt x="799" y="764"/>
                    </a:lnTo>
                    <a:lnTo>
                      <a:pt x="799" y="769"/>
                    </a:lnTo>
                    <a:lnTo>
                      <a:pt x="793" y="770"/>
                    </a:lnTo>
                    <a:lnTo>
                      <a:pt x="780" y="771"/>
                    </a:lnTo>
                    <a:lnTo>
                      <a:pt x="747" y="776"/>
                    </a:lnTo>
                    <a:lnTo>
                      <a:pt x="697" y="772"/>
                    </a:lnTo>
                    <a:lnTo>
                      <a:pt x="614" y="775"/>
                    </a:lnTo>
                    <a:lnTo>
                      <a:pt x="539" y="775"/>
                    </a:lnTo>
                    <a:lnTo>
                      <a:pt x="520" y="774"/>
                    </a:lnTo>
                    <a:lnTo>
                      <a:pt x="513" y="774"/>
                    </a:lnTo>
                    <a:lnTo>
                      <a:pt x="508" y="772"/>
                    </a:lnTo>
                    <a:lnTo>
                      <a:pt x="505" y="762"/>
                    </a:lnTo>
                    <a:lnTo>
                      <a:pt x="501" y="727"/>
                    </a:lnTo>
                    <a:lnTo>
                      <a:pt x="491" y="653"/>
                    </a:lnTo>
                    <a:lnTo>
                      <a:pt x="488" y="621"/>
                    </a:lnTo>
                    <a:lnTo>
                      <a:pt x="480" y="593"/>
                    </a:lnTo>
                    <a:lnTo>
                      <a:pt x="473" y="582"/>
                    </a:lnTo>
                    <a:lnTo>
                      <a:pt x="465" y="577"/>
                    </a:lnTo>
                    <a:lnTo>
                      <a:pt x="454" y="574"/>
                    </a:lnTo>
                    <a:lnTo>
                      <a:pt x="438" y="571"/>
                    </a:lnTo>
                    <a:lnTo>
                      <a:pt x="423" y="569"/>
                    </a:lnTo>
                    <a:lnTo>
                      <a:pt x="400" y="568"/>
                    </a:lnTo>
                    <a:lnTo>
                      <a:pt x="370" y="567"/>
                    </a:lnTo>
                    <a:lnTo>
                      <a:pt x="315" y="569"/>
                    </a:lnTo>
                    <a:lnTo>
                      <a:pt x="265" y="572"/>
                    </a:lnTo>
                    <a:lnTo>
                      <a:pt x="252" y="572"/>
                    </a:lnTo>
                    <a:lnTo>
                      <a:pt x="243" y="572"/>
                    </a:lnTo>
                    <a:lnTo>
                      <a:pt x="233" y="570"/>
                    </a:lnTo>
                    <a:lnTo>
                      <a:pt x="225" y="568"/>
                    </a:lnTo>
                    <a:lnTo>
                      <a:pt x="219" y="566"/>
                    </a:lnTo>
                    <a:lnTo>
                      <a:pt x="215" y="562"/>
                    </a:lnTo>
                    <a:lnTo>
                      <a:pt x="210" y="558"/>
                    </a:lnTo>
                    <a:lnTo>
                      <a:pt x="206" y="553"/>
                    </a:lnTo>
                    <a:lnTo>
                      <a:pt x="202" y="546"/>
                    </a:lnTo>
                    <a:lnTo>
                      <a:pt x="197" y="538"/>
                    </a:lnTo>
                    <a:lnTo>
                      <a:pt x="187" y="523"/>
                    </a:lnTo>
                    <a:lnTo>
                      <a:pt x="178" y="507"/>
                    </a:lnTo>
                    <a:lnTo>
                      <a:pt x="168" y="491"/>
                    </a:lnTo>
                    <a:lnTo>
                      <a:pt x="158" y="476"/>
                    </a:lnTo>
                    <a:lnTo>
                      <a:pt x="145" y="459"/>
                    </a:lnTo>
                    <a:lnTo>
                      <a:pt x="136" y="449"/>
                    </a:lnTo>
                    <a:lnTo>
                      <a:pt x="129" y="440"/>
                    </a:lnTo>
                    <a:lnTo>
                      <a:pt x="126" y="436"/>
                    </a:lnTo>
                    <a:lnTo>
                      <a:pt x="124" y="429"/>
                    </a:lnTo>
                    <a:lnTo>
                      <a:pt x="122" y="405"/>
                    </a:lnTo>
                    <a:lnTo>
                      <a:pt x="116" y="345"/>
                    </a:lnTo>
                    <a:lnTo>
                      <a:pt x="112" y="318"/>
                    </a:lnTo>
                    <a:lnTo>
                      <a:pt x="118" y="293"/>
                    </a:lnTo>
                    <a:lnTo>
                      <a:pt x="122" y="269"/>
                    </a:lnTo>
                    <a:lnTo>
                      <a:pt x="96" y="232"/>
                    </a:lnTo>
                    <a:lnTo>
                      <a:pt x="88" y="213"/>
                    </a:lnTo>
                    <a:lnTo>
                      <a:pt x="81" y="197"/>
                    </a:lnTo>
                    <a:lnTo>
                      <a:pt x="75" y="183"/>
                    </a:lnTo>
                    <a:lnTo>
                      <a:pt x="63" y="169"/>
                    </a:lnTo>
                  </a:path>
                </a:pathLst>
              </a:custGeom>
              <a:solidFill>
                <a:srgbClr val="FFC5CF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843" name="Freeform 27"/>
              <p:cNvSpPr>
                <a:spLocks/>
              </p:cNvSpPr>
              <p:nvPr/>
            </p:nvSpPr>
            <p:spPr bwMode="auto">
              <a:xfrm>
                <a:off x="235" y="650"/>
                <a:ext cx="809" cy="785"/>
              </a:xfrm>
              <a:custGeom>
                <a:avLst/>
                <a:gdLst/>
                <a:ahLst/>
                <a:cxnLst>
                  <a:cxn ang="0">
                    <a:pos x="45" y="144"/>
                  </a:cxn>
                  <a:cxn ang="0">
                    <a:pos x="48" y="131"/>
                  </a:cxn>
                  <a:cxn ang="0">
                    <a:pos x="0" y="98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60" y="71"/>
                  </a:cxn>
                  <a:cxn ang="0">
                    <a:pos x="119" y="100"/>
                  </a:cxn>
                  <a:cxn ang="0">
                    <a:pos x="138" y="94"/>
                  </a:cxn>
                  <a:cxn ang="0">
                    <a:pos x="149" y="87"/>
                  </a:cxn>
                  <a:cxn ang="0">
                    <a:pos x="170" y="86"/>
                  </a:cxn>
                  <a:cxn ang="0">
                    <a:pos x="183" y="81"/>
                  </a:cxn>
                  <a:cxn ang="0">
                    <a:pos x="198" y="65"/>
                  </a:cxn>
                  <a:cxn ang="0">
                    <a:pos x="197" y="30"/>
                  </a:cxn>
                  <a:cxn ang="0">
                    <a:pos x="215" y="59"/>
                  </a:cxn>
                  <a:cxn ang="0">
                    <a:pos x="221" y="35"/>
                  </a:cxn>
                  <a:cxn ang="0">
                    <a:pos x="228" y="75"/>
                  </a:cxn>
                  <a:cxn ang="0">
                    <a:pos x="260" y="99"/>
                  </a:cxn>
                  <a:cxn ang="0">
                    <a:pos x="340" y="123"/>
                  </a:cxn>
                  <a:cxn ang="0">
                    <a:pos x="411" y="150"/>
                  </a:cxn>
                  <a:cxn ang="0">
                    <a:pos x="439" y="174"/>
                  </a:cxn>
                  <a:cxn ang="0">
                    <a:pos x="395" y="186"/>
                  </a:cxn>
                  <a:cxn ang="0">
                    <a:pos x="385" y="255"/>
                  </a:cxn>
                  <a:cxn ang="0">
                    <a:pos x="396" y="301"/>
                  </a:cxn>
                  <a:cxn ang="0">
                    <a:pos x="381" y="310"/>
                  </a:cxn>
                  <a:cxn ang="0">
                    <a:pos x="341" y="307"/>
                  </a:cxn>
                  <a:cxn ang="0">
                    <a:pos x="370" y="358"/>
                  </a:cxn>
                  <a:cxn ang="0">
                    <a:pos x="425" y="424"/>
                  </a:cxn>
                  <a:cxn ang="0">
                    <a:pos x="518" y="504"/>
                  </a:cxn>
                  <a:cxn ang="0">
                    <a:pos x="541" y="562"/>
                  </a:cxn>
                  <a:cxn ang="0">
                    <a:pos x="580" y="650"/>
                  </a:cxn>
                  <a:cxn ang="0">
                    <a:pos x="628" y="703"/>
                  </a:cxn>
                  <a:cxn ang="0">
                    <a:pos x="665" y="713"/>
                  </a:cxn>
                  <a:cxn ang="0">
                    <a:pos x="718" y="724"/>
                  </a:cxn>
                  <a:cxn ang="0">
                    <a:pos x="774" y="745"/>
                  </a:cxn>
                  <a:cxn ang="0">
                    <a:pos x="804" y="761"/>
                  </a:cxn>
                  <a:cxn ang="0">
                    <a:pos x="807" y="777"/>
                  </a:cxn>
                  <a:cxn ang="0">
                    <a:pos x="754" y="784"/>
                  </a:cxn>
                  <a:cxn ang="0">
                    <a:pos x="544" y="783"/>
                  </a:cxn>
                  <a:cxn ang="0">
                    <a:pos x="513" y="779"/>
                  </a:cxn>
                  <a:cxn ang="0">
                    <a:pos x="496" y="659"/>
                  </a:cxn>
                  <a:cxn ang="0">
                    <a:pos x="478" y="587"/>
                  </a:cxn>
                  <a:cxn ang="0">
                    <a:pos x="442" y="576"/>
                  </a:cxn>
                  <a:cxn ang="0">
                    <a:pos x="374" y="573"/>
                  </a:cxn>
                  <a:cxn ang="0">
                    <a:pos x="255" y="577"/>
                  </a:cxn>
                  <a:cxn ang="0">
                    <a:pos x="227" y="574"/>
                  </a:cxn>
                  <a:cxn ang="0">
                    <a:pos x="212" y="563"/>
                  </a:cxn>
                  <a:cxn ang="0">
                    <a:pos x="199" y="544"/>
                  </a:cxn>
                  <a:cxn ang="0">
                    <a:pos x="170" y="496"/>
                  </a:cxn>
                  <a:cxn ang="0">
                    <a:pos x="137" y="454"/>
                  </a:cxn>
                  <a:cxn ang="0">
                    <a:pos x="125" y="432"/>
                  </a:cxn>
                  <a:cxn ang="0">
                    <a:pos x="113" y="321"/>
                  </a:cxn>
                  <a:cxn ang="0">
                    <a:pos x="97" y="233"/>
                  </a:cxn>
                  <a:cxn ang="0">
                    <a:pos x="76" y="184"/>
                  </a:cxn>
                </a:cxnLst>
                <a:rect l="0" t="0" r="r" b="b"/>
                <a:pathLst>
                  <a:path w="809" h="785">
                    <a:moveTo>
                      <a:pt x="64" y="171"/>
                    </a:moveTo>
                    <a:lnTo>
                      <a:pt x="55" y="160"/>
                    </a:lnTo>
                    <a:lnTo>
                      <a:pt x="45" y="144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1" y="129"/>
                    </a:lnTo>
                    <a:lnTo>
                      <a:pt x="53" y="126"/>
                    </a:lnTo>
                    <a:lnTo>
                      <a:pt x="0" y="98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70" y="117"/>
                    </a:lnTo>
                    <a:lnTo>
                      <a:pt x="77" y="116"/>
                    </a:lnTo>
                    <a:lnTo>
                      <a:pt x="27" y="70"/>
                    </a:lnTo>
                    <a:lnTo>
                      <a:pt x="58" y="84"/>
                    </a:lnTo>
                    <a:lnTo>
                      <a:pt x="92" y="115"/>
                    </a:lnTo>
                    <a:lnTo>
                      <a:pt x="60" y="71"/>
                    </a:lnTo>
                    <a:lnTo>
                      <a:pt x="111" y="100"/>
                    </a:lnTo>
                    <a:lnTo>
                      <a:pt x="80" y="67"/>
                    </a:lnTo>
                    <a:lnTo>
                      <a:pt x="119" y="100"/>
                    </a:lnTo>
                    <a:lnTo>
                      <a:pt x="127" y="95"/>
                    </a:lnTo>
                    <a:lnTo>
                      <a:pt x="84" y="53"/>
                    </a:lnTo>
                    <a:lnTo>
                      <a:pt x="138" y="94"/>
                    </a:lnTo>
                    <a:lnTo>
                      <a:pt x="146" y="94"/>
                    </a:lnTo>
                    <a:lnTo>
                      <a:pt x="109" y="57"/>
                    </a:lnTo>
                    <a:lnTo>
                      <a:pt x="149" y="87"/>
                    </a:lnTo>
                    <a:lnTo>
                      <a:pt x="125" y="51"/>
                    </a:lnTo>
                    <a:lnTo>
                      <a:pt x="150" y="75"/>
                    </a:lnTo>
                    <a:lnTo>
                      <a:pt x="170" y="86"/>
                    </a:lnTo>
                    <a:lnTo>
                      <a:pt x="144" y="39"/>
                    </a:lnTo>
                    <a:lnTo>
                      <a:pt x="164" y="68"/>
                    </a:lnTo>
                    <a:lnTo>
                      <a:pt x="183" y="81"/>
                    </a:lnTo>
                    <a:lnTo>
                      <a:pt x="156" y="5"/>
                    </a:lnTo>
                    <a:lnTo>
                      <a:pt x="183" y="46"/>
                    </a:lnTo>
                    <a:lnTo>
                      <a:pt x="198" y="65"/>
                    </a:lnTo>
                    <a:lnTo>
                      <a:pt x="186" y="37"/>
                    </a:lnTo>
                    <a:lnTo>
                      <a:pt x="210" y="78"/>
                    </a:lnTo>
                    <a:lnTo>
                      <a:pt x="197" y="30"/>
                    </a:lnTo>
                    <a:lnTo>
                      <a:pt x="212" y="0"/>
                    </a:lnTo>
                    <a:lnTo>
                      <a:pt x="203" y="33"/>
                    </a:lnTo>
                    <a:lnTo>
                      <a:pt x="215" y="59"/>
                    </a:lnTo>
                    <a:lnTo>
                      <a:pt x="217" y="30"/>
                    </a:lnTo>
                    <a:lnTo>
                      <a:pt x="235" y="21"/>
                    </a:lnTo>
                    <a:lnTo>
                      <a:pt x="221" y="35"/>
                    </a:lnTo>
                    <a:lnTo>
                      <a:pt x="223" y="69"/>
                    </a:lnTo>
                    <a:lnTo>
                      <a:pt x="234" y="53"/>
                    </a:lnTo>
                    <a:lnTo>
                      <a:pt x="228" y="75"/>
                    </a:lnTo>
                    <a:lnTo>
                      <a:pt x="239" y="84"/>
                    </a:lnTo>
                    <a:lnTo>
                      <a:pt x="251" y="95"/>
                    </a:lnTo>
                    <a:lnTo>
                      <a:pt x="260" y="99"/>
                    </a:lnTo>
                    <a:lnTo>
                      <a:pt x="283" y="106"/>
                    </a:lnTo>
                    <a:lnTo>
                      <a:pt x="319" y="117"/>
                    </a:lnTo>
                    <a:lnTo>
                      <a:pt x="340" y="123"/>
                    </a:lnTo>
                    <a:lnTo>
                      <a:pt x="364" y="130"/>
                    </a:lnTo>
                    <a:lnTo>
                      <a:pt x="387" y="140"/>
                    </a:lnTo>
                    <a:lnTo>
                      <a:pt x="411" y="150"/>
                    </a:lnTo>
                    <a:lnTo>
                      <a:pt x="429" y="162"/>
                    </a:lnTo>
                    <a:lnTo>
                      <a:pt x="436" y="170"/>
                    </a:lnTo>
                    <a:lnTo>
                      <a:pt x="439" y="174"/>
                    </a:lnTo>
                    <a:lnTo>
                      <a:pt x="436" y="178"/>
                    </a:lnTo>
                    <a:lnTo>
                      <a:pt x="425" y="181"/>
                    </a:lnTo>
                    <a:lnTo>
                      <a:pt x="395" y="186"/>
                    </a:lnTo>
                    <a:lnTo>
                      <a:pt x="367" y="190"/>
                    </a:lnTo>
                    <a:lnTo>
                      <a:pt x="367" y="212"/>
                    </a:lnTo>
                    <a:lnTo>
                      <a:pt x="385" y="255"/>
                    </a:lnTo>
                    <a:lnTo>
                      <a:pt x="392" y="272"/>
                    </a:lnTo>
                    <a:lnTo>
                      <a:pt x="397" y="297"/>
                    </a:lnTo>
                    <a:lnTo>
                      <a:pt x="396" y="301"/>
                    </a:lnTo>
                    <a:lnTo>
                      <a:pt x="393" y="305"/>
                    </a:lnTo>
                    <a:lnTo>
                      <a:pt x="387" y="308"/>
                    </a:lnTo>
                    <a:lnTo>
                      <a:pt x="381" y="310"/>
                    </a:lnTo>
                    <a:lnTo>
                      <a:pt x="375" y="310"/>
                    </a:lnTo>
                    <a:lnTo>
                      <a:pt x="355" y="309"/>
                    </a:lnTo>
                    <a:lnTo>
                      <a:pt x="341" y="307"/>
                    </a:lnTo>
                    <a:lnTo>
                      <a:pt x="339" y="319"/>
                    </a:lnTo>
                    <a:lnTo>
                      <a:pt x="346" y="329"/>
                    </a:lnTo>
                    <a:lnTo>
                      <a:pt x="370" y="358"/>
                    </a:lnTo>
                    <a:lnTo>
                      <a:pt x="383" y="375"/>
                    </a:lnTo>
                    <a:lnTo>
                      <a:pt x="399" y="395"/>
                    </a:lnTo>
                    <a:lnTo>
                      <a:pt x="425" y="424"/>
                    </a:lnTo>
                    <a:lnTo>
                      <a:pt x="433" y="449"/>
                    </a:lnTo>
                    <a:lnTo>
                      <a:pt x="480" y="481"/>
                    </a:lnTo>
                    <a:lnTo>
                      <a:pt x="518" y="504"/>
                    </a:lnTo>
                    <a:lnTo>
                      <a:pt x="523" y="516"/>
                    </a:lnTo>
                    <a:lnTo>
                      <a:pt x="534" y="540"/>
                    </a:lnTo>
                    <a:lnTo>
                      <a:pt x="541" y="562"/>
                    </a:lnTo>
                    <a:lnTo>
                      <a:pt x="549" y="583"/>
                    </a:lnTo>
                    <a:lnTo>
                      <a:pt x="565" y="623"/>
                    </a:lnTo>
                    <a:lnTo>
                      <a:pt x="580" y="650"/>
                    </a:lnTo>
                    <a:lnTo>
                      <a:pt x="608" y="690"/>
                    </a:lnTo>
                    <a:lnTo>
                      <a:pt x="618" y="697"/>
                    </a:lnTo>
                    <a:lnTo>
                      <a:pt x="628" y="703"/>
                    </a:lnTo>
                    <a:lnTo>
                      <a:pt x="638" y="708"/>
                    </a:lnTo>
                    <a:lnTo>
                      <a:pt x="646" y="711"/>
                    </a:lnTo>
                    <a:lnTo>
                      <a:pt x="665" y="713"/>
                    </a:lnTo>
                    <a:lnTo>
                      <a:pt x="675" y="714"/>
                    </a:lnTo>
                    <a:lnTo>
                      <a:pt x="695" y="719"/>
                    </a:lnTo>
                    <a:lnTo>
                      <a:pt x="718" y="724"/>
                    </a:lnTo>
                    <a:lnTo>
                      <a:pt x="738" y="730"/>
                    </a:lnTo>
                    <a:lnTo>
                      <a:pt x="755" y="737"/>
                    </a:lnTo>
                    <a:lnTo>
                      <a:pt x="774" y="745"/>
                    </a:lnTo>
                    <a:lnTo>
                      <a:pt x="787" y="750"/>
                    </a:lnTo>
                    <a:lnTo>
                      <a:pt x="799" y="757"/>
                    </a:lnTo>
                    <a:lnTo>
                      <a:pt x="804" y="761"/>
                    </a:lnTo>
                    <a:lnTo>
                      <a:pt x="808" y="767"/>
                    </a:lnTo>
                    <a:lnTo>
                      <a:pt x="807" y="772"/>
                    </a:lnTo>
                    <a:lnTo>
                      <a:pt x="807" y="777"/>
                    </a:lnTo>
                    <a:lnTo>
                      <a:pt x="801" y="778"/>
                    </a:lnTo>
                    <a:lnTo>
                      <a:pt x="788" y="779"/>
                    </a:lnTo>
                    <a:lnTo>
                      <a:pt x="754" y="784"/>
                    </a:lnTo>
                    <a:lnTo>
                      <a:pt x="704" y="779"/>
                    </a:lnTo>
                    <a:lnTo>
                      <a:pt x="620" y="783"/>
                    </a:lnTo>
                    <a:lnTo>
                      <a:pt x="544" y="783"/>
                    </a:lnTo>
                    <a:lnTo>
                      <a:pt x="525" y="782"/>
                    </a:lnTo>
                    <a:lnTo>
                      <a:pt x="518" y="781"/>
                    </a:lnTo>
                    <a:lnTo>
                      <a:pt x="513" y="779"/>
                    </a:lnTo>
                    <a:lnTo>
                      <a:pt x="510" y="769"/>
                    </a:lnTo>
                    <a:lnTo>
                      <a:pt x="506" y="733"/>
                    </a:lnTo>
                    <a:lnTo>
                      <a:pt x="496" y="659"/>
                    </a:lnTo>
                    <a:lnTo>
                      <a:pt x="493" y="627"/>
                    </a:lnTo>
                    <a:lnTo>
                      <a:pt x="485" y="599"/>
                    </a:lnTo>
                    <a:lnTo>
                      <a:pt x="478" y="587"/>
                    </a:lnTo>
                    <a:lnTo>
                      <a:pt x="470" y="582"/>
                    </a:lnTo>
                    <a:lnTo>
                      <a:pt x="459" y="580"/>
                    </a:lnTo>
                    <a:lnTo>
                      <a:pt x="442" y="576"/>
                    </a:lnTo>
                    <a:lnTo>
                      <a:pt x="427" y="575"/>
                    </a:lnTo>
                    <a:lnTo>
                      <a:pt x="404" y="574"/>
                    </a:lnTo>
                    <a:lnTo>
                      <a:pt x="374" y="573"/>
                    </a:lnTo>
                    <a:lnTo>
                      <a:pt x="318" y="575"/>
                    </a:lnTo>
                    <a:lnTo>
                      <a:pt x="268" y="577"/>
                    </a:lnTo>
                    <a:lnTo>
                      <a:pt x="255" y="577"/>
                    </a:lnTo>
                    <a:lnTo>
                      <a:pt x="245" y="577"/>
                    </a:lnTo>
                    <a:lnTo>
                      <a:pt x="235" y="575"/>
                    </a:lnTo>
                    <a:lnTo>
                      <a:pt x="227" y="574"/>
                    </a:lnTo>
                    <a:lnTo>
                      <a:pt x="221" y="571"/>
                    </a:lnTo>
                    <a:lnTo>
                      <a:pt x="217" y="568"/>
                    </a:lnTo>
                    <a:lnTo>
                      <a:pt x="212" y="563"/>
                    </a:lnTo>
                    <a:lnTo>
                      <a:pt x="208" y="558"/>
                    </a:lnTo>
                    <a:lnTo>
                      <a:pt x="204" y="551"/>
                    </a:lnTo>
                    <a:lnTo>
                      <a:pt x="199" y="544"/>
                    </a:lnTo>
                    <a:lnTo>
                      <a:pt x="189" y="527"/>
                    </a:lnTo>
                    <a:lnTo>
                      <a:pt x="180" y="512"/>
                    </a:lnTo>
                    <a:lnTo>
                      <a:pt x="170" y="496"/>
                    </a:lnTo>
                    <a:lnTo>
                      <a:pt x="160" y="481"/>
                    </a:lnTo>
                    <a:lnTo>
                      <a:pt x="146" y="464"/>
                    </a:lnTo>
                    <a:lnTo>
                      <a:pt x="137" y="454"/>
                    </a:lnTo>
                    <a:lnTo>
                      <a:pt x="130" y="445"/>
                    </a:lnTo>
                    <a:lnTo>
                      <a:pt x="127" y="440"/>
                    </a:lnTo>
                    <a:lnTo>
                      <a:pt x="125" y="432"/>
                    </a:lnTo>
                    <a:lnTo>
                      <a:pt x="123" y="408"/>
                    </a:lnTo>
                    <a:lnTo>
                      <a:pt x="117" y="348"/>
                    </a:lnTo>
                    <a:lnTo>
                      <a:pt x="113" y="321"/>
                    </a:lnTo>
                    <a:lnTo>
                      <a:pt x="119" y="296"/>
                    </a:lnTo>
                    <a:lnTo>
                      <a:pt x="123" y="272"/>
                    </a:lnTo>
                    <a:lnTo>
                      <a:pt x="97" y="233"/>
                    </a:lnTo>
                    <a:lnTo>
                      <a:pt x="89" y="214"/>
                    </a:lnTo>
                    <a:lnTo>
                      <a:pt x="82" y="198"/>
                    </a:lnTo>
                    <a:lnTo>
                      <a:pt x="76" y="184"/>
                    </a:lnTo>
                    <a:lnTo>
                      <a:pt x="64" y="1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405" y="752"/>
              <a:ext cx="237" cy="376"/>
              <a:chOff x="405" y="752"/>
              <a:chExt cx="237" cy="376"/>
            </a:xfrm>
          </p:grpSpPr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450" y="752"/>
                <a:ext cx="51" cy="70"/>
                <a:chOff x="450" y="752"/>
                <a:chExt cx="51" cy="70"/>
              </a:xfrm>
            </p:grpSpPr>
            <p:sp>
              <p:nvSpPr>
                <p:cNvPr id="162846" name="Oval 30"/>
                <p:cNvSpPr>
                  <a:spLocks noChangeArrowheads="1"/>
                </p:cNvSpPr>
                <p:nvPr/>
              </p:nvSpPr>
              <p:spPr bwMode="auto">
                <a:xfrm>
                  <a:off x="498" y="781"/>
                  <a:ext cx="3" cy="41"/>
                </a:xfrm>
                <a:prstGeom prst="ellipse">
                  <a:avLst/>
                </a:prstGeom>
                <a:solidFill>
                  <a:srgbClr val="FFC5C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12" name="Group 31"/>
                <p:cNvGrpSpPr>
                  <a:grpSpLocks/>
                </p:cNvGrpSpPr>
                <p:nvPr/>
              </p:nvGrpSpPr>
              <p:grpSpPr bwMode="auto">
                <a:xfrm>
                  <a:off x="450" y="752"/>
                  <a:ext cx="29" cy="34"/>
                  <a:chOff x="450" y="752"/>
                  <a:chExt cx="29" cy="34"/>
                </a:xfrm>
              </p:grpSpPr>
              <p:sp>
                <p:nvSpPr>
                  <p:cNvPr id="162848" name="Freeform 32"/>
                  <p:cNvSpPr>
                    <a:spLocks/>
                  </p:cNvSpPr>
                  <p:nvPr/>
                </p:nvSpPr>
                <p:spPr bwMode="auto">
                  <a:xfrm>
                    <a:off x="454" y="755"/>
                    <a:ext cx="21" cy="2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14" y="1"/>
                      </a:cxn>
                      <a:cxn ang="0">
                        <a:pos x="10" y="2"/>
                      </a:cxn>
                      <a:cxn ang="0">
                        <a:pos x="6" y="5"/>
                      </a:cxn>
                      <a:cxn ang="0">
                        <a:pos x="4" y="7"/>
                      </a:cxn>
                      <a:cxn ang="0">
                        <a:pos x="2" y="11"/>
                      </a:cxn>
                      <a:cxn ang="0">
                        <a:pos x="0" y="17"/>
                      </a:cxn>
                      <a:cxn ang="0">
                        <a:pos x="0" y="21"/>
                      </a:cxn>
                      <a:cxn ang="0">
                        <a:pos x="1" y="26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21" h="27">
                        <a:moveTo>
                          <a:pt x="20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5"/>
                        </a:lnTo>
                        <a:lnTo>
                          <a:pt x="4" y="7"/>
                        </a:lnTo>
                        <a:lnTo>
                          <a:pt x="2" y="11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849" name="Freeform 33"/>
                  <p:cNvSpPr>
                    <a:spLocks/>
                  </p:cNvSpPr>
                  <p:nvPr/>
                </p:nvSpPr>
                <p:spPr bwMode="auto">
                  <a:xfrm>
                    <a:off x="450" y="752"/>
                    <a:ext cx="29" cy="34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0" y="1"/>
                      </a:cxn>
                      <a:cxn ang="0">
                        <a:pos x="14" y="3"/>
                      </a:cxn>
                      <a:cxn ang="0">
                        <a:pos x="9" y="5"/>
                      </a:cxn>
                      <a:cxn ang="0">
                        <a:pos x="5" y="9"/>
                      </a:cxn>
                      <a:cxn ang="0">
                        <a:pos x="3" y="15"/>
                      </a:cxn>
                      <a:cxn ang="0">
                        <a:pos x="0" y="21"/>
                      </a:cxn>
                      <a:cxn ang="0">
                        <a:pos x="0" y="27"/>
                      </a:cxn>
                      <a:cxn ang="0">
                        <a:pos x="1" y="33"/>
                      </a:cxn>
                    </a:cxnLst>
                    <a:rect l="0" t="0" r="r" b="b"/>
                    <a:pathLst>
                      <a:path w="29" h="34">
                        <a:moveTo>
                          <a:pt x="28" y="0"/>
                        </a:moveTo>
                        <a:lnTo>
                          <a:pt x="20" y="1"/>
                        </a:lnTo>
                        <a:lnTo>
                          <a:pt x="14" y="3"/>
                        </a:lnTo>
                        <a:lnTo>
                          <a:pt x="9" y="5"/>
                        </a:lnTo>
                        <a:lnTo>
                          <a:pt x="5" y="9"/>
                        </a:lnTo>
                        <a:lnTo>
                          <a:pt x="3" y="15"/>
                        </a:lnTo>
                        <a:lnTo>
                          <a:pt x="0" y="21"/>
                        </a:lnTo>
                        <a:lnTo>
                          <a:pt x="0" y="27"/>
                        </a:lnTo>
                        <a:lnTo>
                          <a:pt x="1" y="3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405" y="907"/>
                <a:ext cx="237" cy="221"/>
                <a:chOff x="405" y="907"/>
                <a:chExt cx="237" cy="221"/>
              </a:xfrm>
            </p:grpSpPr>
            <p:grpSp>
              <p:nvGrpSpPr>
                <p:cNvPr id="14" name="Group 35"/>
                <p:cNvGrpSpPr>
                  <a:grpSpLocks/>
                </p:cNvGrpSpPr>
                <p:nvPr/>
              </p:nvGrpSpPr>
              <p:grpSpPr bwMode="auto">
                <a:xfrm>
                  <a:off x="405" y="1032"/>
                  <a:ext cx="237" cy="96"/>
                  <a:chOff x="405" y="1032"/>
                  <a:chExt cx="237" cy="96"/>
                </a:xfrm>
              </p:grpSpPr>
              <p:sp>
                <p:nvSpPr>
                  <p:cNvPr id="162852" name="Freeform 36"/>
                  <p:cNvSpPr>
                    <a:spLocks/>
                  </p:cNvSpPr>
                  <p:nvPr/>
                </p:nvSpPr>
                <p:spPr bwMode="auto">
                  <a:xfrm>
                    <a:off x="409" y="1036"/>
                    <a:ext cx="229" cy="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8"/>
                      </a:cxn>
                      <a:cxn ang="0">
                        <a:pos x="30" y="24"/>
                      </a:cxn>
                      <a:cxn ang="0">
                        <a:pos x="51" y="40"/>
                      </a:cxn>
                      <a:cxn ang="0">
                        <a:pos x="71" y="54"/>
                      </a:cxn>
                      <a:cxn ang="0">
                        <a:pos x="88" y="65"/>
                      </a:cxn>
                      <a:cxn ang="0">
                        <a:pos x="102" y="72"/>
                      </a:cxn>
                      <a:cxn ang="0">
                        <a:pos x="111" y="77"/>
                      </a:cxn>
                      <a:cxn ang="0">
                        <a:pos x="122" y="80"/>
                      </a:cxn>
                      <a:cxn ang="0">
                        <a:pos x="135" y="82"/>
                      </a:cxn>
                      <a:cxn ang="0">
                        <a:pos x="151" y="84"/>
                      </a:cxn>
                      <a:cxn ang="0">
                        <a:pos x="165" y="86"/>
                      </a:cxn>
                      <a:cxn ang="0">
                        <a:pos x="175" y="86"/>
                      </a:cxn>
                      <a:cxn ang="0">
                        <a:pos x="186" y="83"/>
                      </a:cxn>
                      <a:cxn ang="0">
                        <a:pos x="196" y="80"/>
                      </a:cxn>
                      <a:cxn ang="0">
                        <a:pos x="205" y="79"/>
                      </a:cxn>
                      <a:cxn ang="0">
                        <a:pos x="215" y="77"/>
                      </a:cxn>
                      <a:cxn ang="0">
                        <a:pos x="228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9" h="87">
                        <a:moveTo>
                          <a:pt x="0" y="0"/>
                        </a:moveTo>
                        <a:lnTo>
                          <a:pt x="11" y="8"/>
                        </a:lnTo>
                        <a:lnTo>
                          <a:pt x="30" y="24"/>
                        </a:lnTo>
                        <a:lnTo>
                          <a:pt x="51" y="40"/>
                        </a:lnTo>
                        <a:lnTo>
                          <a:pt x="71" y="54"/>
                        </a:lnTo>
                        <a:lnTo>
                          <a:pt x="88" y="65"/>
                        </a:lnTo>
                        <a:lnTo>
                          <a:pt x="102" y="72"/>
                        </a:lnTo>
                        <a:lnTo>
                          <a:pt x="111" y="77"/>
                        </a:lnTo>
                        <a:lnTo>
                          <a:pt x="122" y="80"/>
                        </a:lnTo>
                        <a:lnTo>
                          <a:pt x="135" y="82"/>
                        </a:lnTo>
                        <a:lnTo>
                          <a:pt x="151" y="84"/>
                        </a:lnTo>
                        <a:lnTo>
                          <a:pt x="165" y="86"/>
                        </a:lnTo>
                        <a:lnTo>
                          <a:pt x="175" y="86"/>
                        </a:lnTo>
                        <a:lnTo>
                          <a:pt x="186" y="83"/>
                        </a:lnTo>
                        <a:lnTo>
                          <a:pt x="196" y="80"/>
                        </a:lnTo>
                        <a:lnTo>
                          <a:pt x="205" y="79"/>
                        </a:lnTo>
                        <a:lnTo>
                          <a:pt x="215" y="77"/>
                        </a:lnTo>
                        <a:lnTo>
                          <a:pt x="228" y="7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853" name="Freeform 37"/>
                  <p:cNvSpPr>
                    <a:spLocks/>
                  </p:cNvSpPr>
                  <p:nvPr/>
                </p:nvSpPr>
                <p:spPr bwMode="auto">
                  <a:xfrm>
                    <a:off x="405" y="1032"/>
                    <a:ext cx="237" cy="9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0"/>
                      </a:cxn>
                      <a:cxn ang="0">
                        <a:pos x="31" y="27"/>
                      </a:cxn>
                      <a:cxn ang="0">
                        <a:pos x="53" y="44"/>
                      </a:cxn>
                      <a:cxn ang="0">
                        <a:pos x="74" y="60"/>
                      </a:cxn>
                      <a:cxn ang="0">
                        <a:pos x="91" y="72"/>
                      </a:cxn>
                      <a:cxn ang="0">
                        <a:pos x="106" y="79"/>
                      </a:cxn>
                      <a:cxn ang="0">
                        <a:pos x="115" y="84"/>
                      </a:cxn>
                      <a:cxn ang="0">
                        <a:pos x="126" y="88"/>
                      </a:cxn>
                      <a:cxn ang="0">
                        <a:pos x="140" y="90"/>
                      </a:cxn>
                      <a:cxn ang="0">
                        <a:pos x="156" y="93"/>
                      </a:cxn>
                      <a:cxn ang="0">
                        <a:pos x="171" y="95"/>
                      </a:cxn>
                      <a:cxn ang="0">
                        <a:pos x="181" y="95"/>
                      </a:cxn>
                      <a:cxn ang="0">
                        <a:pos x="193" y="91"/>
                      </a:cxn>
                      <a:cxn ang="0">
                        <a:pos x="203" y="88"/>
                      </a:cxn>
                      <a:cxn ang="0">
                        <a:pos x="212" y="86"/>
                      </a:cxn>
                      <a:cxn ang="0">
                        <a:pos x="223" y="84"/>
                      </a:cxn>
                      <a:cxn ang="0">
                        <a:pos x="236" y="84"/>
                      </a:cxn>
                    </a:cxnLst>
                    <a:rect l="0" t="0" r="r" b="b"/>
                    <a:pathLst>
                      <a:path w="237" h="96">
                        <a:moveTo>
                          <a:pt x="0" y="0"/>
                        </a:moveTo>
                        <a:lnTo>
                          <a:pt x="11" y="10"/>
                        </a:lnTo>
                        <a:lnTo>
                          <a:pt x="31" y="27"/>
                        </a:lnTo>
                        <a:lnTo>
                          <a:pt x="53" y="44"/>
                        </a:lnTo>
                        <a:lnTo>
                          <a:pt x="74" y="60"/>
                        </a:lnTo>
                        <a:lnTo>
                          <a:pt x="91" y="72"/>
                        </a:lnTo>
                        <a:lnTo>
                          <a:pt x="106" y="79"/>
                        </a:lnTo>
                        <a:lnTo>
                          <a:pt x="115" y="84"/>
                        </a:lnTo>
                        <a:lnTo>
                          <a:pt x="126" y="88"/>
                        </a:lnTo>
                        <a:lnTo>
                          <a:pt x="140" y="90"/>
                        </a:lnTo>
                        <a:lnTo>
                          <a:pt x="156" y="93"/>
                        </a:lnTo>
                        <a:lnTo>
                          <a:pt x="171" y="95"/>
                        </a:lnTo>
                        <a:lnTo>
                          <a:pt x="181" y="95"/>
                        </a:lnTo>
                        <a:lnTo>
                          <a:pt x="193" y="91"/>
                        </a:lnTo>
                        <a:lnTo>
                          <a:pt x="203" y="88"/>
                        </a:lnTo>
                        <a:lnTo>
                          <a:pt x="212" y="86"/>
                        </a:lnTo>
                        <a:lnTo>
                          <a:pt x="223" y="84"/>
                        </a:lnTo>
                        <a:lnTo>
                          <a:pt x="236" y="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5" name="Group 38"/>
                <p:cNvGrpSpPr>
                  <a:grpSpLocks/>
                </p:cNvGrpSpPr>
                <p:nvPr/>
              </p:nvGrpSpPr>
              <p:grpSpPr bwMode="auto">
                <a:xfrm>
                  <a:off x="438" y="907"/>
                  <a:ext cx="137" cy="163"/>
                  <a:chOff x="438" y="907"/>
                  <a:chExt cx="137" cy="163"/>
                </a:xfrm>
              </p:grpSpPr>
              <p:sp>
                <p:nvSpPr>
                  <p:cNvPr id="162855" name="Freeform 39"/>
                  <p:cNvSpPr>
                    <a:spLocks/>
                  </p:cNvSpPr>
                  <p:nvPr/>
                </p:nvSpPr>
                <p:spPr bwMode="auto">
                  <a:xfrm>
                    <a:off x="442" y="911"/>
                    <a:ext cx="129" cy="155"/>
                  </a:xfrm>
                  <a:custGeom>
                    <a:avLst/>
                    <a:gdLst/>
                    <a:ahLst/>
                    <a:cxnLst>
                      <a:cxn ang="0">
                        <a:pos x="128" y="58"/>
                      </a:cxn>
                      <a:cxn ang="0">
                        <a:pos x="124" y="47"/>
                      </a:cxn>
                      <a:cxn ang="0">
                        <a:pos x="122" y="38"/>
                      </a:cxn>
                      <a:cxn ang="0">
                        <a:pos x="121" y="27"/>
                      </a:cxn>
                      <a:cxn ang="0">
                        <a:pos x="122" y="20"/>
                      </a:cxn>
                      <a:cxn ang="0">
                        <a:pos x="124" y="14"/>
                      </a:cxn>
                      <a:cxn ang="0">
                        <a:pos x="123" y="7"/>
                      </a:cxn>
                      <a:cxn ang="0">
                        <a:pos x="121" y="1"/>
                      </a:cxn>
                      <a:cxn ang="0">
                        <a:pos x="119" y="1"/>
                      </a:cxn>
                      <a:cxn ang="0">
                        <a:pos x="117" y="1"/>
                      </a:cxn>
                      <a:cxn ang="0">
                        <a:pos x="110" y="7"/>
                      </a:cxn>
                      <a:cxn ang="0">
                        <a:pos x="104" y="12"/>
                      </a:cxn>
                      <a:cxn ang="0">
                        <a:pos x="93" y="12"/>
                      </a:cxn>
                      <a:cxn ang="0">
                        <a:pos x="89" y="6"/>
                      </a:cxn>
                      <a:cxn ang="0">
                        <a:pos x="85" y="2"/>
                      </a:cxn>
                      <a:cxn ang="0">
                        <a:pos x="77" y="1"/>
                      </a:cxn>
                      <a:cxn ang="0">
                        <a:pos x="69" y="0"/>
                      </a:cxn>
                      <a:cxn ang="0">
                        <a:pos x="65" y="6"/>
                      </a:cxn>
                      <a:cxn ang="0">
                        <a:pos x="62" y="12"/>
                      </a:cxn>
                      <a:cxn ang="0">
                        <a:pos x="49" y="12"/>
                      </a:cxn>
                      <a:cxn ang="0">
                        <a:pos x="46" y="10"/>
                      </a:cxn>
                      <a:cxn ang="0">
                        <a:pos x="42" y="6"/>
                      </a:cxn>
                      <a:cxn ang="0">
                        <a:pos x="38" y="5"/>
                      </a:cxn>
                      <a:cxn ang="0">
                        <a:pos x="34" y="5"/>
                      </a:cxn>
                      <a:cxn ang="0">
                        <a:pos x="29" y="7"/>
                      </a:cxn>
                      <a:cxn ang="0">
                        <a:pos x="27" y="10"/>
                      </a:cxn>
                      <a:cxn ang="0">
                        <a:pos x="27" y="27"/>
                      </a:cxn>
                      <a:cxn ang="0">
                        <a:pos x="20" y="25"/>
                      </a:cxn>
                      <a:cxn ang="0">
                        <a:pos x="10" y="24"/>
                      </a:cxn>
                      <a:cxn ang="0">
                        <a:pos x="4" y="24"/>
                      </a:cxn>
                      <a:cxn ang="0">
                        <a:pos x="3" y="26"/>
                      </a:cxn>
                      <a:cxn ang="0">
                        <a:pos x="3" y="29"/>
                      </a:cxn>
                      <a:cxn ang="0">
                        <a:pos x="6" y="37"/>
                      </a:cxn>
                      <a:cxn ang="0">
                        <a:pos x="9" y="47"/>
                      </a:cxn>
                      <a:cxn ang="0">
                        <a:pos x="11" y="51"/>
                      </a:cxn>
                      <a:cxn ang="0">
                        <a:pos x="0" y="84"/>
                      </a:cxn>
                      <a:cxn ang="0">
                        <a:pos x="6" y="87"/>
                      </a:cxn>
                      <a:cxn ang="0">
                        <a:pos x="16" y="92"/>
                      </a:cxn>
                      <a:cxn ang="0">
                        <a:pos x="49" y="106"/>
                      </a:cxn>
                      <a:cxn ang="0">
                        <a:pos x="61" y="106"/>
                      </a:cxn>
                      <a:cxn ang="0">
                        <a:pos x="78" y="117"/>
                      </a:cxn>
                      <a:cxn ang="0">
                        <a:pos x="121" y="154"/>
                      </a:cxn>
                      <a:cxn ang="0">
                        <a:pos x="128" y="58"/>
                      </a:cxn>
                    </a:cxnLst>
                    <a:rect l="0" t="0" r="r" b="b"/>
                    <a:pathLst>
                      <a:path w="129" h="155">
                        <a:moveTo>
                          <a:pt x="128" y="58"/>
                        </a:moveTo>
                        <a:lnTo>
                          <a:pt x="124" y="47"/>
                        </a:lnTo>
                        <a:lnTo>
                          <a:pt x="122" y="38"/>
                        </a:lnTo>
                        <a:lnTo>
                          <a:pt x="121" y="27"/>
                        </a:lnTo>
                        <a:lnTo>
                          <a:pt x="122" y="20"/>
                        </a:lnTo>
                        <a:lnTo>
                          <a:pt x="124" y="14"/>
                        </a:lnTo>
                        <a:lnTo>
                          <a:pt x="123" y="7"/>
                        </a:lnTo>
                        <a:lnTo>
                          <a:pt x="121" y="1"/>
                        </a:lnTo>
                        <a:lnTo>
                          <a:pt x="119" y="1"/>
                        </a:lnTo>
                        <a:lnTo>
                          <a:pt x="117" y="1"/>
                        </a:lnTo>
                        <a:lnTo>
                          <a:pt x="110" y="7"/>
                        </a:lnTo>
                        <a:lnTo>
                          <a:pt x="104" y="12"/>
                        </a:lnTo>
                        <a:lnTo>
                          <a:pt x="93" y="12"/>
                        </a:lnTo>
                        <a:lnTo>
                          <a:pt x="89" y="6"/>
                        </a:lnTo>
                        <a:lnTo>
                          <a:pt x="85" y="2"/>
                        </a:lnTo>
                        <a:lnTo>
                          <a:pt x="77" y="1"/>
                        </a:lnTo>
                        <a:lnTo>
                          <a:pt x="69" y="0"/>
                        </a:lnTo>
                        <a:lnTo>
                          <a:pt x="65" y="6"/>
                        </a:lnTo>
                        <a:lnTo>
                          <a:pt x="62" y="12"/>
                        </a:lnTo>
                        <a:lnTo>
                          <a:pt x="49" y="12"/>
                        </a:lnTo>
                        <a:lnTo>
                          <a:pt x="46" y="10"/>
                        </a:lnTo>
                        <a:lnTo>
                          <a:pt x="42" y="6"/>
                        </a:lnTo>
                        <a:lnTo>
                          <a:pt x="38" y="5"/>
                        </a:lnTo>
                        <a:lnTo>
                          <a:pt x="34" y="5"/>
                        </a:lnTo>
                        <a:lnTo>
                          <a:pt x="29" y="7"/>
                        </a:lnTo>
                        <a:lnTo>
                          <a:pt x="27" y="10"/>
                        </a:lnTo>
                        <a:lnTo>
                          <a:pt x="27" y="27"/>
                        </a:lnTo>
                        <a:lnTo>
                          <a:pt x="20" y="25"/>
                        </a:lnTo>
                        <a:lnTo>
                          <a:pt x="10" y="24"/>
                        </a:lnTo>
                        <a:lnTo>
                          <a:pt x="4" y="24"/>
                        </a:lnTo>
                        <a:lnTo>
                          <a:pt x="3" y="26"/>
                        </a:lnTo>
                        <a:lnTo>
                          <a:pt x="3" y="29"/>
                        </a:lnTo>
                        <a:lnTo>
                          <a:pt x="6" y="37"/>
                        </a:lnTo>
                        <a:lnTo>
                          <a:pt x="9" y="47"/>
                        </a:lnTo>
                        <a:lnTo>
                          <a:pt x="11" y="51"/>
                        </a:lnTo>
                        <a:lnTo>
                          <a:pt x="0" y="84"/>
                        </a:lnTo>
                        <a:lnTo>
                          <a:pt x="6" y="87"/>
                        </a:lnTo>
                        <a:lnTo>
                          <a:pt x="16" y="92"/>
                        </a:lnTo>
                        <a:lnTo>
                          <a:pt x="49" y="106"/>
                        </a:lnTo>
                        <a:lnTo>
                          <a:pt x="61" y="106"/>
                        </a:lnTo>
                        <a:lnTo>
                          <a:pt x="78" y="117"/>
                        </a:lnTo>
                        <a:lnTo>
                          <a:pt x="121" y="154"/>
                        </a:lnTo>
                        <a:lnTo>
                          <a:pt x="128" y="58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856" name="Freeform 40"/>
                  <p:cNvSpPr>
                    <a:spLocks/>
                  </p:cNvSpPr>
                  <p:nvPr/>
                </p:nvSpPr>
                <p:spPr bwMode="auto">
                  <a:xfrm>
                    <a:off x="438" y="907"/>
                    <a:ext cx="137" cy="163"/>
                  </a:xfrm>
                  <a:custGeom>
                    <a:avLst/>
                    <a:gdLst/>
                    <a:ahLst/>
                    <a:cxnLst>
                      <a:cxn ang="0">
                        <a:pos x="136" y="61"/>
                      </a:cxn>
                      <a:cxn ang="0">
                        <a:pos x="132" y="50"/>
                      </a:cxn>
                      <a:cxn ang="0">
                        <a:pos x="130" y="41"/>
                      </a:cxn>
                      <a:cxn ang="0">
                        <a:pos x="129" y="29"/>
                      </a:cxn>
                      <a:cxn ang="0">
                        <a:pos x="130" y="22"/>
                      </a:cxn>
                      <a:cxn ang="0">
                        <a:pos x="132" y="16"/>
                      </a:cxn>
                      <a:cxn ang="0">
                        <a:pos x="131" y="8"/>
                      </a:cxn>
                      <a:cxn ang="0">
                        <a:pos x="129" y="2"/>
                      </a:cxn>
                      <a:cxn ang="0">
                        <a:pos x="126" y="1"/>
                      </a:cxn>
                      <a:cxn ang="0">
                        <a:pos x="124" y="2"/>
                      </a:cxn>
                      <a:cxn ang="0">
                        <a:pos x="117" y="8"/>
                      </a:cxn>
                      <a:cxn ang="0">
                        <a:pos x="110" y="13"/>
                      </a:cxn>
                      <a:cxn ang="0">
                        <a:pos x="99" y="13"/>
                      </a:cxn>
                      <a:cxn ang="0">
                        <a:pos x="95" y="6"/>
                      </a:cxn>
                      <a:cxn ang="0">
                        <a:pos x="90" y="3"/>
                      </a:cxn>
                      <a:cxn ang="0">
                        <a:pos x="82" y="2"/>
                      </a:cxn>
                      <a:cxn ang="0">
                        <a:pos x="73" y="0"/>
                      </a:cxn>
                      <a:cxn ang="0">
                        <a:pos x="69" y="6"/>
                      </a:cxn>
                      <a:cxn ang="0">
                        <a:pos x="66" y="13"/>
                      </a:cxn>
                      <a:cxn ang="0">
                        <a:pos x="52" y="13"/>
                      </a:cxn>
                      <a:cxn ang="0">
                        <a:pos x="49" y="11"/>
                      </a:cxn>
                      <a:cxn ang="0">
                        <a:pos x="45" y="6"/>
                      </a:cxn>
                      <a:cxn ang="0">
                        <a:pos x="40" y="5"/>
                      </a:cxn>
                      <a:cxn ang="0">
                        <a:pos x="36" y="5"/>
                      </a:cxn>
                      <a:cxn ang="0">
                        <a:pos x="31" y="7"/>
                      </a:cxn>
                      <a:cxn ang="0">
                        <a:pos x="29" y="11"/>
                      </a:cxn>
                      <a:cxn ang="0">
                        <a:pos x="29" y="29"/>
                      </a:cxn>
                      <a:cxn ang="0">
                        <a:pos x="21" y="27"/>
                      </a:cxn>
                      <a:cxn ang="0">
                        <a:pos x="11" y="25"/>
                      </a:cxn>
                      <a:cxn ang="0">
                        <a:pos x="4" y="26"/>
                      </a:cxn>
                      <a:cxn ang="0">
                        <a:pos x="3" y="28"/>
                      </a:cxn>
                      <a:cxn ang="0">
                        <a:pos x="3" y="31"/>
                      </a:cxn>
                      <a:cxn ang="0">
                        <a:pos x="6" y="40"/>
                      </a:cxn>
                      <a:cxn ang="0">
                        <a:pos x="10" y="49"/>
                      </a:cxn>
                      <a:cxn ang="0">
                        <a:pos x="12" y="54"/>
                      </a:cxn>
                      <a:cxn ang="0">
                        <a:pos x="0" y="89"/>
                      </a:cxn>
                      <a:cxn ang="0">
                        <a:pos x="6" y="92"/>
                      </a:cxn>
                      <a:cxn ang="0">
                        <a:pos x="17" y="97"/>
                      </a:cxn>
                      <a:cxn ang="0">
                        <a:pos x="52" y="113"/>
                      </a:cxn>
                      <a:cxn ang="0">
                        <a:pos x="65" y="113"/>
                      </a:cxn>
                      <a:cxn ang="0">
                        <a:pos x="83" y="124"/>
                      </a:cxn>
                      <a:cxn ang="0">
                        <a:pos x="129" y="162"/>
                      </a:cxn>
                    </a:cxnLst>
                    <a:rect l="0" t="0" r="r" b="b"/>
                    <a:pathLst>
                      <a:path w="137" h="163">
                        <a:moveTo>
                          <a:pt x="136" y="61"/>
                        </a:moveTo>
                        <a:lnTo>
                          <a:pt x="132" y="50"/>
                        </a:lnTo>
                        <a:lnTo>
                          <a:pt x="130" y="41"/>
                        </a:lnTo>
                        <a:lnTo>
                          <a:pt x="129" y="29"/>
                        </a:lnTo>
                        <a:lnTo>
                          <a:pt x="130" y="22"/>
                        </a:lnTo>
                        <a:lnTo>
                          <a:pt x="132" y="16"/>
                        </a:lnTo>
                        <a:lnTo>
                          <a:pt x="131" y="8"/>
                        </a:lnTo>
                        <a:lnTo>
                          <a:pt x="129" y="2"/>
                        </a:lnTo>
                        <a:lnTo>
                          <a:pt x="126" y="1"/>
                        </a:lnTo>
                        <a:lnTo>
                          <a:pt x="124" y="2"/>
                        </a:lnTo>
                        <a:lnTo>
                          <a:pt x="117" y="8"/>
                        </a:lnTo>
                        <a:lnTo>
                          <a:pt x="110" y="13"/>
                        </a:lnTo>
                        <a:lnTo>
                          <a:pt x="99" y="13"/>
                        </a:lnTo>
                        <a:lnTo>
                          <a:pt x="95" y="6"/>
                        </a:lnTo>
                        <a:lnTo>
                          <a:pt x="90" y="3"/>
                        </a:lnTo>
                        <a:lnTo>
                          <a:pt x="82" y="2"/>
                        </a:lnTo>
                        <a:lnTo>
                          <a:pt x="73" y="0"/>
                        </a:lnTo>
                        <a:lnTo>
                          <a:pt x="69" y="6"/>
                        </a:lnTo>
                        <a:lnTo>
                          <a:pt x="66" y="13"/>
                        </a:lnTo>
                        <a:lnTo>
                          <a:pt x="52" y="13"/>
                        </a:lnTo>
                        <a:lnTo>
                          <a:pt x="49" y="11"/>
                        </a:lnTo>
                        <a:lnTo>
                          <a:pt x="45" y="6"/>
                        </a:lnTo>
                        <a:lnTo>
                          <a:pt x="40" y="5"/>
                        </a:lnTo>
                        <a:lnTo>
                          <a:pt x="36" y="5"/>
                        </a:lnTo>
                        <a:lnTo>
                          <a:pt x="31" y="7"/>
                        </a:lnTo>
                        <a:lnTo>
                          <a:pt x="29" y="11"/>
                        </a:lnTo>
                        <a:lnTo>
                          <a:pt x="29" y="29"/>
                        </a:lnTo>
                        <a:lnTo>
                          <a:pt x="21" y="27"/>
                        </a:lnTo>
                        <a:lnTo>
                          <a:pt x="11" y="25"/>
                        </a:lnTo>
                        <a:lnTo>
                          <a:pt x="4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6" y="40"/>
                        </a:lnTo>
                        <a:lnTo>
                          <a:pt x="10" y="49"/>
                        </a:lnTo>
                        <a:lnTo>
                          <a:pt x="12" y="54"/>
                        </a:lnTo>
                        <a:lnTo>
                          <a:pt x="0" y="89"/>
                        </a:lnTo>
                        <a:lnTo>
                          <a:pt x="6" y="92"/>
                        </a:lnTo>
                        <a:lnTo>
                          <a:pt x="17" y="97"/>
                        </a:lnTo>
                        <a:lnTo>
                          <a:pt x="52" y="113"/>
                        </a:lnTo>
                        <a:lnTo>
                          <a:pt x="65" y="113"/>
                        </a:lnTo>
                        <a:lnTo>
                          <a:pt x="83" y="124"/>
                        </a:lnTo>
                        <a:lnTo>
                          <a:pt x="129" y="16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16" name="Group 41"/>
          <p:cNvGrpSpPr>
            <a:grpSpLocks/>
          </p:cNvGrpSpPr>
          <p:nvPr/>
        </p:nvGrpSpPr>
        <p:grpSpPr bwMode="auto">
          <a:xfrm>
            <a:off x="1044575" y="1668463"/>
            <a:ext cx="1027113" cy="615950"/>
            <a:chOff x="658" y="1051"/>
            <a:chExt cx="647" cy="388"/>
          </a:xfrm>
        </p:grpSpPr>
        <p:sp>
          <p:nvSpPr>
            <p:cNvPr id="162858" name="Freeform 42"/>
            <p:cNvSpPr>
              <a:spLocks/>
            </p:cNvSpPr>
            <p:nvPr/>
          </p:nvSpPr>
          <p:spPr bwMode="auto">
            <a:xfrm>
              <a:off x="662" y="1055"/>
              <a:ext cx="639" cy="379"/>
            </a:xfrm>
            <a:custGeom>
              <a:avLst/>
              <a:gdLst/>
              <a:ahLst/>
              <a:cxnLst>
                <a:cxn ang="0">
                  <a:pos x="638" y="378"/>
                </a:cxn>
                <a:cxn ang="0">
                  <a:pos x="638" y="183"/>
                </a:cxn>
                <a:cxn ang="0">
                  <a:pos x="629" y="27"/>
                </a:cxn>
                <a:cxn ang="0">
                  <a:pos x="317" y="0"/>
                </a:cxn>
                <a:cxn ang="0">
                  <a:pos x="11" y="31"/>
                </a:cxn>
                <a:cxn ang="0">
                  <a:pos x="0" y="183"/>
                </a:cxn>
                <a:cxn ang="0">
                  <a:pos x="0" y="374"/>
                </a:cxn>
                <a:cxn ang="0">
                  <a:pos x="53" y="374"/>
                </a:cxn>
                <a:cxn ang="0">
                  <a:pos x="59" y="101"/>
                </a:cxn>
                <a:cxn ang="0">
                  <a:pos x="579" y="101"/>
                </a:cxn>
                <a:cxn ang="0">
                  <a:pos x="585" y="378"/>
                </a:cxn>
                <a:cxn ang="0">
                  <a:pos x="638" y="378"/>
                </a:cxn>
              </a:cxnLst>
              <a:rect l="0" t="0" r="r" b="b"/>
              <a:pathLst>
                <a:path w="639" h="379">
                  <a:moveTo>
                    <a:pt x="638" y="378"/>
                  </a:moveTo>
                  <a:lnTo>
                    <a:pt x="638" y="183"/>
                  </a:lnTo>
                  <a:lnTo>
                    <a:pt x="629" y="27"/>
                  </a:lnTo>
                  <a:lnTo>
                    <a:pt x="317" y="0"/>
                  </a:lnTo>
                  <a:lnTo>
                    <a:pt x="11" y="31"/>
                  </a:lnTo>
                  <a:lnTo>
                    <a:pt x="0" y="183"/>
                  </a:lnTo>
                  <a:lnTo>
                    <a:pt x="0" y="374"/>
                  </a:lnTo>
                  <a:lnTo>
                    <a:pt x="53" y="374"/>
                  </a:lnTo>
                  <a:lnTo>
                    <a:pt x="59" y="101"/>
                  </a:lnTo>
                  <a:lnTo>
                    <a:pt x="579" y="101"/>
                  </a:lnTo>
                  <a:lnTo>
                    <a:pt x="585" y="378"/>
                  </a:lnTo>
                  <a:lnTo>
                    <a:pt x="638" y="378"/>
                  </a:lnTo>
                </a:path>
              </a:pathLst>
            </a:custGeom>
            <a:solidFill>
              <a:srgbClr val="00008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859" name="Freeform 43"/>
            <p:cNvSpPr>
              <a:spLocks/>
            </p:cNvSpPr>
            <p:nvPr/>
          </p:nvSpPr>
          <p:spPr bwMode="auto">
            <a:xfrm>
              <a:off x="658" y="1051"/>
              <a:ext cx="647" cy="388"/>
            </a:xfrm>
            <a:custGeom>
              <a:avLst/>
              <a:gdLst/>
              <a:ahLst/>
              <a:cxnLst>
                <a:cxn ang="0">
                  <a:pos x="646" y="386"/>
                </a:cxn>
                <a:cxn ang="0">
                  <a:pos x="646" y="187"/>
                </a:cxn>
                <a:cxn ang="0">
                  <a:pos x="637" y="29"/>
                </a:cxn>
                <a:cxn ang="0">
                  <a:pos x="321" y="0"/>
                </a:cxn>
                <a:cxn ang="0">
                  <a:pos x="11" y="33"/>
                </a:cxn>
                <a:cxn ang="0">
                  <a:pos x="0" y="187"/>
                </a:cxn>
                <a:cxn ang="0">
                  <a:pos x="0" y="383"/>
                </a:cxn>
                <a:cxn ang="0">
                  <a:pos x="54" y="383"/>
                </a:cxn>
                <a:cxn ang="0">
                  <a:pos x="60" y="104"/>
                </a:cxn>
                <a:cxn ang="0">
                  <a:pos x="586" y="104"/>
                </a:cxn>
                <a:cxn ang="0">
                  <a:pos x="592" y="387"/>
                </a:cxn>
                <a:cxn ang="0">
                  <a:pos x="646" y="386"/>
                </a:cxn>
              </a:cxnLst>
              <a:rect l="0" t="0" r="r" b="b"/>
              <a:pathLst>
                <a:path w="647" h="388">
                  <a:moveTo>
                    <a:pt x="646" y="386"/>
                  </a:moveTo>
                  <a:lnTo>
                    <a:pt x="646" y="187"/>
                  </a:lnTo>
                  <a:lnTo>
                    <a:pt x="637" y="29"/>
                  </a:lnTo>
                  <a:lnTo>
                    <a:pt x="321" y="0"/>
                  </a:lnTo>
                  <a:lnTo>
                    <a:pt x="11" y="33"/>
                  </a:lnTo>
                  <a:lnTo>
                    <a:pt x="0" y="187"/>
                  </a:lnTo>
                  <a:lnTo>
                    <a:pt x="0" y="383"/>
                  </a:lnTo>
                  <a:lnTo>
                    <a:pt x="54" y="383"/>
                  </a:lnTo>
                  <a:lnTo>
                    <a:pt x="60" y="104"/>
                  </a:lnTo>
                  <a:lnTo>
                    <a:pt x="586" y="104"/>
                  </a:lnTo>
                  <a:lnTo>
                    <a:pt x="592" y="387"/>
                  </a:lnTo>
                  <a:lnTo>
                    <a:pt x="646" y="3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1168400" y="1655763"/>
            <a:ext cx="433388" cy="196850"/>
            <a:chOff x="736" y="1043"/>
            <a:chExt cx="273" cy="124"/>
          </a:xfrm>
        </p:grpSpPr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736" y="1043"/>
              <a:ext cx="273" cy="124"/>
              <a:chOff x="736" y="1043"/>
              <a:chExt cx="273" cy="124"/>
            </a:xfrm>
          </p:grpSpPr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740" y="1043"/>
                <a:ext cx="269" cy="104"/>
                <a:chOff x="740" y="1043"/>
                <a:chExt cx="269" cy="104"/>
              </a:xfrm>
            </p:grpSpPr>
            <p:sp>
              <p:nvSpPr>
                <p:cNvPr id="162863" name="Freeform 47"/>
                <p:cNvSpPr>
                  <a:spLocks/>
                </p:cNvSpPr>
                <p:nvPr/>
              </p:nvSpPr>
              <p:spPr bwMode="auto">
                <a:xfrm>
                  <a:off x="744" y="1046"/>
                  <a:ext cx="261" cy="96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19" y="0"/>
                    </a:cxn>
                    <a:cxn ang="0">
                      <a:pos x="260" y="68"/>
                    </a:cxn>
                    <a:cxn ang="0">
                      <a:pos x="138" y="95"/>
                    </a:cxn>
                    <a:cxn ang="0">
                      <a:pos x="72" y="56"/>
                    </a:cxn>
                    <a:cxn ang="0">
                      <a:pos x="50" y="44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61" h="96">
                      <a:moveTo>
                        <a:pt x="0" y="20"/>
                      </a:moveTo>
                      <a:lnTo>
                        <a:pt x="119" y="0"/>
                      </a:lnTo>
                      <a:lnTo>
                        <a:pt x="260" y="68"/>
                      </a:lnTo>
                      <a:lnTo>
                        <a:pt x="138" y="95"/>
                      </a:lnTo>
                      <a:lnTo>
                        <a:pt x="72" y="56"/>
                      </a:lnTo>
                      <a:lnTo>
                        <a:pt x="50" y="44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64" name="Freeform 48"/>
                <p:cNvSpPr>
                  <a:spLocks/>
                </p:cNvSpPr>
                <p:nvPr/>
              </p:nvSpPr>
              <p:spPr bwMode="auto">
                <a:xfrm>
                  <a:off x="740" y="1043"/>
                  <a:ext cx="269" cy="10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3" y="0"/>
                    </a:cxn>
                    <a:cxn ang="0">
                      <a:pos x="268" y="73"/>
                    </a:cxn>
                    <a:cxn ang="0">
                      <a:pos x="142" y="103"/>
                    </a:cxn>
                    <a:cxn ang="0">
                      <a:pos x="74" y="61"/>
                    </a:cxn>
                    <a:cxn ang="0">
                      <a:pos x="52" y="48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69" h="104">
                      <a:moveTo>
                        <a:pt x="0" y="22"/>
                      </a:moveTo>
                      <a:lnTo>
                        <a:pt x="123" y="0"/>
                      </a:lnTo>
                      <a:lnTo>
                        <a:pt x="268" y="73"/>
                      </a:lnTo>
                      <a:lnTo>
                        <a:pt x="142" y="103"/>
                      </a:lnTo>
                      <a:lnTo>
                        <a:pt x="74" y="61"/>
                      </a:lnTo>
                      <a:lnTo>
                        <a:pt x="52" y="48"/>
                      </a:lnTo>
                      <a:lnTo>
                        <a:pt x="0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0" name="Group 49"/>
              <p:cNvGrpSpPr>
                <a:grpSpLocks/>
              </p:cNvGrpSpPr>
              <p:nvPr/>
            </p:nvGrpSpPr>
            <p:grpSpPr bwMode="auto">
              <a:xfrm>
                <a:off x="875" y="1116"/>
                <a:ext cx="134" cy="51"/>
                <a:chOff x="875" y="1116"/>
                <a:chExt cx="134" cy="51"/>
              </a:xfrm>
            </p:grpSpPr>
            <p:sp>
              <p:nvSpPr>
                <p:cNvPr id="162866" name="Freeform 50"/>
                <p:cNvSpPr>
                  <a:spLocks/>
                </p:cNvSpPr>
                <p:nvPr/>
              </p:nvSpPr>
              <p:spPr bwMode="auto">
                <a:xfrm>
                  <a:off x="879" y="1120"/>
                  <a:ext cx="126" cy="43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5" y="0"/>
                    </a:cxn>
                    <a:cxn ang="0">
                      <a:pos x="125" y="12"/>
                    </a:cxn>
                    <a:cxn ang="0">
                      <a:pos x="0" y="42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126" h="43">
                      <a:moveTo>
                        <a:pt x="6" y="24"/>
                      </a:moveTo>
                      <a:lnTo>
                        <a:pt x="125" y="0"/>
                      </a:lnTo>
                      <a:lnTo>
                        <a:pt x="125" y="12"/>
                      </a:lnTo>
                      <a:lnTo>
                        <a:pt x="0" y="42"/>
                      </a:lnTo>
                      <a:lnTo>
                        <a:pt x="6" y="24"/>
                      </a:lnTo>
                    </a:path>
                  </a:pathLst>
                </a:custGeom>
                <a:solidFill>
                  <a:srgbClr val="C0C0C0"/>
                </a:solidFill>
                <a:ln w="1016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67" name="Freeform 51"/>
                <p:cNvSpPr>
                  <a:spLocks/>
                </p:cNvSpPr>
                <p:nvPr/>
              </p:nvSpPr>
              <p:spPr bwMode="auto">
                <a:xfrm>
                  <a:off x="875" y="1116"/>
                  <a:ext cx="134" cy="51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133" y="0"/>
                    </a:cxn>
                    <a:cxn ang="0">
                      <a:pos x="133" y="14"/>
                    </a:cxn>
                    <a:cxn ang="0">
                      <a:pos x="0" y="50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134" h="51">
                      <a:moveTo>
                        <a:pt x="6" y="30"/>
                      </a:moveTo>
                      <a:lnTo>
                        <a:pt x="133" y="0"/>
                      </a:lnTo>
                      <a:lnTo>
                        <a:pt x="133" y="14"/>
                      </a:lnTo>
                      <a:lnTo>
                        <a:pt x="0" y="5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1" name="Group 52"/>
              <p:cNvGrpSpPr>
                <a:grpSpLocks/>
              </p:cNvGrpSpPr>
              <p:nvPr/>
            </p:nvGrpSpPr>
            <p:grpSpPr bwMode="auto">
              <a:xfrm>
                <a:off x="736" y="1064"/>
                <a:ext cx="146" cy="103"/>
                <a:chOff x="736" y="1064"/>
                <a:chExt cx="146" cy="103"/>
              </a:xfrm>
            </p:grpSpPr>
            <p:sp>
              <p:nvSpPr>
                <p:cNvPr id="162869" name="Freeform 53"/>
                <p:cNvSpPr>
                  <a:spLocks/>
                </p:cNvSpPr>
                <p:nvPr/>
              </p:nvSpPr>
              <p:spPr bwMode="auto">
                <a:xfrm>
                  <a:off x="740" y="1068"/>
                  <a:ext cx="138" cy="95"/>
                </a:xfrm>
                <a:custGeom>
                  <a:avLst/>
                  <a:gdLst/>
                  <a:ahLst/>
                  <a:cxnLst>
                    <a:cxn ang="0">
                      <a:pos x="59" y="27"/>
                    </a:cxn>
                    <a:cxn ang="0">
                      <a:pos x="103" y="53"/>
                    </a:cxn>
                    <a:cxn ang="0">
                      <a:pos x="137" y="75"/>
                    </a:cxn>
                    <a:cxn ang="0">
                      <a:pos x="131" y="94"/>
                    </a:cxn>
                    <a:cxn ang="0">
                      <a:pos x="83" y="66"/>
                    </a:cxn>
                    <a:cxn ang="0">
                      <a:pos x="41" y="42"/>
                    </a:cxn>
                    <a:cxn ang="0">
                      <a:pos x="0" y="20"/>
                    </a:cxn>
                    <a:cxn ang="0">
                      <a:pos x="4" y="0"/>
                    </a:cxn>
                    <a:cxn ang="0">
                      <a:pos x="28" y="12"/>
                    </a:cxn>
                    <a:cxn ang="0">
                      <a:pos x="59" y="27"/>
                    </a:cxn>
                  </a:cxnLst>
                  <a:rect l="0" t="0" r="r" b="b"/>
                  <a:pathLst>
                    <a:path w="138" h="95">
                      <a:moveTo>
                        <a:pt x="59" y="27"/>
                      </a:moveTo>
                      <a:lnTo>
                        <a:pt x="103" y="53"/>
                      </a:lnTo>
                      <a:lnTo>
                        <a:pt x="137" y="75"/>
                      </a:lnTo>
                      <a:lnTo>
                        <a:pt x="131" y="94"/>
                      </a:lnTo>
                      <a:lnTo>
                        <a:pt x="83" y="66"/>
                      </a:lnTo>
                      <a:lnTo>
                        <a:pt x="41" y="42"/>
                      </a:lnTo>
                      <a:lnTo>
                        <a:pt x="0" y="20"/>
                      </a:lnTo>
                      <a:lnTo>
                        <a:pt x="4" y="0"/>
                      </a:lnTo>
                      <a:lnTo>
                        <a:pt x="28" y="12"/>
                      </a:lnTo>
                      <a:lnTo>
                        <a:pt x="59" y="27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70" name="Freeform 54"/>
                <p:cNvSpPr>
                  <a:spLocks/>
                </p:cNvSpPr>
                <p:nvPr/>
              </p:nvSpPr>
              <p:spPr bwMode="auto">
                <a:xfrm>
                  <a:off x="736" y="1064"/>
                  <a:ext cx="146" cy="103"/>
                </a:xfrm>
                <a:custGeom>
                  <a:avLst/>
                  <a:gdLst/>
                  <a:ahLst/>
                  <a:cxnLst>
                    <a:cxn ang="0">
                      <a:pos x="62" y="29"/>
                    </a:cxn>
                    <a:cxn ang="0">
                      <a:pos x="109" y="58"/>
                    </a:cxn>
                    <a:cxn ang="0">
                      <a:pos x="145" y="82"/>
                    </a:cxn>
                    <a:cxn ang="0">
                      <a:pos x="139" y="102"/>
                    </a:cxn>
                    <a:cxn ang="0">
                      <a:pos x="88" y="73"/>
                    </a:cxn>
                    <a:cxn ang="0">
                      <a:pos x="43" y="46"/>
                    </a:cxn>
                    <a:cxn ang="0">
                      <a:pos x="0" y="22"/>
                    </a:cxn>
                    <a:cxn ang="0">
                      <a:pos x="4" y="0"/>
                    </a:cxn>
                    <a:cxn ang="0">
                      <a:pos x="30" y="14"/>
                    </a:cxn>
                    <a:cxn ang="0">
                      <a:pos x="62" y="29"/>
                    </a:cxn>
                  </a:cxnLst>
                  <a:rect l="0" t="0" r="r" b="b"/>
                  <a:pathLst>
                    <a:path w="146" h="103">
                      <a:moveTo>
                        <a:pt x="62" y="29"/>
                      </a:moveTo>
                      <a:lnTo>
                        <a:pt x="109" y="58"/>
                      </a:lnTo>
                      <a:lnTo>
                        <a:pt x="145" y="82"/>
                      </a:lnTo>
                      <a:lnTo>
                        <a:pt x="139" y="102"/>
                      </a:lnTo>
                      <a:lnTo>
                        <a:pt x="88" y="73"/>
                      </a:lnTo>
                      <a:lnTo>
                        <a:pt x="43" y="46"/>
                      </a:lnTo>
                      <a:lnTo>
                        <a:pt x="0" y="22"/>
                      </a:lnTo>
                      <a:lnTo>
                        <a:pt x="4" y="0"/>
                      </a:lnTo>
                      <a:lnTo>
                        <a:pt x="30" y="14"/>
                      </a:lnTo>
                      <a:lnTo>
                        <a:pt x="62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778" y="1059"/>
              <a:ext cx="179" cy="72"/>
              <a:chOff x="778" y="1059"/>
              <a:chExt cx="179" cy="72"/>
            </a:xfrm>
          </p:grpSpPr>
          <p:grpSp>
            <p:nvGrpSpPr>
              <p:cNvPr id="23" name="Group 56"/>
              <p:cNvGrpSpPr>
                <a:grpSpLocks/>
              </p:cNvGrpSpPr>
              <p:nvPr/>
            </p:nvGrpSpPr>
            <p:grpSpPr bwMode="auto">
              <a:xfrm>
                <a:off x="791" y="1063"/>
                <a:ext cx="161" cy="67"/>
                <a:chOff x="791" y="1063"/>
                <a:chExt cx="161" cy="67"/>
              </a:xfrm>
            </p:grpSpPr>
            <p:sp>
              <p:nvSpPr>
                <p:cNvPr id="162873" name="Freeform 57"/>
                <p:cNvSpPr>
                  <a:spLocks/>
                </p:cNvSpPr>
                <p:nvPr/>
              </p:nvSpPr>
              <p:spPr bwMode="auto">
                <a:xfrm>
                  <a:off x="856" y="1063"/>
                  <a:ext cx="96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23"/>
                    </a:cxn>
                    <a:cxn ang="0">
                      <a:pos x="95" y="55"/>
                    </a:cxn>
                  </a:cxnLst>
                  <a:rect l="0" t="0" r="r" b="b"/>
                  <a:pathLst>
                    <a:path w="96" h="56">
                      <a:moveTo>
                        <a:pt x="0" y="0"/>
                      </a:moveTo>
                      <a:lnTo>
                        <a:pt x="37" y="23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74" name="Freeform 58"/>
                <p:cNvSpPr>
                  <a:spLocks/>
                </p:cNvSpPr>
                <p:nvPr/>
              </p:nvSpPr>
              <p:spPr bwMode="auto">
                <a:xfrm>
                  <a:off x="827" y="1068"/>
                  <a:ext cx="92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9"/>
                    </a:cxn>
                    <a:cxn ang="0">
                      <a:pos x="91" y="54"/>
                    </a:cxn>
                  </a:cxnLst>
                  <a:rect l="0" t="0" r="r" b="b"/>
                  <a:pathLst>
                    <a:path w="92" h="55">
                      <a:moveTo>
                        <a:pt x="0" y="0"/>
                      </a:moveTo>
                      <a:lnTo>
                        <a:pt x="50" y="29"/>
                      </a:lnTo>
                      <a:lnTo>
                        <a:pt x="91" y="5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75" name="Freeform 59"/>
                <p:cNvSpPr>
                  <a:spLocks/>
                </p:cNvSpPr>
                <p:nvPr/>
              </p:nvSpPr>
              <p:spPr bwMode="auto">
                <a:xfrm>
                  <a:off x="791" y="1074"/>
                  <a:ext cx="111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1"/>
                    </a:cxn>
                    <a:cxn ang="0">
                      <a:pos x="81" y="39"/>
                    </a:cxn>
                    <a:cxn ang="0">
                      <a:pos x="110" y="55"/>
                    </a:cxn>
                  </a:cxnLst>
                  <a:rect l="0" t="0" r="r" b="b"/>
                  <a:pathLst>
                    <a:path w="111" h="56">
                      <a:moveTo>
                        <a:pt x="0" y="0"/>
                      </a:moveTo>
                      <a:lnTo>
                        <a:pt x="50" y="21"/>
                      </a:lnTo>
                      <a:lnTo>
                        <a:pt x="81" y="39"/>
                      </a:lnTo>
                      <a:lnTo>
                        <a:pt x="110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" name="Group 60"/>
              <p:cNvGrpSpPr>
                <a:grpSpLocks/>
              </p:cNvGrpSpPr>
              <p:nvPr/>
            </p:nvGrpSpPr>
            <p:grpSpPr bwMode="auto">
              <a:xfrm>
                <a:off x="778" y="1059"/>
                <a:ext cx="179" cy="72"/>
                <a:chOff x="778" y="1059"/>
                <a:chExt cx="179" cy="72"/>
              </a:xfrm>
            </p:grpSpPr>
            <p:sp>
              <p:nvSpPr>
                <p:cNvPr id="162877" name="Freeform 61"/>
                <p:cNvSpPr>
                  <a:spLocks/>
                </p:cNvSpPr>
                <p:nvPr/>
              </p:nvSpPr>
              <p:spPr bwMode="auto">
                <a:xfrm>
                  <a:off x="778" y="1059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3" h="16">
                      <a:moveTo>
                        <a:pt x="0" y="15"/>
                      </a:moveTo>
                      <a:lnTo>
                        <a:pt x="8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78" name="Freeform 62"/>
                <p:cNvSpPr>
                  <a:spLocks/>
                </p:cNvSpPr>
                <p:nvPr/>
              </p:nvSpPr>
              <p:spPr bwMode="auto">
                <a:xfrm>
                  <a:off x="808" y="1073"/>
                  <a:ext cx="76" cy="1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6" h="15">
                      <a:moveTo>
                        <a:pt x="0" y="14"/>
                      </a:moveTo>
                      <a:lnTo>
                        <a:pt x="7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79" name="Freeform 63"/>
                <p:cNvSpPr>
                  <a:spLocks/>
                </p:cNvSpPr>
                <p:nvPr/>
              </p:nvSpPr>
              <p:spPr bwMode="auto">
                <a:xfrm>
                  <a:off x="833" y="1081"/>
                  <a:ext cx="73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8">
                      <a:moveTo>
                        <a:pt x="0" y="17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80" name="Freeform 64"/>
                <p:cNvSpPr>
                  <a:spLocks/>
                </p:cNvSpPr>
                <p:nvPr/>
              </p:nvSpPr>
              <p:spPr bwMode="auto">
                <a:xfrm>
                  <a:off x="853" y="1093"/>
                  <a:ext cx="68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68" h="18">
                      <a:moveTo>
                        <a:pt x="0" y="17"/>
                      </a:moveTo>
                      <a:lnTo>
                        <a:pt x="6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81" name="Freeform 65"/>
                <p:cNvSpPr>
                  <a:spLocks/>
                </p:cNvSpPr>
                <p:nvPr/>
              </p:nvSpPr>
              <p:spPr bwMode="auto">
                <a:xfrm>
                  <a:off x="875" y="1099"/>
                  <a:ext cx="69" cy="2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9" h="21">
                      <a:moveTo>
                        <a:pt x="0" y="20"/>
                      </a:moveTo>
                      <a:lnTo>
                        <a:pt x="6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882" name="Freeform 66"/>
                <p:cNvSpPr>
                  <a:spLocks/>
                </p:cNvSpPr>
                <p:nvPr/>
              </p:nvSpPr>
              <p:spPr bwMode="auto">
                <a:xfrm>
                  <a:off x="884" y="1114"/>
                  <a:ext cx="73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7">
                      <a:moveTo>
                        <a:pt x="0" y="16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62883" name="Freeform 67"/>
          <p:cNvSpPr>
            <a:spLocks/>
          </p:cNvSpPr>
          <p:nvPr/>
        </p:nvSpPr>
        <p:spPr bwMode="auto">
          <a:xfrm>
            <a:off x="1504950" y="1781175"/>
            <a:ext cx="222250" cy="9683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" y="28"/>
              </a:cxn>
              <a:cxn ang="0">
                <a:pos x="8" y="39"/>
              </a:cxn>
              <a:cxn ang="0">
                <a:pos x="15" y="48"/>
              </a:cxn>
              <a:cxn ang="0">
                <a:pos x="28" y="54"/>
              </a:cxn>
              <a:cxn ang="0">
                <a:pos x="44" y="58"/>
              </a:cxn>
              <a:cxn ang="0">
                <a:pos x="59" y="60"/>
              </a:cxn>
              <a:cxn ang="0">
                <a:pos x="77" y="57"/>
              </a:cxn>
              <a:cxn ang="0">
                <a:pos x="92" y="50"/>
              </a:cxn>
              <a:cxn ang="0">
                <a:pos x="104" y="38"/>
              </a:cxn>
              <a:cxn ang="0">
                <a:pos x="107" y="26"/>
              </a:cxn>
              <a:cxn ang="0">
                <a:pos x="115" y="16"/>
              </a:cxn>
              <a:cxn ang="0">
                <a:pos x="125" y="6"/>
              </a:cxn>
              <a:cxn ang="0">
                <a:pos x="139" y="0"/>
              </a:cxn>
            </a:cxnLst>
            <a:rect l="0" t="0" r="r" b="b"/>
            <a:pathLst>
              <a:path w="140" h="61">
                <a:moveTo>
                  <a:pt x="0" y="16"/>
                </a:moveTo>
                <a:lnTo>
                  <a:pt x="3" y="28"/>
                </a:lnTo>
                <a:lnTo>
                  <a:pt x="8" y="39"/>
                </a:lnTo>
                <a:lnTo>
                  <a:pt x="15" y="48"/>
                </a:lnTo>
                <a:lnTo>
                  <a:pt x="28" y="54"/>
                </a:lnTo>
                <a:lnTo>
                  <a:pt x="44" y="58"/>
                </a:lnTo>
                <a:lnTo>
                  <a:pt x="59" y="60"/>
                </a:lnTo>
                <a:lnTo>
                  <a:pt x="77" y="57"/>
                </a:lnTo>
                <a:lnTo>
                  <a:pt x="92" y="50"/>
                </a:lnTo>
                <a:lnTo>
                  <a:pt x="104" y="38"/>
                </a:lnTo>
                <a:lnTo>
                  <a:pt x="107" y="26"/>
                </a:lnTo>
                <a:lnTo>
                  <a:pt x="115" y="16"/>
                </a:lnTo>
                <a:lnTo>
                  <a:pt x="125" y="6"/>
                </a:lnTo>
                <a:lnTo>
                  <a:pt x="1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435100" y="1112838"/>
            <a:ext cx="958850" cy="700087"/>
            <a:chOff x="904" y="701"/>
            <a:chExt cx="604" cy="441"/>
          </a:xfrm>
        </p:grpSpPr>
        <p:sp>
          <p:nvSpPr>
            <p:cNvPr id="162885" name="Freeform 69"/>
            <p:cNvSpPr>
              <a:spLocks/>
            </p:cNvSpPr>
            <p:nvPr/>
          </p:nvSpPr>
          <p:spPr bwMode="auto">
            <a:xfrm>
              <a:off x="908" y="705"/>
              <a:ext cx="596" cy="433"/>
            </a:xfrm>
            <a:custGeom>
              <a:avLst/>
              <a:gdLst/>
              <a:ahLst/>
              <a:cxnLst>
                <a:cxn ang="0">
                  <a:pos x="112" y="86"/>
                </a:cxn>
                <a:cxn ang="0">
                  <a:pos x="125" y="57"/>
                </a:cxn>
                <a:cxn ang="0">
                  <a:pos x="134" y="38"/>
                </a:cxn>
                <a:cxn ang="0">
                  <a:pos x="138" y="32"/>
                </a:cxn>
                <a:cxn ang="0">
                  <a:pos x="143" y="27"/>
                </a:cxn>
                <a:cxn ang="0">
                  <a:pos x="147" y="26"/>
                </a:cxn>
                <a:cxn ang="0">
                  <a:pos x="153" y="25"/>
                </a:cxn>
                <a:cxn ang="0">
                  <a:pos x="228" y="14"/>
                </a:cxn>
                <a:cxn ang="0">
                  <a:pos x="309" y="3"/>
                </a:cxn>
                <a:cxn ang="0">
                  <a:pos x="382" y="0"/>
                </a:cxn>
                <a:cxn ang="0">
                  <a:pos x="424" y="0"/>
                </a:cxn>
                <a:cxn ang="0">
                  <a:pos x="511" y="2"/>
                </a:cxn>
                <a:cxn ang="0">
                  <a:pos x="574" y="5"/>
                </a:cxn>
                <a:cxn ang="0">
                  <a:pos x="583" y="6"/>
                </a:cxn>
                <a:cxn ang="0">
                  <a:pos x="589" y="8"/>
                </a:cxn>
                <a:cxn ang="0">
                  <a:pos x="592" y="10"/>
                </a:cxn>
                <a:cxn ang="0">
                  <a:pos x="595" y="13"/>
                </a:cxn>
                <a:cxn ang="0">
                  <a:pos x="595" y="17"/>
                </a:cxn>
                <a:cxn ang="0">
                  <a:pos x="592" y="28"/>
                </a:cxn>
                <a:cxn ang="0">
                  <a:pos x="580" y="67"/>
                </a:cxn>
                <a:cxn ang="0">
                  <a:pos x="571" y="96"/>
                </a:cxn>
                <a:cxn ang="0">
                  <a:pos x="551" y="162"/>
                </a:cxn>
                <a:cxn ang="0">
                  <a:pos x="538" y="202"/>
                </a:cxn>
                <a:cxn ang="0">
                  <a:pos x="502" y="297"/>
                </a:cxn>
                <a:cxn ang="0">
                  <a:pos x="468" y="371"/>
                </a:cxn>
                <a:cxn ang="0">
                  <a:pos x="461" y="386"/>
                </a:cxn>
                <a:cxn ang="0">
                  <a:pos x="458" y="395"/>
                </a:cxn>
                <a:cxn ang="0">
                  <a:pos x="454" y="403"/>
                </a:cxn>
                <a:cxn ang="0">
                  <a:pos x="450" y="406"/>
                </a:cxn>
                <a:cxn ang="0">
                  <a:pos x="444" y="411"/>
                </a:cxn>
                <a:cxn ang="0">
                  <a:pos x="438" y="414"/>
                </a:cxn>
                <a:cxn ang="0">
                  <a:pos x="427" y="415"/>
                </a:cxn>
                <a:cxn ang="0">
                  <a:pos x="407" y="417"/>
                </a:cxn>
                <a:cxn ang="0">
                  <a:pos x="373" y="417"/>
                </a:cxn>
                <a:cxn ang="0">
                  <a:pos x="344" y="419"/>
                </a:cxn>
                <a:cxn ang="0">
                  <a:pos x="306" y="423"/>
                </a:cxn>
                <a:cxn ang="0">
                  <a:pos x="267" y="428"/>
                </a:cxn>
                <a:cxn ang="0">
                  <a:pos x="241" y="432"/>
                </a:cxn>
                <a:cxn ang="0">
                  <a:pos x="208" y="432"/>
                </a:cxn>
                <a:cxn ang="0">
                  <a:pos x="202" y="428"/>
                </a:cxn>
                <a:cxn ang="0">
                  <a:pos x="18" y="343"/>
                </a:cxn>
                <a:cxn ang="0">
                  <a:pos x="9" y="337"/>
                </a:cxn>
                <a:cxn ang="0">
                  <a:pos x="2" y="331"/>
                </a:cxn>
                <a:cxn ang="0">
                  <a:pos x="0" y="324"/>
                </a:cxn>
                <a:cxn ang="0">
                  <a:pos x="0" y="316"/>
                </a:cxn>
                <a:cxn ang="0">
                  <a:pos x="2" y="309"/>
                </a:cxn>
                <a:cxn ang="0">
                  <a:pos x="54" y="203"/>
                </a:cxn>
                <a:cxn ang="0">
                  <a:pos x="88" y="135"/>
                </a:cxn>
                <a:cxn ang="0">
                  <a:pos x="112" y="86"/>
                </a:cxn>
              </a:cxnLst>
              <a:rect l="0" t="0" r="r" b="b"/>
              <a:pathLst>
                <a:path w="596" h="433">
                  <a:moveTo>
                    <a:pt x="112" y="86"/>
                  </a:moveTo>
                  <a:lnTo>
                    <a:pt x="125" y="57"/>
                  </a:lnTo>
                  <a:lnTo>
                    <a:pt x="134" y="38"/>
                  </a:lnTo>
                  <a:lnTo>
                    <a:pt x="138" y="32"/>
                  </a:lnTo>
                  <a:lnTo>
                    <a:pt x="143" y="27"/>
                  </a:lnTo>
                  <a:lnTo>
                    <a:pt x="147" y="26"/>
                  </a:lnTo>
                  <a:lnTo>
                    <a:pt x="153" y="25"/>
                  </a:lnTo>
                  <a:lnTo>
                    <a:pt x="228" y="14"/>
                  </a:lnTo>
                  <a:lnTo>
                    <a:pt x="309" y="3"/>
                  </a:lnTo>
                  <a:lnTo>
                    <a:pt x="382" y="0"/>
                  </a:lnTo>
                  <a:lnTo>
                    <a:pt x="424" y="0"/>
                  </a:lnTo>
                  <a:lnTo>
                    <a:pt x="511" y="2"/>
                  </a:lnTo>
                  <a:lnTo>
                    <a:pt x="574" y="5"/>
                  </a:lnTo>
                  <a:lnTo>
                    <a:pt x="583" y="6"/>
                  </a:lnTo>
                  <a:lnTo>
                    <a:pt x="589" y="8"/>
                  </a:lnTo>
                  <a:lnTo>
                    <a:pt x="592" y="10"/>
                  </a:lnTo>
                  <a:lnTo>
                    <a:pt x="595" y="13"/>
                  </a:lnTo>
                  <a:lnTo>
                    <a:pt x="595" y="17"/>
                  </a:lnTo>
                  <a:lnTo>
                    <a:pt x="592" y="28"/>
                  </a:lnTo>
                  <a:lnTo>
                    <a:pt x="580" y="67"/>
                  </a:lnTo>
                  <a:lnTo>
                    <a:pt x="571" y="96"/>
                  </a:lnTo>
                  <a:lnTo>
                    <a:pt x="551" y="162"/>
                  </a:lnTo>
                  <a:lnTo>
                    <a:pt x="538" y="202"/>
                  </a:lnTo>
                  <a:lnTo>
                    <a:pt x="502" y="297"/>
                  </a:lnTo>
                  <a:lnTo>
                    <a:pt x="468" y="371"/>
                  </a:lnTo>
                  <a:lnTo>
                    <a:pt x="461" y="386"/>
                  </a:lnTo>
                  <a:lnTo>
                    <a:pt x="458" y="395"/>
                  </a:lnTo>
                  <a:lnTo>
                    <a:pt x="454" y="403"/>
                  </a:lnTo>
                  <a:lnTo>
                    <a:pt x="450" y="406"/>
                  </a:lnTo>
                  <a:lnTo>
                    <a:pt x="444" y="411"/>
                  </a:lnTo>
                  <a:lnTo>
                    <a:pt x="438" y="414"/>
                  </a:lnTo>
                  <a:lnTo>
                    <a:pt x="427" y="415"/>
                  </a:lnTo>
                  <a:lnTo>
                    <a:pt x="407" y="417"/>
                  </a:lnTo>
                  <a:lnTo>
                    <a:pt x="373" y="417"/>
                  </a:lnTo>
                  <a:lnTo>
                    <a:pt x="344" y="419"/>
                  </a:lnTo>
                  <a:lnTo>
                    <a:pt x="306" y="423"/>
                  </a:lnTo>
                  <a:lnTo>
                    <a:pt x="267" y="428"/>
                  </a:lnTo>
                  <a:lnTo>
                    <a:pt x="241" y="432"/>
                  </a:lnTo>
                  <a:lnTo>
                    <a:pt x="208" y="432"/>
                  </a:lnTo>
                  <a:lnTo>
                    <a:pt x="202" y="428"/>
                  </a:lnTo>
                  <a:lnTo>
                    <a:pt x="18" y="343"/>
                  </a:lnTo>
                  <a:lnTo>
                    <a:pt x="9" y="337"/>
                  </a:lnTo>
                  <a:lnTo>
                    <a:pt x="2" y="331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09"/>
                  </a:lnTo>
                  <a:lnTo>
                    <a:pt x="54" y="203"/>
                  </a:lnTo>
                  <a:lnTo>
                    <a:pt x="88" y="135"/>
                  </a:lnTo>
                  <a:lnTo>
                    <a:pt x="112" y="86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886" name="Freeform 70"/>
            <p:cNvSpPr>
              <a:spLocks/>
            </p:cNvSpPr>
            <p:nvPr/>
          </p:nvSpPr>
          <p:spPr bwMode="auto">
            <a:xfrm>
              <a:off x="904" y="701"/>
              <a:ext cx="604" cy="441"/>
            </a:xfrm>
            <a:custGeom>
              <a:avLst/>
              <a:gdLst/>
              <a:ahLst/>
              <a:cxnLst>
                <a:cxn ang="0">
                  <a:pos x="113" y="89"/>
                </a:cxn>
                <a:cxn ang="0">
                  <a:pos x="127" y="59"/>
                </a:cxn>
                <a:cxn ang="0">
                  <a:pos x="136" y="40"/>
                </a:cxn>
                <a:cxn ang="0">
                  <a:pos x="140" y="34"/>
                </a:cxn>
                <a:cxn ang="0">
                  <a:pos x="145" y="29"/>
                </a:cxn>
                <a:cxn ang="0">
                  <a:pos x="149" y="27"/>
                </a:cxn>
                <a:cxn ang="0">
                  <a:pos x="155" y="25"/>
                </a:cxn>
                <a:cxn ang="0">
                  <a:pos x="231" y="14"/>
                </a:cxn>
                <a:cxn ang="0">
                  <a:pos x="313" y="4"/>
                </a:cxn>
                <a:cxn ang="0">
                  <a:pos x="387" y="0"/>
                </a:cxn>
                <a:cxn ang="0">
                  <a:pos x="430" y="0"/>
                </a:cxn>
                <a:cxn ang="0">
                  <a:pos x="518" y="3"/>
                </a:cxn>
                <a:cxn ang="0">
                  <a:pos x="582" y="6"/>
                </a:cxn>
                <a:cxn ang="0">
                  <a:pos x="591" y="6"/>
                </a:cxn>
                <a:cxn ang="0">
                  <a:pos x="597" y="8"/>
                </a:cxn>
                <a:cxn ang="0">
                  <a:pos x="600" y="11"/>
                </a:cxn>
                <a:cxn ang="0">
                  <a:pos x="603" y="13"/>
                </a:cxn>
                <a:cxn ang="0">
                  <a:pos x="603" y="18"/>
                </a:cxn>
                <a:cxn ang="0">
                  <a:pos x="600" y="30"/>
                </a:cxn>
                <a:cxn ang="0">
                  <a:pos x="588" y="69"/>
                </a:cxn>
                <a:cxn ang="0">
                  <a:pos x="579" y="99"/>
                </a:cxn>
                <a:cxn ang="0">
                  <a:pos x="558" y="165"/>
                </a:cxn>
                <a:cxn ang="0">
                  <a:pos x="545" y="206"/>
                </a:cxn>
                <a:cxn ang="0">
                  <a:pos x="509" y="302"/>
                </a:cxn>
                <a:cxn ang="0">
                  <a:pos x="474" y="379"/>
                </a:cxn>
                <a:cxn ang="0">
                  <a:pos x="467" y="394"/>
                </a:cxn>
                <a:cxn ang="0">
                  <a:pos x="464" y="403"/>
                </a:cxn>
                <a:cxn ang="0">
                  <a:pos x="460" y="410"/>
                </a:cxn>
                <a:cxn ang="0">
                  <a:pos x="456" y="415"/>
                </a:cxn>
                <a:cxn ang="0">
                  <a:pos x="450" y="420"/>
                </a:cxn>
                <a:cxn ang="0">
                  <a:pos x="444" y="422"/>
                </a:cxn>
                <a:cxn ang="0">
                  <a:pos x="433" y="424"/>
                </a:cxn>
                <a:cxn ang="0">
                  <a:pos x="412" y="426"/>
                </a:cxn>
                <a:cxn ang="0">
                  <a:pos x="378" y="426"/>
                </a:cxn>
                <a:cxn ang="0">
                  <a:pos x="349" y="427"/>
                </a:cxn>
                <a:cxn ang="0">
                  <a:pos x="310" y="432"/>
                </a:cxn>
                <a:cxn ang="0">
                  <a:pos x="271" y="437"/>
                </a:cxn>
                <a:cxn ang="0">
                  <a:pos x="244" y="440"/>
                </a:cxn>
                <a:cxn ang="0">
                  <a:pos x="211" y="440"/>
                </a:cxn>
                <a:cxn ang="0">
                  <a:pos x="205" y="437"/>
                </a:cxn>
                <a:cxn ang="0">
                  <a:pos x="18" y="349"/>
                </a:cxn>
                <a:cxn ang="0">
                  <a:pos x="9" y="343"/>
                </a:cxn>
                <a:cxn ang="0">
                  <a:pos x="2" y="337"/>
                </a:cxn>
                <a:cxn ang="0">
                  <a:pos x="0" y="331"/>
                </a:cxn>
                <a:cxn ang="0">
                  <a:pos x="0" y="323"/>
                </a:cxn>
                <a:cxn ang="0">
                  <a:pos x="2" y="316"/>
                </a:cxn>
                <a:cxn ang="0">
                  <a:pos x="55" y="207"/>
                </a:cxn>
                <a:cxn ang="0">
                  <a:pos x="89" y="139"/>
                </a:cxn>
                <a:cxn ang="0">
                  <a:pos x="113" y="89"/>
                </a:cxn>
              </a:cxnLst>
              <a:rect l="0" t="0" r="r" b="b"/>
              <a:pathLst>
                <a:path w="604" h="441">
                  <a:moveTo>
                    <a:pt x="113" y="89"/>
                  </a:moveTo>
                  <a:lnTo>
                    <a:pt x="127" y="59"/>
                  </a:lnTo>
                  <a:lnTo>
                    <a:pt x="136" y="40"/>
                  </a:lnTo>
                  <a:lnTo>
                    <a:pt x="140" y="34"/>
                  </a:lnTo>
                  <a:lnTo>
                    <a:pt x="145" y="29"/>
                  </a:lnTo>
                  <a:lnTo>
                    <a:pt x="149" y="27"/>
                  </a:lnTo>
                  <a:lnTo>
                    <a:pt x="155" y="25"/>
                  </a:lnTo>
                  <a:lnTo>
                    <a:pt x="231" y="14"/>
                  </a:lnTo>
                  <a:lnTo>
                    <a:pt x="313" y="4"/>
                  </a:lnTo>
                  <a:lnTo>
                    <a:pt x="387" y="0"/>
                  </a:lnTo>
                  <a:lnTo>
                    <a:pt x="430" y="0"/>
                  </a:lnTo>
                  <a:lnTo>
                    <a:pt x="518" y="3"/>
                  </a:lnTo>
                  <a:lnTo>
                    <a:pt x="582" y="6"/>
                  </a:lnTo>
                  <a:lnTo>
                    <a:pt x="591" y="6"/>
                  </a:lnTo>
                  <a:lnTo>
                    <a:pt x="597" y="8"/>
                  </a:lnTo>
                  <a:lnTo>
                    <a:pt x="600" y="11"/>
                  </a:lnTo>
                  <a:lnTo>
                    <a:pt x="603" y="13"/>
                  </a:lnTo>
                  <a:lnTo>
                    <a:pt x="603" y="18"/>
                  </a:lnTo>
                  <a:lnTo>
                    <a:pt x="600" y="30"/>
                  </a:lnTo>
                  <a:lnTo>
                    <a:pt x="588" y="69"/>
                  </a:lnTo>
                  <a:lnTo>
                    <a:pt x="579" y="99"/>
                  </a:lnTo>
                  <a:lnTo>
                    <a:pt x="558" y="165"/>
                  </a:lnTo>
                  <a:lnTo>
                    <a:pt x="545" y="206"/>
                  </a:lnTo>
                  <a:lnTo>
                    <a:pt x="509" y="302"/>
                  </a:lnTo>
                  <a:lnTo>
                    <a:pt x="474" y="379"/>
                  </a:lnTo>
                  <a:lnTo>
                    <a:pt x="467" y="394"/>
                  </a:lnTo>
                  <a:lnTo>
                    <a:pt x="464" y="403"/>
                  </a:lnTo>
                  <a:lnTo>
                    <a:pt x="460" y="410"/>
                  </a:lnTo>
                  <a:lnTo>
                    <a:pt x="456" y="415"/>
                  </a:lnTo>
                  <a:lnTo>
                    <a:pt x="450" y="420"/>
                  </a:lnTo>
                  <a:lnTo>
                    <a:pt x="444" y="422"/>
                  </a:lnTo>
                  <a:lnTo>
                    <a:pt x="433" y="424"/>
                  </a:lnTo>
                  <a:lnTo>
                    <a:pt x="412" y="426"/>
                  </a:lnTo>
                  <a:lnTo>
                    <a:pt x="378" y="426"/>
                  </a:lnTo>
                  <a:lnTo>
                    <a:pt x="349" y="427"/>
                  </a:lnTo>
                  <a:lnTo>
                    <a:pt x="310" y="432"/>
                  </a:lnTo>
                  <a:lnTo>
                    <a:pt x="271" y="437"/>
                  </a:lnTo>
                  <a:lnTo>
                    <a:pt x="244" y="440"/>
                  </a:lnTo>
                  <a:lnTo>
                    <a:pt x="211" y="440"/>
                  </a:lnTo>
                  <a:lnTo>
                    <a:pt x="205" y="437"/>
                  </a:lnTo>
                  <a:lnTo>
                    <a:pt x="18" y="349"/>
                  </a:lnTo>
                  <a:lnTo>
                    <a:pt x="9" y="343"/>
                  </a:lnTo>
                  <a:lnTo>
                    <a:pt x="2" y="337"/>
                  </a:lnTo>
                  <a:lnTo>
                    <a:pt x="0" y="331"/>
                  </a:lnTo>
                  <a:lnTo>
                    <a:pt x="0" y="323"/>
                  </a:lnTo>
                  <a:lnTo>
                    <a:pt x="2" y="316"/>
                  </a:lnTo>
                  <a:lnTo>
                    <a:pt x="55" y="207"/>
                  </a:lnTo>
                  <a:lnTo>
                    <a:pt x="89" y="139"/>
                  </a:lnTo>
                  <a:lnTo>
                    <a:pt x="113" y="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1484313" y="1181100"/>
            <a:ext cx="571500" cy="533400"/>
            <a:chOff x="935" y="744"/>
            <a:chExt cx="360" cy="336"/>
          </a:xfrm>
        </p:grpSpPr>
        <p:sp>
          <p:nvSpPr>
            <p:cNvPr id="162888" name="Freeform 72"/>
            <p:cNvSpPr>
              <a:spLocks/>
            </p:cNvSpPr>
            <p:nvPr/>
          </p:nvSpPr>
          <p:spPr bwMode="auto">
            <a:xfrm>
              <a:off x="939" y="748"/>
              <a:ext cx="352" cy="327"/>
            </a:xfrm>
            <a:custGeom>
              <a:avLst/>
              <a:gdLst/>
              <a:ahLst/>
              <a:cxnLst>
                <a:cxn ang="0">
                  <a:pos x="80" y="98"/>
                </a:cxn>
                <a:cxn ang="0">
                  <a:pos x="106" y="51"/>
                </a:cxn>
                <a:cxn ang="0">
                  <a:pos x="128" y="9"/>
                </a:cxn>
                <a:cxn ang="0">
                  <a:pos x="131" y="7"/>
                </a:cxn>
                <a:cxn ang="0">
                  <a:pos x="135" y="7"/>
                </a:cxn>
                <a:cxn ang="0">
                  <a:pos x="143" y="6"/>
                </a:cxn>
                <a:cxn ang="0">
                  <a:pos x="243" y="1"/>
                </a:cxn>
                <a:cxn ang="0">
                  <a:pos x="341" y="0"/>
                </a:cxn>
                <a:cxn ang="0">
                  <a:pos x="346" y="1"/>
                </a:cxn>
                <a:cxn ang="0">
                  <a:pos x="349" y="2"/>
                </a:cxn>
                <a:cxn ang="0">
                  <a:pos x="351" y="7"/>
                </a:cxn>
                <a:cxn ang="0">
                  <a:pos x="343" y="36"/>
                </a:cxn>
                <a:cxn ang="0">
                  <a:pos x="329" y="61"/>
                </a:cxn>
                <a:cxn ang="0">
                  <a:pos x="302" y="107"/>
                </a:cxn>
                <a:cxn ang="0">
                  <a:pos x="252" y="188"/>
                </a:cxn>
                <a:cxn ang="0">
                  <a:pos x="209" y="259"/>
                </a:cxn>
                <a:cxn ang="0">
                  <a:pos x="198" y="285"/>
                </a:cxn>
                <a:cxn ang="0">
                  <a:pos x="192" y="303"/>
                </a:cxn>
                <a:cxn ang="0">
                  <a:pos x="185" y="313"/>
                </a:cxn>
                <a:cxn ang="0">
                  <a:pos x="178" y="320"/>
                </a:cxn>
                <a:cxn ang="0">
                  <a:pos x="173" y="324"/>
                </a:cxn>
                <a:cxn ang="0">
                  <a:pos x="170" y="326"/>
                </a:cxn>
                <a:cxn ang="0">
                  <a:pos x="163" y="326"/>
                </a:cxn>
                <a:cxn ang="0">
                  <a:pos x="157" y="325"/>
                </a:cxn>
                <a:cxn ang="0">
                  <a:pos x="148" y="321"/>
                </a:cxn>
                <a:cxn ang="0">
                  <a:pos x="137" y="316"/>
                </a:cxn>
                <a:cxn ang="0">
                  <a:pos x="127" y="309"/>
                </a:cxn>
                <a:cxn ang="0">
                  <a:pos x="115" y="303"/>
                </a:cxn>
                <a:cxn ang="0">
                  <a:pos x="104" y="297"/>
                </a:cxn>
                <a:cxn ang="0">
                  <a:pos x="5" y="268"/>
                </a:cxn>
                <a:cxn ang="0">
                  <a:pos x="2" y="266"/>
                </a:cxn>
                <a:cxn ang="0">
                  <a:pos x="0" y="264"/>
                </a:cxn>
                <a:cxn ang="0">
                  <a:pos x="1" y="260"/>
                </a:cxn>
                <a:cxn ang="0">
                  <a:pos x="3" y="256"/>
                </a:cxn>
                <a:cxn ang="0">
                  <a:pos x="80" y="98"/>
                </a:cxn>
              </a:cxnLst>
              <a:rect l="0" t="0" r="r" b="b"/>
              <a:pathLst>
                <a:path w="352" h="327">
                  <a:moveTo>
                    <a:pt x="80" y="98"/>
                  </a:moveTo>
                  <a:lnTo>
                    <a:pt x="106" y="51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7"/>
                  </a:lnTo>
                  <a:lnTo>
                    <a:pt x="143" y="6"/>
                  </a:lnTo>
                  <a:lnTo>
                    <a:pt x="243" y="1"/>
                  </a:lnTo>
                  <a:lnTo>
                    <a:pt x="341" y="0"/>
                  </a:lnTo>
                  <a:lnTo>
                    <a:pt x="346" y="1"/>
                  </a:lnTo>
                  <a:lnTo>
                    <a:pt x="349" y="2"/>
                  </a:lnTo>
                  <a:lnTo>
                    <a:pt x="351" y="7"/>
                  </a:lnTo>
                  <a:lnTo>
                    <a:pt x="343" y="36"/>
                  </a:lnTo>
                  <a:lnTo>
                    <a:pt x="329" y="61"/>
                  </a:lnTo>
                  <a:lnTo>
                    <a:pt x="302" y="107"/>
                  </a:lnTo>
                  <a:lnTo>
                    <a:pt x="252" y="188"/>
                  </a:lnTo>
                  <a:lnTo>
                    <a:pt x="209" y="259"/>
                  </a:lnTo>
                  <a:lnTo>
                    <a:pt x="198" y="285"/>
                  </a:lnTo>
                  <a:lnTo>
                    <a:pt x="192" y="303"/>
                  </a:lnTo>
                  <a:lnTo>
                    <a:pt x="185" y="313"/>
                  </a:lnTo>
                  <a:lnTo>
                    <a:pt x="178" y="320"/>
                  </a:lnTo>
                  <a:lnTo>
                    <a:pt x="173" y="324"/>
                  </a:lnTo>
                  <a:lnTo>
                    <a:pt x="170" y="326"/>
                  </a:lnTo>
                  <a:lnTo>
                    <a:pt x="163" y="326"/>
                  </a:lnTo>
                  <a:lnTo>
                    <a:pt x="157" y="325"/>
                  </a:lnTo>
                  <a:lnTo>
                    <a:pt x="148" y="321"/>
                  </a:lnTo>
                  <a:lnTo>
                    <a:pt x="137" y="316"/>
                  </a:lnTo>
                  <a:lnTo>
                    <a:pt x="127" y="309"/>
                  </a:lnTo>
                  <a:lnTo>
                    <a:pt x="115" y="303"/>
                  </a:lnTo>
                  <a:lnTo>
                    <a:pt x="104" y="297"/>
                  </a:lnTo>
                  <a:lnTo>
                    <a:pt x="5" y="268"/>
                  </a:lnTo>
                  <a:lnTo>
                    <a:pt x="2" y="266"/>
                  </a:lnTo>
                  <a:lnTo>
                    <a:pt x="0" y="264"/>
                  </a:lnTo>
                  <a:lnTo>
                    <a:pt x="1" y="260"/>
                  </a:lnTo>
                  <a:lnTo>
                    <a:pt x="3" y="256"/>
                  </a:lnTo>
                  <a:lnTo>
                    <a:pt x="80" y="98"/>
                  </a:lnTo>
                </a:path>
              </a:pathLst>
            </a:custGeom>
            <a:solidFill>
              <a:srgbClr val="A2C1FE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889" name="Freeform 73"/>
            <p:cNvSpPr>
              <a:spLocks/>
            </p:cNvSpPr>
            <p:nvPr/>
          </p:nvSpPr>
          <p:spPr bwMode="auto">
            <a:xfrm>
              <a:off x="935" y="744"/>
              <a:ext cx="360" cy="336"/>
            </a:xfrm>
            <a:custGeom>
              <a:avLst/>
              <a:gdLst/>
              <a:ahLst/>
              <a:cxnLst>
                <a:cxn ang="0">
                  <a:pos x="82" y="101"/>
                </a:cxn>
                <a:cxn ang="0">
                  <a:pos x="108" y="53"/>
                </a:cxn>
                <a:cxn ang="0">
                  <a:pos x="131" y="10"/>
                </a:cxn>
                <a:cxn ang="0">
                  <a:pos x="134" y="8"/>
                </a:cxn>
                <a:cxn ang="0">
                  <a:pos x="138" y="7"/>
                </a:cxn>
                <a:cxn ang="0">
                  <a:pos x="146" y="6"/>
                </a:cxn>
                <a:cxn ang="0">
                  <a:pos x="249" y="1"/>
                </a:cxn>
                <a:cxn ang="0">
                  <a:pos x="349" y="0"/>
                </a:cxn>
                <a:cxn ang="0">
                  <a:pos x="354" y="1"/>
                </a:cxn>
                <a:cxn ang="0">
                  <a:pos x="357" y="3"/>
                </a:cxn>
                <a:cxn ang="0">
                  <a:pos x="359" y="7"/>
                </a:cxn>
                <a:cxn ang="0">
                  <a:pos x="351" y="37"/>
                </a:cxn>
                <a:cxn ang="0">
                  <a:pos x="336" y="63"/>
                </a:cxn>
                <a:cxn ang="0">
                  <a:pos x="309" y="111"/>
                </a:cxn>
                <a:cxn ang="0">
                  <a:pos x="258" y="193"/>
                </a:cxn>
                <a:cxn ang="0">
                  <a:pos x="214" y="265"/>
                </a:cxn>
                <a:cxn ang="0">
                  <a:pos x="203" y="293"/>
                </a:cxn>
                <a:cxn ang="0">
                  <a:pos x="196" y="311"/>
                </a:cxn>
                <a:cxn ang="0">
                  <a:pos x="189" y="322"/>
                </a:cxn>
                <a:cxn ang="0">
                  <a:pos x="182" y="329"/>
                </a:cxn>
                <a:cxn ang="0">
                  <a:pos x="177" y="333"/>
                </a:cxn>
                <a:cxn ang="0">
                  <a:pos x="174" y="335"/>
                </a:cxn>
                <a:cxn ang="0">
                  <a:pos x="167" y="335"/>
                </a:cxn>
                <a:cxn ang="0">
                  <a:pos x="161" y="334"/>
                </a:cxn>
                <a:cxn ang="0">
                  <a:pos x="151" y="330"/>
                </a:cxn>
                <a:cxn ang="0">
                  <a:pos x="140" y="324"/>
                </a:cxn>
                <a:cxn ang="0">
                  <a:pos x="130" y="318"/>
                </a:cxn>
                <a:cxn ang="0">
                  <a:pos x="118" y="311"/>
                </a:cxn>
                <a:cxn ang="0">
                  <a:pos x="106" y="305"/>
                </a:cxn>
                <a:cxn ang="0">
                  <a:pos x="5" y="276"/>
                </a:cxn>
                <a:cxn ang="0">
                  <a:pos x="2" y="274"/>
                </a:cxn>
                <a:cxn ang="0">
                  <a:pos x="0" y="270"/>
                </a:cxn>
                <a:cxn ang="0">
                  <a:pos x="1" y="267"/>
                </a:cxn>
                <a:cxn ang="0">
                  <a:pos x="3" y="263"/>
                </a:cxn>
                <a:cxn ang="0">
                  <a:pos x="82" y="101"/>
                </a:cxn>
              </a:cxnLst>
              <a:rect l="0" t="0" r="r" b="b"/>
              <a:pathLst>
                <a:path w="360" h="336">
                  <a:moveTo>
                    <a:pt x="82" y="101"/>
                  </a:moveTo>
                  <a:lnTo>
                    <a:pt x="108" y="5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8" y="7"/>
                  </a:lnTo>
                  <a:lnTo>
                    <a:pt x="146" y="6"/>
                  </a:lnTo>
                  <a:lnTo>
                    <a:pt x="249" y="1"/>
                  </a:lnTo>
                  <a:lnTo>
                    <a:pt x="349" y="0"/>
                  </a:lnTo>
                  <a:lnTo>
                    <a:pt x="354" y="1"/>
                  </a:lnTo>
                  <a:lnTo>
                    <a:pt x="357" y="3"/>
                  </a:lnTo>
                  <a:lnTo>
                    <a:pt x="359" y="7"/>
                  </a:lnTo>
                  <a:lnTo>
                    <a:pt x="351" y="37"/>
                  </a:lnTo>
                  <a:lnTo>
                    <a:pt x="336" y="63"/>
                  </a:lnTo>
                  <a:lnTo>
                    <a:pt x="309" y="111"/>
                  </a:lnTo>
                  <a:lnTo>
                    <a:pt x="258" y="193"/>
                  </a:lnTo>
                  <a:lnTo>
                    <a:pt x="214" y="265"/>
                  </a:lnTo>
                  <a:lnTo>
                    <a:pt x="203" y="293"/>
                  </a:lnTo>
                  <a:lnTo>
                    <a:pt x="196" y="311"/>
                  </a:lnTo>
                  <a:lnTo>
                    <a:pt x="189" y="322"/>
                  </a:lnTo>
                  <a:lnTo>
                    <a:pt x="182" y="329"/>
                  </a:lnTo>
                  <a:lnTo>
                    <a:pt x="177" y="333"/>
                  </a:lnTo>
                  <a:lnTo>
                    <a:pt x="174" y="335"/>
                  </a:lnTo>
                  <a:lnTo>
                    <a:pt x="167" y="335"/>
                  </a:lnTo>
                  <a:lnTo>
                    <a:pt x="161" y="334"/>
                  </a:lnTo>
                  <a:lnTo>
                    <a:pt x="151" y="330"/>
                  </a:lnTo>
                  <a:lnTo>
                    <a:pt x="140" y="324"/>
                  </a:lnTo>
                  <a:lnTo>
                    <a:pt x="130" y="318"/>
                  </a:lnTo>
                  <a:lnTo>
                    <a:pt x="118" y="311"/>
                  </a:lnTo>
                  <a:lnTo>
                    <a:pt x="106" y="305"/>
                  </a:lnTo>
                  <a:lnTo>
                    <a:pt x="5" y="276"/>
                  </a:lnTo>
                  <a:lnTo>
                    <a:pt x="2" y="274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3" y="263"/>
                  </a:lnTo>
                  <a:lnTo>
                    <a:pt x="82" y="1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2135188" y="1733550"/>
            <a:ext cx="141287" cy="296863"/>
            <a:chOff x="1345" y="1092"/>
            <a:chExt cx="89" cy="187"/>
          </a:xfrm>
        </p:grpSpPr>
        <p:sp>
          <p:nvSpPr>
            <p:cNvPr id="162891" name="Freeform 75"/>
            <p:cNvSpPr>
              <a:spLocks/>
            </p:cNvSpPr>
            <p:nvPr/>
          </p:nvSpPr>
          <p:spPr bwMode="auto">
            <a:xfrm>
              <a:off x="1345" y="1095"/>
              <a:ext cx="89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"/>
                </a:cxn>
                <a:cxn ang="0">
                  <a:pos x="7" y="21"/>
                </a:cxn>
                <a:cxn ang="0">
                  <a:pos x="15" y="30"/>
                </a:cxn>
                <a:cxn ang="0">
                  <a:pos x="26" y="35"/>
                </a:cxn>
                <a:cxn ang="0">
                  <a:pos x="41" y="39"/>
                </a:cxn>
                <a:cxn ang="0">
                  <a:pos x="52" y="46"/>
                </a:cxn>
                <a:cxn ang="0">
                  <a:pos x="62" y="55"/>
                </a:cxn>
                <a:cxn ang="0">
                  <a:pos x="71" y="69"/>
                </a:cxn>
                <a:cxn ang="0">
                  <a:pos x="75" y="81"/>
                </a:cxn>
                <a:cxn ang="0">
                  <a:pos x="71" y="92"/>
                </a:cxn>
                <a:cxn ang="0">
                  <a:pos x="62" y="100"/>
                </a:cxn>
                <a:cxn ang="0">
                  <a:pos x="53" y="108"/>
                </a:cxn>
                <a:cxn ang="0">
                  <a:pos x="47" y="117"/>
                </a:cxn>
                <a:cxn ang="0">
                  <a:pos x="42" y="127"/>
                </a:cxn>
                <a:cxn ang="0">
                  <a:pos x="40" y="140"/>
                </a:cxn>
                <a:cxn ang="0">
                  <a:pos x="45" y="151"/>
                </a:cxn>
                <a:cxn ang="0">
                  <a:pos x="51" y="159"/>
                </a:cxn>
                <a:cxn ang="0">
                  <a:pos x="64" y="168"/>
                </a:cxn>
                <a:cxn ang="0">
                  <a:pos x="75" y="175"/>
                </a:cxn>
                <a:cxn ang="0">
                  <a:pos x="88" y="183"/>
                </a:cxn>
              </a:cxnLst>
              <a:rect l="0" t="0" r="r" b="b"/>
              <a:pathLst>
                <a:path w="89" h="184">
                  <a:moveTo>
                    <a:pt x="0" y="0"/>
                  </a:moveTo>
                  <a:lnTo>
                    <a:pt x="3" y="12"/>
                  </a:lnTo>
                  <a:lnTo>
                    <a:pt x="7" y="21"/>
                  </a:lnTo>
                  <a:lnTo>
                    <a:pt x="15" y="30"/>
                  </a:lnTo>
                  <a:lnTo>
                    <a:pt x="26" y="35"/>
                  </a:lnTo>
                  <a:lnTo>
                    <a:pt x="41" y="39"/>
                  </a:lnTo>
                  <a:lnTo>
                    <a:pt x="52" y="46"/>
                  </a:lnTo>
                  <a:lnTo>
                    <a:pt x="62" y="55"/>
                  </a:lnTo>
                  <a:lnTo>
                    <a:pt x="71" y="69"/>
                  </a:lnTo>
                  <a:lnTo>
                    <a:pt x="75" y="81"/>
                  </a:lnTo>
                  <a:lnTo>
                    <a:pt x="71" y="92"/>
                  </a:lnTo>
                  <a:lnTo>
                    <a:pt x="62" y="100"/>
                  </a:lnTo>
                  <a:lnTo>
                    <a:pt x="53" y="108"/>
                  </a:lnTo>
                  <a:lnTo>
                    <a:pt x="47" y="117"/>
                  </a:lnTo>
                  <a:lnTo>
                    <a:pt x="42" y="127"/>
                  </a:lnTo>
                  <a:lnTo>
                    <a:pt x="40" y="140"/>
                  </a:lnTo>
                  <a:lnTo>
                    <a:pt x="45" y="151"/>
                  </a:lnTo>
                  <a:lnTo>
                    <a:pt x="51" y="159"/>
                  </a:lnTo>
                  <a:lnTo>
                    <a:pt x="64" y="168"/>
                  </a:lnTo>
                  <a:lnTo>
                    <a:pt x="75" y="175"/>
                  </a:lnTo>
                  <a:lnTo>
                    <a:pt x="88" y="1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892" name="Oval 76"/>
            <p:cNvSpPr>
              <a:spLocks noChangeArrowheads="1"/>
            </p:cNvSpPr>
            <p:nvPr/>
          </p:nvSpPr>
          <p:spPr bwMode="auto">
            <a:xfrm>
              <a:off x="1345" y="1092"/>
              <a:ext cx="2" cy="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2893" name="Rectangle 77"/>
          <p:cNvSpPr>
            <a:spLocks noChangeArrowheads="1"/>
          </p:cNvSpPr>
          <p:nvPr/>
        </p:nvSpPr>
        <p:spPr bwMode="auto">
          <a:xfrm>
            <a:off x="2927350" y="2943225"/>
            <a:ext cx="2247900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3100">
                <a:solidFill>
                  <a:srgbClr val="000000"/>
                </a:solidFill>
              </a:rPr>
              <a:t>Hiérarchie </a:t>
            </a:r>
          </a:p>
          <a:p>
            <a:r>
              <a:rPr lang="fr-FR" sz="3100">
                <a:solidFill>
                  <a:srgbClr val="000000"/>
                </a:solidFill>
              </a:rPr>
              <a:t>de traduction</a:t>
            </a:r>
          </a:p>
        </p:txBody>
      </p:sp>
      <p:sp>
        <p:nvSpPr>
          <p:cNvPr id="162894" name="Rectangle 78"/>
          <p:cNvSpPr>
            <a:spLocks noChangeArrowheads="1"/>
          </p:cNvSpPr>
          <p:nvPr/>
        </p:nvSpPr>
        <p:spPr bwMode="auto">
          <a:xfrm>
            <a:off x="1563688" y="1228725"/>
            <a:ext cx="344487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100" b="1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  <p:sp>
        <p:nvSpPr>
          <p:cNvPr id="162895" name="Rectangle 79"/>
          <p:cNvSpPr>
            <a:spLocks noChangeArrowheads="1"/>
          </p:cNvSpPr>
          <p:nvPr/>
        </p:nvSpPr>
        <p:spPr bwMode="auto">
          <a:xfrm>
            <a:off x="5776913" y="4552950"/>
            <a:ext cx="22002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machine</a:t>
            </a:r>
          </a:p>
        </p:txBody>
      </p:sp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403225" y="5275263"/>
            <a:ext cx="2224088" cy="833437"/>
            <a:chOff x="254" y="3323"/>
            <a:chExt cx="1401" cy="525"/>
          </a:xfrm>
        </p:grpSpPr>
        <p:sp>
          <p:nvSpPr>
            <p:cNvPr id="162897" name="Freeform 81"/>
            <p:cNvSpPr>
              <a:spLocks/>
            </p:cNvSpPr>
            <p:nvPr/>
          </p:nvSpPr>
          <p:spPr bwMode="auto">
            <a:xfrm>
              <a:off x="254" y="3592"/>
              <a:ext cx="138" cy="8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03" y="0"/>
                </a:cxn>
                <a:cxn ang="0">
                  <a:pos x="85" y="2"/>
                </a:cxn>
                <a:cxn ang="0">
                  <a:pos x="68" y="5"/>
                </a:cxn>
                <a:cxn ang="0">
                  <a:pos x="48" y="9"/>
                </a:cxn>
                <a:cxn ang="0">
                  <a:pos x="31" y="13"/>
                </a:cxn>
                <a:cxn ang="0">
                  <a:pos x="20" y="17"/>
                </a:cxn>
                <a:cxn ang="0">
                  <a:pos x="13" y="21"/>
                </a:cxn>
                <a:cxn ang="0">
                  <a:pos x="7" y="26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4" y="49"/>
                </a:cxn>
                <a:cxn ang="0">
                  <a:pos x="9" y="52"/>
                </a:cxn>
                <a:cxn ang="0">
                  <a:pos x="19" y="54"/>
                </a:cxn>
                <a:cxn ang="0">
                  <a:pos x="30" y="54"/>
                </a:cxn>
                <a:cxn ang="0">
                  <a:pos x="42" y="53"/>
                </a:cxn>
                <a:cxn ang="0">
                  <a:pos x="57" y="51"/>
                </a:cxn>
                <a:cxn ang="0">
                  <a:pos x="72" y="52"/>
                </a:cxn>
                <a:cxn ang="0">
                  <a:pos x="82" y="54"/>
                </a:cxn>
                <a:cxn ang="0">
                  <a:pos x="93" y="57"/>
                </a:cxn>
                <a:cxn ang="0">
                  <a:pos x="105" y="62"/>
                </a:cxn>
                <a:cxn ang="0">
                  <a:pos x="137" y="82"/>
                </a:cxn>
                <a:cxn ang="0">
                  <a:pos x="135" y="82"/>
                </a:cxn>
                <a:cxn ang="0">
                  <a:pos x="136" y="80"/>
                </a:cxn>
              </a:cxnLst>
              <a:rect l="0" t="0" r="r" b="b"/>
              <a:pathLst>
                <a:path w="138" h="83">
                  <a:moveTo>
                    <a:pt x="134" y="0"/>
                  </a:moveTo>
                  <a:lnTo>
                    <a:pt x="103" y="0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48" y="9"/>
                  </a:lnTo>
                  <a:lnTo>
                    <a:pt x="31" y="13"/>
                  </a:lnTo>
                  <a:lnTo>
                    <a:pt x="20" y="17"/>
                  </a:lnTo>
                  <a:lnTo>
                    <a:pt x="13" y="21"/>
                  </a:lnTo>
                  <a:lnTo>
                    <a:pt x="7" y="26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4" y="49"/>
                  </a:lnTo>
                  <a:lnTo>
                    <a:pt x="9" y="52"/>
                  </a:lnTo>
                  <a:lnTo>
                    <a:pt x="19" y="54"/>
                  </a:lnTo>
                  <a:lnTo>
                    <a:pt x="30" y="54"/>
                  </a:lnTo>
                  <a:lnTo>
                    <a:pt x="42" y="53"/>
                  </a:lnTo>
                  <a:lnTo>
                    <a:pt x="57" y="51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93" y="57"/>
                  </a:lnTo>
                  <a:lnTo>
                    <a:pt x="105" y="62"/>
                  </a:lnTo>
                  <a:lnTo>
                    <a:pt x="137" y="82"/>
                  </a:lnTo>
                  <a:lnTo>
                    <a:pt x="135" y="82"/>
                  </a:lnTo>
                  <a:lnTo>
                    <a:pt x="136" y="80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29" name="Group 82"/>
            <p:cNvGrpSpPr>
              <a:grpSpLocks/>
            </p:cNvGrpSpPr>
            <p:nvPr/>
          </p:nvGrpSpPr>
          <p:grpSpPr bwMode="auto">
            <a:xfrm>
              <a:off x="372" y="3363"/>
              <a:ext cx="1096" cy="371"/>
              <a:chOff x="372" y="3363"/>
              <a:chExt cx="1096" cy="371"/>
            </a:xfrm>
          </p:grpSpPr>
          <p:sp>
            <p:nvSpPr>
              <p:cNvPr id="162899" name="Freeform 83"/>
              <p:cNvSpPr>
                <a:spLocks/>
              </p:cNvSpPr>
              <p:nvPr/>
            </p:nvSpPr>
            <p:spPr bwMode="auto">
              <a:xfrm>
                <a:off x="379" y="3553"/>
                <a:ext cx="1089" cy="1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90"/>
                  </a:cxn>
                  <a:cxn ang="0">
                    <a:pos x="884" y="180"/>
                  </a:cxn>
                  <a:cxn ang="0">
                    <a:pos x="1088" y="70"/>
                  </a:cxn>
                  <a:cxn ang="0">
                    <a:pos x="1088" y="0"/>
                  </a:cxn>
                  <a:cxn ang="0">
                    <a:pos x="877" y="95"/>
                  </a:cxn>
                  <a:cxn ang="0">
                    <a:pos x="0" y="11"/>
                  </a:cxn>
                </a:cxnLst>
                <a:rect l="0" t="0" r="r" b="b"/>
                <a:pathLst>
                  <a:path w="1089" h="181">
                    <a:moveTo>
                      <a:pt x="0" y="11"/>
                    </a:moveTo>
                    <a:lnTo>
                      <a:pt x="0" y="90"/>
                    </a:lnTo>
                    <a:lnTo>
                      <a:pt x="884" y="180"/>
                    </a:lnTo>
                    <a:lnTo>
                      <a:pt x="1088" y="70"/>
                    </a:lnTo>
                    <a:lnTo>
                      <a:pt x="1088" y="0"/>
                    </a:lnTo>
                    <a:lnTo>
                      <a:pt x="877" y="9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9F9F9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00" name="Freeform 84"/>
              <p:cNvSpPr>
                <a:spLocks/>
              </p:cNvSpPr>
              <p:nvPr/>
            </p:nvSpPr>
            <p:spPr bwMode="auto">
              <a:xfrm>
                <a:off x="372" y="3363"/>
                <a:ext cx="886" cy="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5" y="62"/>
                  </a:cxn>
                  <a:cxn ang="0">
                    <a:pos x="885" y="283"/>
                  </a:cxn>
                  <a:cxn ang="0">
                    <a:pos x="0" y="199"/>
                  </a:cxn>
                  <a:cxn ang="0">
                    <a:pos x="0" y="0"/>
                  </a:cxn>
                </a:cxnLst>
                <a:rect l="0" t="0" r="r" b="b"/>
                <a:pathLst>
                  <a:path w="886" h="284">
                    <a:moveTo>
                      <a:pt x="0" y="0"/>
                    </a:moveTo>
                    <a:lnTo>
                      <a:pt x="885" y="62"/>
                    </a:lnTo>
                    <a:lnTo>
                      <a:pt x="885" y="283"/>
                    </a:lnTo>
                    <a:lnTo>
                      <a:pt x="0" y="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372" y="3414"/>
                <a:ext cx="893" cy="117"/>
                <a:chOff x="372" y="3414"/>
                <a:chExt cx="893" cy="117"/>
              </a:xfrm>
            </p:grpSpPr>
            <p:sp>
              <p:nvSpPr>
                <p:cNvPr id="162902" name="Freeform 86"/>
                <p:cNvSpPr>
                  <a:spLocks/>
                </p:cNvSpPr>
                <p:nvPr/>
              </p:nvSpPr>
              <p:spPr bwMode="auto">
                <a:xfrm>
                  <a:off x="372" y="3414"/>
                  <a:ext cx="892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1" y="6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2" h="68">
                      <a:moveTo>
                        <a:pt x="0" y="0"/>
                      </a:moveTo>
                      <a:lnTo>
                        <a:pt x="891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903" name="Freeform 87"/>
                <p:cNvSpPr>
                  <a:spLocks/>
                </p:cNvSpPr>
                <p:nvPr/>
              </p:nvSpPr>
              <p:spPr bwMode="auto">
                <a:xfrm>
                  <a:off x="1023" y="3466"/>
                  <a:ext cx="188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7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" h="17">
                      <a:moveTo>
                        <a:pt x="0" y="0"/>
                      </a:moveTo>
                      <a:lnTo>
                        <a:pt x="187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904" name="Freeform 88"/>
                <p:cNvSpPr>
                  <a:spLocks/>
                </p:cNvSpPr>
                <p:nvPr/>
              </p:nvSpPr>
              <p:spPr bwMode="auto">
                <a:xfrm>
                  <a:off x="804" y="3450"/>
                  <a:ext cx="189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16">
                      <a:moveTo>
                        <a:pt x="0" y="0"/>
                      </a:moveTo>
                      <a:lnTo>
                        <a:pt x="188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905" name="Freeform 89"/>
                <p:cNvSpPr>
                  <a:spLocks/>
                </p:cNvSpPr>
                <p:nvPr/>
              </p:nvSpPr>
              <p:spPr bwMode="auto">
                <a:xfrm>
                  <a:off x="372" y="3452"/>
                  <a:ext cx="893" cy="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2" y="7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3" h="79">
                      <a:moveTo>
                        <a:pt x="0" y="0"/>
                      </a:moveTo>
                      <a:lnTo>
                        <a:pt x="892" y="7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62906" name="Freeform 90"/>
            <p:cNvSpPr>
              <a:spLocks/>
            </p:cNvSpPr>
            <p:nvPr/>
          </p:nvSpPr>
          <p:spPr bwMode="auto">
            <a:xfrm>
              <a:off x="372" y="3323"/>
              <a:ext cx="1099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887" y="96"/>
                </a:cxn>
                <a:cxn ang="0">
                  <a:pos x="1098" y="40"/>
                </a:cxn>
                <a:cxn ang="0">
                  <a:pos x="1023" y="32"/>
                </a:cxn>
                <a:cxn ang="0">
                  <a:pos x="338" y="0"/>
                </a:cxn>
                <a:cxn ang="0">
                  <a:pos x="0" y="37"/>
                </a:cxn>
              </a:cxnLst>
              <a:rect l="0" t="0" r="r" b="b"/>
              <a:pathLst>
                <a:path w="1099" h="97">
                  <a:moveTo>
                    <a:pt x="0" y="37"/>
                  </a:moveTo>
                  <a:lnTo>
                    <a:pt x="887" y="96"/>
                  </a:lnTo>
                  <a:lnTo>
                    <a:pt x="1098" y="40"/>
                  </a:lnTo>
                  <a:lnTo>
                    <a:pt x="1023" y="32"/>
                  </a:lnTo>
                  <a:lnTo>
                    <a:pt x="338" y="0"/>
                  </a:lnTo>
                  <a:lnTo>
                    <a:pt x="0" y="37"/>
                  </a:lnTo>
                </a:path>
              </a:pathLst>
            </a:custGeom>
            <a:solidFill>
              <a:srgbClr val="DFDFDF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31" name="Group 91"/>
            <p:cNvGrpSpPr>
              <a:grpSpLocks/>
            </p:cNvGrpSpPr>
            <p:nvPr/>
          </p:nvGrpSpPr>
          <p:grpSpPr bwMode="auto">
            <a:xfrm>
              <a:off x="1311" y="3713"/>
              <a:ext cx="344" cy="135"/>
              <a:chOff x="1311" y="3713"/>
              <a:chExt cx="344" cy="135"/>
            </a:xfrm>
          </p:grpSpPr>
          <p:sp>
            <p:nvSpPr>
              <p:cNvPr id="162908" name="Freeform 92"/>
              <p:cNvSpPr>
                <a:spLocks/>
              </p:cNvSpPr>
              <p:nvPr/>
            </p:nvSpPr>
            <p:spPr bwMode="auto">
              <a:xfrm>
                <a:off x="1311" y="3713"/>
                <a:ext cx="34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4"/>
                  </a:cxn>
                  <a:cxn ang="0">
                    <a:pos x="111" y="7"/>
                  </a:cxn>
                  <a:cxn ang="0">
                    <a:pos x="153" y="11"/>
                  </a:cxn>
                  <a:cxn ang="0">
                    <a:pos x="196" y="16"/>
                  </a:cxn>
                  <a:cxn ang="0">
                    <a:pos x="226" y="21"/>
                  </a:cxn>
                  <a:cxn ang="0">
                    <a:pos x="262" y="27"/>
                  </a:cxn>
                  <a:cxn ang="0">
                    <a:pos x="282" y="31"/>
                  </a:cxn>
                  <a:cxn ang="0">
                    <a:pos x="298" y="34"/>
                  </a:cxn>
                  <a:cxn ang="0">
                    <a:pos x="306" y="36"/>
                  </a:cxn>
                  <a:cxn ang="0">
                    <a:pos x="313" y="38"/>
                  </a:cxn>
                  <a:cxn ang="0">
                    <a:pos x="322" y="40"/>
                  </a:cxn>
                  <a:cxn ang="0">
                    <a:pos x="330" y="44"/>
                  </a:cxn>
                  <a:cxn ang="0">
                    <a:pos x="338" y="48"/>
                  </a:cxn>
                  <a:cxn ang="0">
                    <a:pos x="342" y="53"/>
                  </a:cxn>
                  <a:cxn ang="0">
                    <a:pos x="343" y="57"/>
                  </a:cxn>
                  <a:cxn ang="0">
                    <a:pos x="341" y="63"/>
                  </a:cxn>
                  <a:cxn ang="0">
                    <a:pos x="338" y="69"/>
                  </a:cxn>
                  <a:cxn ang="0">
                    <a:pos x="334" y="74"/>
                  </a:cxn>
                  <a:cxn ang="0">
                    <a:pos x="329" y="78"/>
                  </a:cxn>
                  <a:cxn ang="0">
                    <a:pos x="321" y="83"/>
                  </a:cxn>
                  <a:cxn ang="0">
                    <a:pos x="313" y="86"/>
                  </a:cxn>
                  <a:cxn ang="0">
                    <a:pos x="304" y="87"/>
                  </a:cxn>
                  <a:cxn ang="0">
                    <a:pos x="293" y="89"/>
                  </a:cxn>
                  <a:cxn ang="0">
                    <a:pos x="281" y="89"/>
                  </a:cxn>
                  <a:cxn ang="0">
                    <a:pos x="269" y="88"/>
                  </a:cxn>
                  <a:cxn ang="0">
                    <a:pos x="250" y="86"/>
                  </a:cxn>
                </a:cxnLst>
                <a:rect l="0" t="0" r="r" b="b"/>
                <a:pathLst>
                  <a:path w="344" h="90">
                    <a:moveTo>
                      <a:pt x="0" y="0"/>
                    </a:moveTo>
                    <a:lnTo>
                      <a:pt x="64" y="4"/>
                    </a:lnTo>
                    <a:lnTo>
                      <a:pt x="111" y="7"/>
                    </a:lnTo>
                    <a:lnTo>
                      <a:pt x="153" y="11"/>
                    </a:lnTo>
                    <a:lnTo>
                      <a:pt x="196" y="16"/>
                    </a:lnTo>
                    <a:lnTo>
                      <a:pt x="226" y="21"/>
                    </a:lnTo>
                    <a:lnTo>
                      <a:pt x="262" y="27"/>
                    </a:lnTo>
                    <a:lnTo>
                      <a:pt x="282" y="31"/>
                    </a:lnTo>
                    <a:lnTo>
                      <a:pt x="298" y="34"/>
                    </a:lnTo>
                    <a:lnTo>
                      <a:pt x="306" y="36"/>
                    </a:lnTo>
                    <a:lnTo>
                      <a:pt x="313" y="38"/>
                    </a:lnTo>
                    <a:lnTo>
                      <a:pt x="322" y="40"/>
                    </a:lnTo>
                    <a:lnTo>
                      <a:pt x="330" y="44"/>
                    </a:lnTo>
                    <a:lnTo>
                      <a:pt x="338" y="48"/>
                    </a:lnTo>
                    <a:lnTo>
                      <a:pt x="342" y="53"/>
                    </a:lnTo>
                    <a:lnTo>
                      <a:pt x="343" y="57"/>
                    </a:lnTo>
                    <a:lnTo>
                      <a:pt x="341" y="63"/>
                    </a:lnTo>
                    <a:lnTo>
                      <a:pt x="338" y="69"/>
                    </a:lnTo>
                    <a:lnTo>
                      <a:pt x="334" y="74"/>
                    </a:lnTo>
                    <a:lnTo>
                      <a:pt x="329" y="78"/>
                    </a:lnTo>
                    <a:lnTo>
                      <a:pt x="321" y="83"/>
                    </a:lnTo>
                    <a:lnTo>
                      <a:pt x="313" y="86"/>
                    </a:lnTo>
                    <a:lnTo>
                      <a:pt x="304" y="87"/>
                    </a:lnTo>
                    <a:lnTo>
                      <a:pt x="293" y="89"/>
                    </a:lnTo>
                    <a:lnTo>
                      <a:pt x="281" y="89"/>
                    </a:lnTo>
                    <a:lnTo>
                      <a:pt x="269" y="88"/>
                    </a:lnTo>
                    <a:lnTo>
                      <a:pt x="250" y="86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2850" name="Group 93"/>
              <p:cNvGrpSpPr>
                <a:grpSpLocks/>
              </p:cNvGrpSpPr>
              <p:nvPr/>
            </p:nvGrpSpPr>
            <p:grpSpPr bwMode="auto">
              <a:xfrm>
                <a:off x="1328" y="3762"/>
                <a:ext cx="240" cy="86"/>
                <a:chOff x="1328" y="3762"/>
                <a:chExt cx="240" cy="86"/>
              </a:xfrm>
            </p:grpSpPr>
            <p:grpSp>
              <p:nvGrpSpPr>
                <p:cNvPr id="162851" name="Group 94"/>
                <p:cNvGrpSpPr>
                  <a:grpSpLocks/>
                </p:cNvGrpSpPr>
                <p:nvPr/>
              </p:nvGrpSpPr>
              <p:grpSpPr bwMode="auto">
                <a:xfrm>
                  <a:off x="1329" y="3762"/>
                  <a:ext cx="235" cy="86"/>
                  <a:chOff x="1329" y="3762"/>
                  <a:chExt cx="235" cy="86"/>
                </a:xfrm>
              </p:grpSpPr>
              <p:sp>
                <p:nvSpPr>
                  <p:cNvPr id="162911" name="Freeform 95"/>
                  <p:cNvSpPr>
                    <a:spLocks/>
                  </p:cNvSpPr>
                  <p:nvPr/>
                </p:nvSpPr>
                <p:spPr bwMode="auto">
                  <a:xfrm>
                    <a:off x="1329" y="3762"/>
                    <a:ext cx="143" cy="5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7" y="0"/>
                      </a:cxn>
                      <a:cxn ang="0">
                        <a:pos x="142" y="17"/>
                      </a:cxn>
                      <a:cxn ang="0">
                        <a:pos x="100" y="52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143" h="53">
                        <a:moveTo>
                          <a:pt x="0" y="31"/>
                        </a:moveTo>
                        <a:lnTo>
                          <a:pt x="37" y="0"/>
                        </a:lnTo>
                        <a:lnTo>
                          <a:pt x="142" y="17"/>
                        </a:lnTo>
                        <a:lnTo>
                          <a:pt x="100" y="52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912" name="Freeform 96"/>
                  <p:cNvSpPr>
                    <a:spLocks/>
                  </p:cNvSpPr>
                  <p:nvPr/>
                </p:nvSpPr>
                <p:spPr bwMode="auto">
                  <a:xfrm>
                    <a:off x="1330" y="3798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8"/>
                      </a:cxn>
                      <a:cxn ang="0">
                        <a:pos x="1" y="28"/>
                      </a:cxn>
                      <a:cxn ang="0">
                        <a:pos x="98" y="49"/>
                      </a:cxn>
                      <a:cxn ang="0">
                        <a:pos x="98" y="2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9" h="50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1" y="28"/>
                        </a:lnTo>
                        <a:lnTo>
                          <a:pt x="98" y="49"/>
                        </a:lnTo>
                        <a:lnTo>
                          <a:pt x="98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913" name="Freeform 97"/>
                  <p:cNvSpPr>
                    <a:spLocks/>
                  </p:cNvSpPr>
                  <p:nvPr/>
                </p:nvSpPr>
                <p:spPr bwMode="auto">
                  <a:xfrm>
                    <a:off x="1436" y="3782"/>
                    <a:ext cx="128" cy="66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40" y="0"/>
                      </a:cxn>
                      <a:cxn ang="0">
                        <a:pos x="127" y="10"/>
                      </a:cxn>
                      <a:cxn ang="0">
                        <a:pos x="127" y="37"/>
                      </a:cxn>
                      <a:cxn ang="0">
                        <a:pos x="0" y="65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128" h="66">
                        <a:moveTo>
                          <a:pt x="0" y="35"/>
                        </a:moveTo>
                        <a:lnTo>
                          <a:pt x="40" y="0"/>
                        </a:lnTo>
                        <a:lnTo>
                          <a:pt x="127" y="10"/>
                        </a:lnTo>
                        <a:lnTo>
                          <a:pt x="127" y="37"/>
                        </a:lnTo>
                        <a:lnTo>
                          <a:pt x="0" y="65"/>
                        </a:lnTo>
                        <a:lnTo>
                          <a:pt x="0" y="3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914" name="Freeform 98"/>
                  <p:cNvSpPr>
                    <a:spLocks/>
                  </p:cNvSpPr>
                  <p:nvPr/>
                </p:nvSpPr>
                <p:spPr bwMode="auto">
                  <a:xfrm>
                    <a:off x="1368" y="3762"/>
                    <a:ext cx="196" cy="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7" y="5"/>
                      </a:cxn>
                      <a:cxn ang="0">
                        <a:pos x="195" y="22"/>
                      </a:cxn>
                      <a:cxn ang="0">
                        <a:pos x="107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6" h="23">
                        <a:moveTo>
                          <a:pt x="0" y="0"/>
                        </a:moveTo>
                        <a:lnTo>
                          <a:pt x="97" y="5"/>
                        </a:lnTo>
                        <a:lnTo>
                          <a:pt x="195" y="22"/>
                        </a:lnTo>
                        <a:lnTo>
                          <a:pt x="107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62854" name="Group 99"/>
                <p:cNvGrpSpPr>
                  <a:grpSpLocks/>
                </p:cNvGrpSpPr>
                <p:nvPr/>
              </p:nvGrpSpPr>
              <p:grpSpPr bwMode="auto">
                <a:xfrm>
                  <a:off x="1328" y="3788"/>
                  <a:ext cx="240" cy="40"/>
                  <a:chOff x="1328" y="3788"/>
                  <a:chExt cx="240" cy="40"/>
                </a:xfrm>
              </p:grpSpPr>
              <p:sp>
                <p:nvSpPr>
                  <p:cNvPr id="162916" name="Freeform 100"/>
                  <p:cNvSpPr>
                    <a:spLocks/>
                  </p:cNvSpPr>
                  <p:nvPr/>
                </p:nvSpPr>
                <p:spPr bwMode="auto">
                  <a:xfrm>
                    <a:off x="1328" y="3803"/>
                    <a:ext cx="107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6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7" h="25">
                        <a:moveTo>
                          <a:pt x="0" y="0"/>
                        </a:moveTo>
                        <a:lnTo>
                          <a:pt x="106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917" name="Freeform 101"/>
                  <p:cNvSpPr>
                    <a:spLocks/>
                  </p:cNvSpPr>
                  <p:nvPr/>
                </p:nvSpPr>
                <p:spPr bwMode="auto">
                  <a:xfrm>
                    <a:off x="1435" y="3788"/>
                    <a:ext cx="45" cy="40"/>
                  </a:xfrm>
                  <a:custGeom>
                    <a:avLst/>
                    <a:gdLst/>
                    <a:ahLst/>
                    <a:cxnLst>
                      <a:cxn ang="0">
                        <a:pos x="0" y="39"/>
                      </a:cxn>
                      <a:cxn ang="0">
                        <a:pos x="44" y="0"/>
                      </a:cxn>
                      <a:cxn ang="0">
                        <a:pos x="0" y="39"/>
                      </a:cxn>
                    </a:cxnLst>
                    <a:rect l="0" t="0" r="r" b="b"/>
                    <a:pathLst>
                      <a:path w="45" h="40">
                        <a:moveTo>
                          <a:pt x="0" y="39"/>
                        </a:moveTo>
                        <a:lnTo>
                          <a:pt x="44" y="0"/>
                        </a:lnTo>
                        <a:lnTo>
                          <a:pt x="0" y="3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918" name="Freeform 102"/>
                  <p:cNvSpPr>
                    <a:spLocks/>
                  </p:cNvSpPr>
                  <p:nvPr/>
                </p:nvSpPr>
                <p:spPr bwMode="auto">
                  <a:xfrm>
                    <a:off x="1480" y="3788"/>
                    <a:ext cx="88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8" h="8">
                        <a:moveTo>
                          <a:pt x="0" y="0"/>
                        </a:moveTo>
                        <a:lnTo>
                          <a:pt x="87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62919" name="Freeform 103"/>
            <p:cNvSpPr>
              <a:spLocks/>
            </p:cNvSpPr>
            <p:nvPr/>
          </p:nvSpPr>
          <p:spPr bwMode="auto">
            <a:xfrm>
              <a:off x="1267" y="3549"/>
              <a:ext cx="200" cy="186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199" y="74"/>
                </a:cxn>
                <a:cxn ang="0">
                  <a:pos x="0" y="185"/>
                </a:cxn>
                <a:cxn ang="0">
                  <a:pos x="0" y="93"/>
                </a:cxn>
              </a:cxnLst>
              <a:rect l="0" t="0" r="r" b="b"/>
              <a:pathLst>
                <a:path w="200" h="186">
                  <a:moveTo>
                    <a:pt x="0" y="93"/>
                  </a:moveTo>
                  <a:lnTo>
                    <a:pt x="199" y="0"/>
                  </a:lnTo>
                  <a:lnTo>
                    <a:pt x="199" y="74"/>
                  </a:lnTo>
                  <a:lnTo>
                    <a:pt x="0" y="185"/>
                  </a:lnTo>
                  <a:lnTo>
                    <a:pt x="0" y="93"/>
                  </a:lnTo>
                </a:path>
              </a:pathLst>
            </a:custGeom>
            <a:solidFill>
              <a:srgbClr val="5F5F5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920" name="Freeform 104"/>
            <p:cNvSpPr>
              <a:spLocks/>
            </p:cNvSpPr>
            <p:nvPr/>
          </p:nvSpPr>
          <p:spPr bwMode="auto">
            <a:xfrm>
              <a:off x="1265" y="3366"/>
              <a:ext cx="207" cy="28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06" y="0"/>
                </a:cxn>
                <a:cxn ang="0">
                  <a:pos x="206" y="185"/>
                </a:cxn>
                <a:cxn ang="0">
                  <a:pos x="0" y="279"/>
                </a:cxn>
                <a:cxn ang="0">
                  <a:pos x="0" y="59"/>
                </a:cxn>
              </a:cxnLst>
              <a:rect l="0" t="0" r="r" b="b"/>
              <a:pathLst>
                <a:path w="207" h="280">
                  <a:moveTo>
                    <a:pt x="0" y="59"/>
                  </a:moveTo>
                  <a:lnTo>
                    <a:pt x="206" y="0"/>
                  </a:lnTo>
                  <a:lnTo>
                    <a:pt x="206" y="185"/>
                  </a:lnTo>
                  <a:lnTo>
                    <a:pt x="0" y="279"/>
                  </a:lnTo>
                  <a:lnTo>
                    <a:pt x="0" y="59"/>
                  </a:lnTo>
                </a:path>
              </a:pathLst>
            </a:custGeom>
            <a:solidFill>
              <a:srgbClr val="BFB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2921" name="Freeform 105"/>
            <p:cNvSpPr>
              <a:spLocks/>
            </p:cNvSpPr>
            <p:nvPr/>
          </p:nvSpPr>
          <p:spPr bwMode="auto">
            <a:xfrm>
              <a:off x="340" y="3590"/>
              <a:ext cx="978" cy="193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977" y="79"/>
                </a:cxn>
                <a:cxn ang="0">
                  <a:pos x="920" y="149"/>
                </a:cxn>
                <a:cxn ang="0">
                  <a:pos x="864" y="192"/>
                </a:cxn>
                <a:cxn ang="0">
                  <a:pos x="0" y="96"/>
                </a:cxn>
                <a:cxn ang="0">
                  <a:pos x="64" y="69"/>
                </a:cxn>
                <a:cxn ang="0">
                  <a:pos x="159" y="0"/>
                </a:cxn>
              </a:cxnLst>
              <a:rect l="0" t="0" r="r" b="b"/>
              <a:pathLst>
                <a:path w="978" h="193">
                  <a:moveTo>
                    <a:pt x="159" y="0"/>
                  </a:moveTo>
                  <a:lnTo>
                    <a:pt x="977" y="79"/>
                  </a:lnTo>
                  <a:lnTo>
                    <a:pt x="920" y="149"/>
                  </a:lnTo>
                  <a:lnTo>
                    <a:pt x="864" y="192"/>
                  </a:lnTo>
                  <a:lnTo>
                    <a:pt x="0" y="96"/>
                  </a:lnTo>
                  <a:lnTo>
                    <a:pt x="64" y="69"/>
                  </a:lnTo>
                  <a:lnTo>
                    <a:pt x="159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2857" name="Group 106"/>
            <p:cNvGrpSpPr>
              <a:grpSpLocks/>
            </p:cNvGrpSpPr>
            <p:nvPr/>
          </p:nvGrpSpPr>
          <p:grpSpPr bwMode="auto">
            <a:xfrm>
              <a:off x="1263" y="3383"/>
              <a:ext cx="212" cy="252"/>
              <a:chOff x="1263" y="3383"/>
              <a:chExt cx="212" cy="252"/>
            </a:xfrm>
          </p:grpSpPr>
          <p:sp>
            <p:nvSpPr>
              <p:cNvPr id="162923" name="Freeform 107"/>
              <p:cNvSpPr>
                <a:spLocks/>
              </p:cNvSpPr>
              <p:nvPr/>
            </p:nvSpPr>
            <p:spPr bwMode="auto">
              <a:xfrm>
                <a:off x="1263" y="3453"/>
                <a:ext cx="212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1" y="0"/>
                  </a:cxn>
                  <a:cxn ang="0">
                    <a:pos x="0" y="77"/>
                  </a:cxn>
                </a:cxnLst>
                <a:rect l="0" t="0" r="r" b="b"/>
                <a:pathLst>
                  <a:path w="212" h="78">
                    <a:moveTo>
                      <a:pt x="0" y="77"/>
                    </a:moveTo>
                    <a:lnTo>
                      <a:pt x="211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24" name="Freeform 108"/>
              <p:cNvSpPr>
                <a:spLocks/>
              </p:cNvSpPr>
              <p:nvPr/>
            </p:nvSpPr>
            <p:spPr bwMode="auto">
              <a:xfrm>
                <a:off x="1300" y="3475"/>
                <a:ext cx="174" cy="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73" y="0"/>
                  </a:cxn>
                  <a:cxn ang="0">
                    <a:pos x="0" y="68"/>
                  </a:cxn>
                </a:cxnLst>
                <a:rect l="0" t="0" r="r" b="b"/>
                <a:pathLst>
                  <a:path w="174" h="69">
                    <a:moveTo>
                      <a:pt x="0" y="68"/>
                    </a:moveTo>
                    <a:lnTo>
                      <a:pt x="173" y="0"/>
                    </a:lnTo>
                    <a:lnTo>
                      <a:pt x="0" y="6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25" name="Freeform 109"/>
              <p:cNvSpPr>
                <a:spLocks/>
              </p:cNvSpPr>
              <p:nvPr/>
            </p:nvSpPr>
            <p:spPr bwMode="auto">
              <a:xfrm>
                <a:off x="1299" y="3496"/>
                <a:ext cx="175" cy="7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74" y="0"/>
                  </a:cxn>
                  <a:cxn ang="0">
                    <a:pos x="0" y="72"/>
                  </a:cxn>
                </a:cxnLst>
                <a:rect l="0" t="0" r="r" b="b"/>
                <a:pathLst>
                  <a:path w="175" h="73">
                    <a:moveTo>
                      <a:pt x="0" y="72"/>
                    </a:moveTo>
                    <a:lnTo>
                      <a:pt x="174" y="0"/>
                    </a:lnTo>
                    <a:lnTo>
                      <a:pt x="0" y="7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26" name="Freeform 110"/>
              <p:cNvSpPr>
                <a:spLocks/>
              </p:cNvSpPr>
              <p:nvPr/>
            </p:nvSpPr>
            <p:spPr bwMode="auto">
              <a:xfrm>
                <a:off x="1300" y="3516"/>
                <a:ext cx="175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4" y="0"/>
                  </a:cxn>
                  <a:cxn ang="0">
                    <a:pos x="0" y="74"/>
                  </a:cxn>
                </a:cxnLst>
                <a:rect l="0" t="0" r="r" b="b"/>
                <a:pathLst>
                  <a:path w="175" h="75">
                    <a:moveTo>
                      <a:pt x="0" y="74"/>
                    </a:moveTo>
                    <a:lnTo>
                      <a:pt x="174" y="0"/>
                    </a:lnTo>
                    <a:lnTo>
                      <a:pt x="0" y="74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27" name="Freeform 111"/>
              <p:cNvSpPr>
                <a:spLocks/>
              </p:cNvSpPr>
              <p:nvPr/>
            </p:nvSpPr>
            <p:spPr bwMode="auto">
              <a:xfrm>
                <a:off x="1300" y="3537"/>
                <a:ext cx="175" cy="79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74" y="0"/>
                  </a:cxn>
                  <a:cxn ang="0">
                    <a:pos x="0" y="78"/>
                  </a:cxn>
                </a:cxnLst>
                <a:rect l="0" t="0" r="r" b="b"/>
                <a:pathLst>
                  <a:path w="175" h="79">
                    <a:moveTo>
                      <a:pt x="0" y="78"/>
                    </a:moveTo>
                    <a:lnTo>
                      <a:pt x="174" y="0"/>
                    </a:lnTo>
                    <a:lnTo>
                      <a:pt x="0" y="7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28" name="Freeform 112"/>
              <p:cNvSpPr>
                <a:spLocks/>
              </p:cNvSpPr>
              <p:nvPr/>
            </p:nvSpPr>
            <p:spPr bwMode="auto">
              <a:xfrm>
                <a:off x="1299" y="3430"/>
                <a:ext cx="17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175" y="0"/>
                  </a:cxn>
                  <a:cxn ang="0">
                    <a:pos x="0" y="61"/>
                  </a:cxn>
                </a:cxnLst>
                <a:rect l="0" t="0" r="r" b="b"/>
                <a:pathLst>
                  <a:path w="176" h="62">
                    <a:moveTo>
                      <a:pt x="0" y="61"/>
                    </a:moveTo>
                    <a:lnTo>
                      <a:pt x="175" y="0"/>
                    </a:lnTo>
                    <a:lnTo>
                      <a:pt x="0" y="6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29" name="Freeform 113"/>
              <p:cNvSpPr>
                <a:spLocks/>
              </p:cNvSpPr>
              <p:nvPr/>
            </p:nvSpPr>
            <p:spPr bwMode="auto">
              <a:xfrm>
                <a:off x="1300" y="3408"/>
                <a:ext cx="175" cy="5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74" y="0"/>
                  </a:cxn>
                  <a:cxn ang="0">
                    <a:pos x="0" y="55"/>
                  </a:cxn>
                </a:cxnLst>
                <a:rect l="0" t="0" r="r" b="b"/>
                <a:pathLst>
                  <a:path w="175" h="56">
                    <a:moveTo>
                      <a:pt x="0" y="55"/>
                    </a:moveTo>
                    <a:lnTo>
                      <a:pt x="174" y="0"/>
                    </a:lnTo>
                    <a:lnTo>
                      <a:pt x="0" y="55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30" name="Freeform 114"/>
              <p:cNvSpPr>
                <a:spLocks/>
              </p:cNvSpPr>
              <p:nvPr/>
            </p:nvSpPr>
            <p:spPr bwMode="auto">
              <a:xfrm>
                <a:off x="1299" y="3383"/>
                <a:ext cx="175" cy="53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174" y="0"/>
                  </a:cxn>
                  <a:cxn ang="0">
                    <a:pos x="0" y="52"/>
                  </a:cxn>
                </a:cxnLst>
                <a:rect l="0" t="0" r="r" b="b"/>
                <a:pathLst>
                  <a:path w="175" h="53">
                    <a:moveTo>
                      <a:pt x="0" y="52"/>
                    </a:moveTo>
                    <a:lnTo>
                      <a:pt x="174" y="0"/>
                    </a:lnTo>
                    <a:lnTo>
                      <a:pt x="0" y="5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931" name="Freeform 115"/>
              <p:cNvSpPr>
                <a:spLocks/>
              </p:cNvSpPr>
              <p:nvPr/>
            </p:nvSpPr>
            <p:spPr bwMode="auto">
              <a:xfrm>
                <a:off x="1299" y="3417"/>
                <a:ext cx="2" cy="2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7"/>
                  </a:cxn>
                  <a:cxn ang="0">
                    <a:pos x="1" y="0"/>
                  </a:cxn>
                </a:cxnLst>
                <a:rect l="0" t="0" r="r" b="b"/>
                <a:pathLst>
                  <a:path w="2" h="218">
                    <a:moveTo>
                      <a:pt x="1" y="0"/>
                    </a:moveTo>
                    <a:lnTo>
                      <a:pt x="0" y="217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62860" name="Group 116"/>
            <p:cNvGrpSpPr>
              <a:grpSpLocks/>
            </p:cNvGrpSpPr>
            <p:nvPr/>
          </p:nvGrpSpPr>
          <p:grpSpPr bwMode="auto">
            <a:xfrm>
              <a:off x="340" y="3600"/>
              <a:ext cx="983" cy="218"/>
              <a:chOff x="340" y="3600"/>
              <a:chExt cx="983" cy="218"/>
            </a:xfrm>
          </p:grpSpPr>
          <p:sp>
            <p:nvSpPr>
              <p:cNvPr id="162933" name="Freeform 117"/>
              <p:cNvSpPr>
                <a:spLocks/>
              </p:cNvSpPr>
              <p:nvPr/>
            </p:nvSpPr>
            <p:spPr bwMode="auto">
              <a:xfrm>
                <a:off x="1019" y="3669"/>
                <a:ext cx="230" cy="91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35" y="52"/>
                  </a:cxn>
                  <a:cxn ang="0">
                    <a:pos x="0" y="75"/>
                  </a:cxn>
                  <a:cxn ang="0">
                    <a:pos x="150" y="90"/>
                  </a:cxn>
                  <a:cxn ang="0">
                    <a:pos x="185" y="62"/>
                  </a:cxn>
                  <a:cxn ang="0">
                    <a:pos x="229" y="12"/>
                  </a:cxn>
                  <a:cxn ang="0">
                    <a:pos x="89" y="0"/>
                  </a:cxn>
                </a:cxnLst>
                <a:rect l="0" t="0" r="r" b="b"/>
                <a:pathLst>
                  <a:path w="230" h="91">
                    <a:moveTo>
                      <a:pt x="89" y="0"/>
                    </a:moveTo>
                    <a:lnTo>
                      <a:pt x="35" y="52"/>
                    </a:lnTo>
                    <a:lnTo>
                      <a:pt x="0" y="75"/>
                    </a:lnTo>
                    <a:lnTo>
                      <a:pt x="150" y="90"/>
                    </a:lnTo>
                    <a:lnTo>
                      <a:pt x="185" y="62"/>
                    </a:lnTo>
                    <a:lnTo>
                      <a:pt x="229" y="12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808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2861" name="Group 118"/>
              <p:cNvGrpSpPr>
                <a:grpSpLocks/>
              </p:cNvGrpSpPr>
              <p:nvPr/>
            </p:nvGrpSpPr>
            <p:grpSpPr bwMode="auto">
              <a:xfrm>
                <a:off x="340" y="3600"/>
                <a:ext cx="983" cy="218"/>
                <a:chOff x="340" y="3600"/>
                <a:chExt cx="983" cy="218"/>
              </a:xfrm>
            </p:grpSpPr>
            <p:sp>
              <p:nvSpPr>
                <p:cNvPr id="162935" name="Freeform 119"/>
                <p:cNvSpPr>
                  <a:spLocks/>
                </p:cNvSpPr>
                <p:nvPr/>
              </p:nvSpPr>
              <p:spPr bwMode="auto">
                <a:xfrm>
                  <a:off x="340" y="3690"/>
                  <a:ext cx="864" cy="1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"/>
                    </a:cxn>
                    <a:cxn ang="0">
                      <a:pos x="863" y="127"/>
                    </a:cxn>
                    <a:cxn ang="0">
                      <a:pos x="863" y="9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64" h="128">
                      <a:moveTo>
                        <a:pt x="0" y="0"/>
                      </a:moveTo>
                      <a:lnTo>
                        <a:pt x="0" y="33"/>
                      </a:lnTo>
                      <a:lnTo>
                        <a:pt x="863" y="127"/>
                      </a:lnTo>
                      <a:lnTo>
                        <a:pt x="863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936" name="Freeform 120"/>
                <p:cNvSpPr>
                  <a:spLocks/>
                </p:cNvSpPr>
                <p:nvPr/>
              </p:nvSpPr>
              <p:spPr bwMode="auto">
                <a:xfrm>
                  <a:off x="1211" y="3672"/>
                  <a:ext cx="107" cy="146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0" y="145"/>
                    </a:cxn>
                    <a:cxn ang="0">
                      <a:pos x="46" y="112"/>
                    </a:cxn>
                    <a:cxn ang="0">
                      <a:pos x="65" y="92"/>
                    </a:cxn>
                    <a:cxn ang="0">
                      <a:pos x="106" y="41"/>
                    </a:cxn>
                    <a:cxn ang="0">
                      <a:pos x="106" y="0"/>
                    </a:cxn>
                    <a:cxn ang="0">
                      <a:pos x="53" y="69"/>
                    </a:cxn>
                    <a:cxn ang="0">
                      <a:pos x="0" y="112"/>
                    </a:cxn>
                  </a:cxnLst>
                  <a:rect l="0" t="0" r="r" b="b"/>
                  <a:pathLst>
                    <a:path w="107" h="146">
                      <a:moveTo>
                        <a:pt x="0" y="112"/>
                      </a:moveTo>
                      <a:lnTo>
                        <a:pt x="0" y="145"/>
                      </a:lnTo>
                      <a:lnTo>
                        <a:pt x="46" y="112"/>
                      </a:lnTo>
                      <a:lnTo>
                        <a:pt x="65" y="92"/>
                      </a:lnTo>
                      <a:lnTo>
                        <a:pt x="106" y="41"/>
                      </a:lnTo>
                      <a:lnTo>
                        <a:pt x="106" y="0"/>
                      </a:lnTo>
                      <a:lnTo>
                        <a:pt x="53" y="69"/>
                      </a:lnTo>
                      <a:lnTo>
                        <a:pt x="0" y="112"/>
                      </a:lnTo>
                    </a:path>
                  </a:pathLst>
                </a:custGeom>
                <a:solidFill>
                  <a:srgbClr val="5F5F5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2937" name="Freeform 121"/>
                <p:cNvSpPr>
                  <a:spLocks/>
                </p:cNvSpPr>
                <p:nvPr/>
              </p:nvSpPr>
              <p:spPr bwMode="auto">
                <a:xfrm>
                  <a:off x="340" y="3699"/>
                  <a:ext cx="871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0" y="9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1" h="99">
                      <a:moveTo>
                        <a:pt x="0" y="0"/>
                      </a:moveTo>
                      <a:lnTo>
                        <a:pt x="870" y="9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62862" name="Group 122"/>
                <p:cNvGrpSpPr>
                  <a:grpSpLocks/>
                </p:cNvGrpSpPr>
                <p:nvPr/>
              </p:nvGrpSpPr>
              <p:grpSpPr bwMode="auto">
                <a:xfrm>
                  <a:off x="397" y="3600"/>
                  <a:ext cx="838" cy="167"/>
                  <a:chOff x="397" y="3600"/>
                  <a:chExt cx="838" cy="167"/>
                </a:xfrm>
              </p:grpSpPr>
              <p:sp>
                <p:nvSpPr>
                  <p:cNvPr id="162939" name="Freeform 123"/>
                  <p:cNvSpPr>
                    <a:spLocks/>
                  </p:cNvSpPr>
                  <p:nvPr/>
                </p:nvSpPr>
                <p:spPr bwMode="auto">
                  <a:xfrm>
                    <a:off x="397" y="3609"/>
                    <a:ext cx="638" cy="126"/>
                  </a:xfrm>
                  <a:custGeom>
                    <a:avLst/>
                    <a:gdLst/>
                    <a:ahLst/>
                    <a:cxnLst>
                      <a:cxn ang="0">
                        <a:pos x="110" y="0"/>
                      </a:cxn>
                      <a:cxn ang="0">
                        <a:pos x="35" y="55"/>
                      </a:cxn>
                      <a:cxn ang="0">
                        <a:pos x="0" y="71"/>
                      </a:cxn>
                      <a:cxn ang="0">
                        <a:pos x="540" y="125"/>
                      </a:cxn>
                      <a:cxn ang="0">
                        <a:pos x="579" y="101"/>
                      </a:cxn>
                      <a:cxn ang="0">
                        <a:pos x="637" y="50"/>
                      </a:cxn>
                      <a:cxn ang="0">
                        <a:pos x="110" y="0"/>
                      </a:cxn>
                    </a:cxnLst>
                    <a:rect l="0" t="0" r="r" b="b"/>
                    <a:pathLst>
                      <a:path w="638" h="126">
                        <a:moveTo>
                          <a:pt x="110" y="0"/>
                        </a:moveTo>
                        <a:lnTo>
                          <a:pt x="35" y="55"/>
                        </a:lnTo>
                        <a:lnTo>
                          <a:pt x="0" y="71"/>
                        </a:lnTo>
                        <a:lnTo>
                          <a:pt x="540" y="125"/>
                        </a:lnTo>
                        <a:lnTo>
                          <a:pt x="579" y="101"/>
                        </a:lnTo>
                        <a:lnTo>
                          <a:pt x="637" y="50"/>
                        </a:lnTo>
                        <a:lnTo>
                          <a:pt x="1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6286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409" y="3600"/>
                    <a:ext cx="826" cy="167"/>
                    <a:chOff x="409" y="3600"/>
                    <a:chExt cx="826" cy="167"/>
                  </a:xfrm>
                </p:grpSpPr>
                <p:grpSp>
                  <p:nvGrpSpPr>
                    <p:cNvPr id="162868" name="Group 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" y="3600"/>
                      <a:ext cx="601" cy="138"/>
                      <a:chOff x="425" y="3600"/>
                      <a:chExt cx="601" cy="138"/>
                    </a:xfrm>
                  </p:grpSpPr>
                  <p:grpSp>
                    <p:nvGrpSpPr>
                      <p:cNvPr id="162871" name="Group 1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5" y="3600"/>
                        <a:ext cx="126" cy="92"/>
                        <a:chOff x="425" y="3600"/>
                        <a:chExt cx="126" cy="92"/>
                      </a:xfrm>
                    </p:grpSpPr>
                    <p:sp>
                      <p:nvSpPr>
                        <p:cNvPr id="162943" name="Freeform 1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5" y="3670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44" name="Freeform 1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" y="3600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72" name="Group 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" y="3605"/>
                        <a:ext cx="126" cy="92"/>
                        <a:chOff x="474" y="3605"/>
                        <a:chExt cx="126" cy="92"/>
                      </a:xfrm>
                    </p:grpSpPr>
                    <p:sp>
                      <p:nvSpPr>
                        <p:cNvPr id="162946" name="Freeform 1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4" y="3675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47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4" y="360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76" name="Group 1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4" y="3608"/>
                        <a:ext cx="127" cy="92"/>
                        <a:chOff x="524" y="3608"/>
                        <a:chExt cx="127" cy="92"/>
                      </a:xfrm>
                    </p:grpSpPr>
                    <p:sp>
                      <p:nvSpPr>
                        <p:cNvPr id="162949" name="Freeform 1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4" y="3678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50" name="Freeform 1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5" y="360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84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70" y="3615"/>
                        <a:ext cx="127" cy="92"/>
                        <a:chOff x="570" y="3615"/>
                        <a:chExt cx="127" cy="92"/>
                      </a:xfrm>
                    </p:grpSpPr>
                    <p:sp>
                      <p:nvSpPr>
                        <p:cNvPr id="162952" name="Freeform 1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0" y="3685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53" name="Freeform 1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1" y="361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87" name="Group 1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1" y="3618"/>
                        <a:ext cx="126" cy="92"/>
                        <a:chOff x="621" y="3618"/>
                        <a:chExt cx="126" cy="92"/>
                      </a:xfrm>
                    </p:grpSpPr>
                    <p:sp>
                      <p:nvSpPr>
                        <p:cNvPr id="162955" name="Freeform 1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" y="3688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56" name="Freeform 1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361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90" name="Group 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8" y="3621"/>
                        <a:ext cx="127" cy="93"/>
                        <a:chOff x="668" y="3621"/>
                        <a:chExt cx="127" cy="93"/>
                      </a:xfrm>
                    </p:grpSpPr>
                    <p:sp>
                      <p:nvSpPr>
                        <p:cNvPr id="162958" name="Freeform 1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8" y="3691"/>
                          <a:ext cx="4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"/>
                            </a:cxn>
                            <a:cxn ang="0">
                              <a:pos x="41" y="0"/>
                            </a:cxn>
                            <a:cxn ang="0">
                              <a:pos x="0" y="22"/>
                            </a:cxn>
                          </a:cxnLst>
                          <a:rect l="0" t="0" r="r" b="b"/>
                          <a:pathLst>
                            <a:path w="42" h="23">
                              <a:moveTo>
                                <a:pt x="0" y="22"/>
                              </a:moveTo>
                              <a:lnTo>
                                <a:pt x="41" y="0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59" name="Freeform 1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09" y="3621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96" name="Group 1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5" y="3626"/>
                        <a:ext cx="127" cy="92"/>
                        <a:chOff x="715" y="3626"/>
                        <a:chExt cx="127" cy="92"/>
                      </a:xfrm>
                    </p:grpSpPr>
                    <p:sp>
                      <p:nvSpPr>
                        <p:cNvPr id="162961" name="Freeform 1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5" y="3696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62" name="Freeform 1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6" y="362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898" name="Group 1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" y="3632"/>
                        <a:ext cx="127" cy="93"/>
                        <a:chOff x="759" y="3632"/>
                        <a:chExt cx="127" cy="93"/>
                      </a:xfrm>
                    </p:grpSpPr>
                    <p:sp>
                      <p:nvSpPr>
                        <p:cNvPr id="162964" name="Freeform 1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9" y="370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65" name="Freeform 1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0" y="363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901" name="Group 1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7" y="3639"/>
                        <a:ext cx="126" cy="92"/>
                        <a:chOff x="807" y="3639"/>
                        <a:chExt cx="126" cy="92"/>
                      </a:xfrm>
                    </p:grpSpPr>
                    <p:sp>
                      <p:nvSpPr>
                        <p:cNvPr id="162967" name="Freeform 1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" y="3709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68" name="Freeform 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7" y="363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907" name="Group 1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4" y="3642"/>
                        <a:ext cx="127" cy="93"/>
                        <a:chOff x="854" y="3642"/>
                        <a:chExt cx="127" cy="93"/>
                      </a:xfrm>
                    </p:grpSpPr>
                    <p:sp>
                      <p:nvSpPr>
                        <p:cNvPr id="162970" name="Freeform 1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4" y="371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71" name="Freeform 1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5" y="364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909" name="Group 1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0" y="3646"/>
                        <a:ext cx="126" cy="92"/>
                        <a:chOff x="900" y="3646"/>
                        <a:chExt cx="126" cy="92"/>
                      </a:xfrm>
                    </p:grpSpPr>
                    <p:sp>
                      <p:nvSpPr>
                        <p:cNvPr id="162973" name="Freeform 1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0" y="3716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74" name="Freeform 1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0" y="364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62910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7" y="3660"/>
                      <a:ext cx="182" cy="107"/>
                      <a:chOff x="1047" y="3660"/>
                      <a:chExt cx="182" cy="107"/>
                    </a:xfrm>
                  </p:grpSpPr>
                  <p:grpSp>
                    <p:nvGrpSpPr>
                      <p:cNvPr id="162915" name="Group 1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2" y="3667"/>
                        <a:ext cx="107" cy="100"/>
                        <a:chOff x="1122" y="3667"/>
                        <a:chExt cx="107" cy="100"/>
                      </a:xfrm>
                    </p:grpSpPr>
                    <p:sp>
                      <p:nvSpPr>
                        <p:cNvPr id="162977" name="Freeform 1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2" y="3740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78" name="Freeform 1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8" y="3667"/>
                          <a:ext cx="71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3"/>
                            </a:cxn>
                            <a:cxn ang="0">
                              <a:pos x="70" y="0"/>
                            </a:cxn>
                            <a:cxn ang="0">
                              <a:pos x="0" y="73"/>
                            </a:cxn>
                          </a:cxnLst>
                          <a:rect l="0" t="0" r="r" b="b"/>
                          <a:pathLst>
                            <a:path w="71" h="74">
                              <a:moveTo>
                                <a:pt x="0" y="73"/>
                              </a:moveTo>
                              <a:lnTo>
                                <a:pt x="70" y="0"/>
                              </a:lnTo>
                              <a:lnTo>
                                <a:pt x="0" y="7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922" name="Group 1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84" y="3662"/>
                        <a:ext cx="109" cy="102"/>
                        <a:chOff x="1084" y="3662"/>
                        <a:chExt cx="109" cy="102"/>
                      </a:xfrm>
                    </p:grpSpPr>
                    <p:sp>
                      <p:nvSpPr>
                        <p:cNvPr id="162980" name="Freeform 1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4" y="3737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81" name="Freeform 1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0" y="3662"/>
                          <a:ext cx="73" cy="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5"/>
                            </a:cxn>
                            <a:cxn ang="0">
                              <a:pos x="72" y="0"/>
                            </a:cxn>
                            <a:cxn ang="0">
                              <a:pos x="0" y="75"/>
                            </a:cxn>
                          </a:cxnLst>
                          <a:rect l="0" t="0" r="r" b="b"/>
                          <a:pathLst>
                            <a:path w="73" h="76">
                              <a:moveTo>
                                <a:pt x="0" y="75"/>
                              </a:moveTo>
                              <a:lnTo>
                                <a:pt x="72" y="0"/>
                              </a:lnTo>
                              <a:lnTo>
                                <a:pt x="0" y="75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2932" name="Group 1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660"/>
                        <a:ext cx="105" cy="99"/>
                        <a:chOff x="1047" y="3660"/>
                        <a:chExt cx="105" cy="99"/>
                      </a:xfrm>
                    </p:grpSpPr>
                    <p:sp>
                      <p:nvSpPr>
                        <p:cNvPr id="162983" name="Freeform 1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47" y="3732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2984" name="Freeform 1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3" y="3660"/>
                          <a:ext cx="69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2"/>
                            </a:cxn>
                            <a:cxn ang="0">
                              <a:pos x="68" y="0"/>
                            </a:cxn>
                            <a:cxn ang="0">
                              <a:pos x="0" y="72"/>
                            </a:cxn>
                          </a:cxnLst>
                          <a:rect l="0" t="0" r="r" b="b"/>
                          <a:pathLst>
                            <a:path w="69" h="73">
                              <a:moveTo>
                                <a:pt x="0" y="72"/>
                              </a:moveTo>
                              <a:lnTo>
                                <a:pt x="68" y="0"/>
                              </a:lnTo>
                              <a:lnTo>
                                <a:pt x="0" y="7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162985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469" y="3628"/>
                      <a:ext cx="766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65" y="7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66" h="74">
                          <a:moveTo>
                            <a:pt x="0" y="0"/>
                          </a:moveTo>
                          <a:lnTo>
                            <a:pt x="76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2986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441" y="3647"/>
                      <a:ext cx="781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0" y="7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81" h="76">
                          <a:moveTo>
                            <a:pt x="0" y="0"/>
                          </a:moveTo>
                          <a:lnTo>
                            <a:pt x="780" y="7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2987" name="Freeform 171"/>
                    <p:cNvSpPr>
                      <a:spLocks/>
                    </p:cNvSpPr>
                    <p:nvPr/>
                  </p:nvSpPr>
                  <p:spPr bwMode="auto">
                    <a:xfrm>
                      <a:off x="409" y="3665"/>
                      <a:ext cx="790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9" y="8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90" h="82">
                          <a:moveTo>
                            <a:pt x="0" y="0"/>
                          </a:moveTo>
                          <a:lnTo>
                            <a:pt x="789" y="8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62934" name="Group 172"/>
                <p:cNvGrpSpPr>
                  <a:grpSpLocks/>
                </p:cNvGrpSpPr>
                <p:nvPr/>
              </p:nvGrpSpPr>
              <p:grpSpPr bwMode="auto">
                <a:xfrm>
                  <a:off x="1210" y="3682"/>
                  <a:ext cx="113" cy="117"/>
                  <a:chOff x="1210" y="3682"/>
                  <a:chExt cx="113" cy="117"/>
                </a:xfrm>
              </p:grpSpPr>
              <p:sp>
                <p:nvSpPr>
                  <p:cNvPr id="162989" name="Freeform 173"/>
                  <p:cNvSpPr>
                    <a:spLocks/>
                  </p:cNvSpPr>
                  <p:nvPr/>
                </p:nvSpPr>
                <p:spPr bwMode="auto">
                  <a:xfrm>
                    <a:off x="1210" y="3748"/>
                    <a:ext cx="60" cy="51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59" y="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60" h="51">
                        <a:moveTo>
                          <a:pt x="0" y="50"/>
                        </a:moveTo>
                        <a:lnTo>
                          <a:pt x="59" y="0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2990" name="Freeform 174"/>
                  <p:cNvSpPr>
                    <a:spLocks/>
                  </p:cNvSpPr>
                  <p:nvPr/>
                </p:nvSpPr>
                <p:spPr bwMode="auto">
                  <a:xfrm>
                    <a:off x="1269" y="3682"/>
                    <a:ext cx="54" cy="67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53" y="0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54" h="67">
                        <a:moveTo>
                          <a:pt x="0" y="66"/>
                        </a:moveTo>
                        <a:lnTo>
                          <a:pt x="53" y="0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62991" name="Rectangle 175"/>
          <p:cNvSpPr>
            <a:spLocks noChangeArrowheads="1"/>
          </p:cNvSpPr>
          <p:nvPr/>
        </p:nvSpPr>
        <p:spPr bwMode="auto">
          <a:xfrm>
            <a:off x="6497638" y="2457450"/>
            <a:ext cx="2552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assembleur</a:t>
            </a:r>
            <a:endParaRPr lang="fr-FR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2992" name="Rectangle 176"/>
          <p:cNvSpPr>
            <a:spLocks noChangeArrowheads="1"/>
          </p:cNvSpPr>
          <p:nvPr/>
        </p:nvSpPr>
        <p:spPr bwMode="auto">
          <a:xfrm>
            <a:off x="3017838" y="1225550"/>
            <a:ext cx="1887537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Pascal, C, C++</a:t>
            </a:r>
          </a:p>
          <a:p>
            <a:r>
              <a:rPr lang="fr-FR" sz="2000">
                <a:latin typeface="Arial" charset="0"/>
              </a:rPr>
              <a:t>JAVA !!!!...</a:t>
            </a:r>
            <a:endParaRPr lang="fr-FR" sz="20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048750" cy="628650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/>
              <a:t>La hiérarchie de traduction</a:t>
            </a:r>
          </a:p>
        </p:txBody>
      </p:sp>
      <p:sp>
        <p:nvSpPr>
          <p:cNvPr id="161795" name="Arc 3"/>
          <p:cNvSpPr>
            <a:spLocks/>
          </p:cNvSpPr>
          <p:nvPr/>
        </p:nvSpPr>
        <p:spPr bwMode="auto">
          <a:xfrm>
            <a:off x="2374900" y="1482725"/>
            <a:ext cx="5911850" cy="2192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6BF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2298700" y="2463800"/>
            <a:ext cx="3244850" cy="2030413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55900" y="3656013"/>
            <a:ext cx="5530850" cy="1820862"/>
            <a:chOff x="1736" y="2303"/>
            <a:chExt cx="3484" cy="1147"/>
          </a:xfrm>
        </p:grpSpPr>
        <p:sp>
          <p:nvSpPr>
            <p:cNvPr id="161798" name="Arc 6"/>
            <p:cNvSpPr>
              <a:spLocks/>
            </p:cNvSpPr>
            <p:nvPr/>
          </p:nvSpPr>
          <p:spPr bwMode="auto">
            <a:xfrm>
              <a:off x="1736" y="2303"/>
              <a:ext cx="3484" cy="110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587"/>
                <a:gd name="T2" fmla="*/ 750 w 21600"/>
                <a:gd name="T3" fmla="*/ 21587 h 21587"/>
                <a:gd name="T4" fmla="*/ 0 w 21600"/>
                <a:gd name="T5" fmla="*/ 0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7" fill="none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</a:path>
                <a:path w="21600" h="21587" stroke="0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1799" name="Freeform 7"/>
            <p:cNvSpPr>
              <a:spLocks/>
            </p:cNvSpPr>
            <p:nvPr/>
          </p:nvSpPr>
          <p:spPr bwMode="auto">
            <a:xfrm>
              <a:off x="1740" y="3378"/>
              <a:ext cx="144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3" y="71"/>
                </a:cxn>
                <a:cxn ang="0">
                  <a:pos x="143" y="0"/>
                </a:cxn>
                <a:cxn ang="0">
                  <a:pos x="0" y="36"/>
                </a:cxn>
              </a:cxnLst>
              <a:rect l="0" t="0" r="r" b="b"/>
              <a:pathLst>
                <a:path w="144" h="72">
                  <a:moveTo>
                    <a:pt x="0" y="36"/>
                  </a:moveTo>
                  <a:lnTo>
                    <a:pt x="143" y="71"/>
                  </a:lnTo>
                  <a:lnTo>
                    <a:pt x="143" y="0"/>
                  </a:ln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rgbClr val="F6BF6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00" name="Freeform 8"/>
            <p:cNvSpPr>
              <a:spLocks/>
            </p:cNvSpPr>
            <p:nvPr/>
          </p:nvSpPr>
          <p:spPr bwMode="auto">
            <a:xfrm>
              <a:off x="1740" y="3378"/>
              <a:ext cx="13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6" y="64"/>
                </a:cxn>
                <a:cxn ang="0">
                  <a:pos x="136" y="0"/>
                </a:cxn>
                <a:cxn ang="0">
                  <a:pos x="0" y="33"/>
                </a:cxn>
              </a:cxnLst>
              <a:rect l="0" t="0" r="r" b="b"/>
              <a:pathLst>
                <a:path w="137" h="65">
                  <a:moveTo>
                    <a:pt x="0" y="33"/>
                  </a:moveTo>
                  <a:lnTo>
                    <a:pt x="136" y="64"/>
                  </a:lnTo>
                  <a:lnTo>
                    <a:pt x="136" y="0"/>
                  </a:lnTo>
                  <a:lnTo>
                    <a:pt x="0" y="33"/>
                  </a:lnTo>
                </a:path>
              </a:pathLst>
            </a:custGeom>
            <a:solidFill>
              <a:srgbClr val="F6BF69"/>
            </a:solidFill>
            <a:ln w="762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24475" y="1812925"/>
            <a:ext cx="1592263" cy="555625"/>
            <a:chOff x="3354" y="1142"/>
            <a:chExt cx="1003" cy="350"/>
          </a:xfrm>
        </p:grpSpPr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3662" y="1142"/>
              <a:ext cx="490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3354" y="1290"/>
              <a:ext cx="100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7023100" y="3452813"/>
            <a:ext cx="1911350" cy="1292225"/>
          </a:xfrm>
          <a:prstGeom prst="ellipse">
            <a:avLst/>
          </a:prstGeom>
          <a:gradFill rotWithShape="0">
            <a:gsLst>
              <a:gs pos="0">
                <a:srgbClr val="A2C1FE">
                  <a:gamma/>
                  <a:tint val="0"/>
                  <a:invGamma/>
                </a:srgbClr>
              </a:gs>
              <a:gs pos="100000">
                <a:srgbClr val="A2C1FE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13613" y="3846513"/>
            <a:ext cx="1522412" cy="611187"/>
            <a:chOff x="4607" y="2423"/>
            <a:chExt cx="959" cy="385"/>
          </a:xfrm>
        </p:grpSpPr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4607" y="2423"/>
              <a:ext cx="95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000">
                  <a:solidFill>
                    <a:srgbClr val="000000"/>
                  </a:solidFill>
                  <a:latin typeface="Arial" charset="0"/>
                </a:rPr>
                <a:t>Assembleur</a:t>
              </a: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4694" y="2606"/>
              <a:ext cx="34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90950" y="4786313"/>
            <a:ext cx="1439863" cy="1096962"/>
            <a:chOff x="2388" y="3015"/>
            <a:chExt cx="907" cy="691"/>
          </a:xfrm>
        </p:grpSpPr>
        <p:sp>
          <p:nvSpPr>
            <p:cNvPr id="161809" name="Oval 17"/>
            <p:cNvSpPr>
              <a:spLocks noChangeArrowheads="1"/>
            </p:cNvSpPr>
            <p:nvPr/>
          </p:nvSpPr>
          <p:spPr bwMode="auto">
            <a:xfrm>
              <a:off x="2388" y="3015"/>
              <a:ext cx="880" cy="691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421" y="3170"/>
              <a:ext cx="874" cy="402"/>
              <a:chOff x="2421" y="3170"/>
              <a:chExt cx="874" cy="402"/>
            </a:xfrm>
          </p:grpSpPr>
          <p:sp>
            <p:nvSpPr>
              <p:cNvPr id="161811" name="Rectangle 19"/>
              <p:cNvSpPr>
                <a:spLocks noChangeArrowheads="1"/>
              </p:cNvSpPr>
              <p:nvPr/>
            </p:nvSpPr>
            <p:spPr bwMode="auto">
              <a:xfrm>
                <a:off x="2421" y="3170"/>
                <a:ext cx="874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fr-FR" sz="1800">
                    <a:solidFill>
                      <a:srgbClr val="000000"/>
                    </a:solidFill>
                    <a:latin typeface="Arial" charset="0"/>
                  </a:rPr>
                  <a:t>Chargeur</a:t>
                </a:r>
              </a:p>
              <a:p>
                <a:pPr algn="ctr"/>
                <a:r>
                  <a:rPr lang="fr-FR" sz="1800">
                    <a:solidFill>
                      <a:srgbClr val="000000"/>
                    </a:solidFill>
                    <a:latin typeface="Arial" charset="0"/>
                  </a:rPr>
                  <a:t>en Mémoire</a:t>
                </a:r>
              </a:p>
            </p:txBody>
          </p:sp>
          <p:sp>
            <p:nvSpPr>
              <p:cNvPr id="161812" name="Rectangle 20"/>
              <p:cNvSpPr>
                <a:spLocks noChangeArrowheads="1"/>
              </p:cNvSpPr>
              <p:nvPr/>
            </p:nvSpPr>
            <p:spPr bwMode="auto">
              <a:xfrm>
                <a:off x="2478" y="3339"/>
                <a:ext cx="610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91113" y="1335088"/>
            <a:ext cx="1803400" cy="1252537"/>
            <a:chOff x="3207" y="841"/>
            <a:chExt cx="1136" cy="789"/>
          </a:xfrm>
        </p:grpSpPr>
        <p:sp>
          <p:nvSpPr>
            <p:cNvPr id="161814" name="Oval 22"/>
            <p:cNvSpPr>
              <a:spLocks noChangeArrowheads="1"/>
            </p:cNvSpPr>
            <p:nvPr/>
          </p:nvSpPr>
          <p:spPr bwMode="auto">
            <a:xfrm>
              <a:off x="3207" y="841"/>
              <a:ext cx="1136" cy="789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3294" y="1095"/>
              <a:ext cx="1034" cy="386"/>
              <a:chOff x="3294" y="1095"/>
              <a:chExt cx="1034" cy="386"/>
            </a:xfrm>
          </p:grpSpPr>
          <p:sp>
            <p:nvSpPr>
              <p:cNvPr id="161816" name="Rectangle 24"/>
              <p:cNvSpPr>
                <a:spLocks noChangeArrowheads="1"/>
              </p:cNvSpPr>
              <p:nvPr/>
            </p:nvSpPr>
            <p:spPr bwMode="auto">
              <a:xfrm>
                <a:off x="3351" y="1095"/>
                <a:ext cx="977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fr-FR" sz="2000">
                    <a:solidFill>
                      <a:srgbClr val="000000"/>
                    </a:solidFill>
                    <a:latin typeface="Arial" charset="0"/>
                  </a:rPr>
                  <a:t>Compilateur</a:t>
                </a:r>
              </a:p>
            </p:txBody>
          </p:sp>
          <p:sp>
            <p:nvSpPr>
              <p:cNvPr id="161817" name="Rectangle 25"/>
              <p:cNvSpPr>
                <a:spLocks noChangeArrowheads="1"/>
              </p:cNvSpPr>
              <p:nvPr/>
            </p:nvSpPr>
            <p:spPr bwMode="auto">
              <a:xfrm>
                <a:off x="3294" y="1279"/>
                <a:ext cx="583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61963" y="1568450"/>
            <a:ext cx="622300" cy="700088"/>
            <a:chOff x="291" y="988"/>
            <a:chExt cx="392" cy="441"/>
          </a:xfrm>
        </p:grpSpPr>
        <p:sp>
          <p:nvSpPr>
            <p:cNvPr id="161819" name="Freeform 27"/>
            <p:cNvSpPr>
              <a:spLocks/>
            </p:cNvSpPr>
            <p:nvPr/>
          </p:nvSpPr>
          <p:spPr bwMode="auto">
            <a:xfrm>
              <a:off x="295" y="992"/>
              <a:ext cx="384" cy="43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55" y="2"/>
                </a:cxn>
                <a:cxn ang="0">
                  <a:pos x="41" y="11"/>
                </a:cxn>
                <a:cxn ang="0">
                  <a:pos x="26" y="24"/>
                </a:cxn>
                <a:cxn ang="0">
                  <a:pos x="13" y="39"/>
                </a:cxn>
                <a:cxn ang="0">
                  <a:pos x="3" y="55"/>
                </a:cxn>
                <a:cxn ang="0">
                  <a:pos x="0" y="75"/>
                </a:cxn>
                <a:cxn ang="0">
                  <a:pos x="0" y="90"/>
                </a:cxn>
                <a:cxn ang="0">
                  <a:pos x="5" y="113"/>
                </a:cxn>
                <a:cxn ang="0">
                  <a:pos x="18" y="131"/>
                </a:cxn>
                <a:cxn ang="0">
                  <a:pos x="40" y="148"/>
                </a:cxn>
                <a:cxn ang="0">
                  <a:pos x="64" y="170"/>
                </a:cxn>
                <a:cxn ang="0">
                  <a:pos x="85" y="187"/>
                </a:cxn>
                <a:cxn ang="0">
                  <a:pos x="103" y="200"/>
                </a:cxn>
                <a:cxn ang="0">
                  <a:pos x="120" y="219"/>
                </a:cxn>
                <a:cxn ang="0">
                  <a:pos x="132" y="244"/>
                </a:cxn>
                <a:cxn ang="0">
                  <a:pos x="144" y="258"/>
                </a:cxn>
                <a:cxn ang="0">
                  <a:pos x="155" y="267"/>
                </a:cxn>
                <a:cxn ang="0">
                  <a:pos x="172" y="270"/>
                </a:cxn>
                <a:cxn ang="0">
                  <a:pos x="207" y="269"/>
                </a:cxn>
                <a:cxn ang="0">
                  <a:pos x="279" y="267"/>
                </a:cxn>
                <a:cxn ang="0">
                  <a:pos x="345" y="289"/>
                </a:cxn>
                <a:cxn ang="0">
                  <a:pos x="353" y="333"/>
                </a:cxn>
                <a:cxn ang="0">
                  <a:pos x="346" y="379"/>
                </a:cxn>
                <a:cxn ang="0">
                  <a:pos x="341" y="405"/>
                </a:cxn>
                <a:cxn ang="0">
                  <a:pos x="311" y="407"/>
                </a:cxn>
                <a:cxn ang="0">
                  <a:pos x="129" y="432"/>
                </a:cxn>
                <a:cxn ang="0">
                  <a:pos x="331" y="423"/>
                </a:cxn>
                <a:cxn ang="0">
                  <a:pos x="371" y="402"/>
                </a:cxn>
                <a:cxn ang="0">
                  <a:pos x="375" y="350"/>
                </a:cxn>
                <a:cxn ang="0">
                  <a:pos x="378" y="285"/>
                </a:cxn>
                <a:cxn ang="0">
                  <a:pos x="383" y="212"/>
                </a:cxn>
              </a:cxnLst>
              <a:rect l="0" t="0" r="r" b="b"/>
              <a:pathLst>
                <a:path w="384" h="433">
                  <a:moveTo>
                    <a:pt x="138" y="48"/>
                  </a:moveTo>
                  <a:lnTo>
                    <a:pt x="68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6"/>
                  </a:lnTo>
                  <a:lnTo>
                    <a:pt x="41" y="11"/>
                  </a:lnTo>
                  <a:lnTo>
                    <a:pt x="33" y="18"/>
                  </a:lnTo>
                  <a:lnTo>
                    <a:pt x="26" y="24"/>
                  </a:lnTo>
                  <a:lnTo>
                    <a:pt x="21" y="30"/>
                  </a:lnTo>
                  <a:lnTo>
                    <a:pt x="13" y="39"/>
                  </a:lnTo>
                  <a:lnTo>
                    <a:pt x="8" y="48"/>
                  </a:lnTo>
                  <a:lnTo>
                    <a:pt x="3" y="55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0" y="90"/>
                  </a:lnTo>
                  <a:lnTo>
                    <a:pt x="2" y="101"/>
                  </a:lnTo>
                  <a:lnTo>
                    <a:pt x="5" y="113"/>
                  </a:lnTo>
                  <a:lnTo>
                    <a:pt x="10" y="121"/>
                  </a:lnTo>
                  <a:lnTo>
                    <a:pt x="18" y="131"/>
                  </a:lnTo>
                  <a:lnTo>
                    <a:pt x="29" y="138"/>
                  </a:lnTo>
                  <a:lnTo>
                    <a:pt x="40" y="148"/>
                  </a:lnTo>
                  <a:lnTo>
                    <a:pt x="51" y="157"/>
                  </a:lnTo>
                  <a:lnTo>
                    <a:pt x="64" y="170"/>
                  </a:lnTo>
                  <a:lnTo>
                    <a:pt x="74" y="179"/>
                  </a:lnTo>
                  <a:lnTo>
                    <a:pt x="85" y="187"/>
                  </a:lnTo>
                  <a:lnTo>
                    <a:pt x="93" y="194"/>
                  </a:lnTo>
                  <a:lnTo>
                    <a:pt x="103" y="200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4" y="232"/>
                  </a:lnTo>
                  <a:lnTo>
                    <a:pt x="132" y="244"/>
                  </a:lnTo>
                  <a:lnTo>
                    <a:pt x="138" y="251"/>
                  </a:lnTo>
                  <a:lnTo>
                    <a:pt x="144" y="258"/>
                  </a:lnTo>
                  <a:lnTo>
                    <a:pt x="150" y="263"/>
                  </a:lnTo>
                  <a:lnTo>
                    <a:pt x="155" y="267"/>
                  </a:lnTo>
                  <a:lnTo>
                    <a:pt x="164" y="269"/>
                  </a:lnTo>
                  <a:lnTo>
                    <a:pt x="172" y="270"/>
                  </a:lnTo>
                  <a:lnTo>
                    <a:pt x="181" y="271"/>
                  </a:lnTo>
                  <a:lnTo>
                    <a:pt x="207" y="269"/>
                  </a:lnTo>
                  <a:lnTo>
                    <a:pt x="242" y="267"/>
                  </a:lnTo>
                  <a:lnTo>
                    <a:pt x="279" y="267"/>
                  </a:lnTo>
                  <a:lnTo>
                    <a:pt x="342" y="273"/>
                  </a:lnTo>
                  <a:lnTo>
                    <a:pt x="345" y="289"/>
                  </a:lnTo>
                  <a:lnTo>
                    <a:pt x="349" y="308"/>
                  </a:lnTo>
                  <a:lnTo>
                    <a:pt x="353" y="333"/>
                  </a:lnTo>
                  <a:lnTo>
                    <a:pt x="349" y="359"/>
                  </a:lnTo>
                  <a:lnTo>
                    <a:pt x="346" y="379"/>
                  </a:lnTo>
                  <a:lnTo>
                    <a:pt x="342" y="404"/>
                  </a:lnTo>
                  <a:lnTo>
                    <a:pt x="341" y="405"/>
                  </a:lnTo>
                  <a:lnTo>
                    <a:pt x="336" y="407"/>
                  </a:lnTo>
                  <a:lnTo>
                    <a:pt x="311" y="407"/>
                  </a:lnTo>
                  <a:lnTo>
                    <a:pt x="129" y="410"/>
                  </a:lnTo>
                  <a:lnTo>
                    <a:pt x="129" y="432"/>
                  </a:lnTo>
                  <a:lnTo>
                    <a:pt x="225" y="427"/>
                  </a:lnTo>
                  <a:lnTo>
                    <a:pt x="331" y="423"/>
                  </a:lnTo>
                  <a:lnTo>
                    <a:pt x="370" y="422"/>
                  </a:lnTo>
                  <a:lnTo>
                    <a:pt x="371" y="402"/>
                  </a:lnTo>
                  <a:lnTo>
                    <a:pt x="373" y="378"/>
                  </a:lnTo>
                  <a:lnTo>
                    <a:pt x="375" y="350"/>
                  </a:lnTo>
                  <a:lnTo>
                    <a:pt x="377" y="317"/>
                  </a:lnTo>
                  <a:lnTo>
                    <a:pt x="378" y="285"/>
                  </a:lnTo>
                  <a:lnTo>
                    <a:pt x="381" y="254"/>
                  </a:lnTo>
                  <a:lnTo>
                    <a:pt x="383" y="212"/>
                  </a:lnTo>
                  <a:lnTo>
                    <a:pt x="138" y="48"/>
                  </a:lnTo>
                </a:path>
              </a:pathLst>
            </a:custGeom>
            <a:solidFill>
              <a:srgbClr val="003E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20" name="Freeform 28"/>
            <p:cNvSpPr>
              <a:spLocks/>
            </p:cNvSpPr>
            <p:nvPr/>
          </p:nvSpPr>
          <p:spPr bwMode="auto">
            <a:xfrm>
              <a:off x="291" y="988"/>
              <a:ext cx="392" cy="44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6" y="3"/>
                </a:cxn>
                <a:cxn ang="0">
                  <a:pos x="42" y="11"/>
                </a:cxn>
                <a:cxn ang="0">
                  <a:pos x="27" y="24"/>
                </a:cxn>
                <a:cxn ang="0">
                  <a:pos x="13" y="41"/>
                </a:cxn>
                <a:cxn ang="0">
                  <a:pos x="3" y="57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5" y="115"/>
                </a:cxn>
                <a:cxn ang="0">
                  <a:pos x="18" y="133"/>
                </a:cxn>
                <a:cxn ang="0">
                  <a:pos x="41" y="151"/>
                </a:cxn>
                <a:cxn ang="0">
                  <a:pos x="65" y="173"/>
                </a:cxn>
                <a:cxn ang="0">
                  <a:pos x="87" y="191"/>
                </a:cxn>
                <a:cxn ang="0">
                  <a:pos x="105" y="204"/>
                </a:cxn>
                <a:cxn ang="0">
                  <a:pos x="122" y="223"/>
                </a:cxn>
                <a:cxn ang="0">
                  <a:pos x="135" y="250"/>
                </a:cxn>
                <a:cxn ang="0">
                  <a:pos x="147" y="264"/>
                </a:cxn>
                <a:cxn ang="0">
                  <a:pos x="158" y="272"/>
                </a:cxn>
                <a:cxn ang="0">
                  <a:pos x="176" y="276"/>
                </a:cxn>
                <a:cxn ang="0">
                  <a:pos x="211" y="275"/>
                </a:cxn>
                <a:cxn ang="0">
                  <a:pos x="285" y="272"/>
                </a:cxn>
                <a:cxn ang="0">
                  <a:pos x="352" y="294"/>
                </a:cxn>
                <a:cxn ang="0">
                  <a:pos x="360" y="340"/>
                </a:cxn>
                <a:cxn ang="0">
                  <a:pos x="353" y="386"/>
                </a:cxn>
                <a:cxn ang="0">
                  <a:pos x="348" y="414"/>
                </a:cxn>
                <a:cxn ang="0">
                  <a:pos x="317" y="415"/>
                </a:cxn>
                <a:cxn ang="0">
                  <a:pos x="132" y="440"/>
                </a:cxn>
                <a:cxn ang="0">
                  <a:pos x="338" y="432"/>
                </a:cxn>
                <a:cxn ang="0">
                  <a:pos x="379" y="409"/>
                </a:cxn>
                <a:cxn ang="0">
                  <a:pos x="383" y="356"/>
                </a:cxn>
                <a:cxn ang="0">
                  <a:pos x="386" y="290"/>
                </a:cxn>
                <a:cxn ang="0">
                  <a:pos x="391" y="216"/>
                </a:cxn>
              </a:cxnLst>
              <a:rect l="0" t="0" r="r" b="b"/>
              <a:pathLst>
                <a:path w="392" h="441">
                  <a:moveTo>
                    <a:pt x="141" y="5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6" y="3"/>
                  </a:lnTo>
                  <a:lnTo>
                    <a:pt x="51" y="6"/>
                  </a:lnTo>
                  <a:lnTo>
                    <a:pt x="42" y="11"/>
                  </a:lnTo>
                  <a:lnTo>
                    <a:pt x="34" y="18"/>
                  </a:lnTo>
                  <a:lnTo>
                    <a:pt x="27" y="24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8" y="49"/>
                  </a:lnTo>
                  <a:lnTo>
                    <a:pt x="3" y="57"/>
                  </a:lnTo>
                  <a:lnTo>
                    <a:pt x="1" y="6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2" y="104"/>
                  </a:lnTo>
                  <a:lnTo>
                    <a:pt x="5" y="115"/>
                  </a:lnTo>
                  <a:lnTo>
                    <a:pt x="10" y="124"/>
                  </a:lnTo>
                  <a:lnTo>
                    <a:pt x="18" y="133"/>
                  </a:lnTo>
                  <a:lnTo>
                    <a:pt x="30" y="142"/>
                  </a:lnTo>
                  <a:lnTo>
                    <a:pt x="41" y="151"/>
                  </a:lnTo>
                  <a:lnTo>
                    <a:pt x="52" y="161"/>
                  </a:lnTo>
                  <a:lnTo>
                    <a:pt x="65" y="173"/>
                  </a:lnTo>
                  <a:lnTo>
                    <a:pt x="76" y="183"/>
                  </a:lnTo>
                  <a:lnTo>
                    <a:pt x="87" y="191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6" y="211"/>
                  </a:lnTo>
                  <a:lnTo>
                    <a:pt x="122" y="223"/>
                  </a:lnTo>
                  <a:lnTo>
                    <a:pt x="127" y="236"/>
                  </a:lnTo>
                  <a:lnTo>
                    <a:pt x="135" y="250"/>
                  </a:lnTo>
                  <a:lnTo>
                    <a:pt x="141" y="257"/>
                  </a:lnTo>
                  <a:lnTo>
                    <a:pt x="147" y="264"/>
                  </a:lnTo>
                  <a:lnTo>
                    <a:pt x="153" y="269"/>
                  </a:lnTo>
                  <a:lnTo>
                    <a:pt x="158" y="272"/>
                  </a:lnTo>
                  <a:lnTo>
                    <a:pt x="167" y="275"/>
                  </a:lnTo>
                  <a:lnTo>
                    <a:pt x="176" y="276"/>
                  </a:lnTo>
                  <a:lnTo>
                    <a:pt x="185" y="276"/>
                  </a:lnTo>
                  <a:lnTo>
                    <a:pt x="211" y="275"/>
                  </a:lnTo>
                  <a:lnTo>
                    <a:pt x="247" y="273"/>
                  </a:lnTo>
                  <a:lnTo>
                    <a:pt x="285" y="272"/>
                  </a:lnTo>
                  <a:lnTo>
                    <a:pt x="349" y="278"/>
                  </a:lnTo>
                  <a:lnTo>
                    <a:pt x="352" y="294"/>
                  </a:lnTo>
                  <a:lnTo>
                    <a:pt x="356" y="315"/>
                  </a:lnTo>
                  <a:lnTo>
                    <a:pt x="360" y="340"/>
                  </a:lnTo>
                  <a:lnTo>
                    <a:pt x="356" y="366"/>
                  </a:lnTo>
                  <a:lnTo>
                    <a:pt x="353" y="386"/>
                  </a:lnTo>
                  <a:lnTo>
                    <a:pt x="349" y="412"/>
                  </a:lnTo>
                  <a:lnTo>
                    <a:pt x="348" y="414"/>
                  </a:lnTo>
                  <a:lnTo>
                    <a:pt x="343" y="415"/>
                  </a:lnTo>
                  <a:lnTo>
                    <a:pt x="317" y="415"/>
                  </a:lnTo>
                  <a:lnTo>
                    <a:pt x="132" y="419"/>
                  </a:lnTo>
                  <a:lnTo>
                    <a:pt x="132" y="440"/>
                  </a:lnTo>
                  <a:lnTo>
                    <a:pt x="230" y="436"/>
                  </a:lnTo>
                  <a:lnTo>
                    <a:pt x="338" y="432"/>
                  </a:lnTo>
                  <a:lnTo>
                    <a:pt x="378" y="431"/>
                  </a:lnTo>
                  <a:lnTo>
                    <a:pt x="379" y="409"/>
                  </a:lnTo>
                  <a:lnTo>
                    <a:pt x="381" y="385"/>
                  </a:lnTo>
                  <a:lnTo>
                    <a:pt x="383" y="356"/>
                  </a:lnTo>
                  <a:lnTo>
                    <a:pt x="385" y="324"/>
                  </a:lnTo>
                  <a:lnTo>
                    <a:pt x="386" y="290"/>
                  </a:lnTo>
                  <a:lnTo>
                    <a:pt x="389" y="259"/>
                  </a:lnTo>
                  <a:lnTo>
                    <a:pt x="391" y="216"/>
                  </a:lnTo>
                  <a:lnTo>
                    <a:pt x="141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373063" y="1017588"/>
            <a:ext cx="1284287" cy="1246187"/>
            <a:chOff x="235" y="641"/>
            <a:chExt cx="809" cy="785"/>
          </a:xfrm>
        </p:grpSpPr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35" y="641"/>
              <a:ext cx="809" cy="785"/>
              <a:chOff x="235" y="641"/>
              <a:chExt cx="809" cy="785"/>
            </a:xfrm>
          </p:grpSpPr>
          <p:sp>
            <p:nvSpPr>
              <p:cNvPr id="161823" name="Freeform 31"/>
              <p:cNvSpPr>
                <a:spLocks/>
              </p:cNvSpPr>
              <p:nvPr/>
            </p:nvSpPr>
            <p:spPr bwMode="auto">
              <a:xfrm>
                <a:off x="239" y="644"/>
                <a:ext cx="801" cy="777"/>
              </a:xfrm>
              <a:custGeom>
                <a:avLst/>
                <a:gdLst/>
                <a:ahLst/>
                <a:cxnLst>
                  <a:cxn ang="0">
                    <a:pos x="45" y="143"/>
                  </a:cxn>
                  <a:cxn ang="0">
                    <a:pos x="48" y="131"/>
                  </a:cxn>
                  <a:cxn ang="0">
                    <a:pos x="0" y="97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59" y="71"/>
                  </a:cxn>
                  <a:cxn ang="0">
                    <a:pos x="118" y="100"/>
                  </a:cxn>
                  <a:cxn ang="0">
                    <a:pos x="137" y="94"/>
                  </a:cxn>
                  <a:cxn ang="0">
                    <a:pos x="148" y="87"/>
                  </a:cxn>
                  <a:cxn ang="0">
                    <a:pos x="168" y="85"/>
                  </a:cxn>
                  <a:cxn ang="0">
                    <a:pos x="181" y="80"/>
                  </a:cxn>
                  <a:cxn ang="0">
                    <a:pos x="196" y="65"/>
                  </a:cxn>
                  <a:cxn ang="0">
                    <a:pos x="195" y="30"/>
                  </a:cxn>
                  <a:cxn ang="0">
                    <a:pos x="213" y="59"/>
                  </a:cxn>
                  <a:cxn ang="0">
                    <a:pos x="219" y="36"/>
                  </a:cxn>
                  <a:cxn ang="0">
                    <a:pos x="226" y="75"/>
                  </a:cxn>
                  <a:cxn ang="0">
                    <a:pos x="257" y="99"/>
                  </a:cxn>
                  <a:cxn ang="0">
                    <a:pos x="337" y="123"/>
                  </a:cxn>
                  <a:cxn ang="0">
                    <a:pos x="407" y="148"/>
                  </a:cxn>
                  <a:cxn ang="0">
                    <a:pos x="435" y="173"/>
                  </a:cxn>
                  <a:cxn ang="0">
                    <a:pos x="391" y="185"/>
                  </a:cxn>
                  <a:cxn ang="0">
                    <a:pos x="381" y="252"/>
                  </a:cxn>
                  <a:cxn ang="0">
                    <a:pos x="392" y="298"/>
                  </a:cxn>
                  <a:cxn ang="0">
                    <a:pos x="377" y="307"/>
                  </a:cxn>
                  <a:cxn ang="0">
                    <a:pos x="338" y="304"/>
                  </a:cxn>
                  <a:cxn ang="0">
                    <a:pos x="366" y="354"/>
                  </a:cxn>
                  <a:cxn ang="0">
                    <a:pos x="421" y="421"/>
                  </a:cxn>
                  <a:cxn ang="0">
                    <a:pos x="513" y="500"/>
                  </a:cxn>
                  <a:cxn ang="0">
                    <a:pos x="536" y="556"/>
                  </a:cxn>
                  <a:cxn ang="0">
                    <a:pos x="574" y="643"/>
                  </a:cxn>
                  <a:cxn ang="0">
                    <a:pos x="622" y="697"/>
                  </a:cxn>
                  <a:cxn ang="0">
                    <a:pos x="658" y="707"/>
                  </a:cxn>
                  <a:cxn ang="0">
                    <a:pos x="711" y="717"/>
                  </a:cxn>
                  <a:cxn ang="0">
                    <a:pos x="766" y="738"/>
                  </a:cxn>
                  <a:cxn ang="0">
                    <a:pos x="796" y="754"/>
                  </a:cxn>
                  <a:cxn ang="0">
                    <a:pos x="799" y="769"/>
                  </a:cxn>
                  <a:cxn ang="0">
                    <a:pos x="747" y="776"/>
                  </a:cxn>
                  <a:cxn ang="0">
                    <a:pos x="539" y="775"/>
                  </a:cxn>
                  <a:cxn ang="0">
                    <a:pos x="508" y="772"/>
                  </a:cxn>
                  <a:cxn ang="0">
                    <a:pos x="491" y="653"/>
                  </a:cxn>
                  <a:cxn ang="0">
                    <a:pos x="473" y="582"/>
                  </a:cxn>
                  <a:cxn ang="0">
                    <a:pos x="438" y="571"/>
                  </a:cxn>
                  <a:cxn ang="0">
                    <a:pos x="370" y="567"/>
                  </a:cxn>
                  <a:cxn ang="0">
                    <a:pos x="252" y="572"/>
                  </a:cxn>
                  <a:cxn ang="0">
                    <a:pos x="225" y="568"/>
                  </a:cxn>
                  <a:cxn ang="0">
                    <a:pos x="210" y="558"/>
                  </a:cxn>
                  <a:cxn ang="0">
                    <a:pos x="197" y="538"/>
                  </a:cxn>
                  <a:cxn ang="0">
                    <a:pos x="168" y="491"/>
                  </a:cxn>
                  <a:cxn ang="0">
                    <a:pos x="136" y="449"/>
                  </a:cxn>
                  <a:cxn ang="0">
                    <a:pos x="124" y="429"/>
                  </a:cxn>
                  <a:cxn ang="0">
                    <a:pos x="112" y="318"/>
                  </a:cxn>
                  <a:cxn ang="0">
                    <a:pos x="96" y="232"/>
                  </a:cxn>
                  <a:cxn ang="0">
                    <a:pos x="75" y="183"/>
                  </a:cxn>
                </a:cxnLst>
                <a:rect l="0" t="0" r="r" b="b"/>
                <a:pathLst>
                  <a:path w="801" h="777">
                    <a:moveTo>
                      <a:pt x="63" y="169"/>
                    </a:moveTo>
                    <a:lnTo>
                      <a:pt x="54" y="159"/>
                    </a:lnTo>
                    <a:lnTo>
                      <a:pt x="45" y="143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0" y="128"/>
                    </a:lnTo>
                    <a:lnTo>
                      <a:pt x="52" y="125"/>
                    </a:lnTo>
                    <a:lnTo>
                      <a:pt x="0" y="97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69" y="117"/>
                    </a:lnTo>
                    <a:lnTo>
                      <a:pt x="76" y="115"/>
                    </a:lnTo>
                    <a:lnTo>
                      <a:pt x="27" y="70"/>
                    </a:lnTo>
                    <a:lnTo>
                      <a:pt x="57" y="83"/>
                    </a:lnTo>
                    <a:lnTo>
                      <a:pt x="91" y="114"/>
                    </a:lnTo>
                    <a:lnTo>
                      <a:pt x="59" y="71"/>
                    </a:lnTo>
                    <a:lnTo>
                      <a:pt x="110" y="100"/>
                    </a:lnTo>
                    <a:lnTo>
                      <a:pt x="79" y="66"/>
                    </a:lnTo>
                    <a:lnTo>
                      <a:pt x="118" y="100"/>
                    </a:lnTo>
                    <a:lnTo>
                      <a:pt x="126" y="95"/>
                    </a:lnTo>
                    <a:lnTo>
                      <a:pt x="83" y="53"/>
                    </a:lnTo>
                    <a:lnTo>
                      <a:pt x="137" y="94"/>
                    </a:lnTo>
                    <a:lnTo>
                      <a:pt x="145" y="94"/>
                    </a:lnTo>
                    <a:lnTo>
                      <a:pt x="108" y="57"/>
                    </a:lnTo>
                    <a:lnTo>
                      <a:pt x="148" y="87"/>
                    </a:lnTo>
                    <a:lnTo>
                      <a:pt x="124" y="51"/>
                    </a:lnTo>
                    <a:lnTo>
                      <a:pt x="149" y="75"/>
                    </a:lnTo>
                    <a:lnTo>
                      <a:pt x="168" y="85"/>
                    </a:lnTo>
                    <a:lnTo>
                      <a:pt x="143" y="40"/>
                    </a:lnTo>
                    <a:lnTo>
                      <a:pt x="162" y="67"/>
                    </a:lnTo>
                    <a:lnTo>
                      <a:pt x="181" y="80"/>
                    </a:lnTo>
                    <a:lnTo>
                      <a:pt x="154" y="6"/>
                    </a:lnTo>
                    <a:lnTo>
                      <a:pt x="181" y="47"/>
                    </a:lnTo>
                    <a:lnTo>
                      <a:pt x="196" y="65"/>
                    </a:lnTo>
                    <a:lnTo>
                      <a:pt x="184" y="37"/>
                    </a:lnTo>
                    <a:lnTo>
                      <a:pt x="208" y="77"/>
                    </a:lnTo>
                    <a:lnTo>
                      <a:pt x="195" y="30"/>
                    </a:lnTo>
                    <a:lnTo>
                      <a:pt x="210" y="0"/>
                    </a:lnTo>
                    <a:lnTo>
                      <a:pt x="201" y="34"/>
                    </a:lnTo>
                    <a:lnTo>
                      <a:pt x="213" y="59"/>
                    </a:lnTo>
                    <a:lnTo>
                      <a:pt x="215" y="30"/>
                    </a:lnTo>
                    <a:lnTo>
                      <a:pt x="233" y="21"/>
                    </a:lnTo>
                    <a:lnTo>
                      <a:pt x="219" y="36"/>
                    </a:lnTo>
                    <a:lnTo>
                      <a:pt x="221" y="68"/>
                    </a:lnTo>
                    <a:lnTo>
                      <a:pt x="232" y="53"/>
                    </a:lnTo>
                    <a:lnTo>
                      <a:pt x="226" y="75"/>
                    </a:lnTo>
                    <a:lnTo>
                      <a:pt x="237" y="83"/>
                    </a:lnTo>
                    <a:lnTo>
                      <a:pt x="249" y="95"/>
                    </a:lnTo>
                    <a:lnTo>
                      <a:pt x="257" y="99"/>
                    </a:lnTo>
                    <a:lnTo>
                      <a:pt x="280" y="106"/>
                    </a:lnTo>
                    <a:lnTo>
                      <a:pt x="316" y="116"/>
                    </a:lnTo>
                    <a:lnTo>
                      <a:pt x="337" y="123"/>
                    </a:lnTo>
                    <a:lnTo>
                      <a:pt x="360" y="130"/>
                    </a:lnTo>
                    <a:lnTo>
                      <a:pt x="383" y="139"/>
                    </a:lnTo>
                    <a:lnTo>
                      <a:pt x="407" y="148"/>
                    </a:lnTo>
                    <a:lnTo>
                      <a:pt x="425" y="160"/>
                    </a:lnTo>
                    <a:lnTo>
                      <a:pt x="432" y="168"/>
                    </a:lnTo>
                    <a:lnTo>
                      <a:pt x="435" y="173"/>
                    </a:lnTo>
                    <a:lnTo>
                      <a:pt x="432" y="176"/>
                    </a:lnTo>
                    <a:lnTo>
                      <a:pt x="421" y="179"/>
                    </a:lnTo>
                    <a:lnTo>
                      <a:pt x="391" y="185"/>
                    </a:lnTo>
                    <a:lnTo>
                      <a:pt x="363" y="189"/>
                    </a:lnTo>
                    <a:lnTo>
                      <a:pt x="363" y="210"/>
                    </a:lnTo>
                    <a:lnTo>
                      <a:pt x="381" y="252"/>
                    </a:lnTo>
                    <a:lnTo>
                      <a:pt x="388" y="269"/>
                    </a:lnTo>
                    <a:lnTo>
                      <a:pt x="393" y="294"/>
                    </a:lnTo>
                    <a:lnTo>
                      <a:pt x="392" y="298"/>
                    </a:lnTo>
                    <a:lnTo>
                      <a:pt x="389" y="303"/>
                    </a:lnTo>
                    <a:lnTo>
                      <a:pt x="383" y="305"/>
                    </a:lnTo>
                    <a:lnTo>
                      <a:pt x="377" y="307"/>
                    </a:lnTo>
                    <a:lnTo>
                      <a:pt x="371" y="308"/>
                    </a:lnTo>
                    <a:lnTo>
                      <a:pt x="351" y="306"/>
                    </a:lnTo>
                    <a:lnTo>
                      <a:pt x="338" y="304"/>
                    </a:lnTo>
                    <a:lnTo>
                      <a:pt x="336" y="316"/>
                    </a:lnTo>
                    <a:lnTo>
                      <a:pt x="343" y="327"/>
                    </a:lnTo>
                    <a:lnTo>
                      <a:pt x="366" y="354"/>
                    </a:lnTo>
                    <a:lnTo>
                      <a:pt x="379" y="371"/>
                    </a:lnTo>
                    <a:lnTo>
                      <a:pt x="395" y="392"/>
                    </a:lnTo>
                    <a:lnTo>
                      <a:pt x="421" y="421"/>
                    </a:lnTo>
                    <a:lnTo>
                      <a:pt x="429" y="445"/>
                    </a:lnTo>
                    <a:lnTo>
                      <a:pt x="475" y="476"/>
                    </a:lnTo>
                    <a:lnTo>
                      <a:pt x="513" y="500"/>
                    </a:lnTo>
                    <a:lnTo>
                      <a:pt x="518" y="512"/>
                    </a:lnTo>
                    <a:lnTo>
                      <a:pt x="529" y="535"/>
                    </a:lnTo>
                    <a:lnTo>
                      <a:pt x="536" y="556"/>
                    </a:lnTo>
                    <a:lnTo>
                      <a:pt x="544" y="578"/>
                    </a:lnTo>
                    <a:lnTo>
                      <a:pt x="559" y="618"/>
                    </a:lnTo>
                    <a:lnTo>
                      <a:pt x="574" y="643"/>
                    </a:lnTo>
                    <a:lnTo>
                      <a:pt x="602" y="684"/>
                    </a:lnTo>
                    <a:lnTo>
                      <a:pt x="612" y="691"/>
                    </a:lnTo>
                    <a:lnTo>
                      <a:pt x="622" y="697"/>
                    </a:lnTo>
                    <a:lnTo>
                      <a:pt x="632" y="702"/>
                    </a:lnTo>
                    <a:lnTo>
                      <a:pt x="640" y="704"/>
                    </a:lnTo>
                    <a:lnTo>
                      <a:pt x="658" y="707"/>
                    </a:lnTo>
                    <a:lnTo>
                      <a:pt x="668" y="708"/>
                    </a:lnTo>
                    <a:lnTo>
                      <a:pt x="688" y="712"/>
                    </a:lnTo>
                    <a:lnTo>
                      <a:pt x="711" y="717"/>
                    </a:lnTo>
                    <a:lnTo>
                      <a:pt x="731" y="723"/>
                    </a:lnTo>
                    <a:lnTo>
                      <a:pt x="748" y="729"/>
                    </a:lnTo>
                    <a:lnTo>
                      <a:pt x="766" y="738"/>
                    </a:lnTo>
                    <a:lnTo>
                      <a:pt x="779" y="743"/>
                    </a:lnTo>
                    <a:lnTo>
                      <a:pt x="791" y="750"/>
                    </a:lnTo>
                    <a:lnTo>
                      <a:pt x="796" y="754"/>
                    </a:lnTo>
                    <a:lnTo>
                      <a:pt x="800" y="760"/>
                    </a:lnTo>
                    <a:lnTo>
                      <a:pt x="799" y="764"/>
                    </a:lnTo>
                    <a:lnTo>
                      <a:pt x="799" y="769"/>
                    </a:lnTo>
                    <a:lnTo>
                      <a:pt x="793" y="770"/>
                    </a:lnTo>
                    <a:lnTo>
                      <a:pt x="780" y="771"/>
                    </a:lnTo>
                    <a:lnTo>
                      <a:pt x="747" y="776"/>
                    </a:lnTo>
                    <a:lnTo>
                      <a:pt x="697" y="772"/>
                    </a:lnTo>
                    <a:lnTo>
                      <a:pt x="614" y="775"/>
                    </a:lnTo>
                    <a:lnTo>
                      <a:pt x="539" y="775"/>
                    </a:lnTo>
                    <a:lnTo>
                      <a:pt x="520" y="774"/>
                    </a:lnTo>
                    <a:lnTo>
                      <a:pt x="513" y="774"/>
                    </a:lnTo>
                    <a:lnTo>
                      <a:pt x="508" y="772"/>
                    </a:lnTo>
                    <a:lnTo>
                      <a:pt x="505" y="762"/>
                    </a:lnTo>
                    <a:lnTo>
                      <a:pt x="501" y="727"/>
                    </a:lnTo>
                    <a:lnTo>
                      <a:pt x="491" y="653"/>
                    </a:lnTo>
                    <a:lnTo>
                      <a:pt x="488" y="621"/>
                    </a:lnTo>
                    <a:lnTo>
                      <a:pt x="480" y="593"/>
                    </a:lnTo>
                    <a:lnTo>
                      <a:pt x="473" y="582"/>
                    </a:lnTo>
                    <a:lnTo>
                      <a:pt x="465" y="577"/>
                    </a:lnTo>
                    <a:lnTo>
                      <a:pt x="454" y="574"/>
                    </a:lnTo>
                    <a:lnTo>
                      <a:pt x="438" y="571"/>
                    </a:lnTo>
                    <a:lnTo>
                      <a:pt x="423" y="569"/>
                    </a:lnTo>
                    <a:lnTo>
                      <a:pt x="400" y="568"/>
                    </a:lnTo>
                    <a:lnTo>
                      <a:pt x="370" y="567"/>
                    </a:lnTo>
                    <a:lnTo>
                      <a:pt x="315" y="569"/>
                    </a:lnTo>
                    <a:lnTo>
                      <a:pt x="265" y="572"/>
                    </a:lnTo>
                    <a:lnTo>
                      <a:pt x="252" y="572"/>
                    </a:lnTo>
                    <a:lnTo>
                      <a:pt x="243" y="572"/>
                    </a:lnTo>
                    <a:lnTo>
                      <a:pt x="233" y="570"/>
                    </a:lnTo>
                    <a:lnTo>
                      <a:pt x="225" y="568"/>
                    </a:lnTo>
                    <a:lnTo>
                      <a:pt x="219" y="566"/>
                    </a:lnTo>
                    <a:lnTo>
                      <a:pt x="215" y="562"/>
                    </a:lnTo>
                    <a:lnTo>
                      <a:pt x="210" y="558"/>
                    </a:lnTo>
                    <a:lnTo>
                      <a:pt x="206" y="553"/>
                    </a:lnTo>
                    <a:lnTo>
                      <a:pt x="202" y="546"/>
                    </a:lnTo>
                    <a:lnTo>
                      <a:pt x="197" y="538"/>
                    </a:lnTo>
                    <a:lnTo>
                      <a:pt x="187" y="523"/>
                    </a:lnTo>
                    <a:lnTo>
                      <a:pt x="178" y="507"/>
                    </a:lnTo>
                    <a:lnTo>
                      <a:pt x="168" y="491"/>
                    </a:lnTo>
                    <a:lnTo>
                      <a:pt x="158" y="476"/>
                    </a:lnTo>
                    <a:lnTo>
                      <a:pt x="145" y="459"/>
                    </a:lnTo>
                    <a:lnTo>
                      <a:pt x="136" y="449"/>
                    </a:lnTo>
                    <a:lnTo>
                      <a:pt x="129" y="440"/>
                    </a:lnTo>
                    <a:lnTo>
                      <a:pt x="126" y="436"/>
                    </a:lnTo>
                    <a:lnTo>
                      <a:pt x="124" y="429"/>
                    </a:lnTo>
                    <a:lnTo>
                      <a:pt x="122" y="405"/>
                    </a:lnTo>
                    <a:lnTo>
                      <a:pt x="116" y="345"/>
                    </a:lnTo>
                    <a:lnTo>
                      <a:pt x="112" y="318"/>
                    </a:lnTo>
                    <a:lnTo>
                      <a:pt x="118" y="293"/>
                    </a:lnTo>
                    <a:lnTo>
                      <a:pt x="122" y="269"/>
                    </a:lnTo>
                    <a:lnTo>
                      <a:pt x="96" y="232"/>
                    </a:lnTo>
                    <a:lnTo>
                      <a:pt x="88" y="213"/>
                    </a:lnTo>
                    <a:lnTo>
                      <a:pt x="81" y="197"/>
                    </a:lnTo>
                    <a:lnTo>
                      <a:pt x="75" y="183"/>
                    </a:lnTo>
                    <a:lnTo>
                      <a:pt x="63" y="169"/>
                    </a:lnTo>
                  </a:path>
                </a:pathLst>
              </a:custGeom>
              <a:solidFill>
                <a:srgbClr val="FFC5CF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824" name="Freeform 32"/>
              <p:cNvSpPr>
                <a:spLocks/>
              </p:cNvSpPr>
              <p:nvPr/>
            </p:nvSpPr>
            <p:spPr bwMode="auto">
              <a:xfrm>
                <a:off x="235" y="641"/>
                <a:ext cx="809" cy="785"/>
              </a:xfrm>
              <a:custGeom>
                <a:avLst/>
                <a:gdLst/>
                <a:ahLst/>
                <a:cxnLst>
                  <a:cxn ang="0">
                    <a:pos x="45" y="144"/>
                  </a:cxn>
                  <a:cxn ang="0">
                    <a:pos x="48" y="131"/>
                  </a:cxn>
                  <a:cxn ang="0">
                    <a:pos x="0" y="98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60" y="71"/>
                  </a:cxn>
                  <a:cxn ang="0">
                    <a:pos x="119" y="100"/>
                  </a:cxn>
                  <a:cxn ang="0">
                    <a:pos x="138" y="94"/>
                  </a:cxn>
                  <a:cxn ang="0">
                    <a:pos x="149" y="87"/>
                  </a:cxn>
                  <a:cxn ang="0">
                    <a:pos x="170" y="86"/>
                  </a:cxn>
                  <a:cxn ang="0">
                    <a:pos x="183" y="81"/>
                  </a:cxn>
                  <a:cxn ang="0">
                    <a:pos x="198" y="65"/>
                  </a:cxn>
                  <a:cxn ang="0">
                    <a:pos x="197" y="30"/>
                  </a:cxn>
                  <a:cxn ang="0">
                    <a:pos x="215" y="59"/>
                  </a:cxn>
                  <a:cxn ang="0">
                    <a:pos x="221" y="35"/>
                  </a:cxn>
                  <a:cxn ang="0">
                    <a:pos x="228" y="75"/>
                  </a:cxn>
                  <a:cxn ang="0">
                    <a:pos x="260" y="99"/>
                  </a:cxn>
                  <a:cxn ang="0">
                    <a:pos x="340" y="123"/>
                  </a:cxn>
                  <a:cxn ang="0">
                    <a:pos x="411" y="150"/>
                  </a:cxn>
                  <a:cxn ang="0">
                    <a:pos x="439" y="174"/>
                  </a:cxn>
                  <a:cxn ang="0">
                    <a:pos x="395" y="186"/>
                  </a:cxn>
                  <a:cxn ang="0">
                    <a:pos x="385" y="255"/>
                  </a:cxn>
                  <a:cxn ang="0">
                    <a:pos x="396" y="301"/>
                  </a:cxn>
                  <a:cxn ang="0">
                    <a:pos x="381" y="310"/>
                  </a:cxn>
                  <a:cxn ang="0">
                    <a:pos x="341" y="307"/>
                  </a:cxn>
                  <a:cxn ang="0">
                    <a:pos x="370" y="358"/>
                  </a:cxn>
                  <a:cxn ang="0">
                    <a:pos x="425" y="424"/>
                  </a:cxn>
                  <a:cxn ang="0">
                    <a:pos x="518" y="504"/>
                  </a:cxn>
                  <a:cxn ang="0">
                    <a:pos x="541" y="562"/>
                  </a:cxn>
                  <a:cxn ang="0">
                    <a:pos x="580" y="650"/>
                  </a:cxn>
                  <a:cxn ang="0">
                    <a:pos x="628" y="703"/>
                  </a:cxn>
                  <a:cxn ang="0">
                    <a:pos x="665" y="713"/>
                  </a:cxn>
                  <a:cxn ang="0">
                    <a:pos x="718" y="724"/>
                  </a:cxn>
                  <a:cxn ang="0">
                    <a:pos x="774" y="745"/>
                  </a:cxn>
                  <a:cxn ang="0">
                    <a:pos x="804" y="761"/>
                  </a:cxn>
                  <a:cxn ang="0">
                    <a:pos x="807" y="777"/>
                  </a:cxn>
                  <a:cxn ang="0">
                    <a:pos x="754" y="784"/>
                  </a:cxn>
                  <a:cxn ang="0">
                    <a:pos x="544" y="783"/>
                  </a:cxn>
                  <a:cxn ang="0">
                    <a:pos x="513" y="779"/>
                  </a:cxn>
                  <a:cxn ang="0">
                    <a:pos x="496" y="659"/>
                  </a:cxn>
                  <a:cxn ang="0">
                    <a:pos x="478" y="587"/>
                  </a:cxn>
                  <a:cxn ang="0">
                    <a:pos x="442" y="576"/>
                  </a:cxn>
                  <a:cxn ang="0">
                    <a:pos x="374" y="573"/>
                  </a:cxn>
                  <a:cxn ang="0">
                    <a:pos x="255" y="577"/>
                  </a:cxn>
                  <a:cxn ang="0">
                    <a:pos x="227" y="574"/>
                  </a:cxn>
                  <a:cxn ang="0">
                    <a:pos x="212" y="563"/>
                  </a:cxn>
                  <a:cxn ang="0">
                    <a:pos x="199" y="544"/>
                  </a:cxn>
                  <a:cxn ang="0">
                    <a:pos x="170" y="496"/>
                  </a:cxn>
                  <a:cxn ang="0">
                    <a:pos x="137" y="454"/>
                  </a:cxn>
                  <a:cxn ang="0">
                    <a:pos x="125" y="432"/>
                  </a:cxn>
                  <a:cxn ang="0">
                    <a:pos x="113" y="321"/>
                  </a:cxn>
                  <a:cxn ang="0">
                    <a:pos x="97" y="233"/>
                  </a:cxn>
                  <a:cxn ang="0">
                    <a:pos x="76" y="184"/>
                  </a:cxn>
                </a:cxnLst>
                <a:rect l="0" t="0" r="r" b="b"/>
                <a:pathLst>
                  <a:path w="809" h="785">
                    <a:moveTo>
                      <a:pt x="64" y="171"/>
                    </a:moveTo>
                    <a:lnTo>
                      <a:pt x="55" y="160"/>
                    </a:lnTo>
                    <a:lnTo>
                      <a:pt x="45" y="144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1" y="129"/>
                    </a:lnTo>
                    <a:lnTo>
                      <a:pt x="53" y="126"/>
                    </a:lnTo>
                    <a:lnTo>
                      <a:pt x="0" y="98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70" y="117"/>
                    </a:lnTo>
                    <a:lnTo>
                      <a:pt x="77" y="116"/>
                    </a:lnTo>
                    <a:lnTo>
                      <a:pt x="27" y="70"/>
                    </a:lnTo>
                    <a:lnTo>
                      <a:pt x="58" y="84"/>
                    </a:lnTo>
                    <a:lnTo>
                      <a:pt x="92" y="115"/>
                    </a:lnTo>
                    <a:lnTo>
                      <a:pt x="60" y="71"/>
                    </a:lnTo>
                    <a:lnTo>
                      <a:pt x="111" y="100"/>
                    </a:lnTo>
                    <a:lnTo>
                      <a:pt x="80" y="67"/>
                    </a:lnTo>
                    <a:lnTo>
                      <a:pt x="119" y="100"/>
                    </a:lnTo>
                    <a:lnTo>
                      <a:pt x="127" y="95"/>
                    </a:lnTo>
                    <a:lnTo>
                      <a:pt x="84" y="53"/>
                    </a:lnTo>
                    <a:lnTo>
                      <a:pt x="138" y="94"/>
                    </a:lnTo>
                    <a:lnTo>
                      <a:pt x="146" y="94"/>
                    </a:lnTo>
                    <a:lnTo>
                      <a:pt x="109" y="57"/>
                    </a:lnTo>
                    <a:lnTo>
                      <a:pt x="149" y="87"/>
                    </a:lnTo>
                    <a:lnTo>
                      <a:pt x="125" y="51"/>
                    </a:lnTo>
                    <a:lnTo>
                      <a:pt x="150" y="75"/>
                    </a:lnTo>
                    <a:lnTo>
                      <a:pt x="170" y="86"/>
                    </a:lnTo>
                    <a:lnTo>
                      <a:pt x="144" y="39"/>
                    </a:lnTo>
                    <a:lnTo>
                      <a:pt x="164" y="68"/>
                    </a:lnTo>
                    <a:lnTo>
                      <a:pt x="183" y="81"/>
                    </a:lnTo>
                    <a:lnTo>
                      <a:pt x="156" y="5"/>
                    </a:lnTo>
                    <a:lnTo>
                      <a:pt x="183" y="46"/>
                    </a:lnTo>
                    <a:lnTo>
                      <a:pt x="198" y="65"/>
                    </a:lnTo>
                    <a:lnTo>
                      <a:pt x="186" y="37"/>
                    </a:lnTo>
                    <a:lnTo>
                      <a:pt x="210" y="78"/>
                    </a:lnTo>
                    <a:lnTo>
                      <a:pt x="197" y="30"/>
                    </a:lnTo>
                    <a:lnTo>
                      <a:pt x="212" y="0"/>
                    </a:lnTo>
                    <a:lnTo>
                      <a:pt x="203" y="33"/>
                    </a:lnTo>
                    <a:lnTo>
                      <a:pt x="215" y="59"/>
                    </a:lnTo>
                    <a:lnTo>
                      <a:pt x="217" y="30"/>
                    </a:lnTo>
                    <a:lnTo>
                      <a:pt x="235" y="21"/>
                    </a:lnTo>
                    <a:lnTo>
                      <a:pt x="221" y="35"/>
                    </a:lnTo>
                    <a:lnTo>
                      <a:pt x="223" y="69"/>
                    </a:lnTo>
                    <a:lnTo>
                      <a:pt x="234" y="53"/>
                    </a:lnTo>
                    <a:lnTo>
                      <a:pt x="228" y="75"/>
                    </a:lnTo>
                    <a:lnTo>
                      <a:pt x="239" y="84"/>
                    </a:lnTo>
                    <a:lnTo>
                      <a:pt x="251" y="95"/>
                    </a:lnTo>
                    <a:lnTo>
                      <a:pt x="260" y="99"/>
                    </a:lnTo>
                    <a:lnTo>
                      <a:pt x="283" y="106"/>
                    </a:lnTo>
                    <a:lnTo>
                      <a:pt x="319" y="117"/>
                    </a:lnTo>
                    <a:lnTo>
                      <a:pt x="340" y="123"/>
                    </a:lnTo>
                    <a:lnTo>
                      <a:pt x="364" y="130"/>
                    </a:lnTo>
                    <a:lnTo>
                      <a:pt x="387" y="140"/>
                    </a:lnTo>
                    <a:lnTo>
                      <a:pt x="411" y="150"/>
                    </a:lnTo>
                    <a:lnTo>
                      <a:pt x="429" y="162"/>
                    </a:lnTo>
                    <a:lnTo>
                      <a:pt x="436" y="170"/>
                    </a:lnTo>
                    <a:lnTo>
                      <a:pt x="439" y="174"/>
                    </a:lnTo>
                    <a:lnTo>
                      <a:pt x="436" y="178"/>
                    </a:lnTo>
                    <a:lnTo>
                      <a:pt x="425" y="181"/>
                    </a:lnTo>
                    <a:lnTo>
                      <a:pt x="395" y="186"/>
                    </a:lnTo>
                    <a:lnTo>
                      <a:pt x="367" y="190"/>
                    </a:lnTo>
                    <a:lnTo>
                      <a:pt x="367" y="212"/>
                    </a:lnTo>
                    <a:lnTo>
                      <a:pt x="385" y="255"/>
                    </a:lnTo>
                    <a:lnTo>
                      <a:pt x="392" y="272"/>
                    </a:lnTo>
                    <a:lnTo>
                      <a:pt x="397" y="297"/>
                    </a:lnTo>
                    <a:lnTo>
                      <a:pt x="396" y="301"/>
                    </a:lnTo>
                    <a:lnTo>
                      <a:pt x="393" y="305"/>
                    </a:lnTo>
                    <a:lnTo>
                      <a:pt x="387" y="308"/>
                    </a:lnTo>
                    <a:lnTo>
                      <a:pt x="381" y="310"/>
                    </a:lnTo>
                    <a:lnTo>
                      <a:pt x="375" y="310"/>
                    </a:lnTo>
                    <a:lnTo>
                      <a:pt x="355" y="309"/>
                    </a:lnTo>
                    <a:lnTo>
                      <a:pt x="341" y="307"/>
                    </a:lnTo>
                    <a:lnTo>
                      <a:pt x="339" y="319"/>
                    </a:lnTo>
                    <a:lnTo>
                      <a:pt x="346" y="329"/>
                    </a:lnTo>
                    <a:lnTo>
                      <a:pt x="370" y="358"/>
                    </a:lnTo>
                    <a:lnTo>
                      <a:pt x="383" y="375"/>
                    </a:lnTo>
                    <a:lnTo>
                      <a:pt x="399" y="395"/>
                    </a:lnTo>
                    <a:lnTo>
                      <a:pt x="425" y="424"/>
                    </a:lnTo>
                    <a:lnTo>
                      <a:pt x="433" y="449"/>
                    </a:lnTo>
                    <a:lnTo>
                      <a:pt x="480" y="481"/>
                    </a:lnTo>
                    <a:lnTo>
                      <a:pt x="518" y="504"/>
                    </a:lnTo>
                    <a:lnTo>
                      <a:pt x="523" y="516"/>
                    </a:lnTo>
                    <a:lnTo>
                      <a:pt x="534" y="540"/>
                    </a:lnTo>
                    <a:lnTo>
                      <a:pt x="541" y="562"/>
                    </a:lnTo>
                    <a:lnTo>
                      <a:pt x="549" y="583"/>
                    </a:lnTo>
                    <a:lnTo>
                      <a:pt x="565" y="623"/>
                    </a:lnTo>
                    <a:lnTo>
                      <a:pt x="580" y="650"/>
                    </a:lnTo>
                    <a:lnTo>
                      <a:pt x="608" y="690"/>
                    </a:lnTo>
                    <a:lnTo>
                      <a:pt x="618" y="697"/>
                    </a:lnTo>
                    <a:lnTo>
                      <a:pt x="628" y="703"/>
                    </a:lnTo>
                    <a:lnTo>
                      <a:pt x="638" y="708"/>
                    </a:lnTo>
                    <a:lnTo>
                      <a:pt x="646" y="711"/>
                    </a:lnTo>
                    <a:lnTo>
                      <a:pt x="665" y="713"/>
                    </a:lnTo>
                    <a:lnTo>
                      <a:pt x="675" y="714"/>
                    </a:lnTo>
                    <a:lnTo>
                      <a:pt x="695" y="719"/>
                    </a:lnTo>
                    <a:lnTo>
                      <a:pt x="718" y="724"/>
                    </a:lnTo>
                    <a:lnTo>
                      <a:pt x="738" y="730"/>
                    </a:lnTo>
                    <a:lnTo>
                      <a:pt x="755" y="737"/>
                    </a:lnTo>
                    <a:lnTo>
                      <a:pt x="774" y="745"/>
                    </a:lnTo>
                    <a:lnTo>
                      <a:pt x="787" y="750"/>
                    </a:lnTo>
                    <a:lnTo>
                      <a:pt x="799" y="757"/>
                    </a:lnTo>
                    <a:lnTo>
                      <a:pt x="804" y="761"/>
                    </a:lnTo>
                    <a:lnTo>
                      <a:pt x="808" y="767"/>
                    </a:lnTo>
                    <a:lnTo>
                      <a:pt x="807" y="772"/>
                    </a:lnTo>
                    <a:lnTo>
                      <a:pt x="807" y="777"/>
                    </a:lnTo>
                    <a:lnTo>
                      <a:pt x="801" y="778"/>
                    </a:lnTo>
                    <a:lnTo>
                      <a:pt x="788" y="779"/>
                    </a:lnTo>
                    <a:lnTo>
                      <a:pt x="754" y="784"/>
                    </a:lnTo>
                    <a:lnTo>
                      <a:pt x="704" y="779"/>
                    </a:lnTo>
                    <a:lnTo>
                      <a:pt x="620" y="783"/>
                    </a:lnTo>
                    <a:lnTo>
                      <a:pt x="544" y="783"/>
                    </a:lnTo>
                    <a:lnTo>
                      <a:pt x="525" y="782"/>
                    </a:lnTo>
                    <a:lnTo>
                      <a:pt x="518" y="781"/>
                    </a:lnTo>
                    <a:lnTo>
                      <a:pt x="513" y="779"/>
                    </a:lnTo>
                    <a:lnTo>
                      <a:pt x="510" y="769"/>
                    </a:lnTo>
                    <a:lnTo>
                      <a:pt x="506" y="733"/>
                    </a:lnTo>
                    <a:lnTo>
                      <a:pt x="496" y="659"/>
                    </a:lnTo>
                    <a:lnTo>
                      <a:pt x="493" y="627"/>
                    </a:lnTo>
                    <a:lnTo>
                      <a:pt x="485" y="599"/>
                    </a:lnTo>
                    <a:lnTo>
                      <a:pt x="478" y="587"/>
                    </a:lnTo>
                    <a:lnTo>
                      <a:pt x="470" y="582"/>
                    </a:lnTo>
                    <a:lnTo>
                      <a:pt x="459" y="580"/>
                    </a:lnTo>
                    <a:lnTo>
                      <a:pt x="442" y="576"/>
                    </a:lnTo>
                    <a:lnTo>
                      <a:pt x="427" y="575"/>
                    </a:lnTo>
                    <a:lnTo>
                      <a:pt x="404" y="574"/>
                    </a:lnTo>
                    <a:lnTo>
                      <a:pt x="374" y="573"/>
                    </a:lnTo>
                    <a:lnTo>
                      <a:pt x="318" y="575"/>
                    </a:lnTo>
                    <a:lnTo>
                      <a:pt x="268" y="577"/>
                    </a:lnTo>
                    <a:lnTo>
                      <a:pt x="255" y="577"/>
                    </a:lnTo>
                    <a:lnTo>
                      <a:pt x="245" y="577"/>
                    </a:lnTo>
                    <a:lnTo>
                      <a:pt x="235" y="575"/>
                    </a:lnTo>
                    <a:lnTo>
                      <a:pt x="227" y="574"/>
                    </a:lnTo>
                    <a:lnTo>
                      <a:pt x="221" y="571"/>
                    </a:lnTo>
                    <a:lnTo>
                      <a:pt x="217" y="568"/>
                    </a:lnTo>
                    <a:lnTo>
                      <a:pt x="212" y="563"/>
                    </a:lnTo>
                    <a:lnTo>
                      <a:pt x="208" y="558"/>
                    </a:lnTo>
                    <a:lnTo>
                      <a:pt x="204" y="551"/>
                    </a:lnTo>
                    <a:lnTo>
                      <a:pt x="199" y="544"/>
                    </a:lnTo>
                    <a:lnTo>
                      <a:pt x="189" y="527"/>
                    </a:lnTo>
                    <a:lnTo>
                      <a:pt x="180" y="512"/>
                    </a:lnTo>
                    <a:lnTo>
                      <a:pt x="170" y="496"/>
                    </a:lnTo>
                    <a:lnTo>
                      <a:pt x="160" y="481"/>
                    </a:lnTo>
                    <a:lnTo>
                      <a:pt x="146" y="464"/>
                    </a:lnTo>
                    <a:lnTo>
                      <a:pt x="137" y="454"/>
                    </a:lnTo>
                    <a:lnTo>
                      <a:pt x="130" y="445"/>
                    </a:lnTo>
                    <a:lnTo>
                      <a:pt x="127" y="440"/>
                    </a:lnTo>
                    <a:lnTo>
                      <a:pt x="125" y="432"/>
                    </a:lnTo>
                    <a:lnTo>
                      <a:pt x="123" y="408"/>
                    </a:lnTo>
                    <a:lnTo>
                      <a:pt x="117" y="348"/>
                    </a:lnTo>
                    <a:lnTo>
                      <a:pt x="113" y="321"/>
                    </a:lnTo>
                    <a:lnTo>
                      <a:pt x="119" y="296"/>
                    </a:lnTo>
                    <a:lnTo>
                      <a:pt x="123" y="272"/>
                    </a:lnTo>
                    <a:lnTo>
                      <a:pt x="97" y="233"/>
                    </a:lnTo>
                    <a:lnTo>
                      <a:pt x="89" y="214"/>
                    </a:lnTo>
                    <a:lnTo>
                      <a:pt x="82" y="198"/>
                    </a:lnTo>
                    <a:lnTo>
                      <a:pt x="76" y="184"/>
                    </a:lnTo>
                    <a:lnTo>
                      <a:pt x="64" y="1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405" y="743"/>
              <a:ext cx="237" cy="376"/>
              <a:chOff x="405" y="743"/>
              <a:chExt cx="237" cy="376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450" y="743"/>
                <a:ext cx="51" cy="70"/>
                <a:chOff x="450" y="743"/>
                <a:chExt cx="51" cy="70"/>
              </a:xfrm>
            </p:grpSpPr>
            <p:sp>
              <p:nvSpPr>
                <p:cNvPr id="161827" name="Oval 35"/>
                <p:cNvSpPr>
                  <a:spLocks noChangeArrowheads="1"/>
                </p:cNvSpPr>
                <p:nvPr/>
              </p:nvSpPr>
              <p:spPr bwMode="auto">
                <a:xfrm>
                  <a:off x="498" y="772"/>
                  <a:ext cx="3" cy="41"/>
                </a:xfrm>
                <a:prstGeom prst="ellipse">
                  <a:avLst/>
                </a:prstGeom>
                <a:solidFill>
                  <a:srgbClr val="FFC5C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14" name="Group 36"/>
                <p:cNvGrpSpPr>
                  <a:grpSpLocks/>
                </p:cNvGrpSpPr>
                <p:nvPr/>
              </p:nvGrpSpPr>
              <p:grpSpPr bwMode="auto">
                <a:xfrm>
                  <a:off x="450" y="743"/>
                  <a:ext cx="29" cy="34"/>
                  <a:chOff x="450" y="743"/>
                  <a:chExt cx="29" cy="34"/>
                </a:xfrm>
              </p:grpSpPr>
              <p:sp>
                <p:nvSpPr>
                  <p:cNvPr id="161829" name="Freeform 37"/>
                  <p:cNvSpPr>
                    <a:spLocks/>
                  </p:cNvSpPr>
                  <p:nvPr/>
                </p:nvSpPr>
                <p:spPr bwMode="auto">
                  <a:xfrm>
                    <a:off x="454" y="746"/>
                    <a:ext cx="21" cy="2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14" y="1"/>
                      </a:cxn>
                      <a:cxn ang="0">
                        <a:pos x="10" y="2"/>
                      </a:cxn>
                      <a:cxn ang="0">
                        <a:pos x="6" y="5"/>
                      </a:cxn>
                      <a:cxn ang="0">
                        <a:pos x="4" y="7"/>
                      </a:cxn>
                      <a:cxn ang="0">
                        <a:pos x="2" y="11"/>
                      </a:cxn>
                      <a:cxn ang="0">
                        <a:pos x="0" y="17"/>
                      </a:cxn>
                      <a:cxn ang="0">
                        <a:pos x="0" y="21"/>
                      </a:cxn>
                      <a:cxn ang="0">
                        <a:pos x="1" y="26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21" h="27">
                        <a:moveTo>
                          <a:pt x="20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5"/>
                        </a:lnTo>
                        <a:lnTo>
                          <a:pt x="4" y="7"/>
                        </a:lnTo>
                        <a:lnTo>
                          <a:pt x="2" y="11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30" name="Freeform 38"/>
                  <p:cNvSpPr>
                    <a:spLocks/>
                  </p:cNvSpPr>
                  <p:nvPr/>
                </p:nvSpPr>
                <p:spPr bwMode="auto">
                  <a:xfrm>
                    <a:off x="450" y="743"/>
                    <a:ext cx="29" cy="34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0" y="1"/>
                      </a:cxn>
                      <a:cxn ang="0">
                        <a:pos x="14" y="3"/>
                      </a:cxn>
                      <a:cxn ang="0">
                        <a:pos x="9" y="5"/>
                      </a:cxn>
                      <a:cxn ang="0">
                        <a:pos x="5" y="9"/>
                      </a:cxn>
                      <a:cxn ang="0">
                        <a:pos x="3" y="15"/>
                      </a:cxn>
                      <a:cxn ang="0">
                        <a:pos x="0" y="21"/>
                      </a:cxn>
                      <a:cxn ang="0">
                        <a:pos x="0" y="27"/>
                      </a:cxn>
                      <a:cxn ang="0">
                        <a:pos x="1" y="33"/>
                      </a:cxn>
                    </a:cxnLst>
                    <a:rect l="0" t="0" r="r" b="b"/>
                    <a:pathLst>
                      <a:path w="29" h="34">
                        <a:moveTo>
                          <a:pt x="28" y="0"/>
                        </a:moveTo>
                        <a:lnTo>
                          <a:pt x="20" y="1"/>
                        </a:lnTo>
                        <a:lnTo>
                          <a:pt x="14" y="3"/>
                        </a:lnTo>
                        <a:lnTo>
                          <a:pt x="9" y="5"/>
                        </a:lnTo>
                        <a:lnTo>
                          <a:pt x="5" y="9"/>
                        </a:lnTo>
                        <a:lnTo>
                          <a:pt x="3" y="15"/>
                        </a:lnTo>
                        <a:lnTo>
                          <a:pt x="0" y="21"/>
                        </a:lnTo>
                        <a:lnTo>
                          <a:pt x="0" y="27"/>
                        </a:lnTo>
                        <a:lnTo>
                          <a:pt x="1" y="3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405" y="898"/>
                <a:ext cx="237" cy="221"/>
                <a:chOff x="405" y="898"/>
                <a:chExt cx="237" cy="221"/>
              </a:xfrm>
            </p:grpSpPr>
            <p:grpSp>
              <p:nvGrpSpPr>
                <p:cNvPr id="16" name="Group 40"/>
                <p:cNvGrpSpPr>
                  <a:grpSpLocks/>
                </p:cNvGrpSpPr>
                <p:nvPr/>
              </p:nvGrpSpPr>
              <p:grpSpPr bwMode="auto">
                <a:xfrm>
                  <a:off x="405" y="1023"/>
                  <a:ext cx="237" cy="96"/>
                  <a:chOff x="405" y="1023"/>
                  <a:chExt cx="237" cy="96"/>
                </a:xfrm>
              </p:grpSpPr>
              <p:sp>
                <p:nvSpPr>
                  <p:cNvPr id="161833" name="Freeform 41"/>
                  <p:cNvSpPr>
                    <a:spLocks/>
                  </p:cNvSpPr>
                  <p:nvPr/>
                </p:nvSpPr>
                <p:spPr bwMode="auto">
                  <a:xfrm>
                    <a:off x="409" y="1027"/>
                    <a:ext cx="229" cy="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8"/>
                      </a:cxn>
                      <a:cxn ang="0">
                        <a:pos x="30" y="24"/>
                      </a:cxn>
                      <a:cxn ang="0">
                        <a:pos x="51" y="40"/>
                      </a:cxn>
                      <a:cxn ang="0">
                        <a:pos x="71" y="54"/>
                      </a:cxn>
                      <a:cxn ang="0">
                        <a:pos x="88" y="65"/>
                      </a:cxn>
                      <a:cxn ang="0">
                        <a:pos x="102" y="72"/>
                      </a:cxn>
                      <a:cxn ang="0">
                        <a:pos x="111" y="77"/>
                      </a:cxn>
                      <a:cxn ang="0">
                        <a:pos x="122" y="80"/>
                      </a:cxn>
                      <a:cxn ang="0">
                        <a:pos x="135" y="82"/>
                      </a:cxn>
                      <a:cxn ang="0">
                        <a:pos x="151" y="84"/>
                      </a:cxn>
                      <a:cxn ang="0">
                        <a:pos x="165" y="86"/>
                      </a:cxn>
                      <a:cxn ang="0">
                        <a:pos x="175" y="86"/>
                      </a:cxn>
                      <a:cxn ang="0">
                        <a:pos x="186" y="83"/>
                      </a:cxn>
                      <a:cxn ang="0">
                        <a:pos x="196" y="80"/>
                      </a:cxn>
                      <a:cxn ang="0">
                        <a:pos x="205" y="79"/>
                      </a:cxn>
                      <a:cxn ang="0">
                        <a:pos x="215" y="77"/>
                      </a:cxn>
                      <a:cxn ang="0">
                        <a:pos x="228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9" h="87">
                        <a:moveTo>
                          <a:pt x="0" y="0"/>
                        </a:moveTo>
                        <a:lnTo>
                          <a:pt x="11" y="8"/>
                        </a:lnTo>
                        <a:lnTo>
                          <a:pt x="30" y="24"/>
                        </a:lnTo>
                        <a:lnTo>
                          <a:pt x="51" y="40"/>
                        </a:lnTo>
                        <a:lnTo>
                          <a:pt x="71" y="54"/>
                        </a:lnTo>
                        <a:lnTo>
                          <a:pt x="88" y="65"/>
                        </a:lnTo>
                        <a:lnTo>
                          <a:pt x="102" y="72"/>
                        </a:lnTo>
                        <a:lnTo>
                          <a:pt x="111" y="77"/>
                        </a:lnTo>
                        <a:lnTo>
                          <a:pt x="122" y="80"/>
                        </a:lnTo>
                        <a:lnTo>
                          <a:pt x="135" y="82"/>
                        </a:lnTo>
                        <a:lnTo>
                          <a:pt x="151" y="84"/>
                        </a:lnTo>
                        <a:lnTo>
                          <a:pt x="165" y="86"/>
                        </a:lnTo>
                        <a:lnTo>
                          <a:pt x="175" y="86"/>
                        </a:lnTo>
                        <a:lnTo>
                          <a:pt x="186" y="83"/>
                        </a:lnTo>
                        <a:lnTo>
                          <a:pt x="196" y="80"/>
                        </a:lnTo>
                        <a:lnTo>
                          <a:pt x="205" y="79"/>
                        </a:lnTo>
                        <a:lnTo>
                          <a:pt x="215" y="77"/>
                        </a:lnTo>
                        <a:lnTo>
                          <a:pt x="228" y="7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34" name="Freeform 42"/>
                  <p:cNvSpPr>
                    <a:spLocks/>
                  </p:cNvSpPr>
                  <p:nvPr/>
                </p:nvSpPr>
                <p:spPr bwMode="auto">
                  <a:xfrm>
                    <a:off x="405" y="1023"/>
                    <a:ext cx="237" cy="9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0"/>
                      </a:cxn>
                      <a:cxn ang="0">
                        <a:pos x="31" y="27"/>
                      </a:cxn>
                      <a:cxn ang="0">
                        <a:pos x="53" y="44"/>
                      </a:cxn>
                      <a:cxn ang="0">
                        <a:pos x="74" y="60"/>
                      </a:cxn>
                      <a:cxn ang="0">
                        <a:pos x="91" y="72"/>
                      </a:cxn>
                      <a:cxn ang="0">
                        <a:pos x="106" y="79"/>
                      </a:cxn>
                      <a:cxn ang="0">
                        <a:pos x="115" y="84"/>
                      </a:cxn>
                      <a:cxn ang="0">
                        <a:pos x="126" y="88"/>
                      </a:cxn>
                      <a:cxn ang="0">
                        <a:pos x="140" y="90"/>
                      </a:cxn>
                      <a:cxn ang="0">
                        <a:pos x="156" y="93"/>
                      </a:cxn>
                      <a:cxn ang="0">
                        <a:pos x="171" y="95"/>
                      </a:cxn>
                      <a:cxn ang="0">
                        <a:pos x="181" y="95"/>
                      </a:cxn>
                      <a:cxn ang="0">
                        <a:pos x="193" y="91"/>
                      </a:cxn>
                      <a:cxn ang="0">
                        <a:pos x="203" y="88"/>
                      </a:cxn>
                      <a:cxn ang="0">
                        <a:pos x="212" y="86"/>
                      </a:cxn>
                      <a:cxn ang="0">
                        <a:pos x="223" y="84"/>
                      </a:cxn>
                      <a:cxn ang="0">
                        <a:pos x="236" y="84"/>
                      </a:cxn>
                    </a:cxnLst>
                    <a:rect l="0" t="0" r="r" b="b"/>
                    <a:pathLst>
                      <a:path w="237" h="96">
                        <a:moveTo>
                          <a:pt x="0" y="0"/>
                        </a:moveTo>
                        <a:lnTo>
                          <a:pt x="11" y="10"/>
                        </a:lnTo>
                        <a:lnTo>
                          <a:pt x="31" y="27"/>
                        </a:lnTo>
                        <a:lnTo>
                          <a:pt x="53" y="44"/>
                        </a:lnTo>
                        <a:lnTo>
                          <a:pt x="74" y="60"/>
                        </a:lnTo>
                        <a:lnTo>
                          <a:pt x="91" y="72"/>
                        </a:lnTo>
                        <a:lnTo>
                          <a:pt x="106" y="79"/>
                        </a:lnTo>
                        <a:lnTo>
                          <a:pt x="115" y="84"/>
                        </a:lnTo>
                        <a:lnTo>
                          <a:pt x="126" y="88"/>
                        </a:lnTo>
                        <a:lnTo>
                          <a:pt x="140" y="90"/>
                        </a:lnTo>
                        <a:lnTo>
                          <a:pt x="156" y="93"/>
                        </a:lnTo>
                        <a:lnTo>
                          <a:pt x="171" y="95"/>
                        </a:lnTo>
                        <a:lnTo>
                          <a:pt x="181" y="95"/>
                        </a:lnTo>
                        <a:lnTo>
                          <a:pt x="193" y="91"/>
                        </a:lnTo>
                        <a:lnTo>
                          <a:pt x="203" y="88"/>
                        </a:lnTo>
                        <a:lnTo>
                          <a:pt x="212" y="86"/>
                        </a:lnTo>
                        <a:lnTo>
                          <a:pt x="223" y="84"/>
                        </a:lnTo>
                        <a:lnTo>
                          <a:pt x="236" y="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>
                  <a:off x="438" y="898"/>
                  <a:ext cx="137" cy="163"/>
                  <a:chOff x="438" y="898"/>
                  <a:chExt cx="137" cy="163"/>
                </a:xfrm>
              </p:grpSpPr>
              <p:sp>
                <p:nvSpPr>
                  <p:cNvPr id="161836" name="Freeform 44"/>
                  <p:cNvSpPr>
                    <a:spLocks/>
                  </p:cNvSpPr>
                  <p:nvPr/>
                </p:nvSpPr>
                <p:spPr bwMode="auto">
                  <a:xfrm>
                    <a:off x="442" y="902"/>
                    <a:ext cx="129" cy="155"/>
                  </a:xfrm>
                  <a:custGeom>
                    <a:avLst/>
                    <a:gdLst/>
                    <a:ahLst/>
                    <a:cxnLst>
                      <a:cxn ang="0">
                        <a:pos x="128" y="58"/>
                      </a:cxn>
                      <a:cxn ang="0">
                        <a:pos x="124" y="47"/>
                      </a:cxn>
                      <a:cxn ang="0">
                        <a:pos x="122" y="38"/>
                      </a:cxn>
                      <a:cxn ang="0">
                        <a:pos x="121" y="27"/>
                      </a:cxn>
                      <a:cxn ang="0">
                        <a:pos x="122" y="20"/>
                      </a:cxn>
                      <a:cxn ang="0">
                        <a:pos x="124" y="14"/>
                      </a:cxn>
                      <a:cxn ang="0">
                        <a:pos x="123" y="7"/>
                      </a:cxn>
                      <a:cxn ang="0">
                        <a:pos x="121" y="1"/>
                      </a:cxn>
                      <a:cxn ang="0">
                        <a:pos x="119" y="1"/>
                      </a:cxn>
                      <a:cxn ang="0">
                        <a:pos x="117" y="1"/>
                      </a:cxn>
                      <a:cxn ang="0">
                        <a:pos x="110" y="7"/>
                      </a:cxn>
                      <a:cxn ang="0">
                        <a:pos x="104" y="12"/>
                      </a:cxn>
                      <a:cxn ang="0">
                        <a:pos x="93" y="12"/>
                      </a:cxn>
                      <a:cxn ang="0">
                        <a:pos x="89" y="6"/>
                      </a:cxn>
                      <a:cxn ang="0">
                        <a:pos x="85" y="2"/>
                      </a:cxn>
                      <a:cxn ang="0">
                        <a:pos x="77" y="1"/>
                      </a:cxn>
                      <a:cxn ang="0">
                        <a:pos x="69" y="0"/>
                      </a:cxn>
                      <a:cxn ang="0">
                        <a:pos x="65" y="6"/>
                      </a:cxn>
                      <a:cxn ang="0">
                        <a:pos x="62" y="12"/>
                      </a:cxn>
                      <a:cxn ang="0">
                        <a:pos x="49" y="12"/>
                      </a:cxn>
                      <a:cxn ang="0">
                        <a:pos x="46" y="10"/>
                      </a:cxn>
                      <a:cxn ang="0">
                        <a:pos x="42" y="6"/>
                      </a:cxn>
                      <a:cxn ang="0">
                        <a:pos x="38" y="5"/>
                      </a:cxn>
                      <a:cxn ang="0">
                        <a:pos x="34" y="5"/>
                      </a:cxn>
                      <a:cxn ang="0">
                        <a:pos x="29" y="7"/>
                      </a:cxn>
                      <a:cxn ang="0">
                        <a:pos x="27" y="10"/>
                      </a:cxn>
                      <a:cxn ang="0">
                        <a:pos x="27" y="27"/>
                      </a:cxn>
                      <a:cxn ang="0">
                        <a:pos x="20" y="25"/>
                      </a:cxn>
                      <a:cxn ang="0">
                        <a:pos x="10" y="24"/>
                      </a:cxn>
                      <a:cxn ang="0">
                        <a:pos x="4" y="24"/>
                      </a:cxn>
                      <a:cxn ang="0">
                        <a:pos x="3" y="26"/>
                      </a:cxn>
                      <a:cxn ang="0">
                        <a:pos x="3" y="29"/>
                      </a:cxn>
                      <a:cxn ang="0">
                        <a:pos x="6" y="37"/>
                      </a:cxn>
                      <a:cxn ang="0">
                        <a:pos x="9" y="47"/>
                      </a:cxn>
                      <a:cxn ang="0">
                        <a:pos x="11" y="51"/>
                      </a:cxn>
                      <a:cxn ang="0">
                        <a:pos x="0" y="84"/>
                      </a:cxn>
                      <a:cxn ang="0">
                        <a:pos x="6" y="87"/>
                      </a:cxn>
                      <a:cxn ang="0">
                        <a:pos x="16" y="92"/>
                      </a:cxn>
                      <a:cxn ang="0">
                        <a:pos x="49" y="106"/>
                      </a:cxn>
                      <a:cxn ang="0">
                        <a:pos x="61" y="106"/>
                      </a:cxn>
                      <a:cxn ang="0">
                        <a:pos x="78" y="117"/>
                      </a:cxn>
                      <a:cxn ang="0">
                        <a:pos x="121" y="154"/>
                      </a:cxn>
                      <a:cxn ang="0">
                        <a:pos x="128" y="58"/>
                      </a:cxn>
                    </a:cxnLst>
                    <a:rect l="0" t="0" r="r" b="b"/>
                    <a:pathLst>
                      <a:path w="129" h="155">
                        <a:moveTo>
                          <a:pt x="128" y="58"/>
                        </a:moveTo>
                        <a:lnTo>
                          <a:pt x="124" y="47"/>
                        </a:lnTo>
                        <a:lnTo>
                          <a:pt x="122" y="38"/>
                        </a:lnTo>
                        <a:lnTo>
                          <a:pt x="121" y="27"/>
                        </a:lnTo>
                        <a:lnTo>
                          <a:pt x="122" y="20"/>
                        </a:lnTo>
                        <a:lnTo>
                          <a:pt x="124" y="14"/>
                        </a:lnTo>
                        <a:lnTo>
                          <a:pt x="123" y="7"/>
                        </a:lnTo>
                        <a:lnTo>
                          <a:pt x="121" y="1"/>
                        </a:lnTo>
                        <a:lnTo>
                          <a:pt x="119" y="1"/>
                        </a:lnTo>
                        <a:lnTo>
                          <a:pt x="117" y="1"/>
                        </a:lnTo>
                        <a:lnTo>
                          <a:pt x="110" y="7"/>
                        </a:lnTo>
                        <a:lnTo>
                          <a:pt x="104" y="12"/>
                        </a:lnTo>
                        <a:lnTo>
                          <a:pt x="93" y="12"/>
                        </a:lnTo>
                        <a:lnTo>
                          <a:pt x="89" y="6"/>
                        </a:lnTo>
                        <a:lnTo>
                          <a:pt x="85" y="2"/>
                        </a:lnTo>
                        <a:lnTo>
                          <a:pt x="77" y="1"/>
                        </a:lnTo>
                        <a:lnTo>
                          <a:pt x="69" y="0"/>
                        </a:lnTo>
                        <a:lnTo>
                          <a:pt x="65" y="6"/>
                        </a:lnTo>
                        <a:lnTo>
                          <a:pt x="62" y="12"/>
                        </a:lnTo>
                        <a:lnTo>
                          <a:pt x="49" y="12"/>
                        </a:lnTo>
                        <a:lnTo>
                          <a:pt x="46" y="10"/>
                        </a:lnTo>
                        <a:lnTo>
                          <a:pt x="42" y="6"/>
                        </a:lnTo>
                        <a:lnTo>
                          <a:pt x="38" y="5"/>
                        </a:lnTo>
                        <a:lnTo>
                          <a:pt x="34" y="5"/>
                        </a:lnTo>
                        <a:lnTo>
                          <a:pt x="29" y="7"/>
                        </a:lnTo>
                        <a:lnTo>
                          <a:pt x="27" y="10"/>
                        </a:lnTo>
                        <a:lnTo>
                          <a:pt x="27" y="27"/>
                        </a:lnTo>
                        <a:lnTo>
                          <a:pt x="20" y="25"/>
                        </a:lnTo>
                        <a:lnTo>
                          <a:pt x="10" y="24"/>
                        </a:lnTo>
                        <a:lnTo>
                          <a:pt x="4" y="24"/>
                        </a:lnTo>
                        <a:lnTo>
                          <a:pt x="3" y="26"/>
                        </a:lnTo>
                        <a:lnTo>
                          <a:pt x="3" y="29"/>
                        </a:lnTo>
                        <a:lnTo>
                          <a:pt x="6" y="37"/>
                        </a:lnTo>
                        <a:lnTo>
                          <a:pt x="9" y="47"/>
                        </a:lnTo>
                        <a:lnTo>
                          <a:pt x="11" y="51"/>
                        </a:lnTo>
                        <a:lnTo>
                          <a:pt x="0" y="84"/>
                        </a:lnTo>
                        <a:lnTo>
                          <a:pt x="6" y="87"/>
                        </a:lnTo>
                        <a:lnTo>
                          <a:pt x="16" y="92"/>
                        </a:lnTo>
                        <a:lnTo>
                          <a:pt x="49" y="106"/>
                        </a:lnTo>
                        <a:lnTo>
                          <a:pt x="61" y="106"/>
                        </a:lnTo>
                        <a:lnTo>
                          <a:pt x="78" y="117"/>
                        </a:lnTo>
                        <a:lnTo>
                          <a:pt x="121" y="154"/>
                        </a:lnTo>
                        <a:lnTo>
                          <a:pt x="128" y="58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37" name="Freeform 45"/>
                  <p:cNvSpPr>
                    <a:spLocks/>
                  </p:cNvSpPr>
                  <p:nvPr/>
                </p:nvSpPr>
                <p:spPr bwMode="auto">
                  <a:xfrm>
                    <a:off x="438" y="898"/>
                    <a:ext cx="137" cy="163"/>
                  </a:xfrm>
                  <a:custGeom>
                    <a:avLst/>
                    <a:gdLst/>
                    <a:ahLst/>
                    <a:cxnLst>
                      <a:cxn ang="0">
                        <a:pos x="136" y="61"/>
                      </a:cxn>
                      <a:cxn ang="0">
                        <a:pos x="132" y="50"/>
                      </a:cxn>
                      <a:cxn ang="0">
                        <a:pos x="130" y="41"/>
                      </a:cxn>
                      <a:cxn ang="0">
                        <a:pos x="129" y="29"/>
                      </a:cxn>
                      <a:cxn ang="0">
                        <a:pos x="130" y="22"/>
                      </a:cxn>
                      <a:cxn ang="0">
                        <a:pos x="132" y="16"/>
                      </a:cxn>
                      <a:cxn ang="0">
                        <a:pos x="131" y="8"/>
                      </a:cxn>
                      <a:cxn ang="0">
                        <a:pos x="129" y="2"/>
                      </a:cxn>
                      <a:cxn ang="0">
                        <a:pos x="126" y="1"/>
                      </a:cxn>
                      <a:cxn ang="0">
                        <a:pos x="124" y="2"/>
                      </a:cxn>
                      <a:cxn ang="0">
                        <a:pos x="117" y="8"/>
                      </a:cxn>
                      <a:cxn ang="0">
                        <a:pos x="110" y="13"/>
                      </a:cxn>
                      <a:cxn ang="0">
                        <a:pos x="99" y="13"/>
                      </a:cxn>
                      <a:cxn ang="0">
                        <a:pos x="95" y="6"/>
                      </a:cxn>
                      <a:cxn ang="0">
                        <a:pos x="90" y="3"/>
                      </a:cxn>
                      <a:cxn ang="0">
                        <a:pos x="82" y="2"/>
                      </a:cxn>
                      <a:cxn ang="0">
                        <a:pos x="73" y="0"/>
                      </a:cxn>
                      <a:cxn ang="0">
                        <a:pos x="69" y="6"/>
                      </a:cxn>
                      <a:cxn ang="0">
                        <a:pos x="66" y="13"/>
                      </a:cxn>
                      <a:cxn ang="0">
                        <a:pos x="52" y="13"/>
                      </a:cxn>
                      <a:cxn ang="0">
                        <a:pos x="49" y="11"/>
                      </a:cxn>
                      <a:cxn ang="0">
                        <a:pos x="45" y="6"/>
                      </a:cxn>
                      <a:cxn ang="0">
                        <a:pos x="40" y="5"/>
                      </a:cxn>
                      <a:cxn ang="0">
                        <a:pos x="36" y="5"/>
                      </a:cxn>
                      <a:cxn ang="0">
                        <a:pos x="31" y="7"/>
                      </a:cxn>
                      <a:cxn ang="0">
                        <a:pos x="29" y="11"/>
                      </a:cxn>
                      <a:cxn ang="0">
                        <a:pos x="29" y="29"/>
                      </a:cxn>
                      <a:cxn ang="0">
                        <a:pos x="21" y="27"/>
                      </a:cxn>
                      <a:cxn ang="0">
                        <a:pos x="11" y="25"/>
                      </a:cxn>
                      <a:cxn ang="0">
                        <a:pos x="4" y="26"/>
                      </a:cxn>
                      <a:cxn ang="0">
                        <a:pos x="3" y="28"/>
                      </a:cxn>
                      <a:cxn ang="0">
                        <a:pos x="3" y="31"/>
                      </a:cxn>
                      <a:cxn ang="0">
                        <a:pos x="6" y="40"/>
                      </a:cxn>
                      <a:cxn ang="0">
                        <a:pos x="10" y="49"/>
                      </a:cxn>
                      <a:cxn ang="0">
                        <a:pos x="12" y="54"/>
                      </a:cxn>
                      <a:cxn ang="0">
                        <a:pos x="0" y="89"/>
                      </a:cxn>
                      <a:cxn ang="0">
                        <a:pos x="6" y="92"/>
                      </a:cxn>
                      <a:cxn ang="0">
                        <a:pos x="17" y="97"/>
                      </a:cxn>
                      <a:cxn ang="0">
                        <a:pos x="52" y="113"/>
                      </a:cxn>
                      <a:cxn ang="0">
                        <a:pos x="65" y="113"/>
                      </a:cxn>
                      <a:cxn ang="0">
                        <a:pos x="83" y="124"/>
                      </a:cxn>
                      <a:cxn ang="0">
                        <a:pos x="129" y="162"/>
                      </a:cxn>
                    </a:cxnLst>
                    <a:rect l="0" t="0" r="r" b="b"/>
                    <a:pathLst>
                      <a:path w="137" h="163">
                        <a:moveTo>
                          <a:pt x="136" y="61"/>
                        </a:moveTo>
                        <a:lnTo>
                          <a:pt x="132" y="50"/>
                        </a:lnTo>
                        <a:lnTo>
                          <a:pt x="130" y="41"/>
                        </a:lnTo>
                        <a:lnTo>
                          <a:pt x="129" y="29"/>
                        </a:lnTo>
                        <a:lnTo>
                          <a:pt x="130" y="22"/>
                        </a:lnTo>
                        <a:lnTo>
                          <a:pt x="132" y="16"/>
                        </a:lnTo>
                        <a:lnTo>
                          <a:pt x="131" y="8"/>
                        </a:lnTo>
                        <a:lnTo>
                          <a:pt x="129" y="2"/>
                        </a:lnTo>
                        <a:lnTo>
                          <a:pt x="126" y="1"/>
                        </a:lnTo>
                        <a:lnTo>
                          <a:pt x="124" y="2"/>
                        </a:lnTo>
                        <a:lnTo>
                          <a:pt x="117" y="8"/>
                        </a:lnTo>
                        <a:lnTo>
                          <a:pt x="110" y="13"/>
                        </a:lnTo>
                        <a:lnTo>
                          <a:pt x="99" y="13"/>
                        </a:lnTo>
                        <a:lnTo>
                          <a:pt x="95" y="6"/>
                        </a:lnTo>
                        <a:lnTo>
                          <a:pt x="90" y="3"/>
                        </a:lnTo>
                        <a:lnTo>
                          <a:pt x="82" y="2"/>
                        </a:lnTo>
                        <a:lnTo>
                          <a:pt x="73" y="0"/>
                        </a:lnTo>
                        <a:lnTo>
                          <a:pt x="69" y="6"/>
                        </a:lnTo>
                        <a:lnTo>
                          <a:pt x="66" y="13"/>
                        </a:lnTo>
                        <a:lnTo>
                          <a:pt x="52" y="13"/>
                        </a:lnTo>
                        <a:lnTo>
                          <a:pt x="49" y="11"/>
                        </a:lnTo>
                        <a:lnTo>
                          <a:pt x="45" y="6"/>
                        </a:lnTo>
                        <a:lnTo>
                          <a:pt x="40" y="5"/>
                        </a:lnTo>
                        <a:lnTo>
                          <a:pt x="36" y="5"/>
                        </a:lnTo>
                        <a:lnTo>
                          <a:pt x="31" y="7"/>
                        </a:lnTo>
                        <a:lnTo>
                          <a:pt x="29" y="11"/>
                        </a:lnTo>
                        <a:lnTo>
                          <a:pt x="29" y="29"/>
                        </a:lnTo>
                        <a:lnTo>
                          <a:pt x="21" y="27"/>
                        </a:lnTo>
                        <a:lnTo>
                          <a:pt x="11" y="25"/>
                        </a:lnTo>
                        <a:lnTo>
                          <a:pt x="4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6" y="40"/>
                        </a:lnTo>
                        <a:lnTo>
                          <a:pt x="10" y="49"/>
                        </a:lnTo>
                        <a:lnTo>
                          <a:pt x="12" y="54"/>
                        </a:lnTo>
                        <a:lnTo>
                          <a:pt x="0" y="89"/>
                        </a:lnTo>
                        <a:lnTo>
                          <a:pt x="6" y="92"/>
                        </a:lnTo>
                        <a:lnTo>
                          <a:pt x="17" y="97"/>
                        </a:lnTo>
                        <a:lnTo>
                          <a:pt x="52" y="113"/>
                        </a:lnTo>
                        <a:lnTo>
                          <a:pt x="65" y="113"/>
                        </a:lnTo>
                        <a:lnTo>
                          <a:pt x="83" y="124"/>
                        </a:lnTo>
                        <a:lnTo>
                          <a:pt x="129" y="16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044575" y="1654175"/>
            <a:ext cx="1027113" cy="615950"/>
            <a:chOff x="658" y="1042"/>
            <a:chExt cx="647" cy="388"/>
          </a:xfrm>
        </p:grpSpPr>
        <p:sp>
          <p:nvSpPr>
            <p:cNvPr id="161839" name="Freeform 47"/>
            <p:cNvSpPr>
              <a:spLocks/>
            </p:cNvSpPr>
            <p:nvPr/>
          </p:nvSpPr>
          <p:spPr bwMode="auto">
            <a:xfrm>
              <a:off x="662" y="1046"/>
              <a:ext cx="639" cy="379"/>
            </a:xfrm>
            <a:custGeom>
              <a:avLst/>
              <a:gdLst/>
              <a:ahLst/>
              <a:cxnLst>
                <a:cxn ang="0">
                  <a:pos x="638" y="378"/>
                </a:cxn>
                <a:cxn ang="0">
                  <a:pos x="638" y="183"/>
                </a:cxn>
                <a:cxn ang="0">
                  <a:pos x="629" y="27"/>
                </a:cxn>
                <a:cxn ang="0">
                  <a:pos x="317" y="0"/>
                </a:cxn>
                <a:cxn ang="0">
                  <a:pos x="11" y="31"/>
                </a:cxn>
                <a:cxn ang="0">
                  <a:pos x="0" y="183"/>
                </a:cxn>
                <a:cxn ang="0">
                  <a:pos x="0" y="374"/>
                </a:cxn>
                <a:cxn ang="0">
                  <a:pos x="53" y="374"/>
                </a:cxn>
                <a:cxn ang="0">
                  <a:pos x="59" y="101"/>
                </a:cxn>
                <a:cxn ang="0">
                  <a:pos x="579" y="101"/>
                </a:cxn>
                <a:cxn ang="0">
                  <a:pos x="585" y="378"/>
                </a:cxn>
                <a:cxn ang="0">
                  <a:pos x="638" y="378"/>
                </a:cxn>
              </a:cxnLst>
              <a:rect l="0" t="0" r="r" b="b"/>
              <a:pathLst>
                <a:path w="639" h="379">
                  <a:moveTo>
                    <a:pt x="638" y="378"/>
                  </a:moveTo>
                  <a:lnTo>
                    <a:pt x="638" y="183"/>
                  </a:lnTo>
                  <a:lnTo>
                    <a:pt x="629" y="27"/>
                  </a:lnTo>
                  <a:lnTo>
                    <a:pt x="317" y="0"/>
                  </a:lnTo>
                  <a:lnTo>
                    <a:pt x="11" y="31"/>
                  </a:lnTo>
                  <a:lnTo>
                    <a:pt x="0" y="183"/>
                  </a:lnTo>
                  <a:lnTo>
                    <a:pt x="0" y="374"/>
                  </a:lnTo>
                  <a:lnTo>
                    <a:pt x="53" y="374"/>
                  </a:lnTo>
                  <a:lnTo>
                    <a:pt x="59" y="101"/>
                  </a:lnTo>
                  <a:lnTo>
                    <a:pt x="579" y="101"/>
                  </a:lnTo>
                  <a:lnTo>
                    <a:pt x="585" y="378"/>
                  </a:lnTo>
                  <a:lnTo>
                    <a:pt x="638" y="378"/>
                  </a:lnTo>
                </a:path>
              </a:pathLst>
            </a:custGeom>
            <a:solidFill>
              <a:srgbClr val="00008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40" name="Freeform 48"/>
            <p:cNvSpPr>
              <a:spLocks/>
            </p:cNvSpPr>
            <p:nvPr/>
          </p:nvSpPr>
          <p:spPr bwMode="auto">
            <a:xfrm>
              <a:off x="658" y="1042"/>
              <a:ext cx="647" cy="388"/>
            </a:xfrm>
            <a:custGeom>
              <a:avLst/>
              <a:gdLst/>
              <a:ahLst/>
              <a:cxnLst>
                <a:cxn ang="0">
                  <a:pos x="646" y="386"/>
                </a:cxn>
                <a:cxn ang="0">
                  <a:pos x="646" y="187"/>
                </a:cxn>
                <a:cxn ang="0">
                  <a:pos x="637" y="29"/>
                </a:cxn>
                <a:cxn ang="0">
                  <a:pos x="321" y="0"/>
                </a:cxn>
                <a:cxn ang="0">
                  <a:pos x="11" y="33"/>
                </a:cxn>
                <a:cxn ang="0">
                  <a:pos x="0" y="187"/>
                </a:cxn>
                <a:cxn ang="0">
                  <a:pos x="0" y="383"/>
                </a:cxn>
                <a:cxn ang="0">
                  <a:pos x="54" y="383"/>
                </a:cxn>
                <a:cxn ang="0">
                  <a:pos x="60" y="104"/>
                </a:cxn>
                <a:cxn ang="0">
                  <a:pos x="586" y="104"/>
                </a:cxn>
                <a:cxn ang="0">
                  <a:pos x="592" y="387"/>
                </a:cxn>
                <a:cxn ang="0">
                  <a:pos x="646" y="386"/>
                </a:cxn>
              </a:cxnLst>
              <a:rect l="0" t="0" r="r" b="b"/>
              <a:pathLst>
                <a:path w="647" h="388">
                  <a:moveTo>
                    <a:pt x="646" y="386"/>
                  </a:moveTo>
                  <a:lnTo>
                    <a:pt x="646" y="187"/>
                  </a:lnTo>
                  <a:lnTo>
                    <a:pt x="637" y="29"/>
                  </a:lnTo>
                  <a:lnTo>
                    <a:pt x="321" y="0"/>
                  </a:lnTo>
                  <a:lnTo>
                    <a:pt x="11" y="33"/>
                  </a:lnTo>
                  <a:lnTo>
                    <a:pt x="0" y="187"/>
                  </a:lnTo>
                  <a:lnTo>
                    <a:pt x="0" y="383"/>
                  </a:lnTo>
                  <a:lnTo>
                    <a:pt x="54" y="383"/>
                  </a:lnTo>
                  <a:lnTo>
                    <a:pt x="60" y="104"/>
                  </a:lnTo>
                  <a:lnTo>
                    <a:pt x="586" y="104"/>
                  </a:lnTo>
                  <a:lnTo>
                    <a:pt x="592" y="387"/>
                  </a:lnTo>
                  <a:lnTo>
                    <a:pt x="646" y="3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1168400" y="1641475"/>
            <a:ext cx="433388" cy="196850"/>
            <a:chOff x="736" y="1034"/>
            <a:chExt cx="273" cy="124"/>
          </a:xfrm>
        </p:grpSpPr>
        <p:grpSp>
          <p:nvGrpSpPr>
            <p:cNvPr id="20" name="Group 50"/>
            <p:cNvGrpSpPr>
              <a:grpSpLocks/>
            </p:cNvGrpSpPr>
            <p:nvPr/>
          </p:nvGrpSpPr>
          <p:grpSpPr bwMode="auto">
            <a:xfrm>
              <a:off x="736" y="1034"/>
              <a:ext cx="273" cy="124"/>
              <a:chOff x="736" y="1034"/>
              <a:chExt cx="273" cy="124"/>
            </a:xfrm>
          </p:grpSpPr>
          <p:grpSp>
            <p:nvGrpSpPr>
              <p:cNvPr id="21" name="Group 51"/>
              <p:cNvGrpSpPr>
                <a:grpSpLocks/>
              </p:cNvGrpSpPr>
              <p:nvPr/>
            </p:nvGrpSpPr>
            <p:grpSpPr bwMode="auto">
              <a:xfrm>
                <a:off x="740" y="1034"/>
                <a:ext cx="269" cy="104"/>
                <a:chOff x="740" y="1034"/>
                <a:chExt cx="269" cy="104"/>
              </a:xfrm>
            </p:grpSpPr>
            <p:sp>
              <p:nvSpPr>
                <p:cNvPr id="161844" name="Freeform 52"/>
                <p:cNvSpPr>
                  <a:spLocks/>
                </p:cNvSpPr>
                <p:nvPr/>
              </p:nvSpPr>
              <p:spPr bwMode="auto">
                <a:xfrm>
                  <a:off x="744" y="1037"/>
                  <a:ext cx="261" cy="96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19" y="0"/>
                    </a:cxn>
                    <a:cxn ang="0">
                      <a:pos x="260" y="68"/>
                    </a:cxn>
                    <a:cxn ang="0">
                      <a:pos x="138" y="95"/>
                    </a:cxn>
                    <a:cxn ang="0">
                      <a:pos x="72" y="56"/>
                    </a:cxn>
                    <a:cxn ang="0">
                      <a:pos x="50" y="44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61" h="96">
                      <a:moveTo>
                        <a:pt x="0" y="20"/>
                      </a:moveTo>
                      <a:lnTo>
                        <a:pt x="119" y="0"/>
                      </a:lnTo>
                      <a:lnTo>
                        <a:pt x="260" y="68"/>
                      </a:lnTo>
                      <a:lnTo>
                        <a:pt x="138" y="95"/>
                      </a:lnTo>
                      <a:lnTo>
                        <a:pt x="72" y="56"/>
                      </a:lnTo>
                      <a:lnTo>
                        <a:pt x="50" y="44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45" name="Freeform 53"/>
                <p:cNvSpPr>
                  <a:spLocks/>
                </p:cNvSpPr>
                <p:nvPr/>
              </p:nvSpPr>
              <p:spPr bwMode="auto">
                <a:xfrm>
                  <a:off x="740" y="1034"/>
                  <a:ext cx="269" cy="10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3" y="0"/>
                    </a:cxn>
                    <a:cxn ang="0">
                      <a:pos x="268" y="73"/>
                    </a:cxn>
                    <a:cxn ang="0">
                      <a:pos x="142" y="103"/>
                    </a:cxn>
                    <a:cxn ang="0">
                      <a:pos x="74" y="61"/>
                    </a:cxn>
                    <a:cxn ang="0">
                      <a:pos x="52" y="48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69" h="104">
                      <a:moveTo>
                        <a:pt x="0" y="22"/>
                      </a:moveTo>
                      <a:lnTo>
                        <a:pt x="123" y="0"/>
                      </a:lnTo>
                      <a:lnTo>
                        <a:pt x="268" y="73"/>
                      </a:lnTo>
                      <a:lnTo>
                        <a:pt x="142" y="103"/>
                      </a:lnTo>
                      <a:lnTo>
                        <a:pt x="74" y="61"/>
                      </a:lnTo>
                      <a:lnTo>
                        <a:pt x="52" y="48"/>
                      </a:lnTo>
                      <a:lnTo>
                        <a:pt x="0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2" name="Group 54"/>
              <p:cNvGrpSpPr>
                <a:grpSpLocks/>
              </p:cNvGrpSpPr>
              <p:nvPr/>
            </p:nvGrpSpPr>
            <p:grpSpPr bwMode="auto">
              <a:xfrm>
                <a:off x="875" y="1107"/>
                <a:ext cx="134" cy="51"/>
                <a:chOff x="875" y="1107"/>
                <a:chExt cx="134" cy="51"/>
              </a:xfrm>
            </p:grpSpPr>
            <p:sp>
              <p:nvSpPr>
                <p:cNvPr id="161847" name="Freeform 55"/>
                <p:cNvSpPr>
                  <a:spLocks/>
                </p:cNvSpPr>
                <p:nvPr/>
              </p:nvSpPr>
              <p:spPr bwMode="auto">
                <a:xfrm>
                  <a:off x="879" y="1111"/>
                  <a:ext cx="126" cy="43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5" y="0"/>
                    </a:cxn>
                    <a:cxn ang="0">
                      <a:pos x="125" y="12"/>
                    </a:cxn>
                    <a:cxn ang="0">
                      <a:pos x="0" y="42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126" h="43">
                      <a:moveTo>
                        <a:pt x="6" y="24"/>
                      </a:moveTo>
                      <a:lnTo>
                        <a:pt x="125" y="0"/>
                      </a:lnTo>
                      <a:lnTo>
                        <a:pt x="125" y="12"/>
                      </a:lnTo>
                      <a:lnTo>
                        <a:pt x="0" y="42"/>
                      </a:lnTo>
                      <a:lnTo>
                        <a:pt x="6" y="24"/>
                      </a:lnTo>
                    </a:path>
                  </a:pathLst>
                </a:custGeom>
                <a:solidFill>
                  <a:srgbClr val="C0C0C0"/>
                </a:solidFill>
                <a:ln w="1016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48" name="Freeform 56"/>
                <p:cNvSpPr>
                  <a:spLocks/>
                </p:cNvSpPr>
                <p:nvPr/>
              </p:nvSpPr>
              <p:spPr bwMode="auto">
                <a:xfrm>
                  <a:off x="875" y="1107"/>
                  <a:ext cx="134" cy="51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133" y="0"/>
                    </a:cxn>
                    <a:cxn ang="0">
                      <a:pos x="133" y="14"/>
                    </a:cxn>
                    <a:cxn ang="0">
                      <a:pos x="0" y="50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134" h="51">
                      <a:moveTo>
                        <a:pt x="6" y="30"/>
                      </a:moveTo>
                      <a:lnTo>
                        <a:pt x="133" y="0"/>
                      </a:lnTo>
                      <a:lnTo>
                        <a:pt x="133" y="14"/>
                      </a:lnTo>
                      <a:lnTo>
                        <a:pt x="0" y="5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736" y="1055"/>
                <a:ext cx="146" cy="103"/>
                <a:chOff x="736" y="1055"/>
                <a:chExt cx="146" cy="103"/>
              </a:xfrm>
            </p:grpSpPr>
            <p:sp>
              <p:nvSpPr>
                <p:cNvPr id="161850" name="Freeform 58"/>
                <p:cNvSpPr>
                  <a:spLocks/>
                </p:cNvSpPr>
                <p:nvPr/>
              </p:nvSpPr>
              <p:spPr bwMode="auto">
                <a:xfrm>
                  <a:off x="740" y="1059"/>
                  <a:ext cx="138" cy="95"/>
                </a:xfrm>
                <a:custGeom>
                  <a:avLst/>
                  <a:gdLst/>
                  <a:ahLst/>
                  <a:cxnLst>
                    <a:cxn ang="0">
                      <a:pos x="59" y="27"/>
                    </a:cxn>
                    <a:cxn ang="0">
                      <a:pos x="103" y="53"/>
                    </a:cxn>
                    <a:cxn ang="0">
                      <a:pos x="137" y="75"/>
                    </a:cxn>
                    <a:cxn ang="0">
                      <a:pos x="131" y="94"/>
                    </a:cxn>
                    <a:cxn ang="0">
                      <a:pos x="83" y="66"/>
                    </a:cxn>
                    <a:cxn ang="0">
                      <a:pos x="41" y="42"/>
                    </a:cxn>
                    <a:cxn ang="0">
                      <a:pos x="0" y="20"/>
                    </a:cxn>
                    <a:cxn ang="0">
                      <a:pos x="4" y="0"/>
                    </a:cxn>
                    <a:cxn ang="0">
                      <a:pos x="28" y="12"/>
                    </a:cxn>
                    <a:cxn ang="0">
                      <a:pos x="59" y="27"/>
                    </a:cxn>
                  </a:cxnLst>
                  <a:rect l="0" t="0" r="r" b="b"/>
                  <a:pathLst>
                    <a:path w="138" h="95">
                      <a:moveTo>
                        <a:pt x="59" y="27"/>
                      </a:moveTo>
                      <a:lnTo>
                        <a:pt x="103" y="53"/>
                      </a:lnTo>
                      <a:lnTo>
                        <a:pt x="137" y="75"/>
                      </a:lnTo>
                      <a:lnTo>
                        <a:pt x="131" y="94"/>
                      </a:lnTo>
                      <a:lnTo>
                        <a:pt x="83" y="66"/>
                      </a:lnTo>
                      <a:lnTo>
                        <a:pt x="41" y="42"/>
                      </a:lnTo>
                      <a:lnTo>
                        <a:pt x="0" y="20"/>
                      </a:lnTo>
                      <a:lnTo>
                        <a:pt x="4" y="0"/>
                      </a:lnTo>
                      <a:lnTo>
                        <a:pt x="28" y="12"/>
                      </a:lnTo>
                      <a:lnTo>
                        <a:pt x="59" y="27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1" name="Freeform 59"/>
                <p:cNvSpPr>
                  <a:spLocks/>
                </p:cNvSpPr>
                <p:nvPr/>
              </p:nvSpPr>
              <p:spPr bwMode="auto">
                <a:xfrm>
                  <a:off x="736" y="1055"/>
                  <a:ext cx="146" cy="103"/>
                </a:xfrm>
                <a:custGeom>
                  <a:avLst/>
                  <a:gdLst/>
                  <a:ahLst/>
                  <a:cxnLst>
                    <a:cxn ang="0">
                      <a:pos x="62" y="29"/>
                    </a:cxn>
                    <a:cxn ang="0">
                      <a:pos x="109" y="58"/>
                    </a:cxn>
                    <a:cxn ang="0">
                      <a:pos x="145" y="82"/>
                    </a:cxn>
                    <a:cxn ang="0">
                      <a:pos x="139" y="102"/>
                    </a:cxn>
                    <a:cxn ang="0">
                      <a:pos x="88" y="73"/>
                    </a:cxn>
                    <a:cxn ang="0">
                      <a:pos x="43" y="46"/>
                    </a:cxn>
                    <a:cxn ang="0">
                      <a:pos x="0" y="22"/>
                    </a:cxn>
                    <a:cxn ang="0">
                      <a:pos x="4" y="0"/>
                    </a:cxn>
                    <a:cxn ang="0">
                      <a:pos x="30" y="14"/>
                    </a:cxn>
                    <a:cxn ang="0">
                      <a:pos x="62" y="29"/>
                    </a:cxn>
                  </a:cxnLst>
                  <a:rect l="0" t="0" r="r" b="b"/>
                  <a:pathLst>
                    <a:path w="146" h="103">
                      <a:moveTo>
                        <a:pt x="62" y="29"/>
                      </a:moveTo>
                      <a:lnTo>
                        <a:pt x="109" y="58"/>
                      </a:lnTo>
                      <a:lnTo>
                        <a:pt x="145" y="82"/>
                      </a:lnTo>
                      <a:lnTo>
                        <a:pt x="139" y="102"/>
                      </a:lnTo>
                      <a:lnTo>
                        <a:pt x="88" y="73"/>
                      </a:lnTo>
                      <a:lnTo>
                        <a:pt x="43" y="46"/>
                      </a:lnTo>
                      <a:lnTo>
                        <a:pt x="0" y="22"/>
                      </a:lnTo>
                      <a:lnTo>
                        <a:pt x="4" y="0"/>
                      </a:lnTo>
                      <a:lnTo>
                        <a:pt x="30" y="14"/>
                      </a:lnTo>
                      <a:lnTo>
                        <a:pt x="62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778" y="1050"/>
              <a:ext cx="179" cy="72"/>
              <a:chOff x="778" y="1050"/>
              <a:chExt cx="179" cy="72"/>
            </a:xfrm>
          </p:grpSpPr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791" y="1054"/>
                <a:ext cx="161" cy="67"/>
                <a:chOff x="791" y="1054"/>
                <a:chExt cx="161" cy="67"/>
              </a:xfrm>
            </p:grpSpPr>
            <p:sp>
              <p:nvSpPr>
                <p:cNvPr id="161854" name="Freeform 62"/>
                <p:cNvSpPr>
                  <a:spLocks/>
                </p:cNvSpPr>
                <p:nvPr/>
              </p:nvSpPr>
              <p:spPr bwMode="auto">
                <a:xfrm>
                  <a:off x="856" y="1054"/>
                  <a:ext cx="96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23"/>
                    </a:cxn>
                    <a:cxn ang="0">
                      <a:pos x="95" y="55"/>
                    </a:cxn>
                  </a:cxnLst>
                  <a:rect l="0" t="0" r="r" b="b"/>
                  <a:pathLst>
                    <a:path w="96" h="56">
                      <a:moveTo>
                        <a:pt x="0" y="0"/>
                      </a:moveTo>
                      <a:lnTo>
                        <a:pt x="37" y="23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5" name="Freeform 63"/>
                <p:cNvSpPr>
                  <a:spLocks/>
                </p:cNvSpPr>
                <p:nvPr/>
              </p:nvSpPr>
              <p:spPr bwMode="auto">
                <a:xfrm>
                  <a:off x="827" y="1059"/>
                  <a:ext cx="92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9"/>
                    </a:cxn>
                    <a:cxn ang="0">
                      <a:pos x="91" y="54"/>
                    </a:cxn>
                  </a:cxnLst>
                  <a:rect l="0" t="0" r="r" b="b"/>
                  <a:pathLst>
                    <a:path w="92" h="55">
                      <a:moveTo>
                        <a:pt x="0" y="0"/>
                      </a:moveTo>
                      <a:lnTo>
                        <a:pt x="50" y="29"/>
                      </a:lnTo>
                      <a:lnTo>
                        <a:pt x="91" y="5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6" name="Freeform 64"/>
                <p:cNvSpPr>
                  <a:spLocks/>
                </p:cNvSpPr>
                <p:nvPr/>
              </p:nvSpPr>
              <p:spPr bwMode="auto">
                <a:xfrm>
                  <a:off x="791" y="1065"/>
                  <a:ext cx="111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1"/>
                    </a:cxn>
                    <a:cxn ang="0">
                      <a:pos x="81" y="39"/>
                    </a:cxn>
                    <a:cxn ang="0">
                      <a:pos x="110" y="55"/>
                    </a:cxn>
                  </a:cxnLst>
                  <a:rect l="0" t="0" r="r" b="b"/>
                  <a:pathLst>
                    <a:path w="111" h="56">
                      <a:moveTo>
                        <a:pt x="0" y="0"/>
                      </a:moveTo>
                      <a:lnTo>
                        <a:pt x="50" y="21"/>
                      </a:lnTo>
                      <a:lnTo>
                        <a:pt x="81" y="39"/>
                      </a:lnTo>
                      <a:lnTo>
                        <a:pt x="110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6" name="Group 65"/>
              <p:cNvGrpSpPr>
                <a:grpSpLocks/>
              </p:cNvGrpSpPr>
              <p:nvPr/>
            </p:nvGrpSpPr>
            <p:grpSpPr bwMode="auto">
              <a:xfrm>
                <a:off x="778" y="1050"/>
                <a:ext cx="179" cy="72"/>
                <a:chOff x="778" y="1050"/>
                <a:chExt cx="179" cy="72"/>
              </a:xfrm>
            </p:grpSpPr>
            <p:sp>
              <p:nvSpPr>
                <p:cNvPr id="161858" name="Freeform 66"/>
                <p:cNvSpPr>
                  <a:spLocks/>
                </p:cNvSpPr>
                <p:nvPr/>
              </p:nvSpPr>
              <p:spPr bwMode="auto">
                <a:xfrm>
                  <a:off x="778" y="1050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3" h="16">
                      <a:moveTo>
                        <a:pt x="0" y="15"/>
                      </a:moveTo>
                      <a:lnTo>
                        <a:pt x="8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9" name="Freeform 67"/>
                <p:cNvSpPr>
                  <a:spLocks/>
                </p:cNvSpPr>
                <p:nvPr/>
              </p:nvSpPr>
              <p:spPr bwMode="auto">
                <a:xfrm>
                  <a:off x="808" y="1064"/>
                  <a:ext cx="76" cy="1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6" h="15">
                      <a:moveTo>
                        <a:pt x="0" y="14"/>
                      </a:moveTo>
                      <a:lnTo>
                        <a:pt x="7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0" name="Freeform 68"/>
                <p:cNvSpPr>
                  <a:spLocks/>
                </p:cNvSpPr>
                <p:nvPr/>
              </p:nvSpPr>
              <p:spPr bwMode="auto">
                <a:xfrm>
                  <a:off x="833" y="1072"/>
                  <a:ext cx="73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8">
                      <a:moveTo>
                        <a:pt x="0" y="17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1" name="Freeform 69"/>
                <p:cNvSpPr>
                  <a:spLocks/>
                </p:cNvSpPr>
                <p:nvPr/>
              </p:nvSpPr>
              <p:spPr bwMode="auto">
                <a:xfrm>
                  <a:off x="853" y="1084"/>
                  <a:ext cx="68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68" h="18">
                      <a:moveTo>
                        <a:pt x="0" y="17"/>
                      </a:moveTo>
                      <a:lnTo>
                        <a:pt x="6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2" name="Freeform 70"/>
                <p:cNvSpPr>
                  <a:spLocks/>
                </p:cNvSpPr>
                <p:nvPr/>
              </p:nvSpPr>
              <p:spPr bwMode="auto">
                <a:xfrm>
                  <a:off x="875" y="1090"/>
                  <a:ext cx="69" cy="2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9" h="21">
                      <a:moveTo>
                        <a:pt x="0" y="20"/>
                      </a:moveTo>
                      <a:lnTo>
                        <a:pt x="6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3" name="Freeform 71"/>
                <p:cNvSpPr>
                  <a:spLocks/>
                </p:cNvSpPr>
                <p:nvPr/>
              </p:nvSpPr>
              <p:spPr bwMode="auto">
                <a:xfrm>
                  <a:off x="884" y="1105"/>
                  <a:ext cx="73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7">
                      <a:moveTo>
                        <a:pt x="0" y="16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61864" name="Freeform 72"/>
          <p:cNvSpPr>
            <a:spLocks/>
          </p:cNvSpPr>
          <p:nvPr/>
        </p:nvSpPr>
        <p:spPr bwMode="auto">
          <a:xfrm>
            <a:off x="1504950" y="1766888"/>
            <a:ext cx="222250" cy="9683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" y="28"/>
              </a:cxn>
              <a:cxn ang="0">
                <a:pos x="8" y="39"/>
              </a:cxn>
              <a:cxn ang="0">
                <a:pos x="15" y="48"/>
              </a:cxn>
              <a:cxn ang="0">
                <a:pos x="28" y="54"/>
              </a:cxn>
              <a:cxn ang="0">
                <a:pos x="44" y="58"/>
              </a:cxn>
              <a:cxn ang="0">
                <a:pos x="59" y="60"/>
              </a:cxn>
              <a:cxn ang="0">
                <a:pos x="77" y="57"/>
              </a:cxn>
              <a:cxn ang="0">
                <a:pos x="92" y="50"/>
              </a:cxn>
              <a:cxn ang="0">
                <a:pos x="104" y="38"/>
              </a:cxn>
              <a:cxn ang="0">
                <a:pos x="107" y="26"/>
              </a:cxn>
              <a:cxn ang="0">
                <a:pos x="115" y="16"/>
              </a:cxn>
              <a:cxn ang="0">
                <a:pos x="125" y="6"/>
              </a:cxn>
              <a:cxn ang="0">
                <a:pos x="139" y="0"/>
              </a:cxn>
            </a:cxnLst>
            <a:rect l="0" t="0" r="r" b="b"/>
            <a:pathLst>
              <a:path w="140" h="61">
                <a:moveTo>
                  <a:pt x="0" y="16"/>
                </a:moveTo>
                <a:lnTo>
                  <a:pt x="3" y="28"/>
                </a:lnTo>
                <a:lnTo>
                  <a:pt x="8" y="39"/>
                </a:lnTo>
                <a:lnTo>
                  <a:pt x="15" y="48"/>
                </a:lnTo>
                <a:lnTo>
                  <a:pt x="28" y="54"/>
                </a:lnTo>
                <a:lnTo>
                  <a:pt x="44" y="58"/>
                </a:lnTo>
                <a:lnTo>
                  <a:pt x="59" y="60"/>
                </a:lnTo>
                <a:lnTo>
                  <a:pt x="77" y="57"/>
                </a:lnTo>
                <a:lnTo>
                  <a:pt x="92" y="50"/>
                </a:lnTo>
                <a:lnTo>
                  <a:pt x="104" y="38"/>
                </a:lnTo>
                <a:lnTo>
                  <a:pt x="107" y="26"/>
                </a:lnTo>
                <a:lnTo>
                  <a:pt x="115" y="16"/>
                </a:lnTo>
                <a:lnTo>
                  <a:pt x="125" y="6"/>
                </a:lnTo>
                <a:lnTo>
                  <a:pt x="1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7" name="Group 73"/>
          <p:cNvGrpSpPr>
            <a:grpSpLocks/>
          </p:cNvGrpSpPr>
          <p:nvPr/>
        </p:nvGrpSpPr>
        <p:grpSpPr bwMode="auto">
          <a:xfrm>
            <a:off x="1435100" y="1098550"/>
            <a:ext cx="958850" cy="700088"/>
            <a:chOff x="904" y="692"/>
            <a:chExt cx="604" cy="441"/>
          </a:xfrm>
        </p:grpSpPr>
        <p:sp>
          <p:nvSpPr>
            <p:cNvPr id="161866" name="Freeform 74"/>
            <p:cNvSpPr>
              <a:spLocks/>
            </p:cNvSpPr>
            <p:nvPr/>
          </p:nvSpPr>
          <p:spPr bwMode="auto">
            <a:xfrm>
              <a:off x="908" y="696"/>
              <a:ext cx="596" cy="433"/>
            </a:xfrm>
            <a:custGeom>
              <a:avLst/>
              <a:gdLst/>
              <a:ahLst/>
              <a:cxnLst>
                <a:cxn ang="0">
                  <a:pos x="112" y="86"/>
                </a:cxn>
                <a:cxn ang="0">
                  <a:pos x="125" y="57"/>
                </a:cxn>
                <a:cxn ang="0">
                  <a:pos x="134" y="38"/>
                </a:cxn>
                <a:cxn ang="0">
                  <a:pos x="138" y="32"/>
                </a:cxn>
                <a:cxn ang="0">
                  <a:pos x="143" y="27"/>
                </a:cxn>
                <a:cxn ang="0">
                  <a:pos x="147" y="26"/>
                </a:cxn>
                <a:cxn ang="0">
                  <a:pos x="153" y="25"/>
                </a:cxn>
                <a:cxn ang="0">
                  <a:pos x="228" y="14"/>
                </a:cxn>
                <a:cxn ang="0">
                  <a:pos x="309" y="3"/>
                </a:cxn>
                <a:cxn ang="0">
                  <a:pos x="382" y="0"/>
                </a:cxn>
                <a:cxn ang="0">
                  <a:pos x="424" y="0"/>
                </a:cxn>
                <a:cxn ang="0">
                  <a:pos x="511" y="2"/>
                </a:cxn>
                <a:cxn ang="0">
                  <a:pos x="574" y="5"/>
                </a:cxn>
                <a:cxn ang="0">
                  <a:pos x="583" y="6"/>
                </a:cxn>
                <a:cxn ang="0">
                  <a:pos x="589" y="8"/>
                </a:cxn>
                <a:cxn ang="0">
                  <a:pos x="592" y="10"/>
                </a:cxn>
                <a:cxn ang="0">
                  <a:pos x="595" y="13"/>
                </a:cxn>
                <a:cxn ang="0">
                  <a:pos x="595" y="17"/>
                </a:cxn>
                <a:cxn ang="0">
                  <a:pos x="592" y="28"/>
                </a:cxn>
                <a:cxn ang="0">
                  <a:pos x="580" y="67"/>
                </a:cxn>
                <a:cxn ang="0">
                  <a:pos x="571" y="96"/>
                </a:cxn>
                <a:cxn ang="0">
                  <a:pos x="551" y="162"/>
                </a:cxn>
                <a:cxn ang="0">
                  <a:pos x="538" y="202"/>
                </a:cxn>
                <a:cxn ang="0">
                  <a:pos x="502" y="297"/>
                </a:cxn>
                <a:cxn ang="0">
                  <a:pos x="468" y="371"/>
                </a:cxn>
                <a:cxn ang="0">
                  <a:pos x="461" y="386"/>
                </a:cxn>
                <a:cxn ang="0">
                  <a:pos x="458" y="395"/>
                </a:cxn>
                <a:cxn ang="0">
                  <a:pos x="454" y="403"/>
                </a:cxn>
                <a:cxn ang="0">
                  <a:pos x="450" y="406"/>
                </a:cxn>
                <a:cxn ang="0">
                  <a:pos x="444" y="411"/>
                </a:cxn>
                <a:cxn ang="0">
                  <a:pos x="438" y="414"/>
                </a:cxn>
                <a:cxn ang="0">
                  <a:pos x="427" y="415"/>
                </a:cxn>
                <a:cxn ang="0">
                  <a:pos x="407" y="417"/>
                </a:cxn>
                <a:cxn ang="0">
                  <a:pos x="373" y="417"/>
                </a:cxn>
                <a:cxn ang="0">
                  <a:pos x="344" y="419"/>
                </a:cxn>
                <a:cxn ang="0">
                  <a:pos x="306" y="423"/>
                </a:cxn>
                <a:cxn ang="0">
                  <a:pos x="267" y="428"/>
                </a:cxn>
                <a:cxn ang="0">
                  <a:pos x="241" y="432"/>
                </a:cxn>
                <a:cxn ang="0">
                  <a:pos x="208" y="432"/>
                </a:cxn>
                <a:cxn ang="0">
                  <a:pos x="202" y="428"/>
                </a:cxn>
                <a:cxn ang="0">
                  <a:pos x="18" y="343"/>
                </a:cxn>
                <a:cxn ang="0">
                  <a:pos x="9" y="337"/>
                </a:cxn>
                <a:cxn ang="0">
                  <a:pos x="2" y="331"/>
                </a:cxn>
                <a:cxn ang="0">
                  <a:pos x="0" y="324"/>
                </a:cxn>
                <a:cxn ang="0">
                  <a:pos x="0" y="316"/>
                </a:cxn>
                <a:cxn ang="0">
                  <a:pos x="2" y="309"/>
                </a:cxn>
                <a:cxn ang="0">
                  <a:pos x="54" y="203"/>
                </a:cxn>
                <a:cxn ang="0">
                  <a:pos x="88" y="135"/>
                </a:cxn>
                <a:cxn ang="0">
                  <a:pos x="112" y="86"/>
                </a:cxn>
              </a:cxnLst>
              <a:rect l="0" t="0" r="r" b="b"/>
              <a:pathLst>
                <a:path w="596" h="433">
                  <a:moveTo>
                    <a:pt x="112" y="86"/>
                  </a:moveTo>
                  <a:lnTo>
                    <a:pt x="125" y="57"/>
                  </a:lnTo>
                  <a:lnTo>
                    <a:pt x="134" y="38"/>
                  </a:lnTo>
                  <a:lnTo>
                    <a:pt x="138" y="32"/>
                  </a:lnTo>
                  <a:lnTo>
                    <a:pt x="143" y="27"/>
                  </a:lnTo>
                  <a:lnTo>
                    <a:pt x="147" y="26"/>
                  </a:lnTo>
                  <a:lnTo>
                    <a:pt x="153" y="25"/>
                  </a:lnTo>
                  <a:lnTo>
                    <a:pt x="228" y="14"/>
                  </a:lnTo>
                  <a:lnTo>
                    <a:pt x="309" y="3"/>
                  </a:lnTo>
                  <a:lnTo>
                    <a:pt x="382" y="0"/>
                  </a:lnTo>
                  <a:lnTo>
                    <a:pt x="424" y="0"/>
                  </a:lnTo>
                  <a:lnTo>
                    <a:pt x="511" y="2"/>
                  </a:lnTo>
                  <a:lnTo>
                    <a:pt x="574" y="5"/>
                  </a:lnTo>
                  <a:lnTo>
                    <a:pt x="583" y="6"/>
                  </a:lnTo>
                  <a:lnTo>
                    <a:pt x="589" y="8"/>
                  </a:lnTo>
                  <a:lnTo>
                    <a:pt x="592" y="10"/>
                  </a:lnTo>
                  <a:lnTo>
                    <a:pt x="595" y="13"/>
                  </a:lnTo>
                  <a:lnTo>
                    <a:pt x="595" y="17"/>
                  </a:lnTo>
                  <a:lnTo>
                    <a:pt x="592" y="28"/>
                  </a:lnTo>
                  <a:lnTo>
                    <a:pt x="580" y="67"/>
                  </a:lnTo>
                  <a:lnTo>
                    <a:pt x="571" y="96"/>
                  </a:lnTo>
                  <a:lnTo>
                    <a:pt x="551" y="162"/>
                  </a:lnTo>
                  <a:lnTo>
                    <a:pt x="538" y="202"/>
                  </a:lnTo>
                  <a:lnTo>
                    <a:pt x="502" y="297"/>
                  </a:lnTo>
                  <a:lnTo>
                    <a:pt x="468" y="371"/>
                  </a:lnTo>
                  <a:lnTo>
                    <a:pt x="461" y="386"/>
                  </a:lnTo>
                  <a:lnTo>
                    <a:pt x="458" y="395"/>
                  </a:lnTo>
                  <a:lnTo>
                    <a:pt x="454" y="403"/>
                  </a:lnTo>
                  <a:lnTo>
                    <a:pt x="450" y="406"/>
                  </a:lnTo>
                  <a:lnTo>
                    <a:pt x="444" y="411"/>
                  </a:lnTo>
                  <a:lnTo>
                    <a:pt x="438" y="414"/>
                  </a:lnTo>
                  <a:lnTo>
                    <a:pt x="427" y="415"/>
                  </a:lnTo>
                  <a:lnTo>
                    <a:pt x="407" y="417"/>
                  </a:lnTo>
                  <a:lnTo>
                    <a:pt x="373" y="417"/>
                  </a:lnTo>
                  <a:lnTo>
                    <a:pt x="344" y="419"/>
                  </a:lnTo>
                  <a:lnTo>
                    <a:pt x="306" y="423"/>
                  </a:lnTo>
                  <a:lnTo>
                    <a:pt x="267" y="428"/>
                  </a:lnTo>
                  <a:lnTo>
                    <a:pt x="241" y="432"/>
                  </a:lnTo>
                  <a:lnTo>
                    <a:pt x="208" y="432"/>
                  </a:lnTo>
                  <a:lnTo>
                    <a:pt x="202" y="428"/>
                  </a:lnTo>
                  <a:lnTo>
                    <a:pt x="18" y="343"/>
                  </a:lnTo>
                  <a:lnTo>
                    <a:pt x="9" y="337"/>
                  </a:lnTo>
                  <a:lnTo>
                    <a:pt x="2" y="331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09"/>
                  </a:lnTo>
                  <a:lnTo>
                    <a:pt x="54" y="203"/>
                  </a:lnTo>
                  <a:lnTo>
                    <a:pt x="88" y="135"/>
                  </a:lnTo>
                  <a:lnTo>
                    <a:pt x="112" y="86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67" name="Freeform 75"/>
            <p:cNvSpPr>
              <a:spLocks/>
            </p:cNvSpPr>
            <p:nvPr/>
          </p:nvSpPr>
          <p:spPr bwMode="auto">
            <a:xfrm>
              <a:off x="904" y="692"/>
              <a:ext cx="604" cy="441"/>
            </a:xfrm>
            <a:custGeom>
              <a:avLst/>
              <a:gdLst/>
              <a:ahLst/>
              <a:cxnLst>
                <a:cxn ang="0">
                  <a:pos x="113" y="89"/>
                </a:cxn>
                <a:cxn ang="0">
                  <a:pos x="127" y="59"/>
                </a:cxn>
                <a:cxn ang="0">
                  <a:pos x="136" y="40"/>
                </a:cxn>
                <a:cxn ang="0">
                  <a:pos x="140" y="34"/>
                </a:cxn>
                <a:cxn ang="0">
                  <a:pos x="145" y="29"/>
                </a:cxn>
                <a:cxn ang="0">
                  <a:pos x="149" y="27"/>
                </a:cxn>
                <a:cxn ang="0">
                  <a:pos x="155" y="25"/>
                </a:cxn>
                <a:cxn ang="0">
                  <a:pos x="231" y="14"/>
                </a:cxn>
                <a:cxn ang="0">
                  <a:pos x="313" y="4"/>
                </a:cxn>
                <a:cxn ang="0">
                  <a:pos x="387" y="0"/>
                </a:cxn>
                <a:cxn ang="0">
                  <a:pos x="430" y="0"/>
                </a:cxn>
                <a:cxn ang="0">
                  <a:pos x="518" y="3"/>
                </a:cxn>
                <a:cxn ang="0">
                  <a:pos x="582" y="6"/>
                </a:cxn>
                <a:cxn ang="0">
                  <a:pos x="591" y="6"/>
                </a:cxn>
                <a:cxn ang="0">
                  <a:pos x="597" y="8"/>
                </a:cxn>
                <a:cxn ang="0">
                  <a:pos x="600" y="11"/>
                </a:cxn>
                <a:cxn ang="0">
                  <a:pos x="603" y="13"/>
                </a:cxn>
                <a:cxn ang="0">
                  <a:pos x="603" y="18"/>
                </a:cxn>
                <a:cxn ang="0">
                  <a:pos x="600" y="30"/>
                </a:cxn>
                <a:cxn ang="0">
                  <a:pos x="588" y="69"/>
                </a:cxn>
                <a:cxn ang="0">
                  <a:pos x="579" y="99"/>
                </a:cxn>
                <a:cxn ang="0">
                  <a:pos x="558" y="165"/>
                </a:cxn>
                <a:cxn ang="0">
                  <a:pos x="545" y="206"/>
                </a:cxn>
                <a:cxn ang="0">
                  <a:pos x="509" y="302"/>
                </a:cxn>
                <a:cxn ang="0">
                  <a:pos x="474" y="379"/>
                </a:cxn>
                <a:cxn ang="0">
                  <a:pos x="467" y="394"/>
                </a:cxn>
                <a:cxn ang="0">
                  <a:pos x="464" y="403"/>
                </a:cxn>
                <a:cxn ang="0">
                  <a:pos x="460" y="410"/>
                </a:cxn>
                <a:cxn ang="0">
                  <a:pos x="456" y="415"/>
                </a:cxn>
                <a:cxn ang="0">
                  <a:pos x="450" y="420"/>
                </a:cxn>
                <a:cxn ang="0">
                  <a:pos x="444" y="422"/>
                </a:cxn>
                <a:cxn ang="0">
                  <a:pos x="433" y="424"/>
                </a:cxn>
                <a:cxn ang="0">
                  <a:pos x="412" y="426"/>
                </a:cxn>
                <a:cxn ang="0">
                  <a:pos x="378" y="426"/>
                </a:cxn>
                <a:cxn ang="0">
                  <a:pos x="349" y="427"/>
                </a:cxn>
                <a:cxn ang="0">
                  <a:pos x="310" y="432"/>
                </a:cxn>
                <a:cxn ang="0">
                  <a:pos x="271" y="437"/>
                </a:cxn>
                <a:cxn ang="0">
                  <a:pos x="244" y="440"/>
                </a:cxn>
                <a:cxn ang="0">
                  <a:pos x="211" y="440"/>
                </a:cxn>
                <a:cxn ang="0">
                  <a:pos x="205" y="437"/>
                </a:cxn>
                <a:cxn ang="0">
                  <a:pos x="18" y="349"/>
                </a:cxn>
                <a:cxn ang="0">
                  <a:pos x="9" y="343"/>
                </a:cxn>
                <a:cxn ang="0">
                  <a:pos x="2" y="337"/>
                </a:cxn>
                <a:cxn ang="0">
                  <a:pos x="0" y="331"/>
                </a:cxn>
                <a:cxn ang="0">
                  <a:pos x="0" y="323"/>
                </a:cxn>
                <a:cxn ang="0">
                  <a:pos x="2" y="316"/>
                </a:cxn>
                <a:cxn ang="0">
                  <a:pos x="55" y="207"/>
                </a:cxn>
                <a:cxn ang="0">
                  <a:pos x="89" y="139"/>
                </a:cxn>
                <a:cxn ang="0">
                  <a:pos x="113" y="89"/>
                </a:cxn>
              </a:cxnLst>
              <a:rect l="0" t="0" r="r" b="b"/>
              <a:pathLst>
                <a:path w="604" h="441">
                  <a:moveTo>
                    <a:pt x="113" y="89"/>
                  </a:moveTo>
                  <a:lnTo>
                    <a:pt x="127" y="59"/>
                  </a:lnTo>
                  <a:lnTo>
                    <a:pt x="136" y="40"/>
                  </a:lnTo>
                  <a:lnTo>
                    <a:pt x="140" y="34"/>
                  </a:lnTo>
                  <a:lnTo>
                    <a:pt x="145" y="29"/>
                  </a:lnTo>
                  <a:lnTo>
                    <a:pt x="149" y="27"/>
                  </a:lnTo>
                  <a:lnTo>
                    <a:pt x="155" y="25"/>
                  </a:lnTo>
                  <a:lnTo>
                    <a:pt x="231" y="14"/>
                  </a:lnTo>
                  <a:lnTo>
                    <a:pt x="313" y="4"/>
                  </a:lnTo>
                  <a:lnTo>
                    <a:pt x="387" y="0"/>
                  </a:lnTo>
                  <a:lnTo>
                    <a:pt x="430" y="0"/>
                  </a:lnTo>
                  <a:lnTo>
                    <a:pt x="518" y="3"/>
                  </a:lnTo>
                  <a:lnTo>
                    <a:pt x="582" y="6"/>
                  </a:lnTo>
                  <a:lnTo>
                    <a:pt x="591" y="6"/>
                  </a:lnTo>
                  <a:lnTo>
                    <a:pt x="597" y="8"/>
                  </a:lnTo>
                  <a:lnTo>
                    <a:pt x="600" y="11"/>
                  </a:lnTo>
                  <a:lnTo>
                    <a:pt x="603" y="13"/>
                  </a:lnTo>
                  <a:lnTo>
                    <a:pt x="603" y="18"/>
                  </a:lnTo>
                  <a:lnTo>
                    <a:pt x="600" y="30"/>
                  </a:lnTo>
                  <a:lnTo>
                    <a:pt x="588" y="69"/>
                  </a:lnTo>
                  <a:lnTo>
                    <a:pt x="579" y="99"/>
                  </a:lnTo>
                  <a:lnTo>
                    <a:pt x="558" y="165"/>
                  </a:lnTo>
                  <a:lnTo>
                    <a:pt x="545" y="206"/>
                  </a:lnTo>
                  <a:lnTo>
                    <a:pt x="509" y="302"/>
                  </a:lnTo>
                  <a:lnTo>
                    <a:pt x="474" y="379"/>
                  </a:lnTo>
                  <a:lnTo>
                    <a:pt x="467" y="394"/>
                  </a:lnTo>
                  <a:lnTo>
                    <a:pt x="464" y="403"/>
                  </a:lnTo>
                  <a:lnTo>
                    <a:pt x="460" y="410"/>
                  </a:lnTo>
                  <a:lnTo>
                    <a:pt x="456" y="415"/>
                  </a:lnTo>
                  <a:lnTo>
                    <a:pt x="450" y="420"/>
                  </a:lnTo>
                  <a:lnTo>
                    <a:pt x="444" y="422"/>
                  </a:lnTo>
                  <a:lnTo>
                    <a:pt x="433" y="424"/>
                  </a:lnTo>
                  <a:lnTo>
                    <a:pt x="412" y="426"/>
                  </a:lnTo>
                  <a:lnTo>
                    <a:pt x="378" y="426"/>
                  </a:lnTo>
                  <a:lnTo>
                    <a:pt x="349" y="427"/>
                  </a:lnTo>
                  <a:lnTo>
                    <a:pt x="310" y="432"/>
                  </a:lnTo>
                  <a:lnTo>
                    <a:pt x="271" y="437"/>
                  </a:lnTo>
                  <a:lnTo>
                    <a:pt x="244" y="440"/>
                  </a:lnTo>
                  <a:lnTo>
                    <a:pt x="211" y="440"/>
                  </a:lnTo>
                  <a:lnTo>
                    <a:pt x="205" y="437"/>
                  </a:lnTo>
                  <a:lnTo>
                    <a:pt x="18" y="349"/>
                  </a:lnTo>
                  <a:lnTo>
                    <a:pt x="9" y="343"/>
                  </a:lnTo>
                  <a:lnTo>
                    <a:pt x="2" y="337"/>
                  </a:lnTo>
                  <a:lnTo>
                    <a:pt x="0" y="331"/>
                  </a:lnTo>
                  <a:lnTo>
                    <a:pt x="0" y="323"/>
                  </a:lnTo>
                  <a:lnTo>
                    <a:pt x="2" y="316"/>
                  </a:lnTo>
                  <a:lnTo>
                    <a:pt x="55" y="207"/>
                  </a:lnTo>
                  <a:lnTo>
                    <a:pt x="89" y="139"/>
                  </a:lnTo>
                  <a:lnTo>
                    <a:pt x="113" y="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1484313" y="1166813"/>
            <a:ext cx="571500" cy="533400"/>
            <a:chOff x="935" y="735"/>
            <a:chExt cx="360" cy="336"/>
          </a:xfrm>
        </p:grpSpPr>
        <p:sp>
          <p:nvSpPr>
            <p:cNvPr id="161869" name="Freeform 77"/>
            <p:cNvSpPr>
              <a:spLocks/>
            </p:cNvSpPr>
            <p:nvPr/>
          </p:nvSpPr>
          <p:spPr bwMode="auto">
            <a:xfrm>
              <a:off x="939" y="739"/>
              <a:ext cx="352" cy="327"/>
            </a:xfrm>
            <a:custGeom>
              <a:avLst/>
              <a:gdLst/>
              <a:ahLst/>
              <a:cxnLst>
                <a:cxn ang="0">
                  <a:pos x="80" y="98"/>
                </a:cxn>
                <a:cxn ang="0">
                  <a:pos x="106" y="51"/>
                </a:cxn>
                <a:cxn ang="0">
                  <a:pos x="128" y="9"/>
                </a:cxn>
                <a:cxn ang="0">
                  <a:pos x="131" y="7"/>
                </a:cxn>
                <a:cxn ang="0">
                  <a:pos x="135" y="7"/>
                </a:cxn>
                <a:cxn ang="0">
                  <a:pos x="143" y="6"/>
                </a:cxn>
                <a:cxn ang="0">
                  <a:pos x="243" y="1"/>
                </a:cxn>
                <a:cxn ang="0">
                  <a:pos x="341" y="0"/>
                </a:cxn>
                <a:cxn ang="0">
                  <a:pos x="346" y="1"/>
                </a:cxn>
                <a:cxn ang="0">
                  <a:pos x="349" y="2"/>
                </a:cxn>
                <a:cxn ang="0">
                  <a:pos x="351" y="7"/>
                </a:cxn>
                <a:cxn ang="0">
                  <a:pos x="343" y="36"/>
                </a:cxn>
                <a:cxn ang="0">
                  <a:pos x="329" y="61"/>
                </a:cxn>
                <a:cxn ang="0">
                  <a:pos x="302" y="107"/>
                </a:cxn>
                <a:cxn ang="0">
                  <a:pos x="252" y="188"/>
                </a:cxn>
                <a:cxn ang="0">
                  <a:pos x="209" y="259"/>
                </a:cxn>
                <a:cxn ang="0">
                  <a:pos x="198" y="285"/>
                </a:cxn>
                <a:cxn ang="0">
                  <a:pos x="192" y="303"/>
                </a:cxn>
                <a:cxn ang="0">
                  <a:pos x="185" y="313"/>
                </a:cxn>
                <a:cxn ang="0">
                  <a:pos x="178" y="320"/>
                </a:cxn>
                <a:cxn ang="0">
                  <a:pos x="173" y="324"/>
                </a:cxn>
                <a:cxn ang="0">
                  <a:pos x="170" y="326"/>
                </a:cxn>
                <a:cxn ang="0">
                  <a:pos x="163" y="326"/>
                </a:cxn>
                <a:cxn ang="0">
                  <a:pos x="157" y="325"/>
                </a:cxn>
                <a:cxn ang="0">
                  <a:pos x="148" y="321"/>
                </a:cxn>
                <a:cxn ang="0">
                  <a:pos x="137" y="316"/>
                </a:cxn>
                <a:cxn ang="0">
                  <a:pos x="127" y="309"/>
                </a:cxn>
                <a:cxn ang="0">
                  <a:pos x="115" y="303"/>
                </a:cxn>
                <a:cxn ang="0">
                  <a:pos x="104" y="297"/>
                </a:cxn>
                <a:cxn ang="0">
                  <a:pos x="5" y="268"/>
                </a:cxn>
                <a:cxn ang="0">
                  <a:pos x="2" y="266"/>
                </a:cxn>
                <a:cxn ang="0">
                  <a:pos x="0" y="264"/>
                </a:cxn>
                <a:cxn ang="0">
                  <a:pos x="1" y="260"/>
                </a:cxn>
                <a:cxn ang="0">
                  <a:pos x="3" y="256"/>
                </a:cxn>
                <a:cxn ang="0">
                  <a:pos x="80" y="98"/>
                </a:cxn>
              </a:cxnLst>
              <a:rect l="0" t="0" r="r" b="b"/>
              <a:pathLst>
                <a:path w="352" h="327">
                  <a:moveTo>
                    <a:pt x="80" y="98"/>
                  </a:moveTo>
                  <a:lnTo>
                    <a:pt x="106" y="51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7"/>
                  </a:lnTo>
                  <a:lnTo>
                    <a:pt x="143" y="6"/>
                  </a:lnTo>
                  <a:lnTo>
                    <a:pt x="243" y="1"/>
                  </a:lnTo>
                  <a:lnTo>
                    <a:pt x="341" y="0"/>
                  </a:lnTo>
                  <a:lnTo>
                    <a:pt x="346" y="1"/>
                  </a:lnTo>
                  <a:lnTo>
                    <a:pt x="349" y="2"/>
                  </a:lnTo>
                  <a:lnTo>
                    <a:pt x="351" y="7"/>
                  </a:lnTo>
                  <a:lnTo>
                    <a:pt x="343" y="36"/>
                  </a:lnTo>
                  <a:lnTo>
                    <a:pt x="329" y="61"/>
                  </a:lnTo>
                  <a:lnTo>
                    <a:pt x="302" y="107"/>
                  </a:lnTo>
                  <a:lnTo>
                    <a:pt x="252" y="188"/>
                  </a:lnTo>
                  <a:lnTo>
                    <a:pt x="209" y="259"/>
                  </a:lnTo>
                  <a:lnTo>
                    <a:pt x="198" y="285"/>
                  </a:lnTo>
                  <a:lnTo>
                    <a:pt x="192" y="303"/>
                  </a:lnTo>
                  <a:lnTo>
                    <a:pt x="185" y="313"/>
                  </a:lnTo>
                  <a:lnTo>
                    <a:pt x="178" y="320"/>
                  </a:lnTo>
                  <a:lnTo>
                    <a:pt x="173" y="324"/>
                  </a:lnTo>
                  <a:lnTo>
                    <a:pt x="170" y="326"/>
                  </a:lnTo>
                  <a:lnTo>
                    <a:pt x="163" y="326"/>
                  </a:lnTo>
                  <a:lnTo>
                    <a:pt x="157" y="325"/>
                  </a:lnTo>
                  <a:lnTo>
                    <a:pt x="148" y="321"/>
                  </a:lnTo>
                  <a:lnTo>
                    <a:pt x="137" y="316"/>
                  </a:lnTo>
                  <a:lnTo>
                    <a:pt x="127" y="309"/>
                  </a:lnTo>
                  <a:lnTo>
                    <a:pt x="115" y="303"/>
                  </a:lnTo>
                  <a:lnTo>
                    <a:pt x="104" y="297"/>
                  </a:lnTo>
                  <a:lnTo>
                    <a:pt x="5" y="268"/>
                  </a:lnTo>
                  <a:lnTo>
                    <a:pt x="2" y="266"/>
                  </a:lnTo>
                  <a:lnTo>
                    <a:pt x="0" y="264"/>
                  </a:lnTo>
                  <a:lnTo>
                    <a:pt x="1" y="260"/>
                  </a:lnTo>
                  <a:lnTo>
                    <a:pt x="3" y="256"/>
                  </a:lnTo>
                  <a:lnTo>
                    <a:pt x="80" y="98"/>
                  </a:lnTo>
                </a:path>
              </a:pathLst>
            </a:custGeom>
            <a:solidFill>
              <a:srgbClr val="A2C1FE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70" name="Freeform 78"/>
            <p:cNvSpPr>
              <a:spLocks/>
            </p:cNvSpPr>
            <p:nvPr/>
          </p:nvSpPr>
          <p:spPr bwMode="auto">
            <a:xfrm>
              <a:off x="935" y="735"/>
              <a:ext cx="360" cy="336"/>
            </a:xfrm>
            <a:custGeom>
              <a:avLst/>
              <a:gdLst/>
              <a:ahLst/>
              <a:cxnLst>
                <a:cxn ang="0">
                  <a:pos x="82" y="101"/>
                </a:cxn>
                <a:cxn ang="0">
                  <a:pos x="108" y="53"/>
                </a:cxn>
                <a:cxn ang="0">
                  <a:pos x="131" y="10"/>
                </a:cxn>
                <a:cxn ang="0">
                  <a:pos x="134" y="8"/>
                </a:cxn>
                <a:cxn ang="0">
                  <a:pos x="138" y="7"/>
                </a:cxn>
                <a:cxn ang="0">
                  <a:pos x="146" y="6"/>
                </a:cxn>
                <a:cxn ang="0">
                  <a:pos x="249" y="1"/>
                </a:cxn>
                <a:cxn ang="0">
                  <a:pos x="349" y="0"/>
                </a:cxn>
                <a:cxn ang="0">
                  <a:pos x="354" y="1"/>
                </a:cxn>
                <a:cxn ang="0">
                  <a:pos x="357" y="3"/>
                </a:cxn>
                <a:cxn ang="0">
                  <a:pos x="359" y="7"/>
                </a:cxn>
                <a:cxn ang="0">
                  <a:pos x="351" y="37"/>
                </a:cxn>
                <a:cxn ang="0">
                  <a:pos x="336" y="63"/>
                </a:cxn>
                <a:cxn ang="0">
                  <a:pos x="309" y="111"/>
                </a:cxn>
                <a:cxn ang="0">
                  <a:pos x="258" y="193"/>
                </a:cxn>
                <a:cxn ang="0">
                  <a:pos x="214" y="265"/>
                </a:cxn>
                <a:cxn ang="0">
                  <a:pos x="203" y="293"/>
                </a:cxn>
                <a:cxn ang="0">
                  <a:pos x="196" y="311"/>
                </a:cxn>
                <a:cxn ang="0">
                  <a:pos x="189" y="322"/>
                </a:cxn>
                <a:cxn ang="0">
                  <a:pos x="182" y="329"/>
                </a:cxn>
                <a:cxn ang="0">
                  <a:pos x="177" y="333"/>
                </a:cxn>
                <a:cxn ang="0">
                  <a:pos x="174" y="335"/>
                </a:cxn>
                <a:cxn ang="0">
                  <a:pos x="167" y="335"/>
                </a:cxn>
                <a:cxn ang="0">
                  <a:pos x="161" y="334"/>
                </a:cxn>
                <a:cxn ang="0">
                  <a:pos x="151" y="330"/>
                </a:cxn>
                <a:cxn ang="0">
                  <a:pos x="140" y="324"/>
                </a:cxn>
                <a:cxn ang="0">
                  <a:pos x="130" y="318"/>
                </a:cxn>
                <a:cxn ang="0">
                  <a:pos x="118" y="311"/>
                </a:cxn>
                <a:cxn ang="0">
                  <a:pos x="106" y="305"/>
                </a:cxn>
                <a:cxn ang="0">
                  <a:pos x="5" y="276"/>
                </a:cxn>
                <a:cxn ang="0">
                  <a:pos x="2" y="274"/>
                </a:cxn>
                <a:cxn ang="0">
                  <a:pos x="0" y="270"/>
                </a:cxn>
                <a:cxn ang="0">
                  <a:pos x="1" y="267"/>
                </a:cxn>
                <a:cxn ang="0">
                  <a:pos x="3" y="263"/>
                </a:cxn>
                <a:cxn ang="0">
                  <a:pos x="82" y="101"/>
                </a:cxn>
              </a:cxnLst>
              <a:rect l="0" t="0" r="r" b="b"/>
              <a:pathLst>
                <a:path w="360" h="336">
                  <a:moveTo>
                    <a:pt x="82" y="101"/>
                  </a:moveTo>
                  <a:lnTo>
                    <a:pt x="108" y="5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8" y="7"/>
                  </a:lnTo>
                  <a:lnTo>
                    <a:pt x="146" y="6"/>
                  </a:lnTo>
                  <a:lnTo>
                    <a:pt x="249" y="1"/>
                  </a:lnTo>
                  <a:lnTo>
                    <a:pt x="349" y="0"/>
                  </a:lnTo>
                  <a:lnTo>
                    <a:pt x="354" y="1"/>
                  </a:lnTo>
                  <a:lnTo>
                    <a:pt x="357" y="3"/>
                  </a:lnTo>
                  <a:lnTo>
                    <a:pt x="359" y="7"/>
                  </a:lnTo>
                  <a:lnTo>
                    <a:pt x="351" y="37"/>
                  </a:lnTo>
                  <a:lnTo>
                    <a:pt x="336" y="63"/>
                  </a:lnTo>
                  <a:lnTo>
                    <a:pt x="309" y="111"/>
                  </a:lnTo>
                  <a:lnTo>
                    <a:pt x="258" y="193"/>
                  </a:lnTo>
                  <a:lnTo>
                    <a:pt x="214" y="265"/>
                  </a:lnTo>
                  <a:lnTo>
                    <a:pt x="203" y="293"/>
                  </a:lnTo>
                  <a:lnTo>
                    <a:pt x="196" y="311"/>
                  </a:lnTo>
                  <a:lnTo>
                    <a:pt x="189" y="322"/>
                  </a:lnTo>
                  <a:lnTo>
                    <a:pt x="182" y="329"/>
                  </a:lnTo>
                  <a:lnTo>
                    <a:pt x="177" y="333"/>
                  </a:lnTo>
                  <a:lnTo>
                    <a:pt x="174" y="335"/>
                  </a:lnTo>
                  <a:lnTo>
                    <a:pt x="167" y="335"/>
                  </a:lnTo>
                  <a:lnTo>
                    <a:pt x="161" y="334"/>
                  </a:lnTo>
                  <a:lnTo>
                    <a:pt x="151" y="330"/>
                  </a:lnTo>
                  <a:lnTo>
                    <a:pt x="140" y="324"/>
                  </a:lnTo>
                  <a:lnTo>
                    <a:pt x="130" y="318"/>
                  </a:lnTo>
                  <a:lnTo>
                    <a:pt x="118" y="311"/>
                  </a:lnTo>
                  <a:lnTo>
                    <a:pt x="106" y="305"/>
                  </a:lnTo>
                  <a:lnTo>
                    <a:pt x="5" y="276"/>
                  </a:lnTo>
                  <a:lnTo>
                    <a:pt x="2" y="274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3" y="263"/>
                  </a:lnTo>
                  <a:lnTo>
                    <a:pt x="82" y="1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79"/>
          <p:cNvGrpSpPr>
            <a:grpSpLocks/>
          </p:cNvGrpSpPr>
          <p:nvPr/>
        </p:nvGrpSpPr>
        <p:grpSpPr bwMode="auto">
          <a:xfrm>
            <a:off x="2135188" y="1719263"/>
            <a:ext cx="141287" cy="296862"/>
            <a:chOff x="1345" y="1083"/>
            <a:chExt cx="89" cy="187"/>
          </a:xfrm>
        </p:grpSpPr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45" y="1086"/>
              <a:ext cx="89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"/>
                </a:cxn>
                <a:cxn ang="0">
                  <a:pos x="7" y="21"/>
                </a:cxn>
                <a:cxn ang="0">
                  <a:pos x="15" y="30"/>
                </a:cxn>
                <a:cxn ang="0">
                  <a:pos x="26" y="35"/>
                </a:cxn>
                <a:cxn ang="0">
                  <a:pos x="41" y="39"/>
                </a:cxn>
                <a:cxn ang="0">
                  <a:pos x="52" y="46"/>
                </a:cxn>
                <a:cxn ang="0">
                  <a:pos x="62" y="55"/>
                </a:cxn>
                <a:cxn ang="0">
                  <a:pos x="71" y="69"/>
                </a:cxn>
                <a:cxn ang="0">
                  <a:pos x="75" y="81"/>
                </a:cxn>
                <a:cxn ang="0">
                  <a:pos x="71" y="92"/>
                </a:cxn>
                <a:cxn ang="0">
                  <a:pos x="62" y="100"/>
                </a:cxn>
                <a:cxn ang="0">
                  <a:pos x="53" y="108"/>
                </a:cxn>
                <a:cxn ang="0">
                  <a:pos x="47" y="117"/>
                </a:cxn>
                <a:cxn ang="0">
                  <a:pos x="42" y="127"/>
                </a:cxn>
                <a:cxn ang="0">
                  <a:pos x="40" y="140"/>
                </a:cxn>
                <a:cxn ang="0">
                  <a:pos x="45" y="151"/>
                </a:cxn>
                <a:cxn ang="0">
                  <a:pos x="51" y="159"/>
                </a:cxn>
                <a:cxn ang="0">
                  <a:pos x="64" y="168"/>
                </a:cxn>
                <a:cxn ang="0">
                  <a:pos x="75" y="175"/>
                </a:cxn>
                <a:cxn ang="0">
                  <a:pos x="88" y="183"/>
                </a:cxn>
              </a:cxnLst>
              <a:rect l="0" t="0" r="r" b="b"/>
              <a:pathLst>
                <a:path w="89" h="184">
                  <a:moveTo>
                    <a:pt x="0" y="0"/>
                  </a:moveTo>
                  <a:lnTo>
                    <a:pt x="3" y="12"/>
                  </a:lnTo>
                  <a:lnTo>
                    <a:pt x="7" y="21"/>
                  </a:lnTo>
                  <a:lnTo>
                    <a:pt x="15" y="30"/>
                  </a:lnTo>
                  <a:lnTo>
                    <a:pt x="26" y="35"/>
                  </a:lnTo>
                  <a:lnTo>
                    <a:pt x="41" y="39"/>
                  </a:lnTo>
                  <a:lnTo>
                    <a:pt x="52" y="46"/>
                  </a:lnTo>
                  <a:lnTo>
                    <a:pt x="62" y="55"/>
                  </a:lnTo>
                  <a:lnTo>
                    <a:pt x="71" y="69"/>
                  </a:lnTo>
                  <a:lnTo>
                    <a:pt x="75" y="81"/>
                  </a:lnTo>
                  <a:lnTo>
                    <a:pt x="71" y="92"/>
                  </a:lnTo>
                  <a:lnTo>
                    <a:pt x="62" y="100"/>
                  </a:lnTo>
                  <a:lnTo>
                    <a:pt x="53" y="108"/>
                  </a:lnTo>
                  <a:lnTo>
                    <a:pt x="47" y="117"/>
                  </a:lnTo>
                  <a:lnTo>
                    <a:pt x="42" y="127"/>
                  </a:lnTo>
                  <a:lnTo>
                    <a:pt x="40" y="140"/>
                  </a:lnTo>
                  <a:lnTo>
                    <a:pt x="45" y="151"/>
                  </a:lnTo>
                  <a:lnTo>
                    <a:pt x="51" y="159"/>
                  </a:lnTo>
                  <a:lnTo>
                    <a:pt x="64" y="168"/>
                  </a:lnTo>
                  <a:lnTo>
                    <a:pt x="75" y="175"/>
                  </a:lnTo>
                  <a:lnTo>
                    <a:pt x="88" y="1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73" name="Oval 81"/>
            <p:cNvSpPr>
              <a:spLocks noChangeArrowheads="1"/>
            </p:cNvSpPr>
            <p:nvPr/>
          </p:nvSpPr>
          <p:spPr bwMode="auto">
            <a:xfrm>
              <a:off x="1345" y="1083"/>
              <a:ext cx="2" cy="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1874" name="Rectangle 82"/>
          <p:cNvSpPr>
            <a:spLocks noChangeArrowheads="1"/>
          </p:cNvSpPr>
          <p:nvPr/>
        </p:nvSpPr>
        <p:spPr bwMode="auto">
          <a:xfrm>
            <a:off x="2927350" y="2928938"/>
            <a:ext cx="2247900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3100">
                <a:solidFill>
                  <a:srgbClr val="000000"/>
                </a:solidFill>
              </a:rPr>
              <a:t>Hiérarchie </a:t>
            </a:r>
          </a:p>
          <a:p>
            <a:r>
              <a:rPr lang="fr-FR" sz="3100">
                <a:solidFill>
                  <a:srgbClr val="000000"/>
                </a:solidFill>
              </a:rPr>
              <a:t>de traduction</a:t>
            </a:r>
          </a:p>
        </p:txBody>
      </p:sp>
      <p:sp>
        <p:nvSpPr>
          <p:cNvPr id="161875" name="Rectangle 83"/>
          <p:cNvSpPr>
            <a:spLocks noChangeArrowheads="1"/>
          </p:cNvSpPr>
          <p:nvPr/>
        </p:nvSpPr>
        <p:spPr bwMode="auto">
          <a:xfrm>
            <a:off x="1563688" y="1214438"/>
            <a:ext cx="344487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100" b="1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  <p:grpSp>
        <p:nvGrpSpPr>
          <p:cNvPr id="30" name="Group 84"/>
          <p:cNvGrpSpPr>
            <a:grpSpLocks/>
          </p:cNvGrpSpPr>
          <p:nvPr/>
        </p:nvGrpSpPr>
        <p:grpSpPr bwMode="auto">
          <a:xfrm>
            <a:off x="403225" y="5260975"/>
            <a:ext cx="2224088" cy="833438"/>
            <a:chOff x="254" y="3314"/>
            <a:chExt cx="1401" cy="525"/>
          </a:xfrm>
        </p:grpSpPr>
        <p:sp>
          <p:nvSpPr>
            <p:cNvPr id="161877" name="Freeform 85"/>
            <p:cNvSpPr>
              <a:spLocks/>
            </p:cNvSpPr>
            <p:nvPr/>
          </p:nvSpPr>
          <p:spPr bwMode="auto">
            <a:xfrm>
              <a:off x="254" y="3583"/>
              <a:ext cx="138" cy="8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03" y="0"/>
                </a:cxn>
                <a:cxn ang="0">
                  <a:pos x="85" y="2"/>
                </a:cxn>
                <a:cxn ang="0">
                  <a:pos x="68" y="5"/>
                </a:cxn>
                <a:cxn ang="0">
                  <a:pos x="48" y="9"/>
                </a:cxn>
                <a:cxn ang="0">
                  <a:pos x="31" y="13"/>
                </a:cxn>
                <a:cxn ang="0">
                  <a:pos x="20" y="17"/>
                </a:cxn>
                <a:cxn ang="0">
                  <a:pos x="13" y="21"/>
                </a:cxn>
                <a:cxn ang="0">
                  <a:pos x="7" y="26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4" y="49"/>
                </a:cxn>
                <a:cxn ang="0">
                  <a:pos x="9" y="52"/>
                </a:cxn>
                <a:cxn ang="0">
                  <a:pos x="19" y="54"/>
                </a:cxn>
                <a:cxn ang="0">
                  <a:pos x="30" y="54"/>
                </a:cxn>
                <a:cxn ang="0">
                  <a:pos x="42" y="53"/>
                </a:cxn>
                <a:cxn ang="0">
                  <a:pos x="57" y="51"/>
                </a:cxn>
                <a:cxn ang="0">
                  <a:pos x="72" y="52"/>
                </a:cxn>
                <a:cxn ang="0">
                  <a:pos x="82" y="54"/>
                </a:cxn>
                <a:cxn ang="0">
                  <a:pos x="93" y="57"/>
                </a:cxn>
                <a:cxn ang="0">
                  <a:pos x="105" y="62"/>
                </a:cxn>
                <a:cxn ang="0">
                  <a:pos x="137" y="82"/>
                </a:cxn>
                <a:cxn ang="0">
                  <a:pos x="135" y="82"/>
                </a:cxn>
                <a:cxn ang="0">
                  <a:pos x="136" y="80"/>
                </a:cxn>
              </a:cxnLst>
              <a:rect l="0" t="0" r="r" b="b"/>
              <a:pathLst>
                <a:path w="138" h="83">
                  <a:moveTo>
                    <a:pt x="134" y="0"/>
                  </a:moveTo>
                  <a:lnTo>
                    <a:pt x="103" y="0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48" y="9"/>
                  </a:lnTo>
                  <a:lnTo>
                    <a:pt x="31" y="13"/>
                  </a:lnTo>
                  <a:lnTo>
                    <a:pt x="20" y="17"/>
                  </a:lnTo>
                  <a:lnTo>
                    <a:pt x="13" y="21"/>
                  </a:lnTo>
                  <a:lnTo>
                    <a:pt x="7" y="26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4" y="49"/>
                  </a:lnTo>
                  <a:lnTo>
                    <a:pt x="9" y="52"/>
                  </a:lnTo>
                  <a:lnTo>
                    <a:pt x="19" y="54"/>
                  </a:lnTo>
                  <a:lnTo>
                    <a:pt x="30" y="54"/>
                  </a:lnTo>
                  <a:lnTo>
                    <a:pt x="42" y="53"/>
                  </a:lnTo>
                  <a:lnTo>
                    <a:pt x="57" y="51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93" y="57"/>
                  </a:lnTo>
                  <a:lnTo>
                    <a:pt x="105" y="62"/>
                  </a:lnTo>
                  <a:lnTo>
                    <a:pt x="137" y="82"/>
                  </a:lnTo>
                  <a:lnTo>
                    <a:pt x="135" y="82"/>
                  </a:lnTo>
                  <a:lnTo>
                    <a:pt x="136" y="80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31" name="Group 86"/>
            <p:cNvGrpSpPr>
              <a:grpSpLocks/>
            </p:cNvGrpSpPr>
            <p:nvPr/>
          </p:nvGrpSpPr>
          <p:grpSpPr bwMode="auto">
            <a:xfrm>
              <a:off x="372" y="3354"/>
              <a:ext cx="1096" cy="371"/>
              <a:chOff x="372" y="3354"/>
              <a:chExt cx="1096" cy="371"/>
            </a:xfrm>
          </p:grpSpPr>
          <p:sp>
            <p:nvSpPr>
              <p:cNvPr id="161879" name="Freeform 87"/>
              <p:cNvSpPr>
                <a:spLocks/>
              </p:cNvSpPr>
              <p:nvPr/>
            </p:nvSpPr>
            <p:spPr bwMode="auto">
              <a:xfrm>
                <a:off x="379" y="3544"/>
                <a:ext cx="1089" cy="1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90"/>
                  </a:cxn>
                  <a:cxn ang="0">
                    <a:pos x="884" y="180"/>
                  </a:cxn>
                  <a:cxn ang="0">
                    <a:pos x="1088" y="70"/>
                  </a:cxn>
                  <a:cxn ang="0">
                    <a:pos x="1088" y="0"/>
                  </a:cxn>
                  <a:cxn ang="0">
                    <a:pos x="877" y="95"/>
                  </a:cxn>
                  <a:cxn ang="0">
                    <a:pos x="0" y="11"/>
                  </a:cxn>
                </a:cxnLst>
                <a:rect l="0" t="0" r="r" b="b"/>
                <a:pathLst>
                  <a:path w="1089" h="181">
                    <a:moveTo>
                      <a:pt x="0" y="11"/>
                    </a:moveTo>
                    <a:lnTo>
                      <a:pt x="0" y="90"/>
                    </a:lnTo>
                    <a:lnTo>
                      <a:pt x="884" y="180"/>
                    </a:lnTo>
                    <a:lnTo>
                      <a:pt x="1088" y="70"/>
                    </a:lnTo>
                    <a:lnTo>
                      <a:pt x="1088" y="0"/>
                    </a:lnTo>
                    <a:lnTo>
                      <a:pt x="877" y="9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9F9F9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880" name="Freeform 88"/>
              <p:cNvSpPr>
                <a:spLocks/>
              </p:cNvSpPr>
              <p:nvPr/>
            </p:nvSpPr>
            <p:spPr bwMode="auto">
              <a:xfrm>
                <a:off x="372" y="3354"/>
                <a:ext cx="886" cy="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5" y="62"/>
                  </a:cxn>
                  <a:cxn ang="0">
                    <a:pos x="885" y="283"/>
                  </a:cxn>
                  <a:cxn ang="0">
                    <a:pos x="0" y="199"/>
                  </a:cxn>
                  <a:cxn ang="0">
                    <a:pos x="0" y="0"/>
                  </a:cxn>
                </a:cxnLst>
                <a:rect l="0" t="0" r="r" b="b"/>
                <a:pathLst>
                  <a:path w="886" h="284">
                    <a:moveTo>
                      <a:pt x="0" y="0"/>
                    </a:moveTo>
                    <a:lnTo>
                      <a:pt x="885" y="62"/>
                    </a:lnTo>
                    <a:lnTo>
                      <a:pt x="885" y="283"/>
                    </a:lnTo>
                    <a:lnTo>
                      <a:pt x="0" y="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1952" name="Group 89"/>
              <p:cNvGrpSpPr>
                <a:grpSpLocks/>
              </p:cNvGrpSpPr>
              <p:nvPr/>
            </p:nvGrpSpPr>
            <p:grpSpPr bwMode="auto">
              <a:xfrm>
                <a:off x="372" y="3405"/>
                <a:ext cx="893" cy="117"/>
                <a:chOff x="372" y="3405"/>
                <a:chExt cx="893" cy="117"/>
              </a:xfrm>
            </p:grpSpPr>
            <p:sp>
              <p:nvSpPr>
                <p:cNvPr id="161882" name="Freeform 90"/>
                <p:cNvSpPr>
                  <a:spLocks/>
                </p:cNvSpPr>
                <p:nvPr/>
              </p:nvSpPr>
              <p:spPr bwMode="auto">
                <a:xfrm>
                  <a:off x="372" y="3405"/>
                  <a:ext cx="892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1" y="6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2" h="68">
                      <a:moveTo>
                        <a:pt x="0" y="0"/>
                      </a:moveTo>
                      <a:lnTo>
                        <a:pt x="891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83" name="Freeform 91"/>
                <p:cNvSpPr>
                  <a:spLocks/>
                </p:cNvSpPr>
                <p:nvPr/>
              </p:nvSpPr>
              <p:spPr bwMode="auto">
                <a:xfrm>
                  <a:off x="1023" y="3457"/>
                  <a:ext cx="188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7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" h="17">
                      <a:moveTo>
                        <a:pt x="0" y="0"/>
                      </a:moveTo>
                      <a:lnTo>
                        <a:pt x="187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84" name="Freeform 92"/>
                <p:cNvSpPr>
                  <a:spLocks/>
                </p:cNvSpPr>
                <p:nvPr/>
              </p:nvSpPr>
              <p:spPr bwMode="auto">
                <a:xfrm>
                  <a:off x="804" y="3441"/>
                  <a:ext cx="189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16">
                      <a:moveTo>
                        <a:pt x="0" y="0"/>
                      </a:moveTo>
                      <a:lnTo>
                        <a:pt x="188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85" name="Freeform 93"/>
                <p:cNvSpPr>
                  <a:spLocks/>
                </p:cNvSpPr>
                <p:nvPr/>
              </p:nvSpPr>
              <p:spPr bwMode="auto">
                <a:xfrm>
                  <a:off x="372" y="3443"/>
                  <a:ext cx="893" cy="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2" y="7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3" h="79">
                      <a:moveTo>
                        <a:pt x="0" y="0"/>
                      </a:moveTo>
                      <a:lnTo>
                        <a:pt x="892" y="7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61886" name="Freeform 94"/>
            <p:cNvSpPr>
              <a:spLocks/>
            </p:cNvSpPr>
            <p:nvPr/>
          </p:nvSpPr>
          <p:spPr bwMode="auto">
            <a:xfrm>
              <a:off x="372" y="3314"/>
              <a:ext cx="1099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887" y="96"/>
                </a:cxn>
                <a:cxn ang="0">
                  <a:pos x="1098" y="40"/>
                </a:cxn>
                <a:cxn ang="0">
                  <a:pos x="1023" y="32"/>
                </a:cxn>
                <a:cxn ang="0">
                  <a:pos x="338" y="0"/>
                </a:cxn>
                <a:cxn ang="0">
                  <a:pos x="0" y="37"/>
                </a:cxn>
              </a:cxnLst>
              <a:rect l="0" t="0" r="r" b="b"/>
              <a:pathLst>
                <a:path w="1099" h="97">
                  <a:moveTo>
                    <a:pt x="0" y="37"/>
                  </a:moveTo>
                  <a:lnTo>
                    <a:pt x="887" y="96"/>
                  </a:lnTo>
                  <a:lnTo>
                    <a:pt x="1098" y="40"/>
                  </a:lnTo>
                  <a:lnTo>
                    <a:pt x="1023" y="32"/>
                  </a:lnTo>
                  <a:lnTo>
                    <a:pt x="338" y="0"/>
                  </a:lnTo>
                  <a:lnTo>
                    <a:pt x="0" y="37"/>
                  </a:lnTo>
                </a:path>
              </a:pathLst>
            </a:custGeom>
            <a:solidFill>
              <a:srgbClr val="DFDFDF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1955" name="Group 95"/>
            <p:cNvGrpSpPr>
              <a:grpSpLocks/>
            </p:cNvGrpSpPr>
            <p:nvPr/>
          </p:nvGrpSpPr>
          <p:grpSpPr bwMode="auto">
            <a:xfrm>
              <a:off x="1311" y="3704"/>
              <a:ext cx="344" cy="135"/>
              <a:chOff x="1311" y="3704"/>
              <a:chExt cx="344" cy="135"/>
            </a:xfrm>
          </p:grpSpPr>
          <p:sp>
            <p:nvSpPr>
              <p:cNvPr id="161888" name="Freeform 96"/>
              <p:cNvSpPr>
                <a:spLocks/>
              </p:cNvSpPr>
              <p:nvPr/>
            </p:nvSpPr>
            <p:spPr bwMode="auto">
              <a:xfrm>
                <a:off x="1311" y="3704"/>
                <a:ext cx="34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4"/>
                  </a:cxn>
                  <a:cxn ang="0">
                    <a:pos x="111" y="7"/>
                  </a:cxn>
                  <a:cxn ang="0">
                    <a:pos x="153" y="11"/>
                  </a:cxn>
                  <a:cxn ang="0">
                    <a:pos x="196" y="16"/>
                  </a:cxn>
                  <a:cxn ang="0">
                    <a:pos x="226" y="21"/>
                  </a:cxn>
                  <a:cxn ang="0">
                    <a:pos x="262" y="27"/>
                  </a:cxn>
                  <a:cxn ang="0">
                    <a:pos x="282" y="31"/>
                  </a:cxn>
                  <a:cxn ang="0">
                    <a:pos x="298" y="34"/>
                  </a:cxn>
                  <a:cxn ang="0">
                    <a:pos x="306" y="36"/>
                  </a:cxn>
                  <a:cxn ang="0">
                    <a:pos x="313" y="38"/>
                  </a:cxn>
                  <a:cxn ang="0">
                    <a:pos x="322" y="40"/>
                  </a:cxn>
                  <a:cxn ang="0">
                    <a:pos x="330" y="44"/>
                  </a:cxn>
                  <a:cxn ang="0">
                    <a:pos x="338" y="48"/>
                  </a:cxn>
                  <a:cxn ang="0">
                    <a:pos x="342" y="53"/>
                  </a:cxn>
                  <a:cxn ang="0">
                    <a:pos x="343" y="57"/>
                  </a:cxn>
                  <a:cxn ang="0">
                    <a:pos x="341" y="63"/>
                  </a:cxn>
                  <a:cxn ang="0">
                    <a:pos x="338" y="69"/>
                  </a:cxn>
                  <a:cxn ang="0">
                    <a:pos x="334" y="74"/>
                  </a:cxn>
                  <a:cxn ang="0">
                    <a:pos x="329" y="78"/>
                  </a:cxn>
                  <a:cxn ang="0">
                    <a:pos x="321" y="83"/>
                  </a:cxn>
                  <a:cxn ang="0">
                    <a:pos x="313" y="86"/>
                  </a:cxn>
                  <a:cxn ang="0">
                    <a:pos x="304" y="87"/>
                  </a:cxn>
                  <a:cxn ang="0">
                    <a:pos x="293" y="89"/>
                  </a:cxn>
                  <a:cxn ang="0">
                    <a:pos x="281" y="89"/>
                  </a:cxn>
                  <a:cxn ang="0">
                    <a:pos x="269" y="88"/>
                  </a:cxn>
                  <a:cxn ang="0">
                    <a:pos x="250" y="86"/>
                  </a:cxn>
                </a:cxnLst>
                <a:rect l="0" t="0" r="r" b="b"/>
                <a:pathLst>
                  <a:path w="344" h="90">
                    <a:moveTo>
                      <a:pt x="0" y="0"/>
                    </a:moveTo>
                    <a:lnTo>
                      <a:pt x="64" y="4"/>
                    </a:lnTo>
                    <a:lnTo>
                      <a:pt x="111" y="7"/>
                    </a:lnTo>
                    <a:lnTo>
                      <a:pt x="153" y="11"/>
                    </a:lnTo>
                    <a:lnTo>
                      <a:pt x="196" y="16"/>
                    </a:lnTo>
                    <a:lnTo>
                      <a:pt x="226" y="21"/>
                    </a:lnTo>
                    <a:lnTo>
                      <a:pt x="262" y="27"/>
                    </a:lnTo>
                    <a:lnTo>
                      <a:pt x="282" y="31"/>
                    </a:lnTo>
                    <a:lnTo>
                      <a:pt x="298" y="34"/>
                    </a:lnTo>
                    <a:lnTo>
                      <a:pt x="306" y="36"/>
                    </a:lnTo>
                    <a:lnTo>
                      <a:pt x="313" y="38"/>
                    </a:lnTo>
                    <a:lnTo>
                      <a:pt x="322" y="40"/>
                    </a:lnTo>
                    <a:lnTo>
                      <a:pt x="330" y="44"/>
                    </a:lnTo>
                    <a:lnTo>
                      <a:pt x="338" y="48"/>
                    </a:lnTo>
                    <a:lnTo>
                      <a:pt x="342" y="53"/>
                    </a:lnTo>
                    <a:lnTo>
                      <a:pt x="343" y="57"/>
                    </a:lnTo>
                    <a:lnTo>
                      <a:pt x="341" y="63"/>
                    </a:lnTo>
                    <a:lnTo>
                      <a:pt x="338" y="69"/>
                    </a:lnTo>
                    <a:lnTo>
                      <a:pt x="334" y="74"/>
                    </a:lnTo>
                    <a:lnTo>
                      <a:pt x="329" y="78"/>
                    </a:lnTo>
                    <a:lnTo>
                      <a:pt x="321" y="83"/>
                    </a:lnTo>
                    <a:lnTo>
                      <a:pt x="313" y="86"/>
                    </a:lnTo>
                    <a:lnTo>
                      <a:pt x="304" y="87"/>
                    </a:lnTo>
                    <a:lnTo>
                      <a:pt x="293" y="89"/>
                    </a:lnTo>
                    <a:lnTo>
                      <a:pt x="281" y="89"/>
                    </a:lnTo>
                    <a:lnTo>
                      <a:pt x="269" y="88"/>
                    </a:lnTo>
                    <a:lnTo>
                      <a:pt x="250" y="86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1956" name="Group 97"/>
              <p:cNvGrpSpPr>
                <a:grpSpLocks/>
              </p:cNvGrpSpPr>
              <p:nvPr/>
            </p:nvGrpSpPr>
            <p:grpSpPr bwMode="auto">
              <a:xfrm>
                <a:off x="1328" y="3753"/>
                <a:ext cx="240" cy="86"/>
                <a:chOff x="1328" y="3753"/>
                <a:chExt cx="240" cy="86"/>
              </a:xfrm>
            </p:grpSpPr>
            <p:grpSp>
              <p:nvGrpSpPr>
                <p:cNvPr id="161959" name="Group 98"/>
                <p:cNvGrpSpPr>
                  <a:grpSpLocks/>
                </p:cNvGrpSpPr>
                <p:nvPr/>
              </p:nvGrpSpPr>
              <p:grpSpPr bwMode="auto">
                <a:xfrm>
                  <a:off x="1329" y="3753"/>
                  <a:ext cx="235" cy="86"/>
                  <a:chOff x="1329" y="3753"/>
                  <a:chExt cx="235" cy="86"/>
                </a:xfrm>
              </p:grpSpPr>
              <p:sp>
                <p:nvSpPr>
                  <p:cNvPr id="161891" name="Freeform 99"/>
                  <p:cNvSpPr>
                    <a:spLocks/>
                  </p:cNvSpPr>
                  <p:nvPr/>
                </p:nvSpPr>
                <p:spPr bwMode="auto">
                  <a:xfrm>
                    <a:off x="1329" y="3753"/>
                    <a:ext cx="143" cy="5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7" y="0"/>
                      </a:cxn>
                      <a:cxn ang="0">
                        <a:pos x="142" y="17"/>
                      </a:cxn>
                      <a:cxn ang="0">
                        <a:pos x="100" y="52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143" h="53">
                        <a:moveTo>
                          <a:pt x="0" y="31"/>
                        </a:moveTo>
                        <a:lnTo>
                          <a:pt x="37" y="0"/>
                        </a:lnTo>
                        <a:lnTo>
                          <a:pt x="142" y="17"/>
                        </a:lnTo>
                        <a:lnTo>
                          <a:pt x="100" y="52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2" name="Freeform 100"/>
                  <p:cNvSpPr>
                    <a:spLocks/>
                  </p:cNvSpPr>
                  <p:nvPr/>
                </p:nvSpPr>
                <p:spPr bwMode="auto">
                  <a:xfrm>
                    <a:off x="1330" y="3789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8"/>
                      </a:cxn>
                      <a:cxn ang="0">
                        <a:pos x="1" y="28"/>
                      </a:cxn>
                      <a:cxn ang="0">
                        <a:pos x="98" y="49"/>
                      </a:cxn>
                      <a:cxn ang="0">
                        <a:pos x="98" y="2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9" h="50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1" y="28"/>
                        </a:lnTo>
                        <a:lnTo>
                          <a:pt x="98" y="49"/>
                        </a:lnTo>
                        <a:lnTo>
                          <a:pt x="98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3" name="Freeform 101"/>
                  <p:cNvSpPr>
                    <a:spLocks/>
                  </p:cNvSpPr>
                  <p:nvPr/>
                </p:nvSpPr>
                <p:spPr bwMode="auto">
                  <a:xfrm>
                    <a:off x="1436" y="3773"/>
                    <a:ext cx="128" cy="66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40" y="0"/>
                      </a:cxn>
                      <a:cxn ang="0">
                        <a:pos x="127" y="10"/>
                      </a:cxn>
                      <a:cxn ang="0">
                        <a:pos x="127" y="37"/>
                      </a:cxn>
                      <a:cxn ang="0">
                        <a:pos x="0" y="65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128" h="66">
                        <a:moveTo>
                          <a:pt x="0" y="35"/>
                        </a:moveTo>
                        <a:lnTo>
                          <a:pt x="40" y="0"/>
                        </a:lnTo>
                        <a:lnTo>
                          <a:pt x="127" y="10"/>
                        </a:lnTo>
                        <a:lnTo>
                          <a:pt x="127" y="37"/>
                        </a:lnTo>
                        <a:lnTo>
                          <a:pt x="0" y="65"/>
                        </a:lnTo>
                        <a:lnTo>
                          <a:pt x="0" y="3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4" name="Freeform 102"/>
                  <p:cNvSpPr>
                    <a:spLocks/>
                  </p:cNvSpPr>
                  <p:nvPr/>
                </p:nvSpPr>
                <p:spPr bwMode="auto">
                  <a:xfrm>
                    <a:off x="1368" y="3753"/>
                    <a:ext cx="196" cy="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7" y="5"/>
                      </a:cxn>
                      <a:cxn ang="0">
                        <a:pos x="195" y="22"/>
                      </a:cxn>
                      <a:cxn ang="0">
                        <a:pos x="107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6" h="23">
                        <a:moveTo>
                          <a:pt x="0" y="0"/>
                        </a:moveTo>
                        <a:lnTo>
                          <a:pt x="97" y="5"/>
                        </a:lnTo>
                        <a:lnTo>
                          <a:pt x="195" y="22"/>
                        </a:lnTo>
                        <a:lnTo>
                          <a:pt x="107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61962" name="Group 103"/>
                <p:cNvGrpSpPr>
                  <a:grpSpLocks/>
                </p:cNvGrpSpPr>
                <p:nvPr/>
              </p:nvGrpSpPr>
              <p:grpSpPr bwMode="auto">
                <a:xfrm>
                  <a:off x="1328" y="3779"/>
                  <a:ext cx="240" cy="40"/>
                  <a:chOff x="1328" y="3779"/>
                  <a:chExt cx="240" cy="40"/>
                </a:xfrm>
              </p:grpSpPr>
              <p:sp>
                <p:nvSpPr>
                  <p:cNvPr id="161896" name="Freeform 104"/>
                  <p:cNvSpPr>
                    <a:spLocks/>
                  </p:cNvSpPr>
                  <p:nvPr/>
                </p:nvSpPr>
                <p:spPr bwMode="auto">
                  <a:xfrm>
                    <a:off x="1328" y="3794"/>
                    <a:ext cx="107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6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7" h="25">
                        <a:moveTo>
                          <a:pt x="0" y="0"/>
                        </a:moveTo>
                        <a:lnTo>
                          <a:pt x="106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7" name="Freeform 105"/>
                  <p:cNvSpPr>
                    <a:spLocks/>
                  </p:cNvSpPr>
                  <p:nvPr/>
                </p:nvSpPr>
                <p:spPr bwMode="auto">
                  <a:xfrm>
                    <a:off x="1435" y="3779"/>
                    <a:ext cx="45" cy="40"/>
                  </a:xfrm>
                  <a:custGeom>
                    <a:avLst/>
                    <a:gdLst/>
                    <a:ahLst/>
                    <a:cxnLst>
                      <a:cxn ang="0">
                        <a:pos x="0" y="39"/>
                      </a:cxn>
                      <a:cxn ang="0">
                        <a:pos x="44" y="0"/>
                      </a:cxn>
                      <a:cxn ang="0">
                        <a:pos x="0" y="39"/>
                      </a:cxn>
                    </a:cxnLst>
                    <a:rect l="0" t="0" r="r" b="b"/>
                    <a:pathLst>
                      <a:path w="45" h="40">
                        <a:moveTo>
                          <a:pt x="0" y="39"/>
                        </a:moveTo>
                        <a:lnTo>
                          <a:pt x="44" y="0"/>
                        </a:lnTo>
                        <a:lnTo>
                          <a:pt x="0" y="3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8" name="Freeform 106"/>
                  <p:cNvSpPr>
                    <a:spLocks/>
                  </p:cNvSpPr>
                  <p:nvPr/>
                </p:nvSpPr>
                <p:spPr bwMode="auto">
                  <a:xfrm>
                    <a:off x="1480" y="3779"/>
                    <a:ext cx="88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8" h="8">
                        <a:moveTo>
                          <a:pt x="0" y="0"/>
                        </a:moveTo>
                        <a:lnTo>
                          <a:pt x="87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61899" name="Freeform 107"/>
            <p:cNvSpPr>
              <a:spLocks/>
            </p:cNvSpPr>
            <p:nvPr/>
          </p:nvSpPr>
          <p:spPr bwMode="auto">
            <a:xfrm>
              <a:off x="1267" y="3540"/>
              <a:ext cx="200" cy="186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199" y="74"/>
                </a:cxn>
                <a:cxn ang="0">
                  <a:pos x="0" y="185"/>
                </a:cxn>
                <a:cxn ang="0">
                  <a:pos x="0" y="93"/>
                </a:cxn>
              </a:cxnLst>
              <a:rect l="0" t="0" r="r" b="b"/>
              <a:pathLst>
                <a:path w="200" h="186">
                  <a:moveTo>
                    <a:pt x="0" y="93"/>
                  </a:moveTo>
                  <a:lnTo>
                    <a:pt x="199" y="0"/>
                  </a:lnTo>
                  <a:lnTo>
                    <a:pt x="199" y="74"/>
                  </a:lnTo>
                  <a:lnTo>
                    <a:pt x="0" y="185"/>
                  </a:lnTo>
                  <a:lnTo>
                    <a:pt x="0" y="93"/>
                  </a:lnTo>
                </a:path>
              </a:pathLst>
            </a:custGeom>
            <a:solidFill>
              <a:srgbClr val="5F5F5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900" name="Freeform 108"/>
            <p:cNvSpPr>
              <a:spLocks/>
            </p:cNvSpPr>
            <p:nvPr/>
          </p:nvSpPr>
          <p:spPr bwMode="auto">
            <a:xfrm>
              <a:off x="1265" y="3357"/>
              <a:ext cx="207" cy="28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06" y="0"/>
                </a:cxn>
                <a:cxn ang="0">
                  <a:pos x="206" y="185"/>
                </a:cxn>
                <a:cxn ang="0">
                  <a:pos x="0" y="279"/>
                </a:cxn>
                <a:cxn ang="0">
                  <a:pos x="0" y="59"/>
                </a:cxn>
              </a:cxnLst>
              <a:rect l="0" t="0" r="r" b="b"/>
              <a:pathLst>
                <a:path w="207" h="280">
                  <a:moveTo>
                    <a:pt x="0" y="59"/>
                  </a:moveTo>
                  <a:lnTo>
                    <a:pt x="206" y="0"/>
                  </a:lnTo>
                  <a:lnTo>
                    <a:pt x="206" y="185"/>
                  </a:lnTo>
                  <a:lnTo>
                    <a:pt x="0" y="279"/>
                  </a:lnTo>
                  <a:lnTo>
                    <a:pt x="0" y="59"/>
                  </a:lnTo>
                </a:path>
              </a:pathLst>
            </a:custGeom>
            <a:solidFill>
              <a:srgbClr val="BFB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901" name="Freeform 109"/>
            <p:cNvSpPr>
              <a:spLocks/>
            </p:cNvSpPr>
            <p:nvPr/>
          </p:nvSpPr>
          <p:spPr bwMode="auto">
            <a:xfrm>
              <a:off x="340" y="3581"/>
              <a:ext cx="978" cy="193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977" y="79"/>
                </a:cxn>
                <a:cxn ang="0">
                  <a:pos x="920" y="149"/>
                </a:cxn>
                <a:cxn ang="0">
                  <a:pos x="864" y="192"/>
                </a:cxn>
                <a:cxn ang="0">
                  <a:pos x="0" y="96"/>
                </a:cxn>
                <a:cxn ang="0">
                  <a:pos x="64" y="69"/>
                </a:cxn>
                <a:cxn ang="0">
                  <a:pos x="159" y="0"/>
                </a:cxn>
              </a:cxnLst>
              <a:rect l="0" t="0" r="r" b="b"/>
              <a:pathLst>
                <a:path w="978" h="193">
                  <a:moveTo>
                    <a:pt x="159" y="0"/>
                  </a:moveTo>
                  <a:lnTo>
                    <a:pt x="977" y="79"/>
                  </a:lnTo>
                  <a:lnTo>
                    <a:pt x="920" y="149"/>
                  </a:lnTo>
                  <a:lnTo>
                    <a:pt x="864" y="192"/>
                  </a:lnTo>
                  <a:lnTo>
                    <a:pt x="0" y="96"/>
                  </a:lnTo>
                  <a:lnTo>
                    <a:pt x="64" y="69"/>
                  </a:lnTo>
                  <a:lnTo>
                    <a:pt x="159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1968" name="Group 110"/>
            <p:cNvGrpSpPr>
              <a:grpSpLocks/>
            </p:cNvGrpSpPr>
            <p:nvPr/>
          </p:nvGrpSpPr>
          <p:grpSpPr bwMode="auto">
            <a:xfrm>
              <a:off x="1263" y="3374"/>
              <a:ext cx="212" cy="252"/>
              <a:chOff x="1263" y="3374"/>
              <a:chExt cx="212" cy="252"/>
            </a:xfrm>
          </p:grpSpPr>
          <p:sp>
            <p:nvSpPr>
              <p:cNvPr id="161903" name="Freeform 111"/>
              <p:cNvSpPr>
                <a:spLocks/>
              </p:cNvSpPr>
              <p:nvPr/>
            </p:nvSpPr>
            <p:spPr bwMode="auto">
              <a:xfrm>
                <a:off x="1263" y="3444"/>
                <a:ext cx="212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1" y="0"/>
                  </a:cxn>
                  <a:cxn ang="0">
                    <a:pos x="0" y="77"/>
                  </a:cxn>
                </a:cxnLst>
                <a:rect l="0" t="0" r="r" b="b"/>
                <a:pathLst>
                  <a:path w="212" h="78">
                    <a:moveTo>
                      <a:pt x="0" y="77"/>
                    </a:moveTo>
                    <a:lnTo>
                      <a:pt x="211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4" name="Freeform 112"/>
              <p:cNvSpPr>
                <a:spLocks/>
              </p:cNvSpPr>
              <p:nvPr/>
            </p:nvSpPr>
            <p:spPr bwMode="auto">
              <a:xfrm>
                <a:off x="1300" y="3466"/>
                <a:ext cx="174" cy="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73" y="0"/>
                  </a:cxn>
                  <a:cxn ang="0">
                    <a:pos x="0" y="68"/>
                  </a:cxn>
                </a:cxnLst>
                <a:rect l="0" t="0" r="r" b="b"/>
                <a:pathLst>
                  <a:path w="174" h="69">
                    <a:moveTo>
                      <a:pt x="0" y="68"/>
                    </a:moveTo>
                    <a:lnTo>
                      <a:pt x="173" y="0"/>
                    </a:lnTo>
                    <a:lnTo>
                      <a:pt x="0" y="6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5" name="Freeform 113"/>
              <p:cNvSpPr>
                <a:spLocks/>
              </p:cNvSpPr>
              <p:nvPr/>
            </p:nvSpPr>
            <p:spPr bwMode="auto">
              <a:xfrm>
                <a:off x="1299" y="3487"/>
                <a:ext cx="175" cy="7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74" y="0"/>
                  </a:cxn>
                  <a:cxn ang="0">
                    <a:pos x="0" y="72"/>
                  </a:cxn>
                </a:cxnLst>
                <a:rect l="0" t="0" r="r" b="b"/>
                <a:pathLst>
                  <a:path w="175" h="73">
                    <a:moveTo>
                      <a:pt x="0" y="72"/>
                    </a:moveTo>
                    <a:lnTo>
                      <a:pt x="174" y="0"/>
                    </a:lnTo>
                    <a:lnTo>
                      <a:pt x="0" y="7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6" name="Freeform 114"/>
              <p:cNvSpPr>
                <a:spLocks/>
              </p:cNvSpPr>
              <p:nvPr/>
            </p:nvSpPr>
            <p:spPr bwMode="auto">
              <a:xfrm>
                <a:off x="1300" y="3507"/>
                <a:ext cx="175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4" y="0"/>
                  </a:cxn>
                  <a:cxn ang="0">
                    <a:pos x="0" y="74"/>
                  </a:cxn>
                </a:cxnLst>
                <a:rect l="0" t="0" r="r" b="b"/>
                <a:pathLst>
                  <a:path w="175" h="75">
                    <a:moveTo>
                      <a:pt x="0" y="74"/>
                    </a:moveTo>
                    <a:lnTo>
                      <a:pt x="174" y="0"/>
                    </a:lnTo>
                    <a:lnTo>
                      <a:pt x="0" y="74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7" name="Freeform 115"/>
              <p:cNvSpPr>
                <a:spLocks/>
              </p:cNvSpPr>
              <p:nvPr/>
            </p:nvSpPr>
            <p:spPr bwMode="auto">
              <a:xfrm>
                <a:off x="1300" y="3528"/>
                <a:ext cx="175" cy="79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74" y="0"/>
                  </a:cxn>
                  <a:cxn ang="0">
                    <a:pos x="0" y="78"/>
                  </a:cxn>
                </a:cxnLst>
                <a:rect l="0" t="0" r="r" b="b"/>
                <a:pathLst>
                  <a:path w="175" h="79">
                    <a:moveTo>
                      <a:pt x="0" y="78"/>
                    </a:moveTo>
                    <a:lnTo>
                      <a:pt x="174" y="0"/>
                    </a:lnTo>
                    <a:lnTo>
                      <a:pt x="0" y="7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8" name="Freeform 116"/>
              <p:cNvSpPr>
                <a:spLocks/>
              </p:cNvSpPr>
              <p:nvPr/>
            </p:nvSpPr>
            <p:spPr bwMode="auto">
              <a:xfrm>
                <a:off x="1299" y="3421"/>
                <a:ext cx="17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175" y="0"/>
                  </a:cxn>
                  <a:cxn ang="0">
                    <a:pos x="0" y="61"/>
                  </a:cxn>
                </a:cxnLst>
                <a:rect l="0" t="0" r="r" b="b"/>
                <a:pathLst>
                  <a:path w="176" h="62">
                    <a:moveTo>
                      <a:pt x="0" y="61"/>
                    </a:moveTo>
                    <a:lnTo>
                      <a:pt x="175" y="0"/>
                    </a:lnTo>
                    <a:lnTo>
                      <a:pt x="0" y="6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9" name="Freeform 117"/>
              <p:cNvSpPr>
                <a:spLocks/>
              </p:cNvSpPr>
              <p:nvPr/>
            </p:nvSpPr>
            <p:spPr bwMode="auto">
              <a:xfrm>
                <a:off x="1300" y="3399"/>
                <a:ext cx="175" cy="5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74" y="0"/>
                  </a:cxn>
                  <a:cxn ang="0">
                    <a:pos x="0" y="55"/>
                  </a:cxn>
                </a:cxnLst>
                <a:rect l="0" t="0" r="r" b="b"/>
                <a:pathLst>
                  <a:path w="175" h="56">
                    <a:moveTo>
                      <a:pt x="0" y="55"/>
                    </a:moveTo>
                    <a:lnTo>
                      <a:pt x="174" y="0"/>
                    </a:lnTo>
                    <a:lnTo>
                      <a:pt x="0" y="55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10" name="Freeform 118"/>
              <p:cNvSpPr>
                <a:spLocks/>
              </p:cNvSpPr>
              <p:nvPr/>
            </p:nvSpPr>
            <p:spPr bwMode="auto">
              <a:xfrm>
                <a:off x="1299" y="3374"/>
                <a:ext cx="175" cy="53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174" y="0"/>
                  </a:cxn>
                  <a:cxn ang="0">
                    <a:pos x="0" y="52"/>
                  </a:cxn>
                </a:cxnLst>
                <a:rect l="0" t="0" r="r" b="b"/>
                <a:pathLst>
                  <a:path w="175" h="53">
                    <a:moveTo>
                      <a:pt x="0" y="52"/>
                    </a:moveTo>
                    <a:lnTo>
                      <a:pt x="174" y="0"/>
                    </a:lnTo>
                    <a:lnTo>
                      <a:pt x="0" y="5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11" name="Freeform 119"/>
              <p:cNvSpPr>
                <a:spLocks/>
              </p:cNvSpPr>
              <p:nvPr/>
            </p:nvSpPr>
            <p:spPr bwMode="auto">
              <a:xfrm>
                <a:off x="1299" y="3408"/>
                <a:ext cx="2" cy="2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7"/>
                  </a:cxn>
                  <a:cxn ang="0">
                    <a:pos x="1" y="0"/>
                  </a:cxn>
                </a:cxnLst>
                <a:rect l="0" t="0" r="r" b="b"/>
                <a:pathLst>
                  <a:path w="2" h="218">
                    <a:moveTo>
                      <a:pt x="1" y="0"/>
                    </a:moveTo>
                    <a:lnTo>
                      <a:pt x="0" y="217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61971" name="Group 120"/>
            <p:cNvGrpSpPr>
              <a:grpSpLocks/>
            </p:cNvGrpSpPr>
            <p:nvPr/>
          </p:nvGrpSpPr>
          <p:grpSpPr bwMode="auto">
            <a:xfrm>
              <a:off x="340" y="3591"/>
              <a:ext cx="983" cy="218"/>
              <a:chOff x="340" y="3591"/>
              <a:chExt cx="983" cy="218"/>
            </a:xfrm>
          </p:grpSpPr>
          <p:sp>
            <p:nvSpPr>
              <p:cNvPr id="161913" name="Freeform 121"/>
              <p:cNvSpPr>
                <a:spLocks/>
              </p:cNvSpPr>
              <p:nvPr/>
            </p:nvSpPr>
            <p:spPr bwMode="auto">
              <a:xfrm>
                <a:off x="1019" y="3660"/>
                <a:ext cx="230" cy="91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35" y="52"/>
                  </a:cxn>
                  <a:cxn ang="0">
                    <a:pos x="0" y="75"/>
                  </a:cxn>
                  <a:cxn ang="0">
                    <a:pos x="150" y="90"/>
                  </a:cxn>
                  <a:cxn ang="0">
                    <a:pos x="185" y="62"/>
                  </a:cxn>
                  <a:cxn ang="0">
                    <a:pos x="229" y="12"/>
                  </a:cxn>
                  <a:cxn ang="0">
                    <a:pos x="89" y="0"/>
                  </a:cxn>
                </a:cxnLst>
                <a:rect l="0" t="0" r="r" b="b"/>
                <a:pathLst>
                  <a:path w="230" h="91">
                    <a:moveTo>
                      <a:pt x="89" y="0"/>
                    </a:moveTo>
                    <a:lnTo>
                      <a:pt x="35" y="52"/>
                    </a:lnTo>
                    <a:lnTo>
                      <a:pt x="0" y="75"/>
                    </a:lnTo>
                    <a:lnTo>
                      <a:pt x="150" y="90"/>
                    </a:lnTo>
                    <a:lnTo>
                      <a:pt x="185" y="62"/>
                    </a:lnTo>
                    <a:lnTo>
                      <a:pt x="229" y="12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808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1972" name="Group 122"/>
              <p:cNvGrpSpPr>
                <a:grpSpLocks/>
              </p:cNvGrpSpPr>
              <p:nvPr/>
            </p:nvGrpSpPr>
            <p:grpSpPr bwMode="auto">
              <a:xfrm>
                <a:off x="340" y="3591"/>
                <a:ext cx="983" cy="218"/>
                <a:chOff x="340" y="3591"/>
                <a:chExt cx="983" cy="218"/>
              </a:xfrm>
            </p:grpSpPr>
            <p:sp>
              <p:nvSpPr>
                <p:cNvPr id="161915" name="Freeform 123"/>
                <p:cNvSpPr>
                  <a:spLocks/>
                </p:cNvSpPr>
                <p:nvPr/>
              </p:nvSpPr>
              <p:spPr bwMode="auto">
                <a:xfrm>
                  <a:off x="340" y="3681"/>
                  <a:ext cx="864" cy="1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"/>
                    </a:cxn>
                    <a:cxn ang="0">
                      <a:pos x="863" y="127"/>
                    </a:cxn>
                    <a:cxn ang="0">
                      <a:pos x="863" y="9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64" h="128">
                      <a:moveTo>
                        <a:pt x="0" y="0"/>
                      </a:moveTo>
                      <a:lnTo>
                        <a:pt x="0" y="33"/>
                      </a:lnTo>
                      <a:lnTo>
                        <a:pt x="863" y="127"/>
                      </a:lnTo>
                      <a:lnTo>
                        <a:pt x="863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916" name="Freeform 124"/>
                <p:cNvSpPr>
                  <a:spLocks/>
                </p:cNvSpPr>
                <p:nvPr/>
              </p:nvSpPr>
              <p:spPr bwMode="auto">
                <a:xfrm>
                  <a:off x="1211" y="3663"/>
                  <a:ext cx="107" cy="146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0" y="145"/>
                    </a:cxn>
                    <a:cxn ang="0">
                      <a:pos x="46" y="112"/>
                    </a:cxn>
                    <a:cxn ang="0">
                      <a:pos x="65" y="92"/>
                    </a:cxn>
                    <a:cxn ang="0">
                      <a:pos x="106" y="41"/>
                    </a:cxn>
                    <a:cxn ang="0">
                      <a:pos x="106" y="0"/>
                    </a:cxn>
                    <a:cxn ang="0">
                      <a:pos x="53" y="69"/>
                    </a:cxn>
                    <a:cxn ang="0">
                      <a:pos x="0" y="112"/>
                    </a:cxn>
                  </a:cxnLst>
                  <a:rect l="0" t="0" r="r" b="b"/>
                  <a:pathLst>
                    <a:path w="107" h="146">
                      <a:moveTo>
                        <a:pt x="0" y="112"/>
                      </a:moveTo>
                      <a:lnTo>
                        <a:pt x="0" y="145"/>
                      </a:lnTo>
                      <a:lnTo>
                        <a:pt x="46" y="112"/>
                      </a:lnTo>
                      <a:lnTo>
                        <a:pt x="65" y="92"/>
                      </a:lnTo>
                      <a:lnTo>
                        <a:pt x="106" y="41"/>
                      </a:lnTo>
                      <a:lnTo>
                        <a:pt x="106" y="0"/>
                      </a:lnTo>
                      <a:lnTo>
                        <a:pt x="53" y="69"/>
                      </a:lnTo>
                      <a:lnTo>
                        <a:pt x="0" y="112"/>
                      </a:lnTo>
                    </a:path>
                  </a:pathLst>
                </a:custGeom>
                <a:solidFill>
                  <a:srgbClr val="5F5F5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917" name="Freeform 125"/>
                <p:cNvSpPr>
                  <a:spLocks/>
                </p:cNvSpPr>
                <p:nvPr/>
              </p:nvSpPr>
              <p:spPr bwMode="auto">
                <a:xfrm>
                  <a:off x="340" y="3690"/>
                  <a:ext cx="871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0" y="9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1" h="99">
                      <a:moveTo>
                        <a:pt x="0" y="0"/>
                      </a:moveTo>
                      <a:lnTo>
                        <a:pt x="870" y="9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61973" name="Group 126"/>
                <p:cNvGrpSpPr>
                  <a:grpSpLocks/>
                </p:cNvGrpSpPr>
                <p:nvPr/>
              </p:nvGrpSpPr>
              <p:grpSpPr bwMode="auto">
                <a:xfrm>
                  <a:off x="397" y="3591"/>
                  <a:ext cx="838" cy="167"/>
                  <a:chOff x="397" y="3591"/>
                  <a:chExt cx="838" cy="167"/>
                </a:xfrm>
              </p:grpSpPr>
              <p:sp>
                <p:nvSpPr>
                  <p:cNvPr id="161919" name="Freeform 127"/>
                  <p:cNvSpPr>
                    <a:spLocks/>
                  </p:cNvSpPr>
                  <p:nvPr/>
                </p:nvSpPr>
                <p:spPr bwMode="auto">
                  <a:xfrm>
                    <a:off x="397" y="3600"/>
                    <a:ext cx="638" cy="126"/>
                  </a:xfrm>
                  <a:custGeom>
                    <a:avLst/>
                    <a:gdLst/>
                    <a:ahLst/>
                    <a:cxnLst>
                      <a:cxn ang="0">
                        <a:pos x="110" y="0"/>
                      </a:cxn>
                      <a:cxn ang="0">
                        <a:pos x="35" y="55"/>
                      </a:cxn>
                      <a:cxn ang="0">
                        <a:pos x="0" y="71"/>
                      </a:cxn>
                      <a:cxn ang="0">
                        <a:pos x="540" y="125"/>
                      </a:cxn>
                      <a:cxn ang="0">
                        <a:pos x="579" y="101"/>
                      </a:cxn>
                      <a:cxn ang="0">
                        <a:pos x="637" y="50"/>
                      </a:cxn>
                      <a:cxn ang="0">
                        <a:pos x="110" y="0"/>
                      </a:cxn>
                    </a:cxnLst>
                    <a:rect l="0" t="0" r="r" b="b"/>
                    <a:pathLst>
                      <a:path w="638" h="126">
                        <a:moveTo>
                          <a:pt x="110" y="0"/>
                        </a:moveTo>
                        <a:lnTo>
                          <a:pt x="35" y="55"/>
                        </a:lnTo>
                        <a:lnTo>
                          <a:pt x="0" y="71"/>
                        </a:lnTo>
                        <a:lnTo>
                          <a:pt x="540" y="125"/>
                        </a:lnTo>
                        <a:lnTo>
                          <a:pt x="579" y="101"/>
                        </a:lnTo>
                        <a:lnTo>
                          <a:pt x="637" y="50"/>
                        </a:lnTo>
                        <a:lnTo>
                          <a:pt x="1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61977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409" y="3591"/>
                    <a:ext cx="826" cy="167"/>
                    <a:chOff x="409" y="3591"/>
                    <a:chExt cx="826" cy="167"/>
                  </a:xfrm>
                </p:grpSpPr>
                <p:grpSp>
                  <p:nvGrpSpPr>
                    <p:cNvPr id="161978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" y="3591"/>
                      <a:ext cx="601" cy="138"/>
                      <a:chOff x="425" y="3591"/>
                      <a:chExt cx="601" cy="138"/>
                    </a:xfrm>
                  </p:grpSpPr>
                  <p:grpSp>
                    <p:nvGrpSpPr>
                      <p:cNvPr id="161979" name="Group 1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5" y="3591"/>
                        <a:ext cx="126" cy="92"/>
                        <a:chOff x="425" y="3591"/>
                        <a:chExt cx="126" cy="92"/>
                      </a:xfrm>
                    </p:grpSpPr>
                    <p:sp>
                      <p:nvSpPr>
                        <p:cNvPr id="161923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5" y="3661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24" name="Freeform 1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" y="3591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0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" y="3596"/>
                        <a:ext cx="126" cy="92"/>
                        <a:chOff x="474" y="3596"/>
                        <a:chExt cx="126" cy="92"/>
                      </a:xfrm>
                    </p:grpSpPr>
                    <p:sp>
                      <p:nvSpPr>
                        <p:cNvPr id="161926" name="Freeform 1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4" y="3666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27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4" y="359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1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4" y="3599"/>
                        <a:ext cx="127" cy="92"/>
                        <a:chOff x="524" y="3599"/>
                        <a:chExt cx="127" cy="92"/>
                      </a:xfrm>
                    </p:grpSpPr>
                    <p:sp>
                      <p:nvSpPr>
                        <p:cNvPr id="161929" name="Freeform 1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4" y="3669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0" name="Freeform 1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5" y="359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2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70" y="3606"/>
                        <a:ext cx="127" cy="92"/>
                        <a:chOff x="570" y="3606"/>
                        <a:chExt cx="127" cy="92"/>
                      </a:xfrm>
                    </p:grpSpPr>
                    <p:sp>
                      <p:nvSpPr>
                        <p:cNvPr id="161932" name="Freeform 1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0" y="3676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3" name="Freeform 1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1" y="360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3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1" y="3609"/>
                        <a:ext cx="126" cy="92"/>
                        <a:chOff x="621" y="3609"/>
                        <a:chExt cx="126" cy="92"/>
                      </a:xfrm>
                    </p:grpSpPr>
                    <p:sp>
                      <p:nvSpPr>
                        <p:cNvPr id="161935" name="Freeform 1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" y="3679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6" name="Freeform 1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360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792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8" y="3612"/>
                        <a:ext cx="127" cy="93"/>
                        <a:chOff x="668" y="3612"/>
                        <a:chExt cx="127" cy="93"/>
                      </a:xfrm>
                    </p:grpSpPr>
                    <p:sp>
                      <p:nvSpPr>
                        <p:cNvPr id="161938" name="Freeform 1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8" y="3682"/>
                          <a:ext cx="4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"/>
                            </a:cxn>
                            <a:cxn ang="0">
                              <a:pos x="41" y="0"/>
                            </a:cxn>
                            <a:cxn ang="0">
                              <a:pos x="0" y="22"/>
                            </a:cxn>
                          </a:cxnLst>
                          <a:rect l="0" t="0" r="r" b="b"/>
                          <a:pathLst>
                            <a:path w="42" h="23">
                              <a:moveTo>
                                <a:pt x="0" y="22"/>
                              </a:moveTo>
                              <a:lnTo>
                                <a:pt x="41" y="0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9" name="Freeform 1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09" y="3612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793" name="Group 1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5" y="3617"/>
                        <a:ext cx="127" cy="92"/>
                        <a:chOff x="715" y="3617"/>
                        <a:chExt cx="127" cy="92"/>
                      </a:xfrm>
                    </p:grpSpPr>
                    <p:sp>
                      <p:nvSpPr>
                        <p:cNvPr id="161941" name="Freeform 1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5" y="3687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42" name="Freeform 1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6" y="3617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797" name="Group 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" y="3623"/>
                        <a:ext cx="127" cy="93"/>
                        <a:chOff x="759" y="3623"/>
                        <a:chExt cx="127" cy="93"/>
                      </a:xfrm>
                    </p:grpSpPr>
                    <p:sp>
                      <p:nvSpPr>
                        <p:cNvPr id="161944" name="Freeform 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9" y="3694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45" name="Freeform 1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0" y="3623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01" name="Group 1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7" y="3630"/>
                        <a:ext cx="126" cy="92"/>
                        <a:chOff x="807" y="3630"/>
                        <a:chExt cx="126" cy="92"/>
                      </a:xfrm>
                    </p:grpSpPr>
                    <p:sp>
                      <p:nvSpPr>
                        <p:cNvPr id="161947" name="Freeform 1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" y="3700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48" name="Freeform 1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7" y="3630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05" name="Group 1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4" y="3633"/>
                        <a:ext cx="127" cy="93"/>
                        <a:chOff x="854" y="3633"/>
                        <a:chExt cx="127" cy="93"/>
                      </a:xfrm>
                    </p:grpSpPr>
                    <p:sp>
                      <p:nvSpPr>
                        <p:cNvPr id="161950" name="Freeform 1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4" y="3704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51" name="Freeform 1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5" y="3633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08" name="Group 1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0" y="3637"/>
                        <a:ext cx="126" cy="92"/>
                        <a:chOff x="900" y="3637"/>
                        <a:chExt cx="126" cy="92"/>
                      </a:xfrm>
                    </p:grpSpPr>
                    <p:sp>
                      <p:nvSpPr>
                        <p:cNvPr id="161953" name="Freeform 1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0" y="3707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54" name="Freeform 1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0" y="3637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61810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7" y="3651"/>
                      <a:ext cx="182" cy="107"/>
                      <a:chOff x="1047" y="3651"/>
                      <a:chExt cx="182" cy="107"/>
                    </a:xfrm>
                  </p:grpSpPr>
                  <p:grpSp>
                    <p:nvGrpSpPr>
                      <p:cNvPr id="161813" name="Group 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2" y="3658"/>
                        <a:ext cx="107" cy="100"/>
                        <a:chOff x="1122" y="3658"/>
                        <a:chExt cx="107" cy="100"/>
                      </a:xfrm>
                    </p:grpSpPr>
                    <p:sp>
                      <p:nvSpPr>
                        <p:cNvPr id="161957" name="Freeform 1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2" y="3731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58" name="Freeform 1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8" y="3658"/>
                          <a:ext cx="71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3"/>
                            </a:cxn>
                            <a:cxn ang="0">
                              <a:pos x="70" y="0"/>
                            </a:cxn>
                            <a:cxn ang="0">
                              <a:pos x="0" y="73"/>
                            </a:cxn>
                          </a:cxnLst>
                          <a:rect l="0" t="0" r="r" b="b"/>
                          <a:pathLst>
                            <a:path w="71" h="74">
                              <a:moveTo>
                                <a:pt x="0" y="73"/>
                              </a:moveTo>
                              <a:lnTo>
                                <a:pt x="70" y="0"/>
                              </a:lnTo>
                              <a:lnTo>
                                <a:pt x="0" y="7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15" name="Group 1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84" y="3653"/>
                        <a:ext cx="109" cy="102"/>
                        <a:chOff x="1084" y="3653"/>
                        <a:chExt cx="109" cy="102"/>
                      </a:xfrm>
                    </p:grpSpPr>
                    <p:sp>
                      <p:nvSpPr>
                        <p:cNvPr id="161960" name="Freeform 1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4" y="3728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61" name="Freeform 1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0" y="3653"/>
                          <a:ext cx="73" cy="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5"/>
                            </a:cxn>
                            <a:cxn ang="0">
                              <a:pos x="72" y="0"/>
                            </a:cxn>
                            <a:cxn ang="0">
                              <a:pos x="0" y="75"/>
                            </a:cxn>
                          </a:cxnLst>
                          <a:rect l="0" t="0" r="r" b="b"/>
                          <a:pathLst>
                            <a:path w="73" h="76">
                              <a:moveTo>
                                <a:pt x="0" y="75"/>
                              </a:moveTo>
                              <a:lnTo>
                                <a:pt x="72" y="0"/>
                              </a:lnTo>
                              <a:lnTo>
                                <a:pt x="0" y="75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18" name="Group 1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651"/>
                        <a:ext cx="105" cy="99"/>
                        <a:chOff x="1047" y="3651"/>
                        <a:chExt cx="105" cy="99"/>
                      </a:xfrm>
                    </p:grpSpPr>
                    <p:sp>
                      <p:nvSpPr>
                        <p:cNvPr id="161963" name="Freeform 1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47" y="3723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64" name="Freeform 1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3" y="3651"/>
                          <a:ext cx="69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2"/>
                            </a:cxn>
                            <a:cxn ang="0">
                              <a:pos x="68" y="0"/>
                            </a:cxn>
                            <a:cxn ang="0">
                              <a:pos x="0" y="72"/>
                            </a:cxn>
                          </a:cxnLst>
                          <a:rect l="0" t="0" r="r" b="b"/>
                          <a:pathLst>
                            <a:path w="69" h="73">
                              <a:moveTo>
                                <a:pt x="0" y="72"/>
                              </a:moveTo>
                              <a:lnTo>
                                <a:pt x="68" y="0"/>
                              </a:lnTo>
                              <a:lnTo>
                                <a:pt x="0" y="7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161965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469" y="3619"/>
                      <a:ext cx="766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65" y="7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66" h="74">
                          <a:moveTo>
                            <a:pt x="0" y="0"/>
                          </a:moveTo>
                          <a:lnTo>
                            <a:pt x="76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1966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441" y="3638"/>
                      <a:ext cx="781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0" y="7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81" h="76">
                          <a:moveTo>
                            <a:pt x="0" y="0"/>
                          </a:moveTo>
                          <a:lnTo>
                            <a:pt x="780" y="7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1967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409" y="3656"/>
                      <a:ext cx="790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9" y="8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90" h="82">
                          <a:moveTo>
                            <a:pt x="0" y="0"/>
                          </a:moveTo>
                          <a:lnTo>
                            <a:pt x="789" y="8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61821" name="Group 176"/>
                <p:cNvGrpSpPr>
                  <a:grpSpLocks/>
                </p:cNvGrpSpPr>
                <p:nvPr/>
              </p:nvGrpSpPr>
              <p:grpSpPr bwMode="auto">
                <a:xfrm>
                  <a:off x="1210" y="3673"/>
                  <a:ext cx="113" cy="117"/>
                  <a:chOff x="1210" y="3673"/>
                  <a:chExt cx="113" cy="117"/>
                </a:xfrm>
              </p:grpSpPr>
              <p:sp>
                <p:nvSpPr>
                  <p:cNvPr id="161969" name="Freeform 177"/>
                  <p:cNvSpPr>
                    <a:spLocks/>
                  </p:cNvSpPr>
                  <p:nvPr/>
                </p:nvSpPr>
                <p:spPr bwMode="auto">
                  <a:xfrm>
                    <a:off x="1210" y="3739"/>
                    <a:ext cx="60" cy="51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59" y="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60" h="51">
                        <a:moveTo>
                          <a:pt x="0" y="50"/>
                        </a:moveTo>
                        <a:lnTo>
                          <a:pt x="59" y="0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970" name="Freeform 178"/>
                  <p:cNvSpPr>
                    <a:spLocks/>
                  </p:cNvSpPr>
                  <p:nvPr/>
                </p:nvSpPr>
                <p:spPr bwMode="auto">
                  <a:xfrm>
                    <a:off x="1269" y="3673"/>
                    <a:ext cx="54" cy="67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53" y="0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54" h="67">
                        <a:moveTo>
                          <a:pt x="0" y="66"/>
                        </a:moveTo>
                        <a:lnTo>
                          <a:pt x="53" y="0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61974" name="Rectangle 182"/>
          <p:cNvSpPr>
            <a:spLocks noChangeArrowheads="1"/>
          </p:cNvSpPr>
          <p:nvPr/>
        </p:nvSpPr>
        <p:spPr bwMode="auto">
          <a:xfrm>
            <a:off x="5776913" y="4552950"/>
            <a:ext cx="22002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machine</a:t>
            </a:r>
          </a:p>
        </p:txBody>
      </p:sp>
      <p:sp>
        <p:nvSpPr>
          <p:cNvPr id="161975" name="Rectangle 183"/>
          <p:cNvSpPr>
            <a:spLocks noChangeArrowheads="1"/>
          </p:cNvSpPr>
          <p:nvPr/>
        </p:nvSpPr>
        <p:spPr bwMode="auto">
          <a:xfrm>
            <a:off x="6497638" y="2457450"/>
            <a:ext cx="2552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assembleur</a:t>
            </a:r>
            <a:endParaRPr lang="fr-FR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1976" name="Rectangle 184"/>
          <p:cNvSpPr>
            <a:spLocks noChangeArrowheads="1"/>
          </p:cNvSpPr>
          <p:nvPr/>
        </p:nvSpPr>
        <p:spPr bwMode="auto">
          <a:xfrm>
            <a:off x="3017838" y="1225550"/>
            <a:ext cx="1887537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Pascal, C, C++</a:t>
            </a:r>
          </a:p>
          <a:p>
            <a:r>
              <a:rPr lang="fr-FR" sz="2000">
                <a:latin typeface="Arial" charset="0"/>
              </a:rPr>
              <a:t>JAVA !!!!...</a:t>
            </a:r>
            <a:endParaRPr lang="fr-FR" sz="20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048750" cy="628650"/>
          </a:xfrm>
          <a:noFill/>
          <a:ln/>
        </p:spPr>
        <p:txBody>
          <a:bodyPr>
            <a:normAutofit fontScale="90000"/>
          </a:bodyPr>
          <a:lstStyle/>
          <a:p>
            <a:r>
              <a:rPr lang="fr-FR"/>
              <a:t>La hiérarchie de traduction</a:t>
            </a:r>
          </a:p>
        </p:txBody>
      </p:sp>
      <p:sp>
        <p:nvSpPr>
          <p:cNvPr id="161795" name="Arc 3"/>
          <p:cNvSpPr>
            <a:spLocks/>
          </p:cNvSpPr>
          <p:nvPr/>
        </p:nvSpPr>
        <p:spPr bwMode="auto">
          <a:xfrm>
            <a:off x="2374900" y="1482725"/>
            <a:ext cx="5911850" cy="2192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6BF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2298700" y="2463800"/>
            <a:ext cx="3244850" cy="2030413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55900" y="3656013"/>
            <a:ext cx="5530850" cy="1820862"/>
            <a:chOff x="1736" y="2303"/>
            <a:chExt cx="3484" cy="1147"/>
          </a:xfrm>
        </p:grpSpPr>
        <p:sp>
          <p:nvSpPr>
            <p:cNvPr id="161798" name="Arc 6"/>
            <p:cNvSpPr>
              <a:spLocks/>
            </p:cNvSpPr>
            <p:nvPr/>
          </p:nvSpPr>
          <p:spPr bwMode="auto">
            <a:xfrm>
              <a:off x="1736" y="2303"/>
              <a:ext cx="3484" cy="110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587"/>
                <a:gd name="T2" fmla="*/ 750 w 21600"/>
                <a:gd name="T3" fmla="*/ 21587 h 21587"/>
                <a:gd name="T4" fmla="*/ 0 w 21600"/>
                <a:gd name="T5" fmla="*/ 0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7" fill="none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</a:path>
                <a:path w="21600" h="21587" stroke="0" extrusionOk="0">
                  <a:moveTo>
                    <a:pt x="21600" y="0"/>
                  </a:moveTo>
                  <a:cubicBezTo>
                    <a:pt x="21600" y="11637"/>
                    <a:pt x="12380" y="21182"/>
                    <a:pt x="749" y="215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1799" name="Freeform 7"/>
            <p:cNvSpPr>
              <a:spLocks/>
            </p:cNvSpPr>
            <p:nvPr/>
          </p:nvSpPr>
          <p:spPr bwMode="auto">
            <a:xfrm>
              <a:off x="1740" y="3378"/>
              <a:ext cx="144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43" y="71"/>
                </a:cxn>
                <a:cxn ang="0">
                  <a:pos x="143" y="0"/>
                </a:cxn>
                <a:cxn ang="0">
                  <a:pos x="0" y="36"/>
                </a:cxn>
              </a:cxnLst>
              <a:rect l="0" t="0" r="r" b="b"/>
              <a:pathLst>
                <a:path w="144" h="72">
                  <a:moveTo>
                    <a:pt x="0" y="36"/>
                  </a:moveTo>
                  <a:lnTo>
                    <a:pt x="143" y="71"/>
                  </a:lnTo>
                  <a:lnTo>
                    <a:pt x="143" y="0"/>
                  </a:ln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rgbClr val="F6BF6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00" name="Freeform 8"/>
            <p:cNvSpPr>
              <a:spLocks/>
            </p:cNvSpPr>
            <p:nvPr/>
          </p:nvSpPr>
          <p:spPr bwMode="auto">
            <a:xfrm>
              <a:off x="1740" y="3378"/>
              <a:ext cx="13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6" y="64"/>
                </a:cxn>
                <a:cxn ang="0">
                  <a:pos x="136" y="0"/>
                </a:cxn>
                <a:cxn ang="0">
                  <a:pos x="0" y="33"/>
                </a:cxn>
              </a:cxnLst>
              <a:rect l="0" t="0" r="r" b="b"/>
              <a:pathLst>
                <a:path w="137" h="65">
                  <a:moveTo>
                    <a:pt x="0" y="33"/>
                  </a:moveTo>
                  <a:lnTo>
                    <a:pt x="136" y="64"/>
                  </a:lnTo>
                  <a:lnTo>
                    <a:pt x="136" y="0"/>
                  </a:lnTo>
                  <a:lnTo>
                    <a:pt x="0" y="33"/>
                  </a:lnTo>
                </a:path>
              </a:pathLst>
            </a:custGeom>
            <a:solidFill>
              <a:srgbClr val="F6BF69"/>
            </a:solidFill>
            <a:ln w="762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24475" y="1812925"/>
            <a:ext cx="1592263" cy="555625"/>
            <a:chOff x="3354" y="1142"/>
            <a:chExt cx="1003" cy="350"/>
          </a:xfrm>
        </p:grpSpPr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3662" y="1142"/>
              <a:ext cx="490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3354" y="1290"/>
              <a:ext cx="100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7023100" y="3452813"/>
            <a:ext cx="1911350" cy="1292225"/>
          </a:xfrm>
          <a:prstGeom prst="ellipse">
            <a:avLst/>
          </a:prstGeom>
          <a:gradFill rotWithShape="0">
            <a:gsLst>
              <a:gs pos="0">
                <a:srgbClr val="A2C1FE">
                  <a:gamma/>
                  <a:tint val="0"/>
                  <a:invGamma/>
                </a:srgbClr>
              </a:gs>
              <a:gs pos="100000">
                <a:srgbClr val="A2C1FE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13613" y="3846513"/>
            <a:ext cx="1522412" cy="611187"/>
            <a:chOff x="4607" y="2423"/>
            <a:chExt cx="959" cy="385"/>
          </a:xfrm>
        </p:grpSpPr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4607" y="2423"/>
              <a:ext cx="95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000">
                  <a:solidFill>
                    <a:srgbClr val="000000"/>
                  </a:solidFill>
                  <a:latin typeface="Arial" charset="0"/>
                </a:rPr>
                <a:t>Assembleur</a:t>
              </a: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4694" y="2606"/>
              <a:ext cx="34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90950" y="4786313"/>
            <a:ext cx="1439863" cy="1096962"/>
            <a:chOff x="2388" y="3015"/>
            <a:chExt cx="907" cy="691"/>
          </a:xfrm>
        </p:grpSpPr>
        <p:sp>
          <p:nvSpPr>
            <p:cNvPr id="161809" name="Oval 17"/>
            <p:cNvSpPr>
              <a:spLocks noChangeArrowheads="1"/>
            </p:cNvSpPr>
            <p:nvPr/>
          </p:nvSpPr>
          <p:spPr bwMode="auto">
            <a:xfrm>
              <a:off x="2388" y="3015"/>
              <a:ext cx="880" cy="691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421" y="3170"/>
              <a:ext cx="874" cy="402"/>
              <a:chOff x="2421" y="3170"/>
              <a:chExt cx="874" cy="402"/>
            </a:xfrm>
          </p:grpSpPr>
          <p:sp>
            <p:nvSpPr>
              <p:cNvPr id="161811" name="Rectangle 19"/>
              <p:cNvSpPr>
                <a:spLocks noChangeArrowheads="1"/>
              </p:cNvSpPr>
              <p:nvPr/>
            </p:nvSpPr>
            <p:spPr bwMode="auto">
              <a:xfrm>
                <a:off x="2421" y="3170"/>
                <a:ext cx="874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fr-FR" sz="1800">
                    <a:solidFill>
                      <a:srgbClr val="000000"/>
                    </a:solidFill>
                    <a:latin typeface="Arial" charset="0"/>
                  </a:rPr>
                  <a:t>Chargeur</a:t>
                </a:r>
              </a:p>
              <a:p>
                <a:pPr algn="ctr"/>
                <a:r>
                  <a:rPr lang="fr-FR" sz="1800">
                    <a:solidFill>
                      <a:srgbClr val="000000"/>
                    </a:solidFill>
                    <a:latin typeface="Arial" charset="0"/>
                  </a:rPr>
                  <a:t>en Mémoire</a:t>
                </a:r>
              </a:p>
            </p:txBody>
          </p:sp>
          <p:sp>
            <p:nvSpPr>
              <p:cNvPr id="161812" name="Rectangle 20"/>
              <p:cNvSpPr>
                <a:spLocks noChangeArrowheads="1"/>
              </p:cNvSpPr>
              <p:nvPr/>
            </p:nvSpPr>
            <p:spPr bwMode="auto">
              <a:xfrm>
                <a:off x="2478" y="3339"/>
                <a:ext cx="610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091113" y="1335088"/>
            <a:ext cx="1803400" cy="1252537"/>
            <a:chOff x="3207" y="841"/>
            <a:chExt cx="1136" cy="789"/>
          </a:xfrm>
        </p:grpSpPr>
        <p:sp>
          <p:nvSpPr>
            <p:cNvPr id="161814" name="Oval 22"/>
            <p:cNvSpPr>
              <a:spLocks noChangeArrowheads="1"/>
            </p:cNvSpPr>
            <p:nvPr/>
          </p:nvSpPr>
          <p:spPr bwMode="auto">
            <a:xfrm>
              <a:off x="3207" y="841"/>
              <a:ext cx="1136" cy="789"/>
            </a:xfrm>
            <a:prstGeom prst="ellipse">
              <a:avLst/>
            </a:pr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3294" y="1095"/>
              <a:ext cx="1034" cy="386"/>
              <a:chOff x="3294" y="1095"/>
              <a:chExt cx="1034" cy="386"/>
            </a:xfrm>
          </p:grpSpPr>
          <p:sp>
            <p:nvSpPr>
              <p:cNvPr id="161816" name="Rectangle 24"/>
              <p:cNvSpPr>
                <a:spLocks noChangeArrowheads="1"/>
              </p:cNvSpPr>
              <p:nvPr/>
            </p:nvSpPr>
            <p:spPr bwMode="auto">
              <a:xfrm>
                <a:off x="3351" y="1095"/>
                <a:ext cx="977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fr-FR" sz="2000">
                    <a:solidFill>
                      <a:srgbClr val="000000"/>
                    </a:solidFill>
                    <a:latin typeface="Arial" charset="0"/>
                  </a:rPr>
                  <a:t>Compilateur</a:t>
                </a:r>
              </a:p>
            </p:txBody>
          </p:sp>
          <p:sp>
            <p:nvSpPr>
              <p:cNvPr id="161817" name="Rectangle 25"/>
              <p:cNvSpPr>
                <a:spLocks noChangeArrowheads="1"/>
              </p:cNvSpPr>
              <p:nvPr/>
            </p:nvSpPr>
            <p:spPr bwMode="auto">
              <a:xfrm>
                <a:off x="3294" y="1279"/>
                <a:ext cx="583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61963" y="1568450"/>
            <a:ext cx="622300" cy="700088"/>
            <a:chOff x="291" y="988"/>
            <a:chExt cx="392" cy="441"/>
          </a:xfrm>
        </p:grpSpPr>
        <p:sp>
          <p:nvSpPr>
            <p:cNvPr id="161819" name="Freeform 27"/>
            <p:cNvSpPr>
              <a:spLocks/>
            </p:cNvSpPr>
            <p:nvPr/>
          </p:nvSpPr>
          <p:spPr bwMode="auto">
            <a:xfrm>
              <a:off x="295" y="992"/>
              <a:ext cx="384" cy="43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55" y="2"/>
                </a:cxn>
                <a:cxn ang="0">
                  <a:pos x="41" y="11"/>
                </a:cxn>
                <a:cxn ang="0">
                  <a:pos x="26" y="24"/>
                </a:cxn>
                <a:cxn ang="0">
                  <a:pos x="13" y="39"/>
                </a:cxn>
                <a:cxn ang="0">
                  <a:pos x="3" y="55"/>
                </a:cxn>
                <a:cxn ang="0">
                  <a:pos x="0" y="75"/>
                </a:cxn>
                <a:cxn ang="0">
                  <a:pos x="0" y="90"/>
                </a:cxn>
                <a:cxn ang="0">
                  <a:pos x="5" y="113"/>
                </a:cxn>
                <a:cxn ang="0">
                  <a:pos x="18" y="131"/>
                </a:cxn>
                <a:cxn ang="0">
                  <a:pos x="40" y="148"/>
                </a:cxn>
                <a:cxn ang="0">
                  <a:pos x="64" y="170"/>
                </a:cxn>
                <a:cxn ang="0">
                  <a:pos x="85" y="187"/>
                </a:cxn>
                <a:cxn ang="0">
                  <a:pos x="103" y="200"/>
                </a:cxn>
                <a:cxn ang="0">
                  <a:pos x="120" y="219"/>
                </a:cxn>
                <a:cxn ang="0">
                  <a:pos x="132" y="244"/>
                </a:cxn>
                <a:cxn ang="0">
                  <a:pos x="144" y="258"/>
                </a:cxn>
                <a:cxn ang="0">
                  <a:pos x="155" y="267"/>
                </a:cxn>
                <a:cxn ang="0">
                  <a:pos x="172" y="270"/>
                </a:cxn>
                <a:cxn ang="0">
                  <a:pos x="207" y="269"/>
                </a:cxn>
                <a:cxn ang="0">
                  <a:pos x="279" y="267"/>
                </a:cxn>
                <a:cxn ang="0">
                  <a:pos x="345" y="289"/>
                </a:cxn>
                <a:cxn ang="0">
                  <a:pos x="353" y="333"/>
                </a:cxn>
                <a:cxn ang="0">
                  <a:pos x="346" y="379"/>
                </a:cxn>
                <a:cxn ang="0">
                  <a:pos x="341" y="405"/>
                </a:cxn>
                <a:cxn ang="0">
                  <a:pos x="311" y="407"/>
                </a:cxn>
                <a:cxn ang="0">
                  <a:pos x="129" y="432"/>
                </a:cxn>
                <a:cxn ang="0">
                  <a:pos x="331" y="423"/>
                </a:cxn>
                <a:cxn ang="0">
                  <a:pos x="371" y="402"/>
                </a:cxn>
                <a:cxn ang="0">
                  <a:pos x="375" y="350"/>
                </a:cxn>
                <a:cxn ang="0">
                  <a:pos x="378" y="285"/>
                </a:cxn>
                <a:cxn ang="0">
                  <a:pos x="383" y="212"/>
                </a:cxn>
              </a:cxnLst>
              <a:rect l="0" t="0" r="r" b="b"/>
              <a:pathLst>
                <a:path w="384" h="433">
                  <a:moveTo>
                    <a:pt x="138" y="48"/>
                  </a:moveTo>
                  <a:lnTo>
                    <a:pt x="68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50" y="6"/>
                  </a:lnTo>
                  <a:lnTo>
                    <a:pt x="41" y="11"/>
                  </a:lnTo>
                  <a:lnTo>
                    <a:pt x="33" y="18"/>
                  </a:lnTo>
                  <a:lnTo>
                    <a:pt x="26" y="24"/>
                  </a:lnTo>
                  <a:lnTo>
                    <a:pt x="21" y="30"/>
                  </a:lnTo>
                  <a:lnTo>
                    <a:pt x="13" y="39"/>
                  </a:lnTo>
                  <a:lnTo>
                    <a:pt x="8" y="48"/>
                  </a:lnTo>
                  <a:lnTo>
                    <a:pt x="3" y="55"/>
                  </a:lnTo>
                  <a:lnTo>
                    <a:pt x="1" y="66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0" y="90"/>
                  </a:lnTo>
                  <a:lnTo>
                    <a:pt x="2" y="101"/>
                  </a:lnTo>
                  <a:lnTo>
                    <a:pt x="5" y="113"/>
                  </a:lnTo>
                  <a:lnTo>
                    <a:pt x="10" y="121"/>
                  </a:lnTo>
                  <a:lnTo>
                    <a:pt x="18" y="131"/>
                  </a:lnTo>
                  <a:lnTo>
                    <a:pt x="29" y="138"/>
                  </a:lnTo>
                  <a:lnTo>
                    <a:pt x="40" y="148"/>
                  </a:lnTo>
                  <a:lnTo>
                    <a:pt x="51" y="157"/>
                  </a:lnTo>
                  <a:lnTo>
                    <a:pt x="64" y="170"/>
                  </a:lnTo>
                  <a:lnTo>
                    <a:pt x="74" y="179"/>
                  </a:lnTo>
                  <a:lnTo>
                    <a:pt x="85" y="187"/>
                  </a:lnTo>
                  <a:lnTo>
                    <a:pt x="93" y="194"/>
                  </a:lnTo>
                  <a:lnTo>
                    <a:pt x="103" y="200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4" y="232"/>
                  </a:lnTo>
                  <a:lnTo>
                    <a:pt x="132" y="244"/>
                  </a:lnTo>
                  <a:lnTo>
                    <a:pt x="138" y="251"/>
                  </a:lnTo>
                  <a:lnTo>
                    <a:pt x="144" y="258"/>
                  </a:lnTo>
                  <a:lnTo>
                    <a:pt x="150" y="263"/>
                  </a:lnTo>
                  <a:lnTo>
                    <a:pt x="155" y="267"/>
                  </a:lnTo>
                  <a:lnTo>
                    <a:pt x="164" y="269"/>
                  </a:lnTo>
                  <a:lnTo>
                    <a:pt x="172" y="270"/>
                  </a:lnTo>
                  <a:lnTo>
                    <a:pt x="181" y="271"/>
                  </a:lnTo>
                  <a:lnTo>
                    <a:pt x="207" y="269"/>
                  </a:lnTo>
                  <a:lnTo>
                    <a:pt x="242" y="267"/>
                  </a:lnTo>
                  <a:lnTo>
                    <a:pt x="279" y="267"/>
                  </a:lnTo>
                  <a:lnTo>
                    <a:pt x="342" y="273"/>
                  </a:lnTo>
                  <a:lnTo>
                    <a:pt x="345" y="289"/>
                  </a:lnTo>
                  <a:lnTo>
                    <a:pt x="349" y="308"/>
                  </a:lnTo>
                  <a:lnTo>
                    <a:pt x="353" y="333"/>
                  </a:lnTo>
                  <a:lnTo>
                    <a:pt x="349" y="359"/>
                  </a:lnTo>
                  <a:lnTo>
                    <a:pt x="346" y="379"/>
                  </a:lnTo>
                  <a:lnTo>
                    <a:pt x="342" y="404"/>
                  </a:lnTo>
                  <a:lnTo>
                    <a:pt x="341" y="405"/>
                  </a:lnTo>
                  <a:lnTo>
                    <a:pt x="336" y="407"/>
                  </a:lnTo>
                  <a:lnTo>
                    <a:pt x="311" y="407"/>
                  </a:lnTo>
                  <a:lnTo>
                    <a:pt x="129" y="410"/>
                  </a:lnTo>
                  <a:lnTo>
                    <a:pt x="129" y="432"/>
                  </a:lnTo>
                  <a:lnTo>
                    <a:pt x="225" y="427"/>
                  </a:lnTo>
                  <a:lnTo>
                    <a:pt x="331" y="423"/>
                  </a:lnTo>
                  <a:lnTo>
                    <a:pt x="370" y="422"/>
                  </a:lnTo>
                  <a:lnTo>
                    <a:pt x="371" y="402"/>
                  </a:lnTo>
                  <a:lnTo>
                    <a:pt x="373" y="378"/>
                  </a:lnTo>
                  <a:lnTo>
                    <a:pt x="375" y="350"/>
                  </a:lnTo>
                  <a:lnTo>
                    <a:pt x="377" y="317"/>
                  </a:lnTo>
                  <a:lnTo>
                    <a:pt x="378" y="285"/>
                  </a:lnTo>
                  <a:lnTo>
                    <a:pt x="381" y="254"/>
                  </a:lnTo>
                  <a:lnTo>
                    <a:pt x="383" y="212"/>
                  </a:lnTo>
                  <a:lnTo>
                    <a:pt x="138" y="48"/>
                  </a:lnTo>
                </a:path>
              </a:pathLst>
            </a:custGeom>
            <a:solidFill>
              <a:srgbClr val="003E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20" name="Freeform 28"/>
            <p:cNvSpPr>
              <a:spLocks/>
            </p:cNvSpPr>
            <p:nvPr/>
          </p:nvSpPr>
          <p:spPr bwMode="auto">
            <a:xfrm>
              <a:off x="291" y="988"/>
              <a:ext cx="392" cy="44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56" y="3"/>
                </a:cxn>
                <a:cxn ang="0">
                  <a:pos x="42" y="11"/>
                </a:cxn>
                <a:cxn ang="0">
                  <a:pos x="27" y="24"/>
                </a:cxn>
                <a:cxn ang="0">
                  <a:pos x="13" y="41"/>
                </a:cxn>
                <a:cxn ang="0">
                  <a:pos x="3" y="57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5" y="115"/>
                </a:cxn>
                <a:cxn ang="0">
                  <a:pos x="18" y="133"/>
                </a:cxn>
                <a:cxn ang="0">
                  <a:pos x="41" y="151"/>
                </a:cxn>
                <a:cxn ang="0">
                  <a:pos x="65" y="173"/>
                </a:cxn>
                <a:cxn ang="0">
                  <a:pos x="87" y="191"/>
                </a:cxn>
                <a:cxn ang="0">
                  <a:pos x="105" y="204"/>
                </a:cxn>
                <a:cxn ang="0">
                  <a:pos x="122" y="223"/>
                </a:cxn>
                <a:cxn ang="0">
                  <a:pos x="135" y="250"/>
                </a:cxn>
                <a:cxn ang="0">
                  <a:pos x="147" y="264"/>
                </a:cxn>
                <a:cxn ang="0">
                  <a:pos x="158" y="272"/>
                </a:cxn>
                <a:cxn ang="0">
                  <a:pos x="176" y="276"/>
                </a:cxn>
                <a:cxn ang="0">
                  <a:pos x="211" y="275"/>
                </a:cxn>
                <a:cxn ang="0">
                  <a:pos x="285" y="272"/>
                </a:cxn>
                <a:cxn ang="0">
                  <a:pos x="352" y="294"/>
                </a:cxn>
                <a:cxn ang="0">
                  <a:pos x="360" y="340"/>
                </a:cxn>
                <a:cxn ang="0">
                  <a:pos x="353" y="386"/>
                </a:cxn>
                <a:cxn ang="0">
                  <a:pos x="348" y="414"/>
                </a:cxn>
                <a:cxn ang="0">
                  <a:pos x="317" y="415"/>
                </a:cxn>
                <a:cxn ang="0">
                  <a:pos x="132" y="440"/>
                </a:cxn>
                <a:cxn ang="0">
                  <a:pos x="338" y="432"/>
                </a:cxn>
                <a:cxn ang="0">
                  <a:pos x="379" y="409"/>
                </a:cxn>
                <a:cxn ang="0">
                  <a:pos x="383" y="356"/>
                </a:cxn>
                <a:cxn ang="0">
                  <a:pos x="386" y="290"/>
                </a:cxn>
                <a:cxn ang="0">
                  <a:pos x="391" y="216"/>
                </a:cxn>
              </a:cxnLst>
              <a:rect l="0" t="0" r="r" b="b"/>
              <a:pathLst>
                <a:path w="392" h="441">
                  <a:moveTo>
                    <a:pt x="141" y="50"/>
                  </a:moveTo>
                  <a:lnTo>
                    <a:pt x="69" y="0"/>
                  </a:lnTo>
                  <a:lnTo>
                    <a:pt x="62" y="1"/>
                  </a:lnTo>
                  <a:lnTo>
                    <a:pt x="56" y="3"/>
                  </a:lnTo>
                  <a:lnTo>
                    <a:pt x="51" y="6"/>
                  </a:lnTo>
                  <a:lnTo>
                    <a:pt x="42" y="11"/>
                  </a:lnTo>
                  <a:lnTo>
                    <a:pt x="34" y="18"/>
                  </a:lnTo>
                  <a:lnTo>
                    <a:pt x="27" y="24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8" y="49"/>
                  </a:lnTo>
                  <a:lnTo>
                    <a:pt x="3" y="57"/>
                  </a:lnTo>
                  <a:lnTo>
                    <a:pt x="1" y="6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2" y="104"/>
                  </a:lnTo>
                  <a:lnTo>
                    <a:pt x="5" y="115"/>
                  </a:lnTo>
                  <a:lnTo>
                    <a:pt x="10" y="124"/>
                  </a:lnTo>
                  <a:lnTo>
                    <a:pt x="18" y="133"/>
                  </a:lnTo>
                  <a:lnTo>
                    <a:pt x="30" y="142"/>
                  </a:lnTo>
                  <a:lnTo>
                    <a:pt x="41" y="151"/>
                  </a:lnTo>
                  <a:lnTo>
                    <a:pt x="52" y="161"/>
                  </a:lnTo>
                  <a:lnTo>
                    <a:pt x="65" y="173"/>
                  </a:lnTo>
                  <a:lnTo>
                    <a:pt x="76" y="183"/>
                  </a:lnTo>
                  <a:lnTo>
                    <a:pt x="87" y="191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6" y="211"/>
                  </a:lnTo>
                  <a:lnTo>
                    <a:pt x="122" y="223"/>
                  </a:lnTo>
                  <a:lnTo>
                    <a:pt x="127" y="236"/>
                  </a:lnTo>
                  <a:lnTo>
                    <a:pt x="135" y="250"/>
                  </a:lnTo>
                  <a:lnTo>
                    <a:pt x="141" y="257"/>
                  </a:lnTo>
                  <a:lnTo>
                    <a:pt x="147" y="264"/>
                  </a:lnTo>
                  <a:lnTo>
                    <a:pt x="153" y="269"/>
                  </a:lnTo>
                  <a:lnTo>
                    <a:pt x="158" y="272"/>
                  </a:lnTo>
                  <a:lnTo>
                    <a:pt x="167" y="275"/>
                  </a:lnTo>
                  <a:lnTo>
                    <a:pt x="176" y="276"/>
                  </a:lnTo>
                  <a:lnTo>
                    <a:pt x="185" y="276"/>
                  </a:lnTo>
                  <a:lnTo>
                    <a:pt x="211" y="275"/>
                  </a:lnTo>
                  <a:lnTo>
                    <a:pt x="247" y="273"/>
                  </a:lnTo>
                  <a:lnTo>
                    <a:pt x="285" y="272"/>
                  </a:lnTo>
                  <a:lnTo>
                    <a:pt x="349" y="278"/>
                  </a:lnTo>
                  <a:lnTo>
                    <a:pt x="352" y="294"/>
                  </a:lnTo>
                  <a:lnTo>
                    <a:pt x="356" y="315"/>
                  </a:lnTo>
                  <a:lnTo>
                    <a:pt x="360" y="340"/>
                  </a:lnTo>
                  <a:lnTo>
                    <a:pt x="356" y="366"/>
                  </a:lnTo>
                  <a:lnTo>
                    <a:pt x="353" y="386"/>
                  </a:lnTo>
                  <a:lnTo>
                    <a:pt x="349" y="412"/>
                  </a:lnTo>
                  <a:lnTo>
                    <a:pt x="348" y="414"/>
                  </a:lnTo>
                  <a:lnTo>
                    <a:pt x="343" y="415"/>
                  </a:lnTo>
                  <a:lnTo>
                    <a:pt x="317" y="415"/>
                  </a:lnTo>
                  <a:lnTo>
                    <a:pt x="132" y="419"/>
                  </a:lnTo>
                  <a:lnTo>
                    <a:pt x="132" y="440"/>
                  </a:lnTo>
                  <a:lnTo>
                    <a:pt x="230" y="436"/>
                  </a:lnTo>
                  <a:lnTo>
                    <a:pt x="338" y="432"/>
                  </a:lnTo>
                  <a:lnTo>
                    <a:pt x="378" y="431"/>
                  </a:lnTo>
                  <a:lnTo>
                    <a:pt x="379" y="409"/>
                  </a:lnTo>
                  <a:lnTo>
                    <a:pt x="381" y="385"/>
                  </a:lnTo>
                  <a:lnTo>
                    <a:pt x="383" y="356"/>
                  </a:lnTo>
                  <a:lnTo>
                    <a:pt x="385" y="324"/>
                  </a:lnTo>
                  <a:lnTo>
                    <a:pt x="386" y="290"/>
                  </a:lnTo>
                  <a:lnTo>
                    <a:pt x="389" y="259"/>
                  </a:lnTo>
                  <a:lnTo>
                    <a:pt x="391" y="216"/>
                  </a:lnTo>
                  <a:lnTo>
                    <a:pt x="141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373063" y="1017588"/>
            <a:ext cx="1284287" cy="1246187"/>
            <a:chOff x="235" y="641"/>
            <a:chExt cx="809" cy="785"/>
          </a:xfrm>
        </p:grpSpPr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35" y="641"/>
              <a:ext cx="809" cy="785"/>
              <a:chOff x="235" y="641"/>
              <a:chExt cx="809" cy="785"/>
            </a:xfrm>
          </p:grpSpPr>
          <p:sp>
            <p:nvSpPr>
              <p:cNvPr id="161823" name="Freeform 31"/>
              <p:cNvSpPr>
                <a:spLocks/>
              </p:cNvSpPr>
              <p:nvPr/>
            </p:nvSpPr>
            <p:spPr bwMode="auto">
              <a:xfrm>
                <a:off x="239" y="644"/>
                <a:ext cx="801" cy="777"/>
              </a:xfrm>
              <a:custGeom>
                <a:avLst/>
                <a:gdLst/>
                <a:ahLst/>
                <a:cxnLst>
                  <a:cxn ang="0">
                    <a:pos x="45" y="143"/>
                  </a:cxn>
                  <a:cxn ang="0">
                    <a:pos x="48" y="131"/>
                  </a:cxn>
                  <a:cxn ang="0">
                    <a:pos x="0" y="97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59" y="71"/>
                  </a:cxn>
                  <a:cxn ang="0">
                    <a:pos x="118" y="100"/>
                  </a:cxn>
                  <a:cxn ang="0">
                    <a:pos x="137" y="94"/>
                  </a:cxn>
                  <a:cxn ang="0">
                    <a:pos x="148" y="87"/>
                  </a:cxn>
                  <a:cxn ang="0">
                    <a:pos x="168" y="85"/>
                  </a:cxn>
                  <a:cxn ang="0">
                    <a:pos x="181" y="80"/>
                  </a:cxn>
                  <a:cxn ang="0">
                    <a:pos x="196" y="65"/>
                  </a:cxn>
                  <a:cxn ang="0">
                    <a:pos x="195" y="30"/>
                  </a:cxn>
                  <a:cxn ang="0">
                    <a:pos x="213" y="59"/>
                  </a:cxn>
                  <a:cxn ang="0">
                    <a:pos x="219" y="36"/>
                  </a:cxn>
                  <a:cxn ang="0">
                    <a:pos x="226" y="75"/>
                  </a:cxn>
                  <a:cxn ang="0">
                    <a:pos x="257" y="99"/>
                  </a:cxn>
                  <a:cxn ang="0">
                    <a:pos x="337" y="123"/>
                  </a:cxn>
                  <a:cxn ang="0">
                    <a:pos x="407" y="148"/>
                  </a:cxn>
                  <a:cxn ang="0">
                    <a:pos x="435" y="173"/>
                  </a:cxn>
                  <a:cxn ang="0">
                    <a:pos x="391" y="185"/>
                  </a:cxn>
                  <a:cxn ang="0">
                    <a:pos x="381" y="252"/>
                  </a:cxn>
                  <a:cxn ang="0">
                    <a:pos x="392" y="298"/>
                  </a:cxn>
                  <a:cxn ang="0">
                    <a:pos x="377" y="307"/>
                  </a:cxn>
                  <a:cxn ang="0">
                    <a:pos x="338" y="304"/>
                  </a:cxn>
                  <a:cxn ang="0">
                    <a:pos x="366" y="354"/>
                  </a:cxn>
                  <a:cxn ang="0">
                    <a:pos x="421" y="421"/>
                  </a:cxn>
                  <a:cxn ang="0">
                    <a:pos x="513" y="500"/>
                  </a:cxn>
                  <a:cxn ang="0">
                    <a:pos x="536" y="556"/>
                  </a:cxn>
                  <a:cxn ang="0">
                    <a:pos x="574" y="643"/>
                  </a:cxn>
                  <a:cxn ang="0">
                    <a:pos x="622" y="697"/>
                  </a:cxn>
                  <a:cxn ang="0">
                    <a:pos x="658" y="707"/>
                  </a:cxn>
                  <a:cxn ang="0">
                    <a:pos x="711" y="717"/>
                  </a:cxn>
                  <a:cxn ang="0">
                    <a:pos x="766" y="738"/>
                  </a:cxn>
                  <a:cxn ang="0">
                    <a:pos x="796" y="754"/>
                  </a:cxn>
                  <a:cxn ang="0">
                    <a:pos x="799" y="769"/>
                  </a:cxn>
                  <a:cxn ang="0">
                    <a:pos x="747" y="776"/>
                  </a:cxn>
                  <a:cxn ang="0">
                    <a:pos x="539" y="775"/>
                  </a:cxn>
                  <a:cxn ang="0">
                    <a:pos x="508" y="772"/>
                  </a:cxn>
                  <a:cxn ang="0">
                    <a:pos x="491" y="653"/>
                  </a:cxn>
                  <a:cxn ang="0">
                    <a:pos x="473" y="582"/>
                  </a:cxn>
                  <a:cxn ang="0">
                    <a:pos x="438" y="571"/>
                  </a:cxn>
                  <a:cxn ang="0">
                    <a:pos x="370" y="567"/>
                  </a:cxn>
                  <a:cxn ang="0">
                    <a:pos x="252" y="572"/>
                  </a:cxn>
                  <a:cxn ang="0">
                    <a:pos x="225" y="568"/>
                  </a:cxn>
                  <a:cxn ang="0">
                    <a:pos x="210" y="558"/>
                  </a:cxn>
                  <a:cxn ang="0">
                    <a:pos x="197" y="538"/>
                  </a:cxn>
                  <a:cxn ang="0">
                    <a:pos x="168" y="491"/>
                  </a:cxn>
                  <a:cxn ang="0">
                    <a:pos x="136" y="449"/>
                  </a:cxn>
                  <a:cxn ang="0">
                    <a:pos x="124" y="429"/>
                  </a:cxn>
                  <a:cxn ang="0">
                    <a:pos x="112" y="318"/>
                  </a:cxn>
                  <a:cxn ang="0">
                    <a:pos x="96" y="232"/>
                  </a:cxn>
                  <a:cxn ang="0">
                    <a:pos x="75" y="183"/>
                  </a:cxn>
                </a:cxnLst>
                <a:rect l="0" t="0" r="r" b="b"/>
                <a:pathLst>
                  <a:path w="801" h="777">
                    <a:moveTo>
                      <a:pt x="63" y="169"/>
                    </a:moveTo>
                    <a:lnTo>
                      <a:pt x="54" y="159"/>
                    </a:lnTo>
                    <a:lnTo>
                      <a:pt x="45" y="143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0" y="128"/>
                    </a:lnTo>
                    <a:lnTo>
                      <a:pt x="52" y="125"/>
                    </a:lnTo>
                    <a:lnTo>
                      <a:pt x="0" y="97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69" y="117"/>
                    </a:lnTo>
                    <a:lnTo>
                      <a:pt x="76" y="115"/>
                    </a:lnTo>
                    <a:lnTo>
                      <a:pt x="27" y="70"/>
                    </a:lnTo>
                    <a:lnTo>
                      <a:pt x="57" y="83"/>
                    </a:lnTo>
                    <a:lnTo>
                      <a:pt x="91" y="114"/>
                    </a:lnTo>
                    <a:lnTo>
                      <a:pt x="59" y="71"/>
                    </a:lnTo>
                    <a:lnTo>
                      <a:pt x="110" y="100"/>
                    </a:lnTo>
                    <a:lnTo>
                      <a:pt x="79" y="66"/>
                    </a:lnTo>
                    <a:lnTo>
                      <a:pt x="118" y="100"/>
                    </a:lnTo>
                    <a:lnTo>
                      <a:pt x="126" y="95"/>
                    </a:lnTo>
                    <a:lnTo>
                      <a:pt x="83" y="53"/>
                    </a:lnTo>
                    <a:lnTo>
                      <a:pt x="137" y="94"/>
                    </a:lnTo>
                    <a:lnTo>
                      <a:pt x="145" y="94"/>
                    </a:lnTo>
                    <a:lnTo>
                      <a:pt x="108" y="57"/>
                    </a:lnTo>
                    <a:lnTo>
                      <a:pt x="148" y="87"/>
                    </a:lnTo>
                    <a:lnTo>
                      <a:pt x="124" y="51"/>
                    </a:lnTo>
                    <a:lnTo>
                      <a:pt x="149" y="75"/>
                    </a:lnTo>
                    <a:lnTo>
                      <a:pt x="168" y="85"/>
                    </a:lnTo>
                    <a:lnTo>
                      <a:pt x="143" y="40"/>
                    </a:lnTo>
                    <a:lnTo>
                      <a:pt x="162" y="67"/>
                    </a:lnTo>
                    <a:lnTo>
                      <a:pt x="181" y="80"/>
                    </a:lnTo>
                    <a:lnTo>
                      <a:pt x="154" y="6"/>
                    </a:lnTo>
                    <a:lnTo>
                      <a:pt x="181" y="47"/>
                    </a:lnTo>
                    <a:lnTo>
                      <a:pt x="196" y="65"/>
                    </a:lnTo>
                    <a:lnTo>
                      <a:pt x="184" y="37"/>
                    </a:lnTo>
                    <a:lnTo>
                      <a:pt x="208" y="77"/>
                    </a:lnTo>
                    <a:lnTo>
                      <a:pt x="195" y="30"/>
                    </a:lnTo>
                    <a:lnTo>
                      <a:pt x="210" y="0"/>
                    </a:lnTo>
                    <a:lnTo>
                      <a:pt x="201" y="34"/>
                    </a:lnTo>
                    <a:lnTo>
                      <a:pt x="213" y="59"/>
                    </a:lnTo>
                    <a:lnTo>
                      <a:pt x="215" y="30"/>
                    </a:lnTo>
                    <a:lnTo>
                      <a:pt x="233" y="21"/>
                    </a:lnTo>
                    <a:lnTo>
                      <a:pt x="219" y="36"/>
                    </a:lnTo>
                    <a:lnTo>
                      <a:pt x="221" y="68"/>
                    </a:lnTo>
                    <a:lnTo>
                      <a:pt x="232" y="53"/>
                    </a:lnTo>
                    <a:lnTo>
                      <a:pt x="226" y="75"/>
                    </a:lnTo>
                    <a:lnTo>
                      <a:pt x="237" y="83"/>
                    </a:lnTo>
                    <a:lnTo>
                      <a:pt x="249" y="95"/>
                    </a:lnTo>
                    <a:lnTo>
                      <a:pt x="257" y="99"/>
                    </a:lnTo>
                    <a:lnTo>
                      <a:pt x="280" y="106"/>
                    </a:lnTo>
                    <a:lnTo>
                      <a:pt x="316" y="116"/>
                    </a:lnTo>
                    <a:lnTo>
                      <a:pt x="337" y="123"/>
                    </a:lnTo>
                    <a:lnTo>
                      <a:pt x="360" y="130"/>
                    </a:lnTo>
                    <a:lnTo>
                      <a:pt x="383" y="139"/>
                    </a:lnTo>
                    <a:lnTo>
                      <a:pt x="407" y="148"/>
                    </a:lnTo>
                    <a:lnTo>
                      <a:pt x="425" y="160"/>
                    </a:lnTo>
                    <a:lnTo>
                      <a:pt x="432" y="168"/>
                    </a:lnTo>
                    <a:lnTo>
                      <a:pt x="435" y="173"/>
                    </a:lnTo>
                    <a:lnTo>
                      <a:pt x="432" y="176"/>
                    </a:lnTo>
                    <a:lnTo>
                      <a:pt x="421" y="179"/>
                    </a:lnTo>
                    <a:lnTo>
                      <a:pt x="391" y="185"/>
                    </a:lnTo>
                    <a:lnTo>
                      <a:pt x="363" y="189"/>
                    </a:lnTo>
                    <a:lnTo>
                      <a:pt x="363" y="210"/>
                    </a:lnTo>
                    <a:lnTo>
                      <a:pt x="381" y="252"/>
                    </a:lnTo>
                    <a:lnTo>
                      <a:pt x="388" y="269"/>
                    </a:lnTo>
                    <a:lnTo>
                      <a:pt x="393" y="294"/>
                    </a:lnTo>
                    <a:lnTo>
                      <a:pt x="392" y="298"/>
                    </a:lnTo>
                    <a:lnTo>
                      <a:pt x="389" y="303"/>
                    </a:lnTo>
                    <a:lnTo>
                      <a:pt x="383" y="305"/>
                    </a:lnTo>
                    <a:lnTo>
                      <a:pt x="377" y="307"/>
                    </a:lnTo>
                    <a:lnTo>
                      <a:pt x="371" y="308"/>
                    </a:lnTo>
                    <a:lnTo>
                      <a:pt x="351" y="306"/>
                    </a:lnTo>
                    <a:lnTo>
                      <a:pt x="338" y="304"/>
                    </a:lnTo>
                    <a:lnTo>
                      <a:pt x="336" y="316"/>
                    </a:lnTo>
                    <a:lnTo>
                      <a:pt x="343" y="327"/>
                    </a:lnTo>
                    <a:lnTo>
                      <a:pt x="366" y="354"/>
                    </a:lnTo>
                    <a:lnTo>
                      <a:pt x="379" y="371"/>
                    </a:lnTo>
                    <a:lnTo>
                      <a:pt x="395" y="392"/>
                    </a:lnTo>
                    <a:lnTo>
                      <a:pt x="421" y="421"/>
                    </a:lnTo>
                    <a:lnTo>
                      <a:pt x="429" y="445"/>
                    </a:lnTo>
                    <a:lnTo>
                      <a:pt x="475" y="476"/>
                    </a:lnTo>
                    <a:lnTo>
                      <a:pt x="513" y="500"/>
                    </a:lnTo>
                    <a:lnTo>
                      <a:pt x="518" y="512"/>
                    </a:lnTo>
                    <a:lnTo>
                      <a:pt x="529" y="535"/>
                    </a:lnTo>
                    <a:lnTo>
                      <a:pt x="536" y="556"/>
                    </a:lnTo>
                    <a:lnTo>
                      <a:pt x="544" y="578"/>
                    </a:lnTo>
                    <a:lnTo>
                      <a:pt x="559" y="618"/>
                    </a:lnTo>
                    <a:lnTo>
                      <a:pt x="574" y="643"/>
                    </a:lnTo>
                    <a:lnTo>
                      <a:pt x="602" y="684"/>
                    </a:lnTo>
                    <a:lnTo>
                      <a:pt x="612" y="691"/>
                    </a:lnTo>
                    <a:lnTo>
                      <a:pt x="622" y="697"/>
                    </a:lnTo>
                    <a:lnTo>
                      <a:pt x="632" y="702"/>
                    </a:lnTo>
                    <a:lnTo>
                      <a:pt x="640" y="704"/>
                    </a:lnTo>
                    <a:lnTo>
                      <a:pt x="658" y="707"/>
                    </a:lnTo>
                    <a:lnTo>
                      <a:pt x="668" y="708"/>
                    </a:lnTo>
                    <a:lnTo>
                      <a:pt x="688" y="712"/>
                    </a:lnTo>
                    <a:lnTo>
                      <a:pt x="711" y="717"/>
                    </a:lnTo>
                    <a:lnTo>
                      <a:pt x="731" y="723"/>
                    </a:lnTo>
                    <a:lnTo>
                      <a:pt x="748" y="729"/>
                    </a:lnTo>
                    <a:lnTo>
                      <a:pt x="766" y="738"/>
                    </a:lnTo>
                    <a:lnTo>
                      <a:pt x="779" y="743"/>
                    </a:lnTo>
                    <a:lnTo>
                      <a:pt x="791" y="750"/>
                    </a:lnTo>
                    <a:lnTo>
                      <a:pt x="796" y="754"/>
                    </a:lnTo>
                    <a:lnTo>
                      <a:pt x="800" y="760"/>
                    </a:lnTo>
                    <a:lnTo>
                      <a:pt x="799" y="764"/>
                    </a:lnTo>
                    <a:lnTo>
                      <a:pt x="799" y="769"/>
                    </a:lnTo>
                    <a:lnTo>
                      <a:pt x="793" y="770"/>
                    </a:lnTo>
                    <a:lnTo>
                      <a:pt x="780" y="771"/>
                    </a:lnTo>
                    <a:lnTo>
                      <a:pt x="747" y="776"/>
                    </a:lnTo>
                    <a:lnTo>
                      <a:pt x="697" y="772"/>
                    </a:lnTo>
                    <a:lnTo>
                      <a:pt x="614" y="775"/>
                    </a:lnTo>
                    <a:lnTo>
                      <a:pt x="539" y="775"/>
                    </a:lnTo>
                    <a:lnTo>
                      <a:pt x="520" y="774"/>
                    </a:lnTo>
                    <a:lnTo>
                      <a:pt x="513" y="774"/>
                    </a:lnTo>
                    <a:lnTo>
                      <a:pt x="508" y="772"/>
                    </a:lnTo>
                    <a:lnTo>
                      <a:pt x="505" y="762"/>
                    </a:lnTo>
                    <a:lnTo>
                      <a:pt x="501" y="727"/>
                    </a:lnTo>
                    <a:lnTo>
                      <a:pt x="491" y="653"/>
                    </a:lnTo>
                    <a:lnTo>
                      <a:pt x="488" y="621"/>
                    </a:lnTo>
                    <a:lnTo>
                      <a:pt x="480" y="593"/>
                    </a:lnTo>
                    <a:lnTo>
                      <a:pt x="473" y="582"/>
                    </a:lnTo>
                    <a:lnTo>
                      <a:pt x="465" y="577"/>
                    </a:lnTo>
                    <a:lnTo>
                      <a:pt x="454" y="574"/>
                    </a:lnTo>
                    <a:lnTo>
                      <a:pt x="438" y="571"/>
                    </a:lnTo>
                    <a:lnTo>
                      <a:pt x="423" y="569"/>
                    </a:lnTo>
                    <a:lnTo>
                      <a:pt x="400" y="568"/>
                    </a:lnTo>
                    <a:lnTo>
                      <a:pt x="370" y="567"/>
                    </a:lnTo>
                    <a:lnTo>
                      <a:pt x="315" y="569"/>
                    </a:lnTo>
                    <a:lnTo>
                      <a:pt x="265" y="572"/>
                    </a:lnTo>
                    <a:lnTo>
                      <a:pt x="252" y="572"/>
                    </a:lnTo>
                    <a:lnTo>
                      <a:pt x="243" y="572"/>
                    </a:lnTo>
                    <a:lnTo>
                      <a:pt x="233" y="570"/>
                    </a:lnTo>
                    <a:lnTo>
                      <a:pt x="225" y="568"/>
                    </a:lnTo>
                    <a:lnTo>
                      <a:pt x="219" y="566"/>
                    </a:lnTo>
                    <a:lnTo>
                      <a:pt x="215" y="562"/>
                    </a:lnTo>
                    <a:lnTo>
                      <a:pt x="210" y="558"/>
                    </a:lnTo>
                    <a:lnTo>
                      <a:pt x="206" y="553"/>
                    </a:lnTo>
                    <a:lnTo>
                      <a:pt x="202" y="546"/>
                    </a:lnTo>
                    <a:lnTo>
                      <a:pt x="197" y="538"/>
                    </a:lnTo>
                    <a:lnTo>
                      <a:pt x="187" y="523"/>
                    </a:lnTo>
                    <a:lnTo>
                      <a:pt x="178" y="507"/>
                    </a:lnTo>
                    <a:lnTo>
                      <a:pt x="168" y="491"/>
                    </a:lnTo>
                    <a:lnTo>
                      <a:pt x="158" y="476"/>
                    </a:lnTo>
                    <a:lnTo>
                      <a:pt x="145" y="459"/>
                    </a:lnTo>
                    <a:lnTo>
                      <a:pt x="136" y="449"/>
                    </a:lnTo>
                    <a:lnTo>
                      <a:pt x="129" y="440"/>
                    </a:lnTo>
                    <a:lnTo>
                      <a:pt x="126" y="436"/>
                    </a:lnTo>
                    <a:lnTo>
                      <a:pt x="124" y="429"/>
                    </a:lnTo>
                    <a:lnTo>
                      <a:pt x="122" y="405"/>
                    </a:lnTo>
                    <a:lnTo>
                      <a:pt x="116" y="345"/>
                    </a:lnTo>
                    <a:lnTo>
                      <a:pt x="112" y="318"/>
                    </a:lnTo>
                    <a:lnTo>
                      <a:pt x="118" y="293"/>
                    </a:lnTo>
                    <a:lnTo>
                      <a:pt x="122" y="269"/>
                    </a:lnTo>
                    <a:lnTo>
                      <a:pt x="96" y="232"/>
                    </a:lnTo>
                    <a:lnTo>
                      <a:pt x="88" y="213"/>
                    </a:lnTo>
                    <a:lnTo>
                      <a:pt x="81" y="197"/>
                    </a:lnTo>
                    <a:lnTo>
                      <a:pt x="75" y="183"/>
                    </a:lnTo>
                    <a:lnTo>
                      <a:pt x="63" y="169"/>
                    </a:lnTo>
                  </a:path>
                </a:pathLst>
              </a:custGeom>
              <a:solidFill>
                <a:srgbClr val="FFC5CF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824" name="Freeform 32"/>
              <p:cNvSpPr>
                <a:spLocks/>
              </p:cNvSpPr>
              <p:nvPr/>
            </p:nvSpPr>
            <p:spPr bwMode="auto">
              <a:xfrm>
                <a:off x="235" y="641"/>
                <a:ext cx="809" cy="785"/>
              </a:xfrm>
              <a:custGeom>
                <a:avLst/>
                <a:gdLst/>
                <a:ahLst/>
                <a:cxnLst>
                  <a:cxn ang="0">
                    <a:pos x="45" y="144"/>
                  </a:cxn>
                  <a:cxn ang="0">
                    <a:pos x="48" y="131"/>
                  </a:cxn>
                  <a:cxn ang="0">
                    <a:pos x="0" y="98"/>
                  </a:cxn>
                  <a:cxn ang="0">
                    <a:pos x="41" y="107"/>
                  </a:cxn>
                  <a:cxn ang="0">
                    <a:pos x="27" y="70"/>
                  </a:cxn>
                  <a:cxn ang="0">
                    <a:pos x="60" y="71"/>
                  </a:cxn>
                  <a:cxn ang="0">
                    <a:pos x="119" y="100"/>
                  </a:cxn>
                  <a:cxn ang="0">
                    <a:pos x="138" y="94"/>
                  </a:cxn>
                  <a:cxn ang="0">
                    <a:pos x="149" y="87"/>
                  </a:cxn>
                  <a:cxn ang="0">
                    <a:pos x="170" y="86"/>
                  </a:cxn>
                  <a:cxn ang="0">
                    <a:pos x="183" y="81"/>
                  </a:cxn>
                  <a:cxn ang="0">
                    <a:pos x="198" y="65"/>
                  </a:cxn>
                  <a:cxn ang="0">
                    <a:pos x="197" y="30"/>
                  </a:cxn>
                  <a:cxn ang="0">
                    <a:pos x="215" y="59"/>
                  </a:cxn>
                  <a:cxn ang="0">
                    <a:pos x="221" y="35"/>
                  </a:cxn>
                  <a:cxn ang="0">
                    <a:pos x="228" y="75"/>
                  </a:cxn>
                  <a:cxn ang="0">
                    <a:pos x="260" y="99"/>
                  </a:cxn>
                  <a:cxn ang="0">
                    <a:pos x="340" y="123"/>
                  </a:cxn>
                  <a:cxn ang="0">
                    <a:pos x="411" y="150"/>
                  </a:cxn>
                  <a:cxn ang="0">
                    <a:pos x="439" y="174"/>
                  </a:cxn>
                  <a:cxn ang="0">
                    <a:pos x="395" y="186"/>
                  </a:cxn>
                  <a:cxn ang="0">
                    <a:pos x="385" y="255"/>
                  </a:cxn>
                  <a:cxn ang="0">
                    <a:pos x="396" y="301"/>
                  </a:cxn>
                  <a:cxn ang="0">
                    <a:pos x="381" y="310"/>
                  </a:cxn>
                  <a:cxn ang="0">
                    <a:pos x="341" y="307"/>
                  </a:cxn>
                  <a:cxn ang="0">
                    <a:pos x="370" y="358"/>
                  </a:cxn>
                  <a:cxn ang="0">
                    <a:pos x="425" y="424"/>
                  </a:cxn>
                  <a:cxn ang="0">
                    <a:pos x="518" y="504"/>
                  </a:cxn>
                  <a:cxn ang="0">
                    <a:pos x="541" y="562"/>
                  </a:cxn>
                  <a:cxn ang="0">
                    <a:pos x="580" y="650"/>
                  </a:cxn>
                  <a:cxn ang="0">
                    <a:pos x="628" y="703"/>
                  </a:cxn>
                  <a:cxn ang="0">
                    <a:pos x="665" y="713"/>
                  </a:cxn>
                  <a:cxn ang="0">
                    <a:pos x="718" y="724"/>
                  </a:cxn>
                  <a:cxn ang="0">
                    <a:pos x="774" y="745"/>
                  </a:cxn>
                  <a:cxn ang="0">
                    <a:pos x="804" y="761"/>
                  </a:cxn>
                  <a:cxn ang="0">
                    <a:pos x="807" y="777"/>
                  </a:cxn>
                  <a:cxn ang="0">
                    <a:pos x="754" y="784"/>
                  </a:cxn>
                  <a:cxn ang="0">
                    <a:pos x="544" y="783"/>
                  </a:cxn>
                  <a:cxn ang="0">
                    <a:pos x="513" y="779"/>
                  </a:cxn>
                  <a:cxn ang="0">
                    <a:pos x="496" y="659"/>
                  </a:cxn>
                  <a:cxn ang="0">
                    <a:pos x="478" y="587"/>
                  </a:cxn>
                  <a:cxn ang="0">
                    <a:pos x="442" y="576"/>
                  </a:cxn>
                  <a:cxn ang="0">
                    <a:pos x="374" y="573"/>
                  </a:cxn>
                  <a:cxn ang="0">
                    <a:pos x="255" y="577"/>
                  </a:cxn>
                  <a:cxn ang="0">
                    <a:pos x="227" y="574"/>
                  </a:cxn>
                  <a:cxn ang="0">
                    <a:pos x="212" y="563"/>
                  </a:cxn>
                  <a:cxn ang="0">
                    <a:pos x="199" y="544"/>
                  </a:cxn>
                  <a:cxn ang="0">
                    <a:pos x="170" y="496"/>
                  </a:cxn>
                  <a:cxn ang="0">
                    <a:pos x="137" y="454"/>
                  </a:cxn>
                  <a:cxn ang="0">
                    <a:pos x="125" y="432"/>
                  </a:cxn>
                  <a:cxn ang="0">
                    <a:pos x="113" y="321"/>
                  </a:cxn>
                  <a:cxn ang="0">
                    <a:pos x="97" y="233"/>
                  </a:cxn>
                  <a:cxn ang="0">
                    <a:pos x="76" y="184"/>
                  </a:cxn>
                </a:cxnLst>
                <a:rect l="0" t="0" r="r" b="b"/>
                <a:pathLst>
                  <a:path w="809" h="785">
                    <a:moveTo>
                      <a:pt x="64" y="171"/>
                    </a:moveTo>
                    <a:lnTo>
                      <a:pt x="55" y="160"/>
                    </a:lnTo>
                    <a:lnTo>
                      <a:pt x="45" y="144"/>
                    </a:lnTo>
                    <a:lnTo>
                      <a:pt x="32" y="129"/>
                    </a:lnTo>
                    <a:lnTo>
                      <a:pt x="0" y="112"/>
                    </a:lnTo>
                    <a:lnTo>
                      <a:pt x="48" y="131"/>
                    </a:lnTo>
                    <a:lnTo>
                      <a:pt x="51" y="129"/>
                    </a:lnTo>
                    <a:lnTo>
                      <a:pt x="53" y="126"/>
                    </a:lnTo>
                    <a:lnTo>
                      <a:pt x="0" y="98"/>
                    </a:lnTo>
                    <a:lnTo>
                      <a:pt x="26" y="106"/>
                    </a:lnTo>
                    <a:lnTo>
                      <a:pt x="14" y="82"/>
                    </a:lnTo>
                    <a:lnTo>
                      <a:pt x="41" y="107"/>
                    </a:lnTo>
                    <a:lnTo>
                      <a:pt x="70" y="117"/>
                    </a:lnTo>
                    <a:lnTo>
                      <a:pt x="77" y="116"/>
                    </a:lnTo>
                    <a:lnTo>
                      <a:pt x="27" y="70"/>
                    </a:lnTo>
                    <a:lnTo>
                      <a:pt x="58" y="84"/>
                    </a:lnTo>
                    <a:lnTo>
                      <a:pt x="92" y="115"/>
                    </a:lnTo>
                    <a:lnTo>
                      <a:pt x="60" y="71"/>
                    </a:lnTo>
                    <a:lnTo>
                      <a:pt x="111" y="100"/>
                    </a:lnTo>
                    <a:lnTo>
                      <a:pt x="80" y="67"/>
                    </a:lnTo>
                    <a:lnTo>
                      <a:pt x="119" y="100"/>
                    </a:lnTo>
                    <a:lnTo>
                      <a:pt x="127" y="95"/>
                    </a:lnTo>
                    <a:lnTo>
                      <a:pt x="84" y="53"/>
                    </a:lnTo>
                    <a:lnTo>
                      <a:pt x="138" y="94"/>
                    </a:lnTo>
                    <a:lnTo>
                      <a:pt x="146" y="94"/>
                    </a:lnTo>
                    <a:lnTo>
                      <a:pt x="109" y="57"/>
                    </a:lnTo>
                    <a:lnTo>
                      <a:pt x="149" y="87"/>
                    </a:lnTo>
                    <a:lnTo>
                      <a:pt x="125" y="51"/>
                    </a:lnTo>
                    <a:lnTo>
                      <a:pt x="150" y="75"/>
                    </a:lnTo>
                    <a:lnTo>
                      <a:pt x="170" y="86"/>
                    </a:lnTo>
                    <a:lnTo>
                      <a:pt x="144" y="39"/>
                    </a:lnTo>
                    <a:lnTo>
                      <a:pt x="164" y="68"/>
                    </a:lnTo>
                    <a:lnTo>
                      <a:pt x="183" y="81"/>
                    </a:lnTo>
                    <a:lnTo>
                      <a:pt x="156" y="5"/>
                    </a:lnTo>
                    <a:lnTo>
                      <a:pt x="183" y="46"/>
                    </a:lnTo>
                    <a:lnTo>
                      <a:pt x="198" y="65"/>
                    </a:lnTo>
                    <a:lnTo>
                      <a:pt x="186" y="37"/>
                    </a:lnTo>
                    <a:lnTo>
                      <a:pt x="210" y="78"/>
                    </a:lnTo>
                    <a:lnTo>
                      <a:pt x="197" y="30"/>
                    </a:lnTo>
                    <a:lnTo>
                      <a:pt x="212" y="0"/>
                    </a:lnTo>
                    <a:lnTo>
                      <a:pt x="203" y="33"/>
                    </a:lnTo>
                    <a:lnTo>
                      <a:pt x="215" y="59"/>
                    </a:lnTo>
                    <a:lnTo>
                      <a:pt x="217" y="30"/>
                    </a:lnTo>
                    <a:lnTo>
                      <a:pt x="235" y="21"/>
                    </a:lnTo>
                    <a:lnTo>
                      <a:pt x="221" y="35"/>
                    </a:lnTo>
                    <a:lnTo>
                      <a:pt x="223" y="69"/>
                    </a:lnTo>
                    <a:lnTo>
                      <a:pt x="234" y="53"/>
                    </a:lnTo>
                    <a:lnTo>
                      <a:pt x="228" y="75"/>
                    </a:lnTo>
                    <a:lnTo>
                      <a:pt x="239" y="84"/>
                    </a:lnTo>
                    <a:lnTo>
                      <a:pt x="251" y="95"/>
                    </a:lnTo>
                    <a:lnTo>
                      <a:pt x="260" y="99"/>
                    </a:lnTo>
                    <a:lnTo>
                      <a:pt x="283" y="106"/>
                    </a:lnTo>
                    <a:lnTo>
                      <a:pt x="319" y="117"/>
                    </a:lnTo>
                    <a:lnTo>
                      <a:pt x="340" y="123"/>
                    </a:lnTo>
                    <a:lnTo>
                      <a:pt x="364" y="130"/>
                    </a:lnTo>
                    <a:lnTo>
                      <a:pt x="387" y="140"/>
                    </a:lnTo>
                    <a:lnTo>
                      <a:pt x="411" y="150"/>
                    </a:lnTo>
                    <a:lnTo>
                      <a:pt x="429" y="162"/>
                    </a:lnTo>
                    <a:lnTo>
                      <a:pt x="436" y="170"/>
                    </a:lnTo>
                    <a:lnTo>
                      <a:pt x="439" y="174"/>
                    </a:lnTo>
                    <a:lnTo>
                      <a:pt x="436" y="178"/>
                    </a:lnTo>
                    <a:lnTo>
                      <a:pt x="425" y="181"/>
                    </a:lnTo>
                    <a:lnTo>
                      <a:pt x="395" y="186"/>
                    </a:lnTo>
                    <a:lnTo>
                      <a:pt x="367" y="190"/>
                    </a:lnTo>
                    <a:lnTo>
                      <a:pt x="367" y="212"/>
                    </a:lnTo>
                    <a:lnTo>
                      <a:pt x="385" y="255"/>
                    </a:lnTo>
                    <a:lnTo>
                      <a:pt x="392" y="272"/>
                    </a:lnTo>
                    <a:lnTo>
                      <a:pt x="397" y="297"/>
                    </a:lnTo>
                    <a:lnTo>
                      <a:pt x="396" y="301"/>
                    </a:lnTo>
                    <a:lnTo>
                      <a:pt x="393" y="305"/>
                    </a:lnTo>
                    <a:lnTo>
                      <a:pt x="387" y="308"/>
                    </a:lnTo>
                    <a:lnTo>
                      <a:pt x="381" y="310"/>
                    </a:lnTo>
                    <a:lnTo>
                      <a:pt x="375" y="310"/>
                    </a:lnTo>
                    <a:lnTo>
                      <a:pt x="355" y="309"/>
                    </a:lnTo>
                    <a:lnTo>
                      <a:pt x="341" y="307"/>
                    </a:lnTo>
                    <a:lnTo>
                      <a:pt x="339" y="319"/>
                    </a:lnTo>
                    <a:lnTo>
                      <a:pt x="346" y="329"/>
                    </a:lnTo>
                    <a:lnTo>
                      <a:pt x="370" y="358"/>
                    </a:lnTo>
                    <a:lnTo>
                      <a:pt x="383" y="375"/>
                    </a:lnTo>
                    <a:lnTo>
                      <a:pt x="399" y="395"/>
                    </a:lnTo>
                    <a:lnTo>
                      <a:pt x="425" y="424"/>
                    </a:lnTo>
                    <a:lnTo>
                      <a:pt x="433" y="449"/>
                    </a:lnTo>
                    <a:lnTo>
                      <a:pt x="480" y="481"/>
                    </a:lnTo>
                    <a:lnTo>
                      <a:pt x="518" y="504"/>
                    </a:lnTo>
                    <a:lnTo>
                      <a:pt x="523" y="516"/>
                    </a:lnTo>
                    <a:lnTo>
                      <a:pt x="534" y="540"/>
                    </a:lnTo>
                    <a:lnTo>
                      <a:pt x="541" y="562"/>
                    </a:lnTo>
                    <a:lnTo>
                      <a:pt x="549" y="583"/>
                    </a:lnTo>
                    <a:lnTo>
                      <a:pt x="565" y="623"/>
                    </a:lnTo>
                    <a:lnTo>
                      <a:pt x="580" y="650"/>
                    </a:lnTo>
                    <a:lnTo>
                      <a:pt x="608" y="690"/>
                    </a:lnTo>
                    <a:lnTo>
                      <a:pt x="618" y="697"/>
                    </a:lnTo>
                    <a:lnTo>
                      <a:pt x="628" y="703"/>
                    </a:lnTo>
                    <a:lnTo>
                      <a:pt x="638" y="708"/>
                    </a:lnTo>
                    <a:lnTo>
                      <a:pt x="646" y="711"/>
                    </a:lnTo>
                    <a:lnTo>
                      <a:pt x="665" y="713"/>
                    </a:lnTo>
                    <a:lnTo>
                      <a:pt x="675" y="714"/>
                    </a:lnTo>
                    <a:lnTo>
                      <a:pt x="695" y="719"/>
                    </a:lnTo>
                    <a:lnTo>
                      <a:pt x="718" y="724"/>
                    </a:lnTo>
                    <a:lnTo>
                      <a:pt x="738" y="730"/>
                    </a:lnTo>
                    <a:lnTo>
                      <a:pt x="755" y="737"/>
                    </a:lnTo>
                    <a:lnTo>
                      <a:pt x="774" y="745"/>
                    </a:lnTo>
                    <a:lnTo>
                      <a:pt x="787" y="750"/>
                    </a:lnTo>
                    <a:lnTo>
                      <a:pt x="799" y="757"/>
                    </a:lnTo>
                    <a:lnTo>
                      <a:pt x="804" y="761"/>
                    </a:lnTo>
                    <a:lnTo>
                      <a:pt x="808" y="767"/>
                    </a:lnTo>
                    <a:lnTo>
                      <a:pt x="807" y="772"/>
                    </a:lnTo>
                    <a:lnTo>
                      <a:pt x="807" y="777"/>
                    </a:lnTo>
                    <a:lnTo>
                      <a:pt x="801" y="778"/>
                    </a:lnTo>
                    <a:lnTo>
                      <a:pt x="788" y="779"/>
                    </a:lnTo>
                    <a:lnTo>
                      <a:pt x="754" y="784"/>
                    </a:lnTo>
                    <a:lnTo>
                      <a:pt x="704" y="779"/>
                    </a:lnTo>
                    <a:lnTo>
                      <a:pt x="620" y="783"/>
                    </a:lnTo>
                    <a:lnTo>
                      <a:pt x="544" y="783"/>
                    </a:lnTo>
                    <a:lnTo>
                      <a:pt x="525" y="782"/>
                    </a:lnTo>
                    <a:lnTo>
                      <a:pt x="518" y="781"/>
                    </a:lnTo>
                    <a:lnTo>
                      <a:pt x="513" y="779"/>
                    </a:lnTo>
                    <a:lnTo>
                      <a:pt x="510" y="769"/>
                    </a:lnTo>
                    <a:lnTo>
                      <a:pt x="506" y="733"/>
                    </a:lnTo>
                    <a:lnTo>
                      <a:pt x="496" y="659"/>
                    </a:lnTo>
                    <a:lnTo>
                      <a:pt x="493" y="627"/>
                    </a:lnTo>
                    <a:lnTo>
                      <a:pt x="485" y="599"/>
                    </a:lnTo>
                    <a:lnTo>
                      <a:pt x="478" y="587"/>
                    </a:lnTo>
                    <a:lnTo>
                      <a:pt x="470" y="582"/>
                    </a:lnTo>
                    <a:lnTo>
                      <a:pt x="459" y="580"/>
                    </a:lnTo>
                    <a:lnTo>
                      <a:pt x="442" y="576"/>
                    </a:lnTo>
                    <a:lnTo>
                      <a:pt x="427" y="575"/>
                    </a:lnTo>
                    <a:lnTo>
                      <a:pt x="404" y="574"/>
                    </a:lnTo>
                    <a:lnTo>
                      <a:pt x="374" y="573"/>
                    </a:lnTo>
                    <a:lnTo>
                      <a:pt x="318" y="575"/>
                    </a:lnTo>
                    <a:lnTo>
                      <a:pt x="268" y="577"/>
                    </a:lnTo>
                    <a:lnTo>
                      <a:pt x="255" y="577"/>
                    </a:lnTo>
                    <a:lnTo>
                      <a:pt x="245" y="577"/>
                    </a:lnTo>
                    <a:lnTo>
                      <a:pt x="235" y="575"/>
                    </a:lnTo>
                    <a:lnTo>
                      <a:pt x="227" y="574"/>
                    </a:lnTo>
                    <a:lnTo>
                      <a:pt x="221" y="571"/>
                    </a:lnTo>
                    <a:lnTo>
                      <a:pt x="217" y="568"/>
                    </a:lnTo>
                    <a:lnTo>
                      <a:pt x="212" y="563"/>
                    </a:lnTo>
                    <a:lnTo>
                      <a:pt x="208" y="558"/>
                    </a:lnTo>
                    <a:lnTo>
                      <a:pt x="204" y="551"/>
                    </a:lnTo>
                    <a:lnTo>
                      <a:pt x="199" y="544"/>
                    </a:lnTo>
                    <a:lnTo>
                      <a:pt x="189" y="527"/>
                    </a:lnTo>
                    <a:lnTo>
                      <a:pt x="180" y="512"/>
                    </a:lnTo>
                    <a:lnTo>
                      <a:pt x="170" y="496"/>
                    </a:lnTo>
                    <a:lnTo>
                      <a:pt x="160" y="481"/>
                    </a:lnTo>
                    <a:lnTo>
                      <a:pt x="146" y="464"/>
                    </a:lnTo>
                    <a:lnTo>
                      <a:pt x="137" y="454"/>
                    </a:lnTo>
                    <a:lnTo>
                      <a:pt x="130" y="445"/>
                    </a:lnTo>
                    <a:lnTo>
                      <a:pt x="127" y="440"/>
                    </a:lnTo>
                    <a:lnTo>
                      <a:pt x="125" y="432"/>
                    </a:lnTo>
                    <a:lnTo>
                      <a:pt x="123" y="408"/>
                    </a:lnTo>
                    <a:lnTo>
                      <a:pt x="117" y="348"/>
                    </a:lnTo>
                    <a:lnTo>
                      <a:pt x="113" y="321"/>
                    </a:lnTo>
                    <a:lnTo>
                      <a:pt x="119" y="296"/>
                    </a:lnTo>
                    <a:lnTo>
                      <a:pt x="123" y="272"/>
                    </a:lnTo>
                    <a:lnTo>
                      <a:pt x="97" y="233"/>
                    </a:lnTo>
                    <a:lnTo>
                      <a:pt x="89" y="214"/>
                    </a:lnTo>
                    <a:lnTo>
                      <a:pt x="82" y="198"/>
                    </a:lnTo>
                    <a:lnTo>
                      <a:pt x="76" y="184"/>
                    </a:lnTo>
                    <a:lnTo>
                      <a:pt x="64" y="1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405" y="743"/>
              <a:ext cx="237" cy="376"/>
              <a:chOff x="405" y="743"/>
              <a:chExt cx="237" cy="376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450" y="743"/>
                <a:ext cx="51" cy="70"/>
                <a:chOff x="450" y="743"/>
                <a:chExt cx="51" cy="70"/>
              </a:xfrm>
            </p:grpSpPr>
            <p:sp>
              <p:nvSpPr>
                <p:cNvPr id="161827" name="Oval 35"/>
                <p:cNvSpPr>
                  <a:spLocks noChangeArrowheads="1"/>
                </p:cNvSpPr>
                <p:nvPr/>
              </p:nvSpPr>
              <p:spPr bwMode="auto">
                <a:xfrm>
                  <a:off x="498" y="772"/>
                  <a:ext cx="3" cy="41"/>
                </a:xfrm>
                <a:prstGeom prst="ellipse">
                  <a:avLst/>
                </a:prstGeom>
                <a:solidFill>
                  <a:srgbClr val="FFC5C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14" name="Group 36"/>
                <p:cNvGrpSpPr>
                  <a:grpSpLocks/>
                </p:cNvGrpSpPr>
                <p:nvPr/>
              </p:nvGrpSpPr>
              <p:grpSpPr bwMode="auto">
                <a:xfrm>
                  <a:off x="450" y="743"/>
                  <a:ext cx="29" cy="34"/>
                  <a:chOff x="450" y="743"/>
                  <a:chExt cx="29" cy="34"/>
                </a:xfrm>
              </p:grpSpPr>
              <p:sp>
                <p:nvSpPr>
                  <p:cNvPr id="161829" name="Freeform 37"/>
                  <p:cNvSpPr>
                    <a:spLocks/>
                  </p:cNvSpPr>
                  <p:nvPr/>
                </p:nvSpPr>
                <p:spPr bwMode="auto">
                  <a:xfrm>
                    <a:off x="454" y="746"/>
                    <a:ext cx="21" cy="27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14" y="1"/>
                      </a:cxn>
                      <a:cxn ang="0">
                        <a:pos x="10" y="2"/>
                      </a:cxn>
                      <a:cxn ang="0">
                        <a:pos x="6" y="5"/>
                      </a:cxn>
                      <a:cxn ang="0">
                        <a:pos x="4" y="7"/>
                      </a:cxn>
                      <a:cxn ang="0">
                        <a:pos x="2" y="11"/>
                      </a:cxn>
                      <a:cxn ang="0">
                        <a:pos x="0" y="17"/>
                      </a:cxn>
                      <a:cxn ang="0">
                        <a:pos x="0" y="21"/>
                      </a:cxn>
                      <a:cxn ang="0">
                        <a:pos x="1" y="26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21" h="27">
                        <a:moveTo>
                          <a:pt x="20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5"/>
                        </a:lnTo>
                        <a:lnTo>
                          <a:pt x="4" y="7"/>
                        </a:lnTo>
                        <a:lnTo>
                          <a:pt x="2" y="11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30" name="Freeform 38"/>
                  <p:cNvSpPr>
                    <a:spLocks/>
                  </p:cNvSpPr>
                  <p:nvPr/>
                </p:nvSpPr>
                <p:spPr bwMode="auto">
                  <a:xfrm>
                    <a:off x="450" y="743"/>
                    <a:ext cx="29" cy="34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20" y="1"/>
                      </a:cxn>
                      <a:cxn ang="0">
                        <a:pos x="14" y="3"/>
                      </a:cxn>
                      <a:cxn ang="0">
                        <a:pos x="9" y="5"/>
                      </a:cxn>
                      <a:cxn ang="0">
                        <a:pos x="5" y="9"/>
                      </a:cxn>
                      <a:cxn ang="0">
                        <a:pos x="3" y="15"/>
                      </a:cxn>
                      <a:cxn ang="0">
                        <a:pos x="0" y="21"/>
                      </a:cxn>
                      <a:cxn ang="0">
                        <a:pos x="0" y="27"/>
                      </a:cxn>
                      <a:cxn ang="0">
                        <a:pos x="1" y="33"/>
                      </a:cxn>
                    </a:cxnLst>
                    <a:rect l="0" t="0" r="r" b="b"/>
                    <a:pathLst>
                      <a:path w="29" h="34">
                        <a:moveTo>
                          <a:pt x="28" y="0"/>
                        </a:moveTo>
                        <a:lnTo>
                          <a:pt x="20" y="1"/>
                        </a:lnTo>
                        <a:lnTo>
                          <a:pt x="14" y="3"/>
                        </a:lnTo>
                        <a:lnTo>
                          <a:pt x="9" y="5"/>
                        </a:lnTo>
                        <a:lnTo>
                          <a:pt x="5" y="9"/>
                        </a:lnTo>
                        <a:lnTo>
                          <a:pt x="3" y="15"/>
                        </a:lnTo>
                        <a:lnTo>
                          <a:pt x="0" y="21"/>
                        </a:lnTo>
                        <a:lnTo>
                          <a:pt x="0" y="27"/>
                        </a:lnTo>
                        <a:lnTo>
                          <a:pt x="1" y="3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405" y="898"/>
                <a:ext cx="237" cy="221"/>
                <a:chOff x="405" y="898"/>
                <a:chExt cx="237" cy="221"/>
              </a:xfrm>
            </p:grpSpPr>
            <p:grpSp>
              <p:nvGrpSpPr>
                <p:cNvPr id="16" name="Group 40"/>
                <p:cNvGrpSpPr>
                  <a:grpSpLocks/>
                </p:cNvGrpSpPr>
                <p:nvPr/>
              </p:nvGrpSpPr>
              <p:grpSpPr bwMode="auto">
                <a:xfrm>
                  <a:off x="405" y="1023"/>
                  <a:ext cx="237" cy="96"/>
                  <a:chOff x="405" y="1023"/>
                  <a:chExt cx="237" cy="96"/>
                </a:xfrm>
              </p:grpSpPr>
              <p:sp>
                <p:nvSpPr>
                  <p:cNvPr id="161833" name="Freeform 41"/>
                  <p:cNvSpPr>
                    <a:spLocks/>
                  </p:cNvSpPr>
                  <p:nvPr/>
                </p:nvSpPr>
                <p:spPr bwMode="auto">
                  <a:xfrm>
                    <a:off x="409" y="1027"/>
                    <a:ext cx="229" cy="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8"/>
                      </a:cxn>
                      <a:cxn ang="0">
                        <a:pos x="30" y="24"/>
                      </a:cxn>
                      <a:cxn ang="0">
                        <a:pos x="51" y="40"/>
                      </a:cxn>
                      <a:cxn ang="0">
                        <a:pos x="71" y="54"/>
                      </a:cxn>
                      <a:cxn ang="0">
                        <a:pos x="88" y="65"/>
                      </a:cxn>
                      <a:cxn ang="0">
                        <a:pos x="102" y="72"/>
                      </a:cxn>
                      <a:cxn ang="0">
                        <a:pos x="111" y="77"/>
                      </a:cxn>
                      <a:cxn ang="0">
                        <a:pos x="122" y="80"/>
                      </a:cxn>
                      <a:cxn ang="0">
                        <a:pos x="135" y="82"/>
                      </a:cxn>
                      <a:cxn ang="0">
                        <a:pos x="151" y="84"/>
                      </a:cxn>
                      <a:cxn ang="0">
                        <a:pos x="165" y="86"/>
                      </a:cxn>
                      <a:cxn ang="0">
                        <a:pos x="175" y="86"/>
                      </a:cxn>
                      <a:cxn ang="0">
                        <a:pos x="186" y="83"/>
                      </a:cxn>
                      <a:cxn ang="0">
                        <a:pos x="196" y="80"/>
                      </a:cxn>
                      <a:cxn ang="0">
                        <a:pos x="205" y="79"/>
                      </a:cxn>
                      <a:cxn ang="0">
                        <a:pos x="215" y="77"/>
                      </a:cxn>
                      <a:cxn ang="0">
                        <a:pos x="228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9" h="87">
                        <a:moveTo>
                          <a:pt x="0" y="0"/>
                        </a:moveTo>
                        <a:lnTo>
                          <a:pt x="11" y="8"/>
                        </a:lnTo>
                        <a:lnTo>
                          <a:pt x="30" y="24"/>
                        </a:lnTo>
                        <a:lnTo>
                          <a:pt x="51" y="40"/>
                        </a:lnTo>
                        <a:lnTo>
                          <a:pt x="71" y="54"/>
                        </a:lnTo>
                        <a:lnTo>
                          <a:pt x="88" y="65"/>
                        </a:lnTo>
                        <a:lnTo>
                          <a:pt x="102" y="72"/>
                        </a:lnTo>
                        <a:lnTo>
                          <a:pt x="111" y="77"/>
                        </a:lnTo>
                        <a:lnTo>
                          <a:pt x="122" y="80"/>
                        </a:lnTo>
                        <a:lnTo>
                          <a:pt x="135" y="82"/>
                        </a:lnTo>
                        <a:lnTo>
                          <a:pt x="151" y="84"/>
                        </a:lnTo>
                        <a:lnTo>
                          <a:pt x="165" y="86"/>
                        </a:lnTo>
                        <a:lnTo>
                          <a:pt x="175" y="86"/>
                        </a:lnTo>
                        <a:lnTo>
                          <a:pt x="186" y="83"/>
                        </a:lnTo>
                        <a:lnTo>
                          <a:pt x="196" y="80"/>
                        </a:lnTo>
                        <a:lnTo>
                          <a:pt x="205" y="79"/>
                        </a:lnTo>
                        <a:lnTo>
                          <a:pt x="215" y="77"/>
                        </a:lnTo>
                        <a:lnTo>
                          <a:pt x="228" y="7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34" name="Freeform 42"/>
                  <p:cNvSpPr>
                    <a:spLocks/>
                  </p:cNvSpPr>
                  <p:nvPr/>
                </p:nvSpPr>
                <p:spPr bwMode="auto">
                  <a:xfrm>
                    <a:off x="405" y="1023"/>
                    <a:ext cx="237" cy="9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" y="10"/>
                      </a:cxn>
                      <a:cxn ang="0">
                        <a:pos x="31" y="27"/>
                      </a:cxn>
                      <a:cxn ang="0">
                        <a:pos x="53" y="44"/>
                      </a:cxn>
                      <a:cxn ang="0">
                        <a:pos x="74" y="60"/>
                      </a:cxn>
                      <a:cxn ang="0">
                        <a:pos x="91" y="72"/>
                      </a:cxn>
                      <a:cxn ang="0">
                        <a:pos x="106" y="79"/>
                      </a:cxn>
                      <a:cxn ang="0">
                        <a:pos x="115" y="84"/>
                      </a:cxn>
                      <a:cxn ang="0">
                        <a:pos x="126" y="88"/>
                      </a:cxn>
                      <a:cxn ang="0">
                        <a:pos x="140" y="90"/>
                      </a:cxn>
                      <a:cxn ang="0">
                        <a:pos x="156" y="93"/>
                      </a:cxn>
                      <a:cxn ang="0">
                        <a:pos x="171" y="95"/>
                      </a:cxn>
                      <a:cxn ang="0">
                        <a:pos x="181" y="95"/>
                      </a:cxn>
                      <a:cxn ang="0">
                        <a:pos x="193" y="91"/>
                      </a:cxn>
                      <a:cxn ang="0">
                        <a:pos x="203" y="88"/>
                      </a:cxn>
                      <a:cxn ang="0">
                        <a:pos x="212" y="86"/>
                      </a:cxn>
                      <a:cxn ang="0">
                        <a:pos x="223" y="84"/>
                      </a:cxn>
                      <a:cxn ang="0">
                        <a:pos x="236" y="84"/>
                      </a:cxn>
                    </a:cxnLst>
                    <a:rect l="0" t="0" r="r" b="b"/>
                    <a:pathLst>
                      <a:path w="237" h="96">
                        <a:moveTo>
                          <a:pt x="0" y="0"/>
                        </a:moveTo>
                        <a:lnTo>
                          <a:pt x="11" y="10"/>
                        </a:lnTo>
                        <a:lnTo>
                          <a:pt x="31" y="27"/>
                        </a:lnTo>
                        <a:lnTo>
                          <a:pt x="53" y="44"/>
                        </a:lnTo>
                        <a:lnTo>
                          <a:pt x="74" y="60"/>
                        </a:lnTo>
                        <a:lnTo>
                          <a:pt x="91" y="72"/>
                        </a:lnTo>
                        <a:lnTo>
                          <a:pt x="106" y="79"/>
                        </a:lnTo>
                        <a:lnTo>
                          <a:pt x="115" y="84"/>
                        </a:lnTo>
                        <a:lnTo>
                          <a:pt x="126" y="88"/>
                        </a:lnTo>
                        <a:lnTo>
                          <a:pt x="140" y="90"/>
                        </a:lnTo>
                        <a:lnTo>
                          <a:pt x="156" y="93"/>
                        </a:lnTo>
                        <a:lnTo>
                          <a:pt x="171" y="95"/>
                        </a:lnTo>
                        <a:lnTo>
                          <a:pt x="181" y="95"/>
                        </a:lnTo>
                        <a:lnTo>
                          <a:pt x="193" y="91"/>
                        </a:lnTo>
                        <a:lnTo>
                          <a:pt x="203" y="88"/>
                        </a:lnTo>
                        <a:lnTo>
                          <a:pt x="212" y="86"/>
                        </a:lnTo>
                        <a:lnTo>
                          <a:pt x="223" y="84"/>
                        </a:lnTo>
                        <a:lnTo>
                          <a:pt x="236" y="8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>
                  <a:off x="438" y="898"/>
                  <a:ext cx="137" cy="163"/>
                  <a:chOff x="438" y="898"/>
                  <a:chExt cx="137" cy="163"/>
                </a:xfrm>
              </p:grpSpPr>
              <p:sp>
                <p:nvSpPr>
                  <p:cNvPr id="161836" name="Freeform 44"/>
                  <p:cNvSpPr>
                    <a:spLocks/>
                  </p:cNvSpPr>
                  <p:nvPr/>
                </p:nvSpPr>
                <p:spPr bwMode="auto">
                  <a:xfrm>
                    <a:off x="442" y="902"/>
                    <a:ext cx="129" cy="155"/>
                  </a:xfrm>
                  <a:custGeom>
                    <a:avLst/>
                    <a:gdLst/>
                    <a:ahLst/>
                    <a:cxnLst>
                      <a:cxn ang="0">
                        <a:pos x="128" y="58"/>
                      </a:cxn>
                      <a:cxn ang="0">
                        <a:pos x="124" y="47"/>
                      </a:cxn>
                      <a:cxn ang="0">
                        <a:pos x="122" y="38"/>
                      </a:cxn>
                      <a:cxn ang="0">
                        <a:pos x="121" y="27"/>
                      </a:cxn>
                      <a:cxn ang="0">
                        <a:pos x="122" y="20"/>
                      </a:cxn>
                      <a:cxn ang="0">
                        <a:pos x="124" y="14"/>
                      </a:cxn>
                      <a:cxn ang="0">
                        <a:pos x="123" y="7"/>
                      </a:cxn>
                      <a:cxn ang="0">
                        <a:pos x="121" y="1"/>
                      </a:cxn>
                      <a:cxn ang="0">
                        <a:pos x="119" y="1"/>
                      </a:cxn>
                      <a:cxn ang="0">
                        <a:pos x="117" y="1"/>
                      </a:cxn>
                      <a:cxn ang="0">
                        <a:pos x="110" y="7"/>
                      </a:cxn>
                      <a:cxn ang="0">
                        <a:pos x="104" y="12"/>
                      </a:cxn>
                      <a:cxn ang="0">
                        <a:pos x="93" y="12"/>
                      </a:cxn>
                      <a:cxn ang="0">
                        <a:pos x="89" y="6"/>
                      </a:cxn>
                      <a:cxn ang="0">
                        <a:pos x="85" y="2"/>
                      </a:cxn>
                      <a:cxn ang="0">
                        <a:pos x="77" y="1"/>
                      </a:cxn>
                      <a:cxn ang="0">
                        <a:pos x="69" y="0"/>
                      </a:cxn>
                      <a:cxn ang="0">
                        <a:pos x="65" y="6"/>
                      </a:cxn>
                      <a:cxn ang="0">
                        <a:pos x="62" y="12"/>
                      </a:cxn>
                      <a:cxn ang="0">
                        <a:pos x="49" y="12"/>
                      </a:cxn>
                      <a:cxn ang="0">
                        <a:pos x="46" y="10"/>
                      </a:cxn>
                      <a:cxn ang="0">
                        <a:pos x="42" y="6"/>
                      </a:cxn>
                      <a:cxn ang="0">
                        <a:pos x="38" y="5"/>
                      </a:cxn>
                      <a:cxn ang="0">
                        <a:pos x="34" y="5"/>
                      </a:cxn>
                      <a:cxn ang="0">
                        <a:pos x="29" y="7"/>
                      </a:cxn>
                      <a:cxn ang="0">
                        <a:pos x="27" y="10"/>
                      </a:cxn>
                      <a:cxn ang="0">
                        <a:pos x="27" y="27"/>
                      </a:cxn>
                      <a:cxn ang="0">
                        <a:pos x="20" y="25"/>
                      </a:cxn>
                      <a:cxn ang="0">
                        <a:pos x="10" y="24"/>
                      </a:cxn>
                      <a:cxn ang="0">
                        <a:pos x="4" y="24"/>
                      </a:cxn>
                      <a:cxn ang="0">
                        <a:pos x="3" y="26"/>
                      </a:cxn>
                      <a:cxn ang="0">
                        <a:pos x="3" y="29"/>
                      </a:cxn>
                      <a:cxn ang="0">
                        <a:pos x="6" y="37"/>
                      </a:cxn>
                      <a:cxn ang="0">
                        <a:pos x="9" y="47"/>
                      </a:cxn>
                      <a:cxn ang="0">
                        <a:pos x="11" y="51"/>
                      </a:cxn>
                      <a:cxn ang="0">
                        <a:pos x="0" y="84"/>
                      </a:cxn>
                      <a:cxn ang="0">
                        <a:pos x="6" y="87"/>
                      </a:cxn>
                      <a:cxn ang="0">
                        <a:pos x="16" y="92"/>
                      </a:cxn>
                      <a:cxn ang="0">
                        <a:pos x="49" y="106"/>
                      </a:cxn>
                      <a:cxn ang="0">
                        <a:pos x="61" y="106"/>
                      </a:cxn>
                      <a:cxn ang="0">
                        <a:pos x="78" y="117"/>
                      </a:cxn>
                      <a:cxn ang="0">
                        <a:pos x="121" y="154"/>
                      </a:cxn>
                      <a:cxn ang="0">
                        <a:pos x="128" y="58"/>
                      </a:cxn>
                    </a:cxnLst>
                    <a:rect l="0" t="0" r="r" b="b"/>
                    <a:pathLst>
                      <a:path w="129" h="155">
                        <a:moveTo>
                          <a:pt x="128" y="58"/>
                        </a:moveTo>
                        <a:lnTo>
                          <a:pt x="124" y="47"/>
                        </a:lnTo>
                        <a:lnTo>
                          <a:pt x="122" y="38"/>
                        </a:lnTo>
                        <a:lnTo>
                          <a:pt x="121" y="27"/>
                        </a:lnTo>
                        <a:lnTo>
                          <a:pt x="122" y="20"/>
                        </a:lnTo>
                        <a:lnTo>
                          <a:pt x="124" y="14"/>
                        </a:lnTo>
                        <a:lnTo>
                          <a:pt x="123" y="7"/>
                        </a:lnTo>
                        <a:lnTo>
                          <a:pt x="121" y="1"/>
                        </a:lnTo>
                        <a:lnTo>
                          <a:pt x="119" y="1"/>
                        </a:lnTo>
                        <a:lnTo>
                          <a:pt x="117" y="1"/>
                        </a:lnTo>
                        <a:lnTo>
                          <a:pt x="110" y="7"/>
                        </a:lnTo>
                        <a:lnTo>
                          <a:pt x="104" y="12"/>
                        </a:lnTo>
                        <a:lnTo>
                          <a:pt x="93" y="12"/>
                        </a:lnTo>
                        <a:lnTo>
                          <a:pt x="89" y="6"/>
                        </a:lnTo>
                        <a:lnTo>
                          <a:pt x="85" y="2"/>
                        </a:lnTo>
                        <a:lnTo>
                          <a:pt x="77" y="1"/>
                        </a:lnTo>
                        <a:lnTo>
                          <a:pt x="69" y="0"/>
                        </a:lnTo>
                        <a:lnTo>
                          <a:pt x="65" y="6"/>
                        </a:lnTo>
                        <a:lnTo>
                          <a:pt x="62" y="12"/>
                        </a:lnTo>
                        <a:lnTo>
                          <a:pt x="49" y="12"/>
                        </a:lnTo>
                        <a:lnTo>
                          <a:pt x="46" y="10"/>
                        </a:lnTo>
                        <a:lnTo>
                          <a:pt x="42" y="6"/>
                        </a:lnTo>
                        <a:lnTo>
                          <a:pt x="38" y="5"/>
                        </a:lnTo>
                        <a:lnTo>
                          <a:pt x="34" y="5"/>
                        </a:lnTo>
                        <a:lnTo>
                          <a:pt x="29" y="7"/>
                        </a:lnTo>
                        <a:lnTo>
                          <a:pt x="27" y="10"/>
                        </a:lnTo>
                        <a:lnTo>
                          <a:pt x="27" y="27"/>
                        </a:lnTo>
                        <a:lnTo>
                          <a:pt x="20" y="25"/>
                        </a:lnTo>
                        <a:lnTo>
                          <a:pt x="10" y="24"/>
                        </a:lnTo>
                        <a:lnTo>
                          <a:pt x="4" y="24"/>
                        </a:lnTo>
                        <a:lnTo>
                          <a:pt x="3" y="26"/>
                        </a:lnTo>
                        <a:lnTo>
                          <a:pt x="3" y="29"/>
                        </a:lnTo>
                        <a:lnTo>
                          <a:pt x="6" y="37"/>
                        </a:lnTo>
                        <a:lnTo>
                          <a:pt x="9" y="47"/>
                        </a:lnTo>
                        <a:lnTo>
                          <a:pt x="11" y="51"/>
                        </a:lnTo>
                        <a:lnTo>
                          <a:pt x="0" y="84"/>
                        </a:lnTo>
                        <a:lnTo>
                          <a:pt x="6" y="87"/>
                        </a:lnTo>
                        <a:lnTo>
                          <a:pt x="16" y="92"/>
                        </a:lnTo>
                        <a:lnTo>
                          <a:pt x="49" y="106"/>
                        </a:lnTo>
                        <a:lnTo>
                          <a:pt x="61" y="106"/>
                        </a:lnTo>
                        <a:lnTo>
                          <a:pt x="78" y="117"/>
                        </a:lnTo>
                        <a:lnTo>
                          <a:pt x="121" y="154"/>
                        </a:lnTo>
                        <a:lnTo>
                          <a:pt x="128" y="58"/>
                        </a:lnTo>
                      </a:path>
                    </a:pathLst>
                  </a:custGeom>
                  <a:solidFill>
                    <a:srgbClr val="FFC5C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37" name="Freeform 45"/>
                  <p:cNvSpPr>
                    <a:spLocks/>
                  </p:cNvSpPr>
                  <p:nvPr/>
                </p:nvSpPr>
                <p:spPr bwMode="auto">
                  <a:xfrm>
                    <a:off x="438" y="898"/>
                    <a:ext cx="137" cy="163"/>
                  </a:xfrm>
                  <a:custGeom>
                    <a:avLst/>
                    <a:gdLst/>
                    <a:ahLst/>
                    <a:cxnLst>
                      <a:cxn ang="0">
                        <a:pos x="136" y="61"/>
                      </a:cxn>
                      <a:cxn ang="0">
                        <a:pos x="132" y="50"/>
                      </a:cxn>
                      <a:cxn ang="0">
                        <a:pos x="130" y="41"/>
                      </a:cxn>
                      <a:cxn ang="0">
                        <a:pos x="129" y="29"/>
                      </a:cxn>
                      <a:cxn ang="0">
                        <a:pos x="130" y="22"/>
                      </a:cxn>
                      <a:cxn ang="0">
                        <a:pos x="132" y="16"/>
                      </a:cxn>
                      <a:cxn ang="0">
                        <a:pos x="131" y="8"/>
                      </a:cxn>
                      <a:cxn ang="0">
                        <a:pos x="129" y="2"/>
                      </a:cxn>
                      <a:cxn ang="0">
                        <a:pos x="126" y="1"/>
                      </a:cxn>
                      <a:cxn ang="0">
                        <a:pos x="124" y="2"/>
                      </a:cxn>
                      <a:cxn ang="0">
                        <a:pos x="117" y="8"/>
                      </a:cxn>
                      <a:cxn ang="0">
                        <a:pos x="110" y="13"/>
                      </a:cxn>
                      <a:cxn ang="0">
                        <a:pos x="99" y="13"/>
                      </a:cxn>
                      <a:cxn ang="0">
                        <a:pos x="95" y="6"/>
                      </a:cxn>
                      <a:cxn ang="0">
                        <a:pos x="90" y="3"/>
                      </a:cxn>
                      <a:cxn ang="0">
                        <a:pos x="82" y="2"/>
                      </a:cxn>
                      <a:cxn ang="0">
                        <a:pos x="73" y="0"/>
                      </a:cxn>
                      <a:cxn ang="0">
                        <a:pos x="69" y="6"/>
                      </a:cxn>
                      <a:cxn ang="0">
                        <a:pos x="66" y="13"/>
                      </a:cxn>
                      <a:cxn ang="0">
                        <a:pos x="52" y="13"/>
                      </a:cxn>
                      <a:cxn ang="0">
                        <a:pos x="49" y="11"/>
                      </a:cxn>
                      <a:cxn ang="0">
                        <a:pos x="45" y="6"/>
                      </a:cxn>
                      <a:cxn ang="0">
                        <a:pos x="40" y="5"/>
                      </a:cxn>
                      <a:cxn ang="0">
                        <a:pos x="36" y="5"/>
                      </a:cxn>
                      <a:cxn ang="0">
                        <a:pos x="31" y="7"/>
                      </a:cxn>
                      <a:cxn ang="0">
                        <a:pos x="29" y="11"/>
                      </a:cxn>
                      <a:cxn ang="0">
                        <a:pos x="29" y="29"/>
                      </a:cxn>
                      <a:cxn ang="0">
                        <a:pos x="21" y="27"/>
                      </a:cxn>
                      <a:cxn ang="0">
                        <a:pos x="11" y="25"/>
                      </a:cxn>
                      <a:cxn ang="0">
                        <a:pos x="4" y="26"/>
                      </a:cxn>
                      <a:cxn ang="0">
                        <a:pos x="3" y="28"/>
                      </a:cxn>
                      <a:cxn ang="0">
                        <a:pos x="3" y="31"/>
                      </a:cxn>
                      <a:cxn ang="0">
                        <a:pos x="6" y="40"/>
                      </a:cxn>
                      <a:cxn ang="0">
                        <a:pos x="10" y="49"/>
                      </a:cxn>
                      <a:cxn ang="0">
                        <a:pos x="12" y="54"/>
                      </a:cxn>
                      <a:cxn ang="0">
                        <a:pos x="0" y="89"/>
                      </a:cxn>
                      <a:cxn ang="0">
                        <a:pos x="6" y="92"/>
                      </a:cxn>
                      <a:cxn ang="0">
                        <a:pos x="17" y="97"/>
                      </a:cxn>
                      <a:cxn ang="0">
                        <a:pos x="52" y="113"/>
                      </a:cxn>
                      <a:cxn ang="0">
                        <a:pos x="65" y="113"/>
                      </a:cxn>
                      <a:cxn ang="0">
                        <a:pos x="83" y="124"/>
                      </a:cxn>
                      <a:cxn ang="0">
                        <a:pos x="129" y="162"/>
                      </a:cxn>
                    </a:cxnLst>
                    <a:rect l="0" t="0" r="r" b="b"/>
                    <a:pathLst>
                      <a:path w="137" h="163">
                        <a:moveTo>
                          <a:pt x="136" y="61"/>
                        </a:moveTo>
                        <a:lnTo>
                          <a:pt x="132" y="50"/>
                        </a:lnTo>
                        <a:lnTo>
                          <a:pt x="130" y="41"/>
                        </a:lnTo>
                        <a:lnTo>
                          <a:pt x="129" y="29"/>
                        </a:lnTo>
                        <a:lnTo>
                          <a:pt x="130" y="22"/>
                        </a:lnTo>
                        <a:lnTo>
                          <a:pt x="132" y="16"/>
                        </a:lnTo>
                        <a:lnTo>
                          <a:pt x="131" y="8"/>
                        </a:lnTo>
                        <a:lnTo>
                          <a:pt x="129" y="2"/>
                        </a:lnTo>
                        <a:lnTo>
                          <a:pt x="126" y="1"/>
                        </a:lnTo>
                        <a:lnTo>
                          <a:pt x="124" y="2"/>
                        </a:lnTo>
                        <a:lnTo>
                          <a:pt x="117" y="8"/>
                        </a:lnTo>
                        <a:lnTo>
                          <a:pt x="110" y="13"/>
                        </a:lnTo>
                        <a:lnTo>
                          <a:pt x="99" y="13"/>
                        </a:lnTo>
                        <a:lnTo>
                          <a:pt x="95" y="6"/>
                        </a:lnTo>
                        <a:lnTo>
                          <a:pt x="90" y="3"/>
                        </a:lnTo>
                        <a:lnTo>
                          <a:pt x="82" y="2"/>
                        </a:lnTo>
                        <a:lnTo>
                          <a:pt x="73" y="0"/>
                        </a:lnTo>
                        <a:lnTo>
                          <a:pt x="69" y="6"/>
                        </a:lnTo>
                        <a:lnTo>
                          <a:pt x="66" y="13"/>
                        </a:lnTo>
                        <a:lnTo>
                          <a:pt x="52" y="13"/>
                        </a:lnTo>
                        <a:lnTo>
                          <a:pt x="49" y="11"/>
                        </a:lnTo>
                        <a:lnTo>
                          <a:pt x="45" y="6"/>
                        </a:lnTo>
                        <a:lnTo>
                          <a:pt x="40" y="5"/>
                        </a:lnTo>
                        <a:lnTo>
                          <a:pt x="36" y="5"/>
                        </a:lnTo>
                        <a:lnTo>
                          <a:pt x="31" y="7"/>
                        </a:lnTo>
                        <a:lnTo>
                          <a:pt x="29" y="11"/>
                        </a:lnTo>
                        <a:lnTo>
                          <a:pt x="29" y="29"/>
                        </a:lnTo>
                        <a:lnTo>
                          <a:pt x="21" y="27"/>
                        </a:lnTo>
                        <a:lnTo>
                          <a:pt x="11" y="25"/>
                        </a:lnTo>
                        <a:lnTo>
                          <a:pt x="4" y="26"/>
                        </a:lnTo>
                        <a:lnTo>
                          <a:pt x="3" y="28"/>
                        </a:lnTo>
                        <a:lnTo>
                          <a:pt x="3" y="31"/>
                        </a:lnTo>
                        <a:lnTo>
                          <a:pt x="6" y="40"/>
                        </a:lnTo>
                        <a:lnTo>
                          <a:pt x="10" y="49"/>
                        </a:lnTo>
                        <a:lnTo>
                          <a:pt x="12" y="54"/>
                        </a:lnTo>
                        <a:lnTo>
                          <a:pt x="0" y="89"/>
                        </a:lnTo>
                        <a:lnTo>
                          <a:pt x="6" y="92"/>
                        </a:lnTo>
                        <a:lnTo>
                          <a:pt x="17" y="97"/>
                        </a:lnTo>
                        <a:lnTo>
                          <a:pt x="52" y="113"/>
                        </a:lnTo>
                        <a:lnTo>
                          <a:pt x="65" y="113"/>
                        </a:lnTo>
                        <a:lnTo>
                          <a:pt x="83" y="124"/>
                        </a:lnTo>
                        <a:lnTo>
                          <a:pt x="129" y="16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1044575" y="1654175"/>
            <a:ext cx="1027113" cy="615950"/>
            <a:chOff x="658" y="1042"/>
            <a:chExt cx="647" cy="388"/>
          </a:xfrm>
        </p:grpSpPr>
        <p:sp>
          <p:nvSpPr>
            <p:cNvPr id="161839" name="Freeform 47"/>
            <p:cNvSpPr>
              <a:spLocks/>
            </p:cNvSpPr>
            <p:nvPr/>
          </p:nvSpPr>
          <p:spPr bwMode="auto">
            <a:xfrm>
              <a:off x="662" y="1046"/>
              <a:ext cx="639" cy="379"/>
            </a:xfrm>
            <a:custGeom>
              <a:avLst/>
              <a:gdLst/>
              <a:ahLst/>
              <a:cxnLst>
                <a:cxn ang="0">
                  <a:pos x="638" y="378"/>
                </a:cxn>
                <a:cxn ang="0">
                  <a:pos x="638" y="183"/>
                </a:cxn>
                <a:cxn ang="0">
                  <a:pos x="629" y="27"/>
                </a:cxn>
                <a:cxn ang="0">
                  <a:pos x="317" y="0"/>
                </a:cxn>
                <a:cxn ang="0">
                  <a:pos x="11" y="31"/>
                </a:cxn>
                <a:cxn ang="0">
                  <a:pos x="0" y="183"/>
                </a:cxn>
                <a:cxn ang="0">
                  <a:pos x="0" y="374"/>
                </a:cxn>
                <a:cxn ang="0">
                  <a:pos x="53" y="374"/>
                </a:cxn>
                <a:cxn ang="0">
                  <a:pos x="59" y="101"/>
                </a:cxn>
                <a:cxn ang="0">
                  <a:pos x="579" y="101"/>
                </a:cxn>
                <a:cxn ang="0">
                  <a:pos x="585" y="378"/>
                </a:cxn>
                <a:cxn ang="0">
                  <a:pos x="638" y="378"/>
                </a:cxn>
              </a:cxnLst>
              <a:rect l="0" t="0" r="r" b="b"/>
              <a:pathLst>
                <a:path w="639" h="379">
                  <a:moveTo>
                    <a:pt x="638" y="378"/>
                  </a:moveTo>
                  <a:lnTo>
                    <a:pt x="638" y="183"/>
                  </a:lnTo>
                  <a:lnTo>
                    <a:pt x="629" y="27"/>
                  </a:lnTo>
                  <a:lnTo>
                    <a:pt x="317" y="0"/>
                  </a:lnTo>
                  <a:lnTo>
                    <a:pt x="11" y="31"/>
                  </a:lnTo>
                  <a:lnTo>
                    <a:pt x="0" y="183"/>
                  </a:lnTo>
                  <a:lnTo>
                    <a:pt x="0" y="374"/>
                  </a:lnTo>
                  <a:lnTo>
                    <a:pt x="53" y="374"/>
                  </a:lnTo>
                  <a:lnTo>
                    <a:pt x="59" y="101"/>
                  </a:lnTo>
                  <a:lnTo>
                    <a:pt x="579" y="101"/>
                  </a:lnTo>
                  <a:lnTo>
                    <a:pt x="585" y="378"/>
                  </a:lnTo>
                  <a:lnTo>
                    <a:pt x="638" y="378"/>
                  </a:lnTo>
                </a:path>
              </a:pathLst>
            </a:custGeom>
            <a:solidFill>
              <a:srgbClr val="00008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40" name="Freeform 48"/>
            <p:cNvSpPr>
              <a:spLocks/>
            </p:cNvSpPr>
            <p:nvPr/>
          </p:nvSpPr>
          <p:spPr bwMode="auto">
            <a:xfrm>
              <a:off x="658" y="1042"/>
              <a:ext cx="647" cy="388"/>
            </a:xfrm>
            <a:custGeom>
              <a:avLst/>
              <a:gdLst/>
              <a:ahLst/>
              <a:cxnLst>
                <a:cxn ang="0">
                  <a:pos x="646" y="386"/>
                </a:cxn>
                <a:cxn ang="0">
                  <a:pos x="646" y="187"/>
                </a:cxn>
                <a:cxn ang="0">
                  <a:pos x="637" y="29"/>
                </a:cxn>
                <a:cxn ang="0">
                  <a:pos x="321" y="0"/>
                </a:cxn>
                <a:cxn ang="0">
                  <a:pos x="11" y="33"/>
                </a:cxn>
                <a:cxn ang="0">
                  <a:pos x="0" y="187"/>
                </a:cxn>
                <a:cxn ang="0">
                  <a:pos x="0" y="383"/>
                </a:cxn>
                <a:cxn ang="0">
                  <a:pos x="54" y="383"/>
                </a:cxn>
                <a:cxn ang="0">
                  <a:pos x="60" y="104"/>
                </a:cxn>
                <a:cxn ang="0">
                  <a:pos x="586" y="104"/>
                </a:cxn>
                <a:cxn ang="0">
                  <a:pos x="592" y="387"/>
                </a:cxn>
                <a:cxn ang="0">
                  <a:pos x="646" y="386"/>
                </a:cxn>
              </a:cxnLst>
              <a:rect l="0" t="0" r="r" b="b"/>
              <a:pathLst>
                <a:path w="647" h="388">
                  <a:moveTo>
                    <a:pt x="646" y="386"/>
                  </a:moveTo>
                  <a:lnTo>
                    <a:pt x="646" y="187"/>
                  </a:lnTo>
                  <a:lnTo>
                    <a:pt x="637" y="29"/>
                  </a:lnTo>
                  <a:lnTo>
                    <a:pt x="321" y="0"/>
                  </a:lnTo>
                  <a:lnTo>
                    <a:pt x="11" y="33"/>
                  </a:lnTo>
                  <a:lnTo>
                    <a:pt x="0" y="187"/>
                  </a:lnTo>
                  <a:lnTo>
                    <a:pt x="0" y="383"/>
                  </a:lnTo>
                  <a:lnTo>
                    <a:pt x="54" y="383"/>
                  </a:lnTo>
                  <a:lnTo>
                    <a:pt x="60" y="104"/>
                  </a:lnTo>
                  <a:lnTo>
                    <a:pt x="586" y="104"/>
                  </a:lnTo>
                  <a:lnTo>
                    <a:pt x="592" y="387"/>
                  </a:lnTo>
                  <a:lnTo>
                    <a:pt x="646" y="3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1168400" y="1641475"/>
            <a:ext cx="433388" cy="196850"/>
            <a:chOff x="736" y="1034"/>
            <a:chExt cx="273" cy="124"/>
          </a:xfrm>
        </p:grpSpPr>
        <p:grpSp>
          <p:nvGrpSpPr>
            <p:cNvPr id="20" name="Group 50"/>
            <p:cNvGrpSpPr>
              <a:grpSpLocks/>
            </p:cNvGrpSpPr>
            <p:nvPr/>
          </p:nvGrpSpPr>
          <p:grpSpPr bwMode="auto">
            <a:xfrm>
              <a:off x="736" y="1034"/>
              <a:ext cx="273" cy="124"/>
              <a:chOff x="736" y="1034"/>
              <a:chExt cx="273" cy="124"/>
            </a:xfrm>
          </p:grpSpPr>
          <p:grpSp>
            <p:nvGrpSpPr>
              <p:cNvPr id="21" name="Group 51"/>
              <p:cNvGrpSpPr>
                <a:grpSpLocks/>
              </p:cNvGrpSpPr>
              <p:nvPr/>
            </p:nvGrpSpPr>
            <p:grpSpPr bwMode="auto">
              <a:xfrm>
                <a:off x="740" y="1034"/>
                <a:ext cx="269" cy="104"/>
                <a:chOff x="740" y="1034"/>
                <a:chExt cx="269" cy="104"/>
              </a:xfrm>
            </p:grpSpPr>
            <p:sp>
              <p:nvSpPr>
                <p:cNvPr id="161844" name="Freeform 52"/>
                <p:cNvSpPr>
                  <a:spLocks/>
                </p:cNvSpPr>
                <p:nvPr/>
              </p:nvSpPr>
              <p:spPr bwMode="auto">
                <a:xfrm>
                  <a:off x="744" y="1037"/>
                  <a:ext cx="261" cy="96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19" y="0"/>
                    </a:cxn>
                    <a:cxn ang="0">
                      <a:pos x="260" y="68"/>
                    </a:cxn>
                    <a:cxn ang="0">
                      <a:pos x="138" y="95"/>
                    </a:cxn>
                    <a:cxn ang="0">
                      <a:pos x="72" y="56"/>
                    </a:cxn>
                    <a:cxn ang="0">
                      <a:pos x="50" y="44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61" h="96">
                      <a:moveTo>
                        <a:pt x="0" y="20"/>
                      </a:moveTo>
                      <a:lnTo>
                        <a:pt x="119" y="0"/>
                      </a:lnTo>
                      <a:lnTo>
                        <a:pt x="260" y="68"/>
                      </a:lnTo>
                      <a:lnTo>
                        <a:pt x="138" y="95"/>
                      </a:lnTo>
                      <a:lnTo>
                        <a:pt x="72" y="56"/>
                      </a:lnTo>
                      <a:lnTo>
                        <a:pt x="50" y="44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0C0C0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45" name="Freeform 53"/>
                <p:cNvSpPr>
                  <a:spLocks/>
                </p:cNvSpPr>
                <p:nvPr/>
              </p:nvSpPr>
              <p:spPr bwMode="auto">
                <a:xfrm>
                  <a:off x="740" y="1034"/>
                  <a:ext cx="269" cy="10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123" y="0"/>
                    </a:cxn>
                    <a:cxn ang="0">
                      <a:pos x="268" y="73"/>
                    </a:cxn>
                    <a:cxn ang="0">
                      <a:pos x="142" y="103"/>
                    </a:cxn>
                    <a:cxn ang="0">
                      <a:pos x="74" y="61"/>
                    </a:cxn>
                    <a:cxn ang="0">
                      <a:pos x="52" y="48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269" h="104">
                      <a:moveTo>
                        <a:pt x="0" y="22"/>
                      </a:moveTo>
                      <a:lnTo>
                        <a:pt x="123" y="0"/>
                      </a:lnTo>
                      <a:lnTo>
                        <a:pt x="268" y="73"/>
                      </a:lnTo>
                      <a:lnTo>
                        <a:pt x="142" y="103"/>
                      </a:lnTo>
                      <a:lnTo>
                        <a:pt x="74" y="61"/>
                      </a:lnTo>
                      <a:lnTo>
                        <a:pt x="52" y="48"/>
                      </a:lnTo>
                      <a:lnTo>
                        <a:pt x="0" y="2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2" name="Group 54"/>
              <p:cNvGrpSpPr>
                <a:grpSpLocks/>
              </p:cNvGrpSpPr>
              <p:nvPr/>
            </p:nvGrpSpPr>
            <p:grpSpPr bwMode="auto">
              <a:xfrm>
                <a:off x="875" y="1107"/>
                <a:ext cx="134" cy="51"/>
                <a:chOff x="875" y="1107"/>
                <a:chExt cx="134" cy="51"/>
              </a:xfrm>
            </p:grpSpPr>
            <p:sp>
              <p:nvSpPr>
                <p:cNvPr id="161847" name="Freeform 55"/>
                <p:cNvSpPr>
                  <a:spLocks/>
                </p:cNvSpPr>
                <p:nvPr/>
              </p:nvSpPr>
              <p:spPr bwMode="auto">
                <a:xfrm>
                  <a:off x="879" y="1111"/>
                  <a:ext cx="126" cy="43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5" y="0"/>
                    </a:cxn>
                    <a:cxn ang="0">
                      <a:pos x="125" y="12"/>
                    </a:cxn>
                    <a:cxn ang="0">
                      <a:pos x="0" y="42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126" h="43">
                      <a:moveTo>
                        <a:pt x="6" y="24"/>
                      </a:moveTo>
                      <a:lnTo>
                        <a:pt x="125" y="0"/>
                      </a:lnTo>
                      <a:lnTo>
                        <a:pt x="125" y="12"/>
                      </a:lnTo>
                      <a:lnTo>
                        <a:pt x="0" y="42"/>
                      </a:lnTo>
                      <a:lnTo>
                        <a:pt x="6" y="24"/>
                      </a:lnTo>
                    </a:path>
                  </a:pathLst>
                </a:custGeom>
                <a:solidFill>
                  <a:srgbClr val="C0C0C0"/>
                </a:solidFill>
                <a:ln w="1016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48" name="Freeform 56"/>
                <p:cNvSpPr>
                  <a:spLocks/>
                </p:cNvSpPr>
                <p:nvPr/>
              </p:nvSpPr>
              <p:spPr bwMode="auto">
                <a:xfrm>
                  <a:off x="875" y="1107"/>
                  <a:ext cx="134" cy="51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133" y="0"/>
                    </a:cxn>
                    <a:cxn ang="0">
                      <a:pos x="133" y="14"/>
                    </a:cxn>
                    <a:cxn ang="0">
                      <a:pos x="0" y="50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134" h="51">
                      <a:moveTo>
                        <a:pt x="6" y="30"/>
                      </a:moveTo>
                      <a:lnTo>
                        <a:pt x="133" y="0"/>
                      </a:lnTo>
                      <a:lnTo>
                        <a:pt x="133" y="14"/>
                      </a:lnTo>
                      <a:lnTo>
                        <a:pt x="0" y="50"/>
                      </a:lnTo>
                      <a:lnTo>
                        <a:pt x="6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736" y="1055"/>
                <a:ext cx="146" cy="103"/>
                <a:chOff x="736" y="1055"/>
                <a:chExt cx="146" cy="103"/>
              </a:xfrm>
            </p:grpSpPr>
            <p:sp>
              <p:nvSpPr>
                <p:cNvPr id="161850" name="Freeform 58"/>
                <p:cNvSpPr>
                  <a:spLocks/>
                </p:cNvSpPr>
                <p:nvPr/>
              </p:nvSpPr>
              <p:spPr bwMode="auto">
                <a:xfrm>
                  <a:off x="740" y="1059"/>
                  <a:ext cx="138" cy="95"/>
                </a:xfrm>
                <a:custGeom>
                  <a:avLst/>
                  <a:gdLst/>
                  <a:ahLst/>
                  <a:cxnLst>
                    <a:cxn ang="0">
                      <a:pos x="59" y="27"/>
                    </a:cxn>
                    <a:cxn ang="0">
                      <a:pos x="103" y="53"/>
                    </a:cxn>
                    <a:cxn ang="0">
                      <a:pos x="137" y="75"/>
                    </a:cxn>
                    <a:cxn ang="0">
                      <a:pos x="131" y="94"/>
                    </a:cxn>
                    <a:cxn ang="0">
                      <a:pos x="83" y="66"/>
                    </a:cxn>
                    <a:cxn ang="0">
                      <a:pos x="41" y="42"/>
                    </a:cxn>
                    <a:cxn ang="0">
                      <a:pos x="0" y="20"/>
                    </a:cxn>
                    <a:cxn ang="0">
                      <a:pos x="4" y="0"/>
                    </a:cxn>
                    <a:cxn ang="0">
                      <a:pos x="28" y="12"/>
                    </a:cxn>
                    <a:cxn ang="0">
                      <a:pos x="59" y="27"/>
                    </a:cxn>
                  </a:cxnLst>
                  <a:rect l="0" t="0" r="r" b="b"/>
                  <a:pathLst>
                    <a:path w="138" h="95">
                      <a:moveTo>
                        <a:pt x="59" y="27"/>
                      </a:moveTo>
                      <a:lnTo>
                        <a:pt x="103" y="53"/>
                      </a:lnTo>
                      <a:lnTo>
                        <a:pt x="137" y="75"/>
                      </a:lnTo>
                      <a:lnTo>
                        <a:pt x="131" y="94"/>
                      </a:lnTo>
                      <a:lnTo>
                        <a:pt x="83" y="66"/>
                      </a:lnTo>
                      <a:lnTo>
                        <a:pt x="41" y="42"/>
                      </a:lnTo>
                      <a:lnTo>
                        <a:pt x="0" y="20"/>
                      </a:lnTo>
                      <a:lnTo>
                        <a:pt x="4" y="0"/>
                      </a:lnTo>
                      <a:lnTo>
                        <a:pt x="28" y="12"/>
                      </a:lnTo>
                      <a:lnTo>
                        <a:pt x="59" y="27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1" name="Freeform 59"/>
                <p:cNvSpPr>
                  <a:spLocks/>
                </p:cNvSpPr>
                <p:nvPr/>
              </p:nvSpPr>
              <p:spPr bwMode="auto">
                <a:xfrm>
                  <a:off x="736" y="1055"/>
                  <a:ext cx="146" cy="103"/>
                </a:xfrm>
                <a:custGeom>
                  <a:avLst/>
                  <a:gdLst/>
                  <a:ahLst/>
                  <a:cxnLst>
                    <a:cxn ang="0">
                      <a:pos x="62" y="29"/>
                    </a:cxn>
                    <a:cxn ang="0">
                      <a:pos x="109" y="58"/>
                    </a:cxn>
                    <a:cxn ang="0">
                      <a:pos x="145" y="82"/>
                    </a:cxn>
                    <a:cxn ang="0">
                      <a:pos x="139" y="102"/>
                    </a:cxn>
                    <a:cxn ang="0">
                      <a:pos x="88" y="73"/>
                    </a:cxn>
                    <a:cxn ang="0">
                      <a:pos x="43" y="46"/>
                    </a:cxn>
                    <a:cxn ang="0">
                      <a:pos x="0" y="22"/>
                    </a:cxn>
                    <a:cxn ang="0">
                      <a:pos x="4" y="0"/>
                    </a:cxn>
                    <a:cxn ang="0">
                      <a:pos x="30" y="14"/>
                    </a:cxn>
                    <a:cxn ang="0">
                      <a:pos x="62" y="29"/>
                    </a:cxn>
                  </a:cxnLst>
                  <a:rect l="0" t="0" r="r" b="b"/>
                  <a:pathLst>
                    <a:path w="146" h="103">
                      <a:moveTo>
                        <a:pt x="62" y="29"/>
                      </a:moveTo>
                      <a:lnTo>
                        <a:pt x="109" y="58"/>
                      </a:lnTo>
                      <a:lnTo>
                        <a:pt x="145" y="82"/>
                      </a:lnTo>
                      <a:lnTo>
                        <a:pt x="139" y="102"/>
                      </a:lnTo>
                      <a:lnTo>
                        <a:pt x="88" y="73"/>
                      </a:lnTo>
                      <a:lnTo>
                        <a:pt x="43" y="46"/>
                      </a:lnTo>
                      <a:lnTo>
                        <a:pt x="0" y="22"/>
                      </a:lnTo>
                      <a:lnTo>
                        <a:pt x="4" y="0"/>
                      </a:lnTo>
                      <a:lnTo>
                        <a:pt x="30" y="14"/>
                      </a:lnTo>
                      <a:lnTo>
                        <a:pt x="62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778" y="1050"/>
              <a:ext cx="179" cy="72"/>
              <a:chOff x="778" y="1050"/>
              <a:chExt cx="179" cy="72"/>
            </a:xfrm>
          </p:grpSpPr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791" y="1054"/>
                <a:ext cx="161" cy="67"/>
                <a:chOff x="791" y="1054"/>
                <a:chExt cx="161" cy="67"/>
              </a:xfrm>
            </p:grpSpPr>
            <p:sp>
              <p:nvSpPr>
                <p:cNvPr id="161854" name="Freeform 62"/>
                <p:cNvSpPr>
                  <a:spLocks/>
                </p:cNvSpPr>
                <p:nvPr/>
              </p:nvSpPr>
              <p:spPr bwMode="auto">
                <a:xfrm>
                  <a:off x="856" y="1054"/>
                  <a:ext cx="96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23"/>
                    </a:cxn>
                    <a:cxn ang="0">
                      <a:pos x="95" y="55"/>
                    </a:cxn>
                  </a:cxnLst>
                  <a:rect l="0" t="0" r="r" b="b"/>
                  <a:pathLst>
                    <a:path w="96" h="56">
                      <a:moveTo>
                        <a:pt x="0" y="0"/>
                      </a:moveTo>
                      <a:lnTo>
                        <a:pt x="37" y="23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5" name="Freeform 63"/>
                <p:cNvSpPr>
                  <a:spLocks/>
                </p:cNvSpPr>
                <p:nvPr/>
              </p:nvSpPr>
              <p:spPr bwMode="auto">
                <a:xfrm>
                  <a:off x="827" y="1059"/>
                  <a:ext cx="92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9"/>
                    </a:cxn>
                    <a:cxn ang="0">
                      <a:pos x="91" y="54"/>
                    </a:cxn>
                  </a:cxnLst>
                  <a:rect l="0" t="0" r="r" b="b"/>
                  <a:pathLst>
                    <a:path w="92" h="55">
                      <a:moveTo>
                        <a:pt x="0" y="0"/>
                      </a:moveTo>
                      <a:lnTo>
                        <a:pt x="50" y="29"/>
                      </a:lnTo>
                      <a:lnTo>
                        <a:pt x="91" y="5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6" name="Freeform 64"/>
                <p:cNvSpPr>
                  <a:spLocks/>
                </p:cNvSpPr>
                <p:nvPr/>
              </p:nvSpPr>
              <p:spPr bwMode="auto">
                <a:xfrm>
                  <a:off x="791" y="1065"/>
                  <a:ext cx="111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0" y="21"/>
                    </a:cxn>
                    <a:cxn ang="0">
                      <a:pos x="81" y="39"/>
                    </a:cxn>
                    <a:cxn ang="0">
                      <a:pos x="110" y="55"/>
                    </a:cxn>
                  </a:cxnLst>
                  <a:rect l="0" t="0" r="r" b="b"/>
                  <a:pathLst>
                    <a:path w="111" h="56">
                      <a:moveTo>
                        <a:pt x="0" y="0"/>
                      </a:moveTo>
                      <a:lnTo>
                        <a:pt x="50" y="21"/>
                      </a:lnTo>
                      <a:lnTo>
                        <a:pt x="81" y="39"/>
                      </a:lnTo>
                      <a:lnTo>
                        <a:pt x="110" y="5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6" name="Group 65"/>
              <p:cNvGrpSpPr>
                <a:grpSpLocks/>
              </p:cNvGrpSpPr>
              <p:nvPr/>
            </p:nvGrpSpPr>
            <p:grpSpPr bwMode="auto">
              <a:xfrm>
                <a:off x="778" y="1050"/>
                <a:ext cx="179" cy="72"/>
                <a:chOff x="778" y="1050"/>
                <a:chExt cx="179" cy="72"/>
              </a:xfrm>
            </p:grpSpPr>
            <p:sp>
              <p:nvSpPr>
                <p:cNvPr id="161858" name="Freeform 66"/>
                <p:cNvSpPr>
                  <a:spLocks/>
                </p:cNvSpPr>
                <p:nvPr/>
              </p:nvSpPr>
              <p:spPr bwMode="auto">
                <a:xfrm>
                  <a:off x="778" y="1050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3" h="16">
                      <a:moveTo>
                        <a:pt x="0" y="15"/>
                      </a:moveTo>
                      <a:lnTo>
                        <a:pt x="8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59" name="Freeform 67"/>
                <p:cNvSpPr>
                  <a:spLocks/>
                </p:cNvSpPr>
                <p:nvPr/>
              </p:nvSpPr>
              <p:spPr bwMode="auto">
                <a:xfrm>
                  <a:off x="808" y="1064"/>
                  <a:ext cx="76" cy="15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6" h="15">
                      <a:moveTo>
                        <a:pt x="0" y="14"/>
                      </a:moveTo>
                      <a:lnTo>
                        <a:pt x="7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0" name="Freeform 68"/>
                <p:cNvSpPr>
                  <a:spLocks/>
                </p:cNvSpPr>
                <p:nvPr/>
              </p:nvSpPr>
              <p:spPr bwMode="auto">
                <a:xfrm>
                  <a:off x="833" y="1072"/>
                  <a:ext cx="73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8">
                      <a:moveTo>
                        <a:pt x="0" y="17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1" name="Freeform 69"/>
                <p:cNvSpPr>
                  <a:spLocks/>
                </p:cNvSpPr>
                <p:nvPr/>
              </p:nvSpPr>
              <p:spPr bwMode="auto">
                <a:xfrm>
                  <a:off x="853" y="1084"/>
                  <a:ext cx="68" cy="18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68" h="18">
                      <a:moveTo>
                        <a:pt x="0" y="17"/>
                      </a:moveTo>
                      <a:lnTo>
                        <a:pt x="6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2" name="Freeform 70"/>
                <p:cNvSpPr>
                  <a:spLocks/>
                </p:cNvSpPr>
                <p:nvPr/>
              </p:nvSpPr>
              <p:spPr bwMode="auto">
                <a:xfrm>
                  <a:off x="875" y="1090"/>
                  <a:ext cx="69" cy="2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9" h="21">
                      <a:moveTo>
                        <a:pt x="0" y="20"/>
                      </a:moveTo>
                      <a:lnTo>
                        <a:pt x="6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63" name="Freeform 71"/>
                <p:cNvSpPr>
                  <a:spLocks/>
                </p:cNvSpPr>
                <p:nvPr/>
              </p:nvSpPr>
              <p:spPr bwMode="auto">
                <a:xfrm>
                  <a:off x="884" y="1105"/>
                  <a:ext cx="73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73" h="17">
                      <a:moveTo>
                        <a:pt x="0" y="16"/>
                      </a:moveTo>
                      <a:lnTo>
                        <a:pt x="7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61864" name="Freeform 72"/>
          <p:cNvSpPr>
            <a:spLocks/>
          </p:cNvSpPr>
          <p:nvPr/>
        </p:nvSpPr>
        <p:spPr bwMode="auto">
          <a:xfrm>
            <a:off x="1504950" y="1766888"/>
            <a:ext cx="222250" cy="96837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3" y="28"/>
              </a:cxn>
              <a:cxn ang="0">
                <a:pos x="8" y="39"/>
              </a:cxn>
              <a:cxn ang="0">
                <a:pos x="15" y="48"/>
              </a:cxn>
              <a:cxn ang="0">
                <a:pos x="28" y="54"/>
              </a:cxn>
              <a:cxn ang="0">
                <a:pos x="44" y="58"/>
              </a:cxn>
              <a:cxn ang="0">
                <a:pos x="59" y="60"/>
              </a:cxn>
              <a:cxn ang="0">
                <a:pos x="77" y="57"/>
              </a:cxn>
              <a:cxn ang="0">
                <a:pos x="92" y="50"/>
              </a:cxn>
              <a:cxn ang="0">
                <a:pos x="104" y="38"/>
              </a:cxn>
              <a:cxn ang="0">
                <a:pos x="107" y="26"/>
              </a:cxn>
              <a:cxn ang="0">
                <a:pos x="115" y="16"/>
              </a:cxn>
              <a:cxn ang="0">
                <a:pos x="125" y="6"/>
              </a:cxn>
              <a:cxn ang="0">
                <a:pos x="139" y="0"/>
              </a:cxn>
            </a:cxnLst>
            <a:rect l="0" t="0" r="r" b="b"/>
            <a:pathLst>
              <a:path w="140" h="61">
                <a:moveTo>
                  <a:pt x="0" y="16"/>
                </a:moveTo>
                <a:lnTo>
                  <a:pt x="3" y="28"/>
                </a:lnTo>
                <a:lnTo>
                  <a:pt x="8" y="39"/>
                </a:lnTo>
                <a:lnTo>
                  <a:pt x="15" y="48"/>
                </a:lnTo>
                <a:lnTo>
                  <a:pt x="28" y="54"/>
                </a:lnTo>
                <a:lnTo>
                  <a:pt x="44" y="58"/>
                </a:lnTo>
                <a:lnTo>
                  <a:pt x="59" y="60"/>
                </a:lnTo>
                <a:lnTo>
                  <a:pt x="77" y="57"/>
                </a:lnTo>
                <a:lnTo>
                  <a:pt x="92" y="50"/>
                </a:lnTo>
                <a:lnTo>
                  <a:pt x="104" y="38"/>
                </a:lnTo>
                <a:lnTo>
                  <a:pt x="107" y="26"/>
                </a:lnTo>
                <a:lnTo>
                  <a:pt x="115" y="16"/>
                </a:lnTo>
                <a:lnTo>
                  <a:pt x="125" y="6"/>
                </a:lnTo>
                <a:lnTo>
                  <a:pt x="1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7" name="Group 73"/>
          <p:cNvGrpSpPr>
            <a:grpSpLocks/>
          </p:cNvGrpSpPr>
          <p:nvPr/>
        </p:nvGrpSpPr>
        <p:grpSpPr bwMode="auto">
          <a:xfrm>
            <a:off x="1435100" y="1098550"/>
            <a:ext cx="958850" cy="700088"/>
            <a:chOff x="904" y="692"/>
            <a:chExt cx="604" cy="441"/>
          </a:xfrm>
        </p:grpSpPr>
        <p:sp>
          <p:nvSpPr>
            <p:cNvPr id="161866" name="Freeform 74"/>
            <p:cNvSpPr>
              <a:spLocks/>
            </p:cNvSpPr>
            <p:nvPr/>
          </p:nvSpPr>
          <p:spPr bwMode="auto">
            <a:xfrm>
              <a:off x="908" y="696"/>
              <a:ext cx="596" cy="433"/>
            </a:xfrm>
            <a:custGeom>
              <a:avLst/>
              <a:gdLst/>
              <a:ahLst/>
              <a:cxnLst>
                <a:cxn ang="0">
                  <a:pos x="112" y="86"/>
                </a:cxn>
                <a:cxn ang="0">
                  <a:pos x="125" y="57"/>
                </a:cxn>
                <a:cxn ang="0">
                  <a:pos x="134" y="38"/>
                </a:cxn>
                <a:cxn ang="0">
                  <a:pos x="138" y="32"/>
                </a:cxn>
                <a:cxn ang="0">
                  <a:pos x="143" y="27"/>
                </a:cxn>
                <a:cxn ang="0">
                  <a:pos x="147" y="26"/>
                </a:cxn>
                <a:cxn ang="0">
                  <a:pos x="153" y="25"/>
                </a:cxn>
                <a:cxn ang="0">
                  <a:pos x="228" y="14"/>
                </a:cxn>
                <a:cxn ang="0">
                  <a:pos x="309" y="3"/>
                </a:cxn>
                <a:cxn ang="0">
                  <a:pos x="382" y="0"/>
                </a:cxn>
                <a:cxn ang="0">
                  <a:pos x="424" y="0"/>
                </a:cxn>
                <a:cxn ang="0">
                  <a:pos x="511" y="2"/>
                </a:cxn>
                <a:cxn ang="0">
                  <a:pos x="574" y="5"/>
                </a:cxn>
                <a:cxn ang="0">
                  <a:pos x="583" y="6"/>
                </a:cxn>
                <a:cxn ang="0">
                  <a:pos x="589" y="8"/>
                </a:cxn>
                <a:cxn ang="0">
                  <a:pos x="592" y="10"/>
                </a:cxn>
                <a:cxn ang="0">
                  <a:pos x="595" y="13"/>
                </a:cxn>
                <a:cxn ang="0">
                  <a:pos x="595" y="17"/>
                </a:cxn>
                <a:cxn ang="0">
                  <a:pos x="592" y="28"/>
                </a:cxn>
                <a:cxn ang="0">
                  <a:pos x="580" y="67"/>
                </a:cxn>
                <a:cxn ang="0">
                  <a:pos x="571" y="96"/>
                </a:cxn>
                <a:cxn ang="0">
                  <a:pos x="551" y="162"/>
                </a:cxn>
                <a:cxn ang="0">
                  <a:pos x="538" y="202"/>
                </a:cxn>
                <a:cxn ang="0">
                  <a:pos x="502" y="297"/>
                </a:cxn>
                <a:cxn ang="0">
                  <a:pos x="468" y="371"/>
                </a:cxn>
                <a:cxn ang="0">
                  <a:pos x="461" y="386"/>
                </a:cxn>
                <a:cxn ang="0">
                  <a:pos x="458" y="395"/>
                </a:cxn>
                <a:cxn ang="0">
                  <a:pos x="454" y="403"/>
                </a:cxn>
                <a:cxn ang="0">
                  <a:pos x="450" y="406"/>
                </a:cxn>
                <a:cxn ang="0">
                  <a:pos x="444" y="411"/>
                </a:cxn>
                <a:cxn ang="0">
                  <a:pos x="438" y="414"/>
                </a:cxn>
                <a:cxn ang="0">
                  <a:pos x="427" y="415"/>
                </a:cxn>
                <a:cxn ang="0">
                  <a:pos x="407" y="417"/>
                </a:cxn>
                <a:cxn ang="0">
                  <a:pos x="373" y="417"/>
                </a:cxn>
                <a:cxn ang="0">
                  <a:pos x="344" y="419"/>
                </a:cxn>
                <a:cxn ang="0">
                  <a:pos x="306" y="423"/>
                </a:cxn>
                <a:cxn ang="0">
                  <a:pos x="267" y="428"/>
                </a:cxn>
                <a:cxn ang="0">
                  <a:pos x="241" y="432"/>
                </a:cxn>
                <a:cxn ang="0">
                  <a:pos x="208" y="432"/>
                </a:cxn>
                <a:cxn ang="0">
                  <a:pos x="202" y="428"/>
                </a:cxn>
                <a:cxn ang="0">
                  <a:pos x="18" y="343"/>
                </a:cxn>
                <a:cxn ang="0">
                  <a:pos x="9" y="337"/>
                </a:cxn>
                <a:cxn ang="0">
                  <a:pos x="2" y="331"/>
                </a:cxn>
                <a:cxn ang="0">
                  <a:pos x="0" y="324"/>
                </a:cxn>
                <a:cxn ang="0">
                  <a:pos x="0" y="316"/>
                </a:cxn>
                <a:cxn ang="0">
                  <a:pos x="2" y="309"/>
                </a:cxn>
                <a:cxn ang="0">
                  <a:pos x="54" y="203"/>
                </a:cxn>
                <a:cxn ang="0">
                  <a:pos x="88" y="135"/>
                </a:cxn>
                <a:cxn ang="0">
                  <a:pos x="112" y="86"/>
                </a:cxn>
              </a:cxnLst>
              <a:rect l="0" t="0" r="r" b="b"/>
              <a:pathLst>
                <a:path w="596" h="433">
                  <a:moveTo>
                    <a:pt x="112" y="86"/>
                  </a:moveTo>
                  <a:lnTo>
                    <a:pt x="125" y="57"/>
                  </a:lnTo>
                  <a:lnTo>
                    <a:pt x="134" y="38"/>
                  </a:lnTo>
                  <a:lnTo>
                    <a:pt x="138" y="32"/>
                  </a:lnTo>
                  <a:lnTo>
                    <a:pt x="143" y="27"/>
                  </a:lnTo>
                  <a:lnTo>
                    <a:pt x="147" y="26"/>
                  </a:lnTo>
                  <a:lnTo>
                    <a:pt x="153" y="25"/>
                  </a:lnTo>
                  <a:lnTo>
                    <a:pt x="228" y="14"/>
                  </a:lnTo>
                  <a:lnTo>
                    <a:pt x="309" y="3"/>
                  </a:lnTo>
                  <a:lnTo>
                    <a:pt x="382" y="0"/>
                  </a:lnTo>
                  <a:lnTo>
                    <a:pt x="424" y="0"/>
                  </a:lnTo>
                  <a:lnTo>
                    <a:pt x="511" y="2"/>
                  </a:lnTo>
                  <a:lnTo>
                    <a:pt x="574" y="5"/>
                  </a:lnTo>
                  <a:lnTo>
                    <a:pt x="583" y="6"/>
                  </a:lnTo>
                  <a:lnTo>
                    <a:pt x="589" y="8"/>
                  </a:lnTo>
                  <a:lnTo>
                    <a:pt x="592" y="10"/>
                  </a:lnTo>
                  <a:lnTo>
                    <a:pt x="595" y="13"/>
                  </a:lnTo>
                  <a:lnTo>
                    <a:pt x="595" y="17"/>
                  </a:lnTo>
                  <a:lnTo>
                    <a:pt x="592" y="28"/>
                  </a:lnTo>
                  <a:lnTo>
                    <a:pt x="580" y="67"/>
                  </a:lnTo>
                  <a:lnTo>
                    <a:pt x="571" y="96"/>
                  </a:lnTo>
                  <a:lnTo>
                    <a:pt x="551" y="162"/>
                  </a:lnTo>
                  <a:lnTo>
                    <a:pt x="538" y="202"/>
                  </a:lnTo>
                  <a:lnTo>
                    <a:pt x="502" y="297"/>
                  </a:lnTo>
                  <a:lnTo>
                    <a:pt x="468" y="371"/>
                  </a:lnTo>
                  <a:lnTo>
                    <a:pt x="461" y="386"/>
                  </a:lnTo>
                  <a:lnTo>
                    <a:pt x="458" y="395"/>
                  </a:lnTo>
                  <a:lnTo>
                    <a:pt x="454" y="403"/>
                  </a:lnTo>
                  <a:lnTo>
                    <a:pt x="450" y="406"/>
                  </a:lnTo>
                  <a:lnTo>
                    <a:pt x="444" y="411"/>
                  </a:lnTo>
                  <a:lnTo>
                    <a:pt x="438" y="414"/>
                  </a:lnTo>
                  <a:lnTo>
                    <a:pt x="427" y="415"/>
                  </a:lnTo>
                  <a:lnTo>
                    <a:pt x="407" y="417"/>
                  </a:lnTo>
                  <a:lnTo>
                    <a:pt x="373" y="417"/>
                  </a:lnTo>
                  <a:lnTo>
                    <a:pt x="344" y="419"/>
                  </a:lnTo>
                  <a:lnTo>
                    <a:pt x="306" y="423"/>
                  </a:lnTo>
                  <a:lnTo>
                    <a:pt x="267" y="428"/>
                  </a:lnTo>
                  <a:lnTo>
                    <a:pt x="241" y="432"/>
                  </a:lnTo>
                  <a:lnTo>
                    <a:pt x="208" y="432"/>
                  </a:lnTo>
                  <a:lnTo>
                    <a:pt x="202" y="428"/>
                  </a:lnTo>
                  <a:lnTo>
                    <a:pt x="18" y="343"/>
                  </a:lnTo>
                  <a:lnTo>
                    <a:pt x="9" y="337"/>
                  </a:lnTo>
                  <a:lnTo>
                    <a:pt x="2" y="331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09"/>
                  </a:lnTo>
                  <a:lnTo>
                    <a:pt x="54" y="203"/>
                  </a:lnTo>
                  <a:lnTo>
                    <a:pt x="88" y="135"/>
                  </a:lnTo>
                  <a:lnTo>
                    <a:pt x="112" y="86"/>
                  </a:lnTo>
                </a:path>
              </a:pathLst>
            </a:custGeom>
            <a:solidFill>
              <a:srgbClr val="C0C0C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67" name="Freeform 75"/>
            <p:cNvSpPr>
              <a:spLocks/>
            </p:cNvSpPr>
            <p:nvPr/>
          </p:nvSpPr>
          <p:spPr bwMode="auto">
            <a:xfrm>
              <a:off x="904" y="692"/>
              <a:ext cx="604" cy="441"/>
            </a:xfrm>
            <a:custGeom>
              <a:avLst/>
              <a:gdLst/>
              <a:ahLst/>
              <a:cxnLst>
                <a:cxn ang="0">
                  <a:pos x="113" y="89"/>
                </a:cxn>
                <a:cxn ang="0">
                  <a:pos x="127" y="59"/>
                </a:cxn>
                <a:cxn ang="0">
                  <a:pos x="136" y="40"/>
                </a:cxn>
                <a:cxn ang="0">
                  <a:pos x="140" y="34"/>
                </a:cxn>
                <a:cxn ang="0">
                  <a:pos x="145" y="29"/>
                </a:cxn>
                <a:cxn ang="0">
                  <a:pos x="149" y="27"/>
                </a:cxn>
                <a:cxn ang="0">
                  <a:pos x="155" y="25"/>
                </a:cxn>
                <a:cxn ang="0">
                  <a:pos x="231" y="14"/>
                </a:cxn>
                <a:cxn ang="0">
                  <a:pos x="313" y="4"/>
                </a:cxn>
                <a:cxn ang="0">
                  <a:pos x="387" y="0"/>
                </a:cxn>
                <a:cxn ang="0">
                  <a:pos x="430" y="0"/>
                </a:cxn>
                <a:cxn ang="0">
                  <a:pos x="518" y="3"/>
                </a:cxn>
                <a:cxn ang="0">
                  <a:pos x="582" y="6"/>
                </a:cxn>
                <a:cxn ang="0">
                  <a:pos x="591" y="6"/>
                </a:cxn>
                <a:cxn ang="0">
                  <a:pos x="597" y="8"/>
                </a:cxn>
                <a:cxn ang="0">
                  <a:pos x="600" y="11"/>
                </a:cxn>
                <a:cxn ang="0">
                  <a:pos x="603" y="13"/>
                </a:cxn>
                <a:cxn ang="0">
                  <a:pos x="603" y="18"/>
                </a:cxn>
                <a:cxn ang="0">
                  <a:pos x="600" y="30"/>
                </a:cxn>
                <a:cxn ang="0">
                  <a:pos x="588" y="69"/>
                </a:cxn>
                <a:cxn ang="0">
                  <a:pos x="579" y="99"/>
                </a:cxn>
                <a:cxn ang="0">
                  <a:pos x="558" y="165"/>
                </a:cxn>
                <a:cxn ang="0">
                  <a:pos x="545" y="206"/>
                </a:cxn>
                <a:cxn ang="0">
                  <a:pos x="509" y="302"/>
                </a:cxn>
                <a:cxn ang="0">
                  <a:pos x="474" y="379"/>
                </a:cxn>
                <a:cxn ang="0">
                  <a:pos x="467" y="394"/>
                </a:cxn>
                <a:cxn ang="0">
                  <a:pos x="464" y="403"/>
                </a:cxn>
                <a:cxn ang="0">
                  <a:pos x="460" y="410"/>
                </a:cxn>
                <a:cxn ang="0">
                  <a:pos x="456" y="415"/>
                </a:cxn>
                <a:cxn ang="0">
                  <a:pos x="450" y="420"/>
                </a:cxn>
                <a:cxn ang="0">
                  <a:pos x="444" y="422"/>
                </a:cxn>
                <a:cxn ang="0">
                  <a:pos x="433" y="424"/>
                </a:cxn>
                <a:cxn ang="0">
                  <a:pos x="412" y="426"/>
                </a:cxn>
                <a:cxn ang="0">
                  <a:pos x="378" y="426"/>
                </a:cxn>
                <a:cxn ang="0">
                  <a:pos x="349" y="427"/>
                </a:cxn>
                <a:cxn ang="0">
                  <a:pos x="310" y="432"/>
                </a:cxn>
                <a:cxn ang="0">
                  <a:pos x="271" y="437"/>
                </a:cxn>
                <a:cxn ang="0">
                  <a:pos x="244" y="440"/>
                </a:cxn>
                <a:cxn ang="0">
                  <a:pos x="211" y="440"/>
                </a:cxn>
                <a:cxn ang="0">
                  <a:pos x="205" y="437"/>
                </a:cxn>
                <a:cxn ang="0">
                  <a:pos x="18" y="349"/>
                </a:cxn>
                <a:cxn ang="0">
                  <a:pos x="9" y="343"/>
                </a:cxn>
                <a:cxn ang="0">
                  <a:pos x="2" y="337"/>
                </a:cxn>
                <a:cxn ang="0">
                  <a:pos x="0" y="331"/>
                </a:cxn>
                <a:cxn ang="0">
                  <a:pos x="0" y="323"/>
                </a:cxn>
                <a:cxn ang="0">
                  <a:pos x="2" y="316"/>
                </a:cxn>
                <a:cxn ang="0">
                  <a:pos x="55" y="207"/>
                </a:cxn>
                <a:cxn ang="0">
                  <a:pos x="89" y="139"/>
                </a:cxn>
                <a:cxn ang="0">
                  <a:pos x="113" y="89"/>
                </a:cxn>
              </a:cxnLst>
              <a:rect l="0" t="0" r="r" b="b"/>
              <a:pathLst>
                <a:path w="604" h="441">
                  <a:moveTo>
                    <a:pt x="113" y="89"/>
                  </a:moveTo>
                  <a:lnTo>
                    <a:pt x="127" y="59"/>
                  </a:lnTo>
                  <a:lnTo>
                    <a:pt x="136" y="40"/>
                  </a:lnTo>
                  <a:lnTo>
                    <a:pt x="140" y="34"/>
                  </a:lnTo>
                  <a:lnTo>
                    <a:pt x="145" y="29"/>
                  </a:lnTo>
                  <a:lnTo>
                    <a:pt x="149" y="27"/>
                  </a:lnTo>
                  <a:lnTo>
                    <a:pt x="155" y="25"/>
                  </a:lnTo>
                  <a:lnTo>
                    <a:pt x="231" y="14"/>
                  </a:lnTo>
                  <a:lnTo>
                    <a:pt x="313" y="4"/>
                  </a:lnTo>
                  <a:lnTo>
                    <a:pt x="387" y="0"/>
                  </a:lnTo>
                  <a:lnTo>
                    <a:pt x="430" y="0"/>
                  </a:lnTo>
                  <a:lnTo>
                    <a:pt x="518" y="3"/>
                  </a:lnTo>
                  <a:lnTo>
                    <a:pt x="582" y="6"/>
                  </a:lnTo>
                  <a:lnTo>
                    <a:pt x="591" y="6"/>
                  </a:lnTo>
                  <a:lnTo>
                    <a:pt x="597" y="8"/>
                  </a:lnTo>
                  <a:lnTo>
                    <a:pt x="600" y="11"/>
                  </a:lnTo>
                  <a:lnTo>
                    <a:pt x="603" y="13"/>
                  </a:lnTo>
                  <a:lnTo>
                    <a:pt x="603" y="18"/>
                  </a:lnTo>
                  <a:lnTo>
                    <a:pt x="600" y="30"/>
                  </a:lnTo>
                  <a:lnTo>
                    <a:pt x="588" y="69"/>
                  </a:lnTo>
                  <a:lnTo>
                    <a:pt x="579" y="99"/>
                  </a:lnTo>
                  <a:lnTo>
                    <a:pt x="558" y="165"/>
                  </a:lnTo>
                  <a:lnTo>
                    <a:pt x="545" y="206"/>
                  </a:lnTo>
                  <a:lnTo>
                    <a:pt x="509" y="302"/>
                  </a:lnTo>
                  <a:lnTo>
                    <a:pt x="474" y="379"/>
                  </a:lnTo>
                  <a:lnTo>
                    <a:pt x="467" y="394"/>
                  </a:lnTo>
                  <a:lnTo>
                    <a:pt x="464" y="403"/>
                  </a:lnTo>
                  <a:lnTo>
                    <a:pt x="460" y="410"/>
                  </a:lnTo>
                  <a:lnTo>
                    <a:pt x="456" y="415"/>
                  </a:lnTo>
                  <a:lnTo>
                    <a:pt x="450" y="420"/>
                  </a:lnTo>
                  <a:lnTo>
                    <a:pt x="444" y="422"/>
                  </a:lnTo>
                  <a:lnTo>
                    <a:pt x="433" y="424"/>
                  </a:lnTo>
                  <a:lnTo>
                    <a:pt x="412" y="426"/>
                  </a:lnTo>
                  <a:lnTo>
                    <a:pt x="378" y="426"/>
                  </a:lnTo>
                  <a:lnTo>
                    <a:pt x="349" y="427"/>
                  </a:lnTo>
                  <a:lnTo>
                    <a:pt x="310" y="432"/>
                  </a:lnTo>
                  <a:lnTo>
                    <a:pt x="271" y="437"/>
                  </a:lnTo>
                  <a:lnTo>
                    <a:pt x="244" y="440"/>
                  </a:lnTo>
                  <a:lnTo>
                    <a:pt x="211" y="440"/>
                  </a:lnTo>
                  <a:lnTo>
                    <a:pt x="205" y="437"/>
                  </a:lnTo>
                  <a:lnTo>
                    <a:pt x="18" y="349"/>
                  </a:lnTo>
                  <a:lnTo>
                    <a:pt x="9" y="343"/>
                  </a:lnTo>
                  <a:lnTo>
                    <a:pt x="2" y="337"/>
                  </a:lnTo>
                  <a:lnTo>
                    <a:pt x="0" y="331"/>
                  </a:lnTo>
                  <a:lnTo>
                    <a:pt x="0" y="323"/>
                  </a:lnTo>
                  <a:lnTo>
                    <a:pt x="2" y="316"/>
                  </a:lnTo>
                  <a:lnTo>
                    <a:pt x="55" y="207"/>
                  </a:lnTo>
                  <a:lnTo>
                    <a:pt x="89" y="139"/>
                  </a:lnTo>
                  <a:lnTo>
                    <a:pt x="113" y="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1484313" y="1166813"/>
            <a:ext cx="571500" cy="533400"/>
            <a:chOff x="935" y="735"/>
            <a:chExt cx="360" cy="336"/>
          </a:xfrm>
        </p:grpSpPr>
        <p:sp>
          <p:nvSpPr>
            <p:cNvPr id="161869" name="Freeform 77"/>
            <p:cNvSpPr>
              <a:spLocks/>
            </p:cNvSpPr>
            <p:nvPr/>
          </p:nvSpPr>
          <p:spPr bwMode="auto">
            <a:xfrm>
              <a:off x="939" y="739"/>
              <a:ext cx="352" cy="327"/>
            </a:xfrm>
            <a:custGeom>
              <a:avLst/>
              <a:gdLst/>
              <a:ahLst/>
              <a:cxnLst>
                <a:cxn ang="0">
                  <a:pos x="80" y="98"/>
                </a:cxn>
                <a:cxn ang="0">
                  <a:pos x="106" y="51"/>
                </a:cxn>
                <a:cxn ang="0">
                  <a:pos x="128" y="9"/>
                </a:cxn>
                <a:cxn ang="0">
                  <a:pos x="131" y="7"/>
                </a:cxn>
                <a:cxn ang="0">
                  <a:pos x="135" y="7"/>
                </a:cxn>
                <a:cxn ang="0">
                  <a:pos x="143" y="6"/>
                </a:cxn>
                <a:cxn ang="0">
                  <a:pos x="243" y="1"/>
                </a:cxn>
                <a:cxn ang="0">
                  <a:pos x="341" y="0"/>
                </a:cxn>
                <a:cxn ang="0">
                  <a:pos x="346" y="1"/>
                </a:cxn>
                <a:cxn ang="0">
                  <a:pos x="349" y="2"/>
                </a:cxn>
                <a:cxn ang="0">
                  <a:pos x="351" y="7"/>
                </a:cxn>
                <a:cxn ang="0">
                  <a:pos x="343" y="36"/>
                </a:cxn>
                <a:cxn ang="0">
                  <a:pos x="329" y="61"/>
                </a:cxn>
                <a:cxn ang="0">
                  <a:pos x="302" y="107"/>
                </a:cxn>
                <a:cxn ang="0">
                  <a:pos x="252" y="188"/>
                </a:cxn>
                <a:cxn ang="0">
                  <a:pos x="209" y="259"/>
                </a:cxn>
                <a:cxn ang="0">
                  <a:pos x="198" y="285"/>
                </a:cxn>
                <a:cxn ang="0">
                  <a:pos x="192" y="303"/>
                </a:cxn>
                <a:cxn ang="0">
                  <a:pos x="185" y="313"/>
                </a:cxn>
                <a:cxn ang="0">
                  <a:pos x="178" y="320"/>
                </a:cxn>
                <a:cxn ang="0">
                  <a:pos x="173" y="324"/>
                </a:cxn>
                <a:cxn ang="0">
                  <a:pos x="170" y="326"/>
                </a:cxn>
                <a:cxn ang="0">
                  <a:pos x="163" y="326"/>
                </a:cxn>
                <a:cxn ang="0">
                  <a:pos x="157" y="325"/>
                </a:cxn>
                <a:cxn ang="0">
                  <a:pos x="148" y="321"/>
                </a:cxn>
                <a:cxn ang="0">
                  <a:pos x="137" y="316"/>
                </a:cxn>
                <a:cxn ang="0">
                  <a:pos x="127" y="309"/>
                </a:cxn>
                <a:cxn ang="0">
                  <a:pos x="115" y="303"/>
                </a:cxn>
                <a:cxn ang="0">
                  <a:pos x="104" y="297"/>
                </a:cxn>
                <a:cxn ang="0">
                  <a:pos x="5" y="268"/>
                </a:cxn>
                <a:cxn ang="0">
                  <a:pos x="2" y="266"/>
                </a:cxn>
                <a:cxn ang="0">
                  <a:pos x="0" y="264"/>
                </a:cxn>
                <a:cxn ang="0">
                  <a:pos x="1" y="260"/>
                </a:cxn>
                <a:cxn ang="0">
                  <a:pos x="3" y="256"/>
                </a:cxn>
                <a:cxn ang="0">
                  <a:pos x="80" y="98"/>
                </a:cxn>
              </a:cxnLst>
              <a:rect l="0" t="0" r="r" b="b"/>
              <a:pathLst>
                <a:path w="352" h="327">
                  <a:moveTo>
                    <a:pt x="80" y="98"/>
                  </a:moveTo>
                  <a:lnTo>
                    <a:pt x="106" y="51"/>
                  </a:lnTo>
                  <a:lnTo>
                    <a:pt x="128" y="9"/>
                  </a:lnTo>
                  <a:lnTo>
                    <a:pt x="131" y="7"/>
                  </a:lnTo>
                  <a:lnTo>
                    <a:pt x="135" y="7"/>
                  </a:lnTo>
                  <a:lnTo>
                    <a:pt x="143" y="6"/>
                  </a:lnTo>
                  <a:lnTo>
                    <a:pt x="243" y="1"/>
                  </a:lnTo>
                  <a:lnTo>
                    <a:pt x="341" y="0"/>
                  </a:lnTo>
                  <a:lnTo>
                    <a:pt x="346" y="1"/>
                  </a:lnTo>
                  <a:lnTo>
                    <a:pt x="349" y="2"/>
                  </a:lnTo>
                  <a:lnTo>
                    <a:pt x="351" y="7"/>
                  </a:lnTo>
                  <a:lnTo>
                    <a:pt x="343" y="36"/>
                  </a:lnTo>
                  <a:lnTo>
                    <a:pt x="329" y="61"/>
                  </a:lnTo>
                  <a:lnTo>
                    <a:pt x="302" y="107"/>
                  </a:lnTo>
                  <a:lnTo>
                    <a:pt x="252" y="188"/>
                  </a:lnTo>
                  <a:lnTo>
                    <a:pt x="209" y="259"/>
                  </a:lnTo>
                  <a:lnTo>
                    <a:pt x="198" y="285"/>
                  </a:lnTo>
                  <a:lnTo>
                    <a:pt x="192" y="303"/>
                  </a:lnTo>
                  <a:lnTo>
                    <a:pt x="185" y="313"/>
                  </a:lnTo>
                  <a:lnTo>
                    <a:pt x="178" y="320"/>
                  </a:lnTo>
                  <a:lnTo>
                    <a:pt x="173" y="324"/>
                  </a:lnTo>
                  <a:lnTo>
                    <a:pt x="170" y="326"/>
                  </a:lnTo>
                  <a:lnTo>
                    <a:pt x="163" y="326"/>
                  </a:lnTo>
                  <a:lnTo>
                    <a:pt x="157" y="325"/>
                  </a:lnTo>
                  <a:lnTo>
                    <a:pt x="148" y="321"/>
                  </a:lnTo>
                  <a:lnTo>
                    <a:pt x="137" y="316"/>
                  </a:lnTo>
                  <a:lnTo>
                    <a:pt x="127" y="309"/>
                  </a:lnTo>
                  <a:lnTo>
                    <a:pt x="115" y="303"/>
                  </a:lnTo>
                  <a:lnTo>
                    <a:pt x="104" y="297"/>
                  </a:lnTo>
                  <a:lnTo>
                    <a:pt x="5" y="268"/>
                  </a:lnTo>
                  <a:lnTo>
                    <a:pt x="2" y="266"/>
                  </a:lnTo>
                  <a:lnTo>
                    <a:pt x="0" y="264"/>
                  </a:lnTo>
                  <a:lnTo>
                    <a:pt x="1" y="260"/>
                  </a:lnTo>
                  <a:lnTo>
                    <a:pt x="3" y="256"/>
                  </a:lnTo>
                  <a:lnTo>
                    <a:pt x="80" y="98"/>
                  </a:lnTo>
                </a:path>
              </a:pathLst>
            </a:custGeom>
            <a:solidFill>
              <a:srgbClr val="A2C1FE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70" name="Freeform 78"/>
            <p:cNvSpPr>
              <a:spLocks/>
            </p:cNvSpPr>
            <p:nvPr/>
          </p:nvSpPr>
          <p:spPr bwMode="auto">
            <a:xfrm>
              <a:off x="935" y="735"/>
              <a:ext cx="360" cy="336"/>
            </a:xfrm>
            <a:custGeom>
              <a:avLst/>
              <a:gdLst/>
              <a:ahLst/>
              <a:cxnLst>
                <a:cxn ang="0">
                  <a:pos x="82" y="101"/>
                </a:cxn>
                <a:cxn ang="0">
                  <a:pos x="108" y="53"/>
                </a:cxn>
                <a:cxn ang="0">
                  <a:pos x="131" y="10"/>
                </a:cxn>
                <a:cxn ang="0">
                  <a:pos x="134" y="8"/>
                </a:cxn>
                <a:cxn ang="0">
                  <a:pos x="138" y="7"/>
                </a:cxn>
                <a:cxn ang="0">
                  <a:pos x="146" y="6"/>
                </a:cxn>
                <a:cxn ang="0">
                  <a:pos x="249" y="1"/>
                </a:cxn>
                <a:cxn ang="0">
                  <a:pos x="349" y="0"/>
                </a:cxn>
                <a:cxn ang="0">
                  <a:pos x="354" y="1"/>
                </a:cxn>
                <a:cxn ang="0">
                  <a:pos x="357" y="3"/>
                </a:cxn>
                <a:cxn ang="0">
                  <a:pos x="359" y="7"/>
                </a:cxn>
                <a:cxn ang="0">
                  <a:pos x="351" y="37"/>
                </a:cxn>
                <a:cxn ang="0">
                  <a:pos x="336" y="63"/>
                </a:cxn>
                <a:cxn ang="0">
                  <a:pos x="309" y="111"/>
                </a:cxn>
                <a:cxn ang="0">
                  <a:pos x="258" y="193"/>
                </a:cxn>
                <a:cxn ang="0">
                  <a:pos x="214" y="265"/>
                </a:cxn>
                <a:cxn ang="0">
                  <a:pos x="203" y="293"/>
                </a:cxn>
                <a:cxn ang="0">
                  <a:pos x="196" y="311"/>
                </a:cxn>
                <a:cxn ang="0">
                  <a:pos x="189" y="322"/>
                </a:cxn>
                <a:cxn ang="0">
                  <a:pos x="182" y="329"/>
                </a:cxn>
                <a:cxn ang="0">
                  <a:pos x="177" y="333"/>
                </a:cxn>
                <a:cxn ang="0">
                  <a:pos x="174" y="335"/>
                </a:cxn>
                <a:cxn ang="0">
                  <a:pos x="167" y="335"/>
                </a:cxn>
                <a:cxn ang="0">
                  <a:pos x="161" y="334"/>
                </a:cxn>
                <a:cxn ang="0">
                  <a:pos x="151" y="330"/>
                </a:cxn>
                <a:cxn ang="0">
                  <a:pos x="140" y="324"/>
                </a:cxn>
                <a:cxn ang="0">
                  <a:pos x="130" y="318"/>
                </a:cxn>
                <a:cxn ang="0">
                  <a:pos x="118" y="311"/>
                </a:cxn>
                <a:cxn ang="0">
                  <a:pos x="106" y="305"/>
                </a:cxn>
                <a:cxn ang="0">
                  <a:pos x="5" y="276"/>
                </a:cxn>
                <a:cxn ang="0">
                  <a:pos x="2" y="274"/>
                </a:cxn>
                <a:cxn ang="0">
                  <a:pos x="0" y="270"/>
                </a:cxn>
                <a:cxn ang="0">
                  <a:pos x="1" y="267"/>
                </a:cxn>
                <a:cxn ang="0">
                  <a:pos x="3" y="263"/>
                </a:cxn>
                <a:cxn ang="0">
                  <a:pos x="82" y="101"/>
                </a:cxn>
              </a:cxnLst>
              <a:rect l="0" t="0" r="r" b="b"/>
              <a:pathLst>
                <a:path w="360" h="336">
                  <a:moveTo>
                    <a:pt x="82" y="101"/>
                  </a:moveTo>
                  <a:lnTo>
                    <a:pt x="108" y="5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8" y="7"/>
                  </a:lnTo>
                  <a:lnTo>
                    <a:pt x="146" y="6"/>
                  </a:lnTo>
                  <a:lnTo>
                    <a:pt x="249" y="1"/>
                  </a:lnTo>
                  <a:lnTo>
                    <a:pt x="349" y="0"/>
                  </a:lnTo>
                  <a:lnTo>
                    <a:pt x="354" y="1"/>
                  </a:lnTo>
                  <a:lnTo>
                    <a:pt x="357" y="3"/>
                  </a:lnTo>
                  <a:lnTo>
                    <a:pt x="359" y="7"/>
                  </a:lnTo>
                  <a:lnTo>
                    <a:pt x="351" y="37"/>
                  </a:lnTo>
                  <a:lnTo>
                    <a:pt x="336" y="63"/>
                  </a:lnTo>
                  <a:lnTo>
                    <a:pt x="309" y="111"/>
                  </a:lnTo>
                  <a:lnTo>
                    <a:pt x="258" y="193"/>
                  </a:lnTo>
                  <a:lnTo>
                    <a:pt x="214" y="265"/>
                  </a:lnTo>
                  <a:lnTo>
                    <a:pt x="203" y="293"/>
                  </a:lnTo>
                  <a:lnTo>
                    <a:pt x="196" y="311"/>
                  </a:lnTo>
                  <a:lnTo>
                    <a:pt x="189" y="322"/>
                  </a:lnTo>
                  <a:lnTo>
                    <a:pt x="182" y="329"/>
                  </a:lnTo>
                  <a:lnTo>
                    <a:pt x="177" y="333"/>
                  </a:lnTo>
                  <a:lnTo>
                    <a:pt x="174" y="335"/>
                  </a:lnTo>
                  <a:lnTo>
                    <a:pt x="167" y="335"/>
                  </a:lnTo>
                  <a:lnTo>
                    <a:pt x="161" y="334"/>
                  </a:lnTo>
                  <a:lnTo>
                    <a:pt x="151" y="330"/>
                  </a:lnTo>
                  <a:lnTo>
                    <a:pt x="140" y="324"/>
                  </a:lnTo>
                  <a:lnTo>
                    <a:pt x="130" y="318"/>
                  </a:lnTo>
                  <a:lnTo>
                    <a:pt x="118" y="311"/>
                  </a:lnTo>
                  <a:lnTo>
                    <a:pt x="106" y="305"/>
                  </a:lnTo>
                  <a:lnTo>
                    <a:pt x="5" y="276"/>
                  </a:lnTo>
                  <a:lnTo>
                    <a:pt x="2" y="274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3" y="263"/>
                  </a:lnTo>
                  <a:lnTo>
                    <a:pt x="82" y="10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9" name="Group 79"/>
          <p:cNvGrpSpPr>
            <a:grpSpLocks/>
          </p:cNvGrpSpPr>
          <p:nvPr/>
        </p:nvGrpSpPr>
        <p:grpSpPr bwMode="auto">
          <a:xfrm>
            <a:off x="2135188" y="1719263"/>
            <a:ext cx="141287" cy="296862"/>
            <a:chOff x="1345" y="1083"/>
            <a:chExt cx="89" cy="187"/>
          </a:xfrm>
        </p:grpSpPr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45" y="1086"/>
              <a:ext cx="89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2"/>
                </a:cxn>
                <a:cxn ang="0">
                  <a:pos x="7" y="21"/>
                </a:cxn>
                <a:cxn ang="0">
                  <a:pos x="15" y="30"/>
                </a:cxn>
                <a:cxn ang="0">
                  <a:pos x="26" y="35"/>
                </a:cxn>
                <a:cxn ang="0">
                  <a:pos x="41" y="39"/>
                </a:cxn>
                <a:cxn ang="0">
                  <a:pos x="52" y="46"/>
                </a:cxn>
                <a:cxn ang="0">
                  <a:pos x="62" y="55"/>
                </a:cxn>
                <a:cxn ang="0">
                  <a:pos x="71" y="69"/>
                </a:cxn>
                <a:cxn ang="0">
                  <a:pos x="75" y="81"/>
                </a:cxn>
                <a:cxn ang="0">
                  <a:pos x="71" y="92"/>
                </a:cxn>
                <a:cxn ang="0">
                  <a:pos x="62" y="100"/>
                </a:cxn>
                <a:cxn ang="0">
                  <a:pos x="53" y="108"/>
                </a:cxn>
                <a:cxn ang="0">
                  <a:pos x="47" y="117"/>
                </a:cxn>
                <a:cxn ang="0">
                  <a:pos x="42" y="127"/>
                </a:cxn>
                <a:cxn ang="0">
                  <a:pos x="40" y="140"/>
                </a:cxn>
                <a:cxn ang="0">
                  <a:pos x="45" y="151"/>
                </a:cxn>
                <a:cxn ang="0">
                  <a:pos x="51" y="159"/>
                </a:cxn>
                <a:cxn ang="0">
                  <a:pos x="64" y="168"/>
                </a:cxn>
                <a:cxn ang="0">
                  <a:pos x="75" y="175"/>
                </a:cxn>
                <a:cxn ang="0">
                  <a:pos x="88" y="183"/>
                </a:cxn>
              </a:cxnLst>
              <a:rect l="0" t="0" r="r" b="b"/>
              <a:pathLst>
                <a:path w="89" h="184">
                  <a:moveTo>
                    <a:pt x="0" y="0"/>
                  </a:moveTo>
                  <a:lnTo>
                    <a:pt x="3" y="12"/>
                  </a:lnTo>
                  <a:lnTo>
                    <a:pt x="7" y="21"/>
                  </a:lnTo>
                  <a:lnTo>
                    <a:pt x="15" y="30"/>
                  </a:lnTo>
                  <a:lnTo>
                    <a:pt x="26" y="35"/>
                  </a:lnTo>
                  <a:lnTo>
                    <a:pt x="41" y="39"/>
                  </a:lnTo>
                  <a:lnTo>
                    <a:pt x="52" y="46"/>
                  </a:lnTo>
                  <a:lnTo>
                    <a:pt x="62" y="55"/>
                  </a:lnTo>
                  <a:lnTo>
                    <a:pt x="71" y="69"/>
                  </a:lnTo>
                  <a:lnTo>
                    <a:pt x="75" y="81"/>
                  </a:lnTo>
                  <a:lnTo>
                    <a:pt x="71" y="92"/>
                  </a:lnTo>
                  <a:lnTo>
                    <a:pt x="62" y="100"/>
                  </a:lnTo>
                  <a:lnTo>
                    <a:pt x="53" y="108"/>
                  </a:lnTo>
                  <a:lnTo>
                    <a:pt x="47" y="117"/>
                  </a:lnTo>
                  <a:lnTo>
                    <a:pt x="42" y="127"/>
                  </a:lnTo>
                  <a:lnTo>
                    <a:pt x="40" y="140"/>
                  </a:lnTo>
                  <a:lnTo>
                    <a:pt x="45" y="151"/>
                  </a:lnTo>
                  <a:lnTo>
                    <a:pt x="51" y="159"/>
                  </a:lnTo>
                  <a:lnTo>
                    <a:pt x="64" y="168"/>
                  </a:lnTo>
                  <a:lnTo>
                    <a:pt x="75" y="175"/>
                  </a:lnTo>
                  <a:lnTo>
                    <a:pt x="88" y="1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873" name="Oval 81"/>
            <p:cNvSpPr>
              <a:spLocks noChangeArrowheads="1"/>
            </p:cNvSpPr>
            <p:nvPr/>
          </p:nvSpPr>
          <p:spPr bwMode="auto">
            <a:xfrm>
              <a:off x="1345" y="1083"/>
              <a:ext cx="2" cy="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61874" name="Rectangle 82"/>
          <p:cNvSpPr>
            <a:spLocks noChangeArrowheads="1"/>
          </p:cNvSpPr>
          <p:nvPr/>
        </p:nvSpPr>
        <p:spPr bwMode="auto">
          <a:xfrm>
            <a:off x="2927350" y="2928938"/>
            <a:ext cx="2247900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3100">
                <a:solidFill>
                  <a:srgbClr val="000000"/>
                </a:solidFill>
              </a:rPr>
              <a:t>Hiérarchie </a:t>
            </a:r>
          </a:p>
          <a:p>
            <a:r>
              <a:rPr lang="fr-FR" sz="3100">
                <a:solidFill>
                  <a:srgbClr val="000000"/>
                </a:solidFill>
              </a:rPr>
              <a:t>de traduction</a:t>
            </a:r>
          </a:p>
        </p:txBody>
      </p:sp>
      <p:sp>
        <p:nvSpPr>
          <p:cNvPr id="161875" name="Rectangle 83"/>
          <p:cNvSpPr>
            <a:spLocks noChangeArrowheads="1"/>
          </p:cNvSpPr>
          <p:nvPr/>
        </p:nvSpPr>
        <p:spPr bwMode="auto">
          <a:xfrm>
            <a:off x="1563688" y="1214438"/>
            <a:ext cx="344487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100" b="1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  <p:grpSp>
        <p:nvGrpSpPr>
          <p:cNvPr id="30" name="Group 84"/>
          <p:cNvGrpSpPr>
            <a:grpSpLocks/>
          </p:cNvGrpSpPr>
          <p:nvPr/>
        </p:nvGrpSpPr>
        <p:grpSpPr bwMode="auto">
          <a:xfrm>
            <a:off x="403225" y="5260975"/>
            <a:ext cx="2224088" cy="833438"/>
            <a:chOff x="254" y="3314"/>
            <a:chExt cx="1401" cy="525"/>
          </a:xfrm>
        </p:grpSpPr>
        <p:sp>
          <p:nvSpPr>
            <p:cNvPr id="161877" name="Freeform 85"/>
            <p:cNvSpPr>
              <a:spLocks/>
            </p:cNvSpPr>
            <p:nvPr/>
          </p:nvSpPr>
          <p:spPr bwMode="auto">
            <a:xfrm>
              <a:off x="254" y="3583"/>
              <a:ext cx="138" cy="8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03" y="0"/>
                </a:cxn>
                <a:cxn ang="0">
                  <a:pos x="85" y="2"/>
                </a:cxn>
                <a:cxn ang="0">
                  <a:pos x="68" y="5"/>
                </a:cxn>
                <a:cxn ang="0">
                  <a:pos x="48" y="9"/>
                </a:cxn>
                <a:cxn ang="0">
                  <a:pos x="31" y="13"/>
                </a:cxn>
                <a:cxn ang="0">
                  <a:pos x="20" y="17"/>
                </a:cxn>
                <a:cxn ang="0">
                  <a:pos x="13" y="21"/>
                </a:cxn>
                <a:cxn ang="0">
                  <a:pos x="7" y="26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4" y="49"/>
                </a:cxn>
                <a:cxn ang="0">
                  <a:pos x="9" y="52"/>
                </a:cxn>
                <a:cxn ang="0">
                  <a:pos x="19" y="54"/>
                </a:cxn>
                <a:cxn ang="0">
                  <a:pos x="30" y="54"/>
                </a:cxn>
                <a:cxn ang="0">
                  <a:pos x="42" y="53"/>
                </a:cxn>
                <a:cxn ang="0">
                  <a:pos x="57" y="51"/>
                </a:cxn>
                <a:cxn ang="0">
                  <a:pos x="72" y="52"/>
                </a:cxn>
                <a:cxn ang="0">
                  <a:pos x="82" y="54"/>
                </a:cxn>
                <a:cxn ang="0">
                  <a:pos x="93" y="57"/>
                </a:cxn>
                <a:cxn ang="0">
                  <a:pos x="105" y="62"/>
                </a:cxn>
                <a:cxn ang="0">
                  <a:pos x="137" y="82"/>
                </a:cxn>
                <a:cxn ang="0">
                  <a:pos x="135" y="82"/>
                </a:cxn>
                <a:cxn ang="0">
                  <a:pos x="136" y="80"/>
                </a:cxn>
              </a:cxnLst>
              <a:rect l="0" t="0" r="r" b="b"/>
              <a:pathLst>
                <a:path w="138" h="83">
                  <a:moveTo>
                    <a:pt x="134" y="0"/>
                  </a:moveTo>
                  <a:lnTo>
                    <a:pt x="103" y="0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48" y="9"/>
                  </a:lnTo>
                  <a:lnTo>
                    <a:pt x="31" y="13"/>
                  </a:lnTo>
                  <a:lnTo>
                    <a:pt x="20" y="17"/>
                  </a:lnTo>
                  <a:lnTo>
                    <a:pt x="13" y="21"/>
                  </a:lnTo>
                  <a:lnTo>
                    <a:pt x="7" y="26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4" y="49"/>
                  </a:lnTo>
                  <a:lnTo>
                    <a:pt x="9" y="52"/>
                  </a:lnTo>
                  <a:lnTo>
                    <a:pt x="19" y="54"/>
                  </a:lnTo>
                  <a:lnTo>
                    <a:pt x="30" y="54"/>
                  </a:lnTo>
                  <a:lnTo>
                    <a:pt x="42" y="53"/>
                  </a:lnTo>
                  <a:lnTo>
                    <a:pt x="57" y="51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93" y="57"/>
                  </a:lnTo>
                  <a:lnTo>
                    <a:pt x="105" y="62"/>
                  </a:lnTo>
                  <a:lnTo>
                    <a:pt x="137" y="82"/>
                  </a:lnTo>
                  <a:lnTo>
                    <a:pt x="135" y="82"/>
                  </a:lnTo>
                  <a:lnTo>
                    <a:pt x="136" y="80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31" name="Group 86"/>
            <p:cNvGrpSpPr>
              <a:grpSpLocks/>
            </p:cNvGrpSpPr>
            <p:nvPr/>
          </p:nvGrpSpPr>
          <p:grpSpPr bwMode="auto">
            <a:xfrm>
              <a:off x="372" y="3354"/>
              <a:ext cx="1096" cy="371"/>
              <a:chOff x="372" y="3354"/>
              <a:chExt cx="1096" cy="371"/>
            </a:xfrm>
          </p:grpSpPr>
          <p:sp>
            <p:nvSpPr>
              <p:cNvPr id="161879" name="Freeform 87"/>
              <p:cNvSpPr>
                <a:spLocks/>
              </p:cNvSpPr>
              <p:nvPr/>
            </p:nvSpPr>
            <p:spPr bwMode="auto">
              <a:xfrm>
                <a:off x="379" y="3544"/>
                <a:ext cx="1089" cy="1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90"/>
                  </a:cxn>
                  <a:cxn ang="0">
                    <a:pos x="884" y="180"/>
                  </a:cxn>
                  <a:cxn ang="0">
                    <a:pos x="1088" y="70"/>
                  </a:cxn>
                  <a:cxn ang="0">
                    <a:pos x="1088" y="0"/>
                  </a:cxn>
                  <a:cxn ang="0">
                    <a:pos x="877" y="95"/>
                  </a:cxn>
                  <a:cxn ang="0">
                    <a:pos x="0" y="11"/>
                  </a:cxn>
                </a:cxnLst>
                <a:rect l="0" t="0" r="r" b="b"/>
                <a:pathLst>
                  <a:path w="1089" h="181">
                    <a:moveTo>
                      <a:pt x="0" y="11"/>
                    </a:moveTo>
                    <a:lnTo>
                      <a:pt x="0" y="90"/>
                    </a:lnTo>
                    <a:lnTo>
                      <a:pt x="884" y="180"/>
                    </a:lnTo>
                    <a:lnTo>
                      <a:pt x="1088" y="70"/>
                    </a:lnTo>
                    <a:lnTo>
                      <a:pt x="1088" y="0"/>
                    </a:lnTo>
                    <a:lnTo>
                      <a:pt x="877" y="9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9F9F9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880" name="Freeform 88"/>
              <p:cNvSpPr>
                <a:spLocks/>
              </p:cNvSpPr>
              <p:nvPr/>
            </p:nvSpPr>
            <p:spPr bwMode="auto">
              <a:xfrm>
                <a:off x="372" y="3354"/>
                <a:ext cx="886" cy="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5" y="62"/>
                  </a:cxn>
                  <a:cxn ang="0">
                    <a:pos x="885" y="283"/>
                  </a:cxn>
                  <a:cxn ang="0">
                    <a:pos x="0" y="199"/>
                  </a:cxn>
                  <a:cxn ang="0">
                    <a:pos x="0" y="0"/>
                  </a:cxn>
                </a:cxnLst>
                <a:rect l="0" t="0" r="r" b="b"/>
                <a:pathLst>
                  <a:path w="886" h="284">
                    <a:moveTo>
                      <a:pt x="0" y="0"/>
                    </a:moveTo>
                    <a:lnTo>
                      <a:pt x="885" y="62"/>
                    </a:lnTo>
                    <a:lnTo>
                      <a:pt x="885" y="283"/>
                    </a:lnTo>
                    <a:lnTo>
                      <a:pt x="0" y="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1952" name="Group 89"/>
              <p:cNvGrpSpPr>
                <a:grpSpLocks/>
              </p:cNvGrpSpPr>
              <p:nvPr/>
            </p:nvGrpSpPr>
            <p:grpSpPr bwMode="auto">
              <a:xfrm>
                <a:off x="372" y="3405"/>
                <a:ext cx="893" cy="117"/>
                <a:chOff x="372" y="3405"/>
                <a:chExt cx="893" cy="117"/>
              </a:xfrm>
            </p:grpSpPr>
            <p:sp>
              <p:nvSpPr>
                <p:cNvPr id="161882" name="Freeform 90"/>
                <p:cNvSpPr>
                  <a:spLocks/>
                </p:cNvSpPr>
                <p:nvPr/>
              </p:nvSpPr>
              <p:spPr bwMode="auto">
                <a:xfrm>
                  <a:off x="372" y="3405"/>
                  <a:ext cx="892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1" y="6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2" h="68">
                      <a:moveTo>
                        <a:pt x="0" y="0"/>
                      </a:moveTo>
                      <a:lnTo>
                        <a:pt x="891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83" name="Freeform 91"/>
                <p:cNvSpPr>
                  <a:spLocks/>
                </p:cNvSpPr>
                <p:nvPr/>
              </p:nvSpPr>
              <p:spPr bwMode="auto">
                <a:xfrm>
                  <a:off x="1023" y="3457"/>
                  <a:ext cx="188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7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" h="17">
                      <a:moveTo>
                        <a:pt x="0" y="0"/>
                      </a:moveTo>
                      <a:lnTo>
                        <a:pt x="187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84" name="Freeform 92"/>
                <p:cNvSpPr>
                  <a:spLocks/>
                </p:cNvSpPr>
                <p:nvPr/>
              </p:nvSpPr>
              <p:spPr bwMode="auto">
                <a:xfrm>
                  <a:off x="804" y="3441"/>
                  <a:ext cx="189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16">
                      <a:moveTo>
                        <a:pt x="0" y="0"/>
                      </a:moveTo>
                      <a:lnTo>
                        <a:pt x="188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885" name="Freeform 93"/>
                <p:cNvSpPr>
                  <a:spLocks/>
                </p:cNvSpPr>
                <p:nvPr/>
              </p:nvSpPr>
              <p:spPr bwMode="auto">
                <a:xfrm>
                  <a:off x="372" y="3443"/>
                  <a:ext cx="893" cy="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2" y="7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3" h="79">
                      <a:moveTo>
                        <a:pt x="0" y="0"/>
                      </a:moveTo>
                      <a:lnTo>
                        <a:pt x="892" y="7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161886" name="Freeform 94"/>
            <p:cNvSpPr>
              <a:spLocks/>
            </p:cNvSpPr>
            <p:nvPr/>
          </p:nvSpPr>
          <p:spPr bwMode="auto">
            <a:xfrm>
              <a:off x="372" y="3314"/>
              <a:ext cx="1099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887" y="96"/>
                </a:cxn>
                <a:cxn ang="0">
                  <a:pos x="1098" y="40"/>
                </a:cxn>
                <a:cxn ang="0">
                  <a:pos x="1023" y="32"/>
                </a:cxn>
                <a:cxn ang="0">
                  <a:pos x="338" y="0"/>
                </a:cxn>
                <a:cxn ang="0">
                  <a:pos x="0" y="37"/>
                </a:cxn>
              </a:cxnLst>
              <a:rect l="0" t="0" r="r" b="b"/>
              <a:pathLst>
                <a:path w="1099" h="97">
                  <a:moveTo>
                    <a:pt x="0" y="37"/>
                  </a:moveTo>
                  <a:lnTo>
                    <a:pt x="887" y="96"/>
                  </a:lnTo>
                  <a:lnTo>
                    <a:pt x="1098" y="40"/>
                  </a:lnTo>
                  <a:lnTo>
                    <a:pt x="1023" y="32"/>
                  </a:lnTo>
                  <a:lnTo>
                    <a:pt x="338" y="0"/>
                  </a:lnTo>
                  <a:lnTo>
                    <a:pt x="0" y="37"/>
                  </a:lnTo>
                </a:path>
              </a:pathLst>
            </a:custGeom>
            <a:solidFill>
              <a:srgbClr val="DFDFDF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1955" name="Group 95"/>
            <p:cNvGrpSpPr>
              <a:grpSpLocks/>
            </p:cNvGrpSpPr>
            <p:nvPr/>
          </p:nvGrpSpPr>
          <p:grpSpPr bwMode="auto">
            <a:xfrm>
              <a:off x="1311" y="3704"/>
              <a:ext cx="344" cy="135"/>
              <a:chOff x="1311" y="3704"/>
              <a:chExt cx="344" cy="135"/>
            </a:xfrm>
          </p:grpSpPr>
          <p:sp>
            <p:nvSpPr>
              <p:cNvPr id="161888" name="Freeform 96"/>
              <p:cNvSpPr>
                <a:spLocks/>
              </p:cNvSpPr>
              <p:nvPr/>
            </p:nvSpPr>
            <p:spPr bwMode="auto">
              <a:xfrm>
                <a:off x="1311" y="3704"/>
                <a:ext cx="34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4"/>
                  </a:cxn>
                  <a:cxn ang="0">
                    <a:pos x="111" y="7"/>
                  </a:cxn>
                  <a:cxn ang="0">
                    <a:pos x="153" y="11"/>
                  </a:cxn>
                  <a:cxn ang="0">
                    <a:pos x="196" y="16"/>
                  </a:cxn>
                  <a:cxn ang="0">
                    <a:pos x="226" y="21"/>
                  </a:cxn>
                  <a:cxn ang="0">
                    <a:pos x="262" y="27"/>
                  </a:cxn>
                  <a:cxn ang="0">
                    <a:pos x="282" y="31"/>
                  </a:cxn>
                  <a:cxn ang="0">
                    <a:pos x="298" y="34"/>
                  </a:cxn>
                  <a:cxn ang="0">
                    <a:pos x="306" y="36"/>
                  </a:cxn>
                  <a:cxn ang="0">
                    <a:pos x="313" y="38"/>
                  </a:cxn>
                  <a:cxn ang="0">
                    <a:pos x="322" y="40"/>
                  </a:cxn>
                  <a:cxn ang="0">
                    <a:pos x="330" y="44"/>
                  </a:cxn>
                  <a:cxn ang="0">
                    <a:pos x="338" y="48"/>
                  </a:cxn>
                  <a:cxn ang="0">
                    <a:pos x="342" y="53"/>
                  </a:cxn>
                  <a:cxn ang="0">
                    <a:pos x="343" y="57"/>
                  </a:cxn>
                  <a:cxn ang="0">
                    <a:pos x="341" y="63"/>
                  </a:cxn>
                  <a:cxn ang="0">
                    <a:pos x="338" y="69"/>
                  </a:cxn>
                  <a:cxn ang="0">
                    <a:pos x="334" y="74"/>
                  </a:cxn>
                  <a:cxn ang="0">
                    <a:pos x="329" y="78"/>
                  </a:cxn>
                  <a:cxn ang="0">
                    <a:pos x="321" y="83"/>
                  </a:cxn>
                  <a:cxn ang="0">
                    <a:pos x="313" y="86"/>
                  </a:cxn>
                  <a:cxn ang="0">
                    <a:pos x="304" y="87"/>
                  </a:cxn>
                  <a:cxn ang="0">
                    <a:pos x="293" y="89"/>
                  </a:cxn>
                  <a:cxn ang="0">
                    <a:pos x="281" y="89"/>
                  </a:cxn>
                  <a:cxn ang="0">
                    <a:pos x="269" y="88"/>
                  </a:cxn>
                  <a:cxn ang="0">
                    <a:pos x="250" y="86"/>
                  </a:cxn>
                </a:cxnLst>
                <a:rect l="0" t="0" r="r" b="b"/>
                <a:pathLst>
                  <a:path w="344" h="90">
                    <a:moveTo>
                      <a:pt x="0" y="0"/>
                    </a:moveTo>
                    <a:lnTo>
                      <a:pt x="64" y="4"/>
                    </a:lnTo>
                    <a:lnTo>
                      <a:pt x="111" y="7"/>
                    </a:lnTo>
                    <a:lnTo>
                      <a:pt x="153" y="11"/>
                    </a:lnTo>
                    <a:lnTo>
                      <a:pt x="196" y="16"/>
                    </a:lnTo>
                    <a:lnTo>
                      <a:pt x="226" y="21"/>
                    </a:lnTo>
                    <a:lnTo>
                      <a:pt x="262" y="27"/>
                    </a:lnTo>
                    <a:lnTo>
                      <a:pt x="282" y="31"/>
                    </a:lnTo>
                    <a:lnTo>
                      <a:pt x="298" y="34"/>
                    </a:lnTo>
                    <a:lnTo>
                      <a:pt x="306" y="36"/>
                    </a:lnTo>
                    <a:lnTo>
                      <a:pt x="313" y="38"/>
                    </a:lnTo>
                    <a:lnTo>
                      <a:pt x="322" y="40"/>
                    </a:lnTo>
                    <a:lnTo>
                      <a:pt x="330" y="44"/>
                    </a:lnTo>
                    <a:lnTo>
                      <a:pt x="338" y="48"/>
                    </a:lnTo>
                    <a:lnTo>
                      <a:pt x="342" y="53"/>
                    </a:lnTo>
                    <a:lnTo>
                      <a:pt x="343" y="57"/>
                    </a:lnTo>
                    <a:lnTo>
                      <a:pt x="341" y="63"/>
                    </a:lnTo>
                    <a:lnTo>
                      <a:pt x="338" y="69"/>
                    </a:lnTo>
                    <a:lnTo>
                      <a:pt x="334" y="74"/>
                    </a:lnTo>
                    <a:lnTo>
                      <a:pt x="329" y="78"/>
                    </a:lnTo>
                    <a:lnTo>
                      <a:pt x="321" y="83"/>
                    </a:lnTo>
                    <a:lnTo>
                      <a:pt x="313" y="86"/>
                    </a:lnTo>
                    <a:lnTo>
                      <a:pt x="304" y="87"/>
                    </a:lnTo>
                    <a:lnTo>
                      <a:pt x="293" y="89"/>
                    </a:lnTo>
                    <a:lnTo>
                      <a:pt x="281" y="89"/>
                    </a:lnTo>
                    <a:lnTo>
                      <a:pt x="269" y="88"/>
                    </a:lnTo>
                    <a:lnTo>
                      <a:pt x="250" y="86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1956" name="Group 97"/>
              <p:cNvGrpSpPr>
                <a:grpSpLocks/>
              </p:cNvGrpSpPr>
              <p:nvPr/>
            </p:nvGrpSpPr>
            <p:grpSpPr bwMode="auto">
              <a:xfrm>
                <a:off x="1328" y="3753"/>
                <a:ext cx="240" cy="86"/>
                <a:chOff x="1328" y="3753"/>
                <a:chExt cx="240" cy="86"/>
              </a:xfrm>
            </p:grpSpPr>
            <p:grpSp>
              <p:nvGrpSpPr>
                <p:cNvPr id="161959" name="Group 98"/>
                <p:cNvGrpSpPr>
                  <a:grpSpLocks/>
                </p:cNvGrpSpPr>
                <p:nvPr/>
              </p:nvGrpSpPr>
              <p:grpSpPr bwMode="auto">
                <a:xfrm>
                  <a:off x="1329" y="3753"/>
                  <a:ext cx="235" cy="86"/>
                  <a:chOff x="1329" y="3753"/>
                  <a:chExt cx="235" cy="86"/>
                </a:xfrm>
              </p:grpSpPr>
              <p:sp>
                <p:nvSpPr>
                  <p:cNvPr id="161891" name="Freeform 99"/>
                  <p:cNvSpPr>
                    <a:spLocks/>
                  </p:cNvSpPr>
                  <p:nvPr/>
                </p:nvSpPr>
                <p:spPr bwMode="auto">
                  <a:xfrm>
                    <a:off x="1329" y="3753"/>
                    <a:ext cx="143" cy="5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7" y="0"/>
                      </a:cxn>
                      <a:cxn ang="0">
                        <a:pos x="142" y="17"/>
                      </a:cxn>
                      <a:cxn ang="0">
                        <a:pos x="100" y="52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143" h="53">
                        <a:moveTo>
                          <a:pt x="0" y="31"/>
                        </a:moveTo>
                        <a:lnTo>
                          <a:pt x="37" y="0"/>
                        </a:lnTo>
                        <a:lnTo>
                          <a:pt x="142" y="17"/>
                        </a:lnTo>
                        <a:lnTo>
                          <a:pt x="100" y="52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2" name="Freeform 100"/>
                  <p:cNvSpPr>
                    <a:spLocks/>
                  </p:cNvSpPr>
                  <p:nvPr/>
                </p:nvSpPr>
                <p:spPr bwMode="auto">
                  <a:xfrm>
                    <a:off x="1330" y="3789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8"/>
                      </a:cxn>
                      <a:cxn ang="0">
                        <a:pos x="1" y="28"/>
                      </a:cxn>
                      <a:cxn ang="0">
                        <a:pos x="98" y="49"/>
                      </a:cxn>
                      <a:cxn ang="0">
                        <a:pos x="98" y="2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9" h="50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1" y="28"/>
                        </a:lnTo>
                        <a:lnTo>
                          <a:pt x="98" y="49"/>
                        </a:lnTo>
                        <a:lnTo>
                          <a:pt x="98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3" name="Freeform 101"/>
                  <p:cNvSpPr>
                    <a:spLocks/>
                  </p:cNvSpPr>
                  <p:nvPr/>
                </p:nvSpPr>
                <p:spPr bwMode="auto">
                  <a:xfrm>
                    <a:off x="1436" y="3773"/>
                    <a:ext cx="128" cy="66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40" y="0"/>
                      </a:cxn>
                      <a:cxn ang="0">
                        <a:pos x="127" y="10"/>
                      </a:cxn>
                      <a:cxn ang="0">
                        <a:pos x="127" y="37"/>
                      </a:cxn>
                      <a:cxn ang="0">
                        <a:pos x="0" y="65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128" h="66">
                        <a:moveTo>
                          <a:pt x="0" y="35"/>
                        </a:moveTo>
                        <a:lnTo>
                          <a:pt x="40" y="0"/>
                        </a:lnTo>
                        <a:lnTo>
                          <a:pt x="127" y="10"/>
                        </a:lnTo>
                        <a:lnTo>
                          <a:pt x="127" y="37"/>
                        </a:lnTo>
                        <a:lnTo>
                          <a:pt x="0" y="65"/>
                        </a:lnTo>
                        <a:lnTo>
                          <a:pt x="0" y="3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4" name="Freeform 102"/>
                  <p:cNvSpPr>
                    <a:spLocks/>
                  </p:cNvSpPr>
                  <p:nvPr/>
                </p:nvSpPr>
                <p:spPr bwMode="auto">
                  <a:xfrm>
                    <a:off x="1368" y="3753"/>
                    <a:ext cx="196" cy="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7" y="5"/>
                      </a:cxn>
                      <a:cxn ang="0">
                        <a:pos x="195" y="22"/>
                      </a:cxn>
                      <a:cxn ang="0">
                        <a:pos x="107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6" h="23">
                        <a:moveTo>
                          <a:pt x="0" y="0"/>
                        </a:moveTo>
                        <a:lnTo>
                          <a:pt x="97" y="5"/>
                        </a:lnTo>
                        <a:lnTo>
                          <a:pt x="195" y="22"/>
                        </a:lnTo>
                        <a:lnTo>
                          <a:pt x="107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61962" name="Group 103"/>
                <p:cNvGrpSpPr>
                  <a:grpSpLocks/>
                </p:cNvGrpSpPr>
                <p:nvPr/>
              </p:nvGrpSpPr>
              <p:grpSpPr bwMode="auto">
                <a:xfrm>
                  <a:off x="1328" y="3779"/>
                  <a:ext cx="240" cy="40"/>
                  <a:chOff x="1328" y="3779"/>
                  <a:chExt cx="240" cy="40"/>
                </a:xfrm>
              </p:grpSpPr>
              <p:sp>
                <p:nvSpPr>
                  <p:cNvPr id="161896" name="Freeform 104"/>
                  <p:cNvSpPr>
                    <a:spLocks/>
                  </p:cNvSpPr>
                  <p:nvPr/>
                </p:nvSpPr>
                <p:spPr bwMode="auto">
                  <a:xfrm>
                    <a:off x="1328" y="3794"/>
                    <a:ext cx="107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6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7" h="25">
                        <a:moveTo>
                          <a:pt x="0" y="0"/>
                        </a:moveTo>
                        <a:lnTo>
                          <a:pt x="106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7" name="Freeform 105"/>
                  <p:cNvSpPr>
                    <a:spLocks/>
                  </p:cNvSpPr>
                  <p:nvPr/>
                </p:nvSpPr>
                <p:spPr bwMode="auto">
                  <a:xfrm>
                    <a:off x="1435" y="3779"/>
                    <a:ext cx="45" cy="40"/>
                  </a:xfrm>
                  <a:custGeom>
                    <a:avLst/>
                    <a:gdLst/>
                    <a:ahLst/>
                    <a:cxnLst>
                      <a:cxn ang="0">
                        <a:pos x="0" y="39"/>
                      </a:cxn>
                      <a:cxn ang="0">
                        <a:pos x="44" y="0"/>
                      </a:cxn>
                      <a:cxn ang="0">
                        <a:pos x="0" y="39"/>
                      </a:cxn>
                    </a:cxnLst>
                    <a:rect l="0" t="0" r="r" b="b"/>
                    <a:pathLst>
                      <a:path w="45" h="40">
                        <a:moveTo>
                          <a:pt x="0" y="39"/>
                        </a:moveTo>
                        <a:lnTo>
                          <a:pt x="44" y="0"/>
                        </a:lnTo>
                        <a:lnTo>
                          <a:pt x="0" y="3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898" name="Freeform 106"/>
                  <p:cNvSpPr>
                    <a:spLocks/>
                  </p:cNvSpPr>
                  <p:nvPr/>
                </p:nvSpPr>
                <p:spPr bwMode="auto">
                  <a:xfrm>
                    <a:off x="1480" y="3779"/>
                    <a:ext cx="88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8" h="8">
                        <a:moveTo>
                          <a:pt x="0" y="0"/>
                        </a:moveTo>
                        <a:lnTo>
                          <a:pt x="87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61899" name="Freeform 107"/>
            <p:cNvSpPr>
              <a:spLocks/>
            </p:cNvSpPr>
            <p:nvPr/>
          </p:nvSpPr>
          <p:spPr bwMode="auto">
            <a:xfrm>
              <a:off x="1267" y="3540"/>
              <a:ext cx="200" cy="186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199" y="74"/>
                </a:cxn>
                <a:cxn ang="0">
                  <a:pos x="0" y="185"/>
                </a:cxn>
                <a:cxn ang="0">
                  <a:pos x="0" y="93"/>
                </a:cxn>
              </a:cxnLst>
              <a:rect l="0" t="0" r="r" b="b"/>
              <a:pathLst>
                <a:path w="200" h="186">
                  <a:moveTo>
                    <a:pt x="0" y="93"/>
                  </a:moveTo>
                  <a:lnTo>
                    <a:pt x="199" y="0"/>
                  </a:lnTo>
                  <a:lnTo>
                    <a:pt x="199" y="74"/>
                  </a:lnTo>
                  <a:lnTo>
                    <a:pt x="0" y="185"/>
                  </a:lnTo>
                  <a:lnTo>
                    <a:pt x="0" y="93"/>
                  </a:lnTo>
                </a:path>
              </a:pathLst>
            </a:custGeom>
            <a:solidFill>
              <a:srgbClr val="5F5F5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900" name="Freeform 108"/>
            <p:cNvSpPr>
              <a:spLocks/>
            </p:cNvSpPr>
            <p:nvPr/>
          </p:nvSpPr>
          <p:spPr bwMode="auto">
            <a:xfrm>
              <a:off x="1265" y="3357"/>
              <a:ext cx="207" cy="28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06" y="0"/>
                </a:cxn>
                <a:cxn ang="0">
                  <a:pos x="206" y="185"/>
                </a:cxn>
                <a:cxn ang="0">
                  <a:pos x="0" y="279"/>
                </a:cxn>
                <a:cxn ang="0">
                  <a:pos x="0" y="59"/>
                </a:cxn>
              </a:cxnLst>
              <a:rect l="0" t="0" r="r" b="b"/>
              <a:pathLst>
                <a:path w="207" h="280">
                  <a:moveTo>
                    <a:pt x="0" y="59"/>
                  </a:moveTo>
                  <a:lnTo>
                    <a:pt x="206" y="0"/>
                  </a:lnTo>
                  <a:lnTo>
                    <a:pt x="206" y="185"/>
                  </a:lnTo>
                  <a:lnTo>
                    <a:pt x="0" y="279"/>
                  </a:lnTo>
                  <a:lnTo>
                    <a:pt x="0" y="59"/>
                  </a:lnTo>
                </a:path>
              </a:pathLst>
            </a:custGeom>
            <a:solidFill>
              <a:srgbClr val="BFB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1901" name="Freeform 109"/>
            <p:cNvSpPr>
              <a:spLocks/>
            </p:cNvSpPr>
            <p:nvPr/>
          </p:nvSpPr>
          <p:spPr bwMode="auto">
            <a:xfrm>
              <a:off x="340" y="3581"/>
              <a:ext cx="978" cy="193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977" y="79"/>
                </a:cxn>
                <a:cxn ang="0">
                  <a:pos x="920" y="149"/>
                </a:cxn>
                <a:cxn ang="0">
                  <a:pos x="864" y="192"/>
                </a:cxn>
                <a:cxn ang="0">
                  <a:pos x="0" y="96"/>
                </a:cxn>
                <a:cxn ang="0">
                  <a:pos x="64" y="69"/>
                </a:cxn>
                <a:cxn ang="0">
                  <a:pos x="159" y="0"/>
                </a:cxn>
              </a:cxnLst>
              <a:rect l="0" t="0" r="r" b="b"/>
              <a:pathLst>
                <a:path w="978" h="193">
                  <a:moveTo>
                    <a:pt x="159" y="0"/>
                  </a:moveTo>
                  <a:lnTo>
                    <a:pt x="977" y="79"/>
                  </a:lnTo>
                  <a:lnTo>
                    <a:pt x="920" y="149"/>
                  </a:lnTo>
                  <a:lnTo>
                    <a:pt x="864" y="192"/>
                  </a:lnTo>
                  <a:lnTo>
                    <a:pt x="0" y="96"/>
                  </a:lnTo>
                  <a:lnTo>
                    <a:pt x="64" y="69"/>
                  </a:lnTo>
                  <a:lnTo>
                    <a:pt x="159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1968" name="Group 110"/>
            <p:cNvGrpSpPr>
              <a:grpSpLocks/>
            </p:cNvGrpSpPr>
            <p:nvPr/>
          </p:nvGrpSpPr>
          <p:grpSpPr bwMode="auto">
            <a:xfrm>
              <a:off x="1263" y="3374"/>
              <a:ext cx="212" cy="252"/>
              <a:chOff x="1263" y="3374"/>
              <a:chExt cx="212" cy="252"/>
            </a:xfrm>
          </p:grpSpPr>
          <p:sp>
            <p:nvSpPr>
              <p:cNvPr id="161903" name="Freeform 111"/>
              <p:cNvSpPr>
                <a:spLocks/>
              </p:cNvSpPr>
              <p:nvPr/>
            </p:nvSpPr>
            <p:spPr bwMode="auto">
              <a:xfrm>
                <a:off x="1263" y="3444"/>
                <a:ext cx="212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1" y="0"/>
                  </a:cxn>
                  <a:cxn ang="0">
                    <a:pos x="0" y="77"/>
                  </a:cxn>
                </a:cxnLst>
                <a:rect l="0" t="0" r="r" b="b"/>
                <a:pathLst>
                  <a:path w="212" h="78">
                    <a:moveTo>
                      <a:pt x="0" y="77"/>
                    </a:moveTo>
                    <a:lnTo>
                      <a:pt x="211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4" name="Freeform 112"/>
              <p:cNvSpPr>
                <a:spLocks/>
              </p:cNvSpPr>
              <p:nvPr/>
            </p:nvSpPr>
            <p:spPr bwMode="auto">
              <a:xfrm>
                <a:off x="1300" y="3466"/>
                <a:ext cx="174" cy="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73" y="0"/>
                  </a:cxn>
                  <a:cxn ang="0">
                    <a:pos x="0" y="68"/>
                  </a:cxn>
                </a:cxnLst>
                <a:rect l="0" t="0" r="r" b="b"/>
                <a:pathLst>
                  <a:path w="174" h="69">
                    <a:moveTo>
                      <a:pt x="0" y="68"/>
                    </a:moveTo>
                    <a:lnTo>
                      <a:pt x="173" y="0"/>
                    </a:lnTo>
                    <a:lnTo>
                      <a:pt x="0" y="6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5" name="Freeform 113"/>
              <p:cNvSpPr>
                <a:spLocks/>
              </p:cNvSpPr>
              <p:nvPr/>
            </p:nvSpPr>
            <p:spPr bwMode="auto">
              <a:xfrm>
                <a:off x="1299" y="3487"/>
                <a:ext cx="175" cy="7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74" y="0"/>
                  </a:cxn>
                  <a:cxn ang="0">
                    <a:pos x="0" y="72"/>
                  </a:cxn>
                </a:cxnLst>
                <a:rect l="0" t="0" r="r" b="b"/>
                <a:pathLst>
                  <a:path w="175" h="73">
                    <a:moveTo>
                      <a:pt x="0" y="72"/>
                    </a:moveTo>
                    <a:lnTo>
                      <a:pt x="174" y="0"/>
                    </a:lnTo>
                    <a:lnTo>
                      <a:pt x="0" y="7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6" name="Freeform 114"/>
              <p:cNvSpPr>
                <a:spLocks/>
              </p:cNvSpPr>
              <p:nvPr/>
            </p:nvSpPr>
            <p:spPr bwMode="auto">
              <a:xfrm>
                <a:off x="1300" y="3507"/>
                <a:ext cx="175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4" y="0"/>
                  </a:cxn>
                  <a:cxn ang="0">
                    <a:pos x="0" y="74"/>
                  </a:cxn>
                </a:cxnLst>
                <a:rect l="0" t="0" r="r" b="b"/>
                <a:pathLst>
                  <a:path w="175" h="75">
                    <a:moveTo>
                      <a:pt x="0" y="74"/>
                    </a:moveTo>
                    <a:lnTo>
                      <a:pt x="174" y="0"/>
                    </a:lnTo>
                    <a:lnTo>
                      <a:pt x="0" y="74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7" name="Freeform 115"/>
              <p:cNvSpPr>
                <a:spLocks/>
              </p:cNvSpPr>
              <p:nvPr/>
            </p:nvSpPr>
            <p:spPr bwMode="auto">
              <a:xfrm>
                <a:off x="1300" y="3528"/>
                <a:ext cx="175" cy="79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74" y="0"/>
                  </a:cxn>
                  <a:cxn ang="0">
                    <a:pos x="0" y="78"/>
                  </a:cxn>
                </a:cxnLst>
                <a:rect l="0" t="0" r="r" b="b"/>
                <a:pathLst>
                  <a:path w="175" h="79">
                    <a:moveTo>
                      <a:pt x="0" y="78"/>
                    </a:moveTo>
                    <a:lnTo>
                      <a:pt x="174" y="0"/>
                    </a:lnTo>
                    <a:lnTo>
                      <a:pt x="0" y="7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8" name="Freeform 116"/>
              <p:cNvSpPr>
                <a:spLocks/>
              </p:cNvSpPr>
              <p:nvPr/>
            </p:nvSpPr>
            <p:spPr bwMode="auto">
              <a:xfrm>
                <a:off x="1299" y="3421"/>
                <a:ext cx="17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175" y="0"/>
                  </a:cxn>
                  <a:cxn ang="0">
                    <a:pos x="0" y="61"/>
                  </a:cxn>
                </a:cxnLst>
                <a:rect l="0" t="0" r="r" b="b"/>
                <a:pathLst>
                  <a:path w="176" h="62">
                    <a:moveTo>
                      <a:pt x="0" y="61"/>
                    </a:moveTo>
                    <a:lnTo>
                      <a:pt x="175" y="0"/>
                    </a:lnTo>
                    <a:lnTo>
                      <a:pt x="0" y="6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09" name="Freeform 117"/>
              <p:cNvSpPr>
                <a:spLocks/>
              </p:cNvSpPr>
              <p:nvPr/>
            </p:nvSpPr>
            <p:spPr bwMode="auto">
              <a:xfrm>
                <a:off x="1300" y="3399"/>
                <a:ext cx="175" cy="5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74" y="0"/>
                  </a:cxn>
                  <a:cxn ang="0">
                    <a:pos x="0" y="55"/>
                  </a:cxn>
                </a:cxnLst>
                <a:rect l="0" t="0" r="r" b="b"/>
                <a:pathLst>
                  <a:path w="175" h="56">
                    <a:moveTo>
                      <a:pt x="0" y="55"/>
                    </a:moveTo>
                    <a:lnTo>
                      <a:pt x="174" y="0"/>
                    </a:lnTo>
                    <a:lnTo>
                      <a:pt x="0" y="55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10" name="Freeform 118"/>
              <p:cNvSpPr>
                <a:spLocks/>
              </p:cNvSpPr>
              <p:nvPr/>
            </p:nvSpPr>
            <p:spPr bwMode="auto">
              <a:xfrm>
                <a:off x="1299" y="3374"/>
                <a:ext cx="175" cy="53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174" y="0"/>
                  </a:cxn>
                  <a:cxn ang="0">
                    <a:pos x="0" y="52"/>
                  </a:cxn>
                </a:cxnLst>
                <a:rect l="0" t="0" r="r" b="b"/>
                <a:pathLst>
                  <a:path w="175" h="53">
                    <a:moveTo>
                      <a:pt x="0" y="52"/>
                    </a:moveTo>
                    <a:lnTo>
                      <a:pt x="174" y="0"/>
                    </a:lnTo>
                    <a:lnTo>
                      <a:pt x="0" y="5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911" name="Freeform 119"/>
              <p:cNvSpPr>
                <a:spLocks/>
              </p:cNvSpPr>
              <p:nvPr/>
            </p:nvSpPr>
            <p:spPr bwMode="auto">
              <a:xfrm>
                <a:off x="1299" y="3408"/>
                <a:ext cx="2" cy="2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7"/>
                  </a:cxn>
                  <a:cxn ang="0">
                    <a:pos x="1" y="0"/>
                  </a:cxn>
                </a:cxnLst>
                <a:rect l="0" t="0" r="r" b="b"/>
                <a:pathLst>
                  <a:path w="2" h="218">
                    <a:moveTo>
                      <a:pt x="1" y="0"/>
                    </a:moveTo>
                    <a:lnTo>
                      <a:pt x="0" y="217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61971" name="Group 120"/>
            <p:cNvGrpSpPr>
              <a:grpSpLocks/>
            </p:cNvGrpSpPr>
            <p:nvPr/>
          </p:nvGrpSpPr>
          <p:grpSpPr bwMode="auto">
            <a:xfrm>
              <a:off x="340" y="3591"/>
              <a:ext cx="983" cy="218"/>
              <a:chOff x="340" y="3591"/>
              <a:chExt cx="983" cy="218"/>
            </a:xfrm>
          </p:grpSpPr>
          <p:sp>
            <p:nvSpPr>
              <p:cNvPr id="161913" name="Freeform 121"/>
              <p:cNvSpPr>
                <a:spLocks/>
              </p:cNvSpPr>
              <p:nvPr/>
            </p:nvSpPr>
            <p:spPr bwMode="auto">
              <a:xfrm>
                <a:off x="1019" y="3660"/>
                <a:ext cx="230" cy="91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35" y="52"/>
                  </a:cxn>
                  <a:cxn ang="0">
                    <a:pos x="0" y="75"/>
                  </a:cxn>
                  <a:cxn ang="0">
                    <a:pos x="150" y="90"/>
                  </a:cxn>
                  <a:cxn ang="0">
                    <a:pos x="185" y="62"/>
                  </a:cxn>
                  <a:cxn ang="0">
                    <a:pos x="229" y="12"/>
                  </a:cxn>
                  <a:cxn ang="0">
                    <a:pos x="89" y="0"/>
                  </a:cxn>
                </a:cxnLst>
                <a:rect l="0" t="0" r="r" b="b"/>
                <a:pathLst>
                  <a:path w="230" h="91">
                    <a:moveTo>
                      <a:pt x="89" y="0"/>
                    </a:moveTo>
                    <a:lnTo>
                      <a:pt x="35" y="52"/>
                    </a:lnTo>
                    <a:lnTo>
                      <a:pt x="0" y="75"/>
                    </a:lnTo>
                    <a:lnTo>
                      <a:pt x="150" y="90"/>
                    </a:lnTo>
                    <a:lnTo>
                      <a:pt x="185" y="62"/>
                    </a:lnTo>
                    <a:lnTo>
                      <a:pt x="229" y="12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808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61972" name="Group 122"/>
              <p:cNvGrpSpPr>
                <a:grpSpLocks/>
              </p:cNvGrpSpPr>
              <p:nvPr/>
            </p:nvGrpSpPr>
            <p:grpSpPr bwMode="auto">
              <a:xfrm>
                <a:off x="340" y="3591"/>
                <a:ext cx="983" cy="218"/>
                <a:chOff x="340" y="3591"/>
                <a:chExt cx="983" cy="218"/>
              </a:xfrm>
            </p:grpSpPr>
            <p:sp>
              <p:nvSpPr>
                <p:cNvPr id="161915" name="Freeform 123"/>
                <p:cNvSpPr>
                  <a:spLocks/>
                </p:cNvSpPr>
                <p:nvPr/>
              </p:nvSpPr>
              <p:spPr bwMode="auto">
                <a:xfrm>
                  <a:off x="340" y="3681"/>
                  <a:ext cx="864" cy="1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"/>
                    </a:cxn>
                    <a:cxn ang="0">
                      <a:pos x="863" y="127"/>
                    </a:cxn>
                    <a:cxn ang="0">
                      <a:pos x="863" y="9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64" h="128">
                      <a:moveTo>
                        <a:pt x="0" y="0"/>
                      </a:moveTo>
                      <a:lnTo>
                        <a:pt x="0" y="33"/>
                      </a:lnTo>
                      <a:lnTo>
                        <a:pt x="863" y="127"/>
                      </a:lnTo>
                      <a:lnTo>
                        <a:pt x="863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916" name="Freeform 124"/>
                <p:cNvSpPr>
                  <a:spLocks/>
                </p:cNvSpPr>
                <p:nvPr/>
              </p:nvSpPr>
              <p:spPr bwMode="auto">
                <a:xfrm>
                  <a:off x="1211" y="3663"/>
                  <a:ext cx="107" cy="146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0" y="145"/>
                    </a:cxn>
                    <a:cxn ang="0">
                      <a:pos x="46" y="112"/>
                    </a:cxn>
                    <a:cxn ang="0">
                      <a:pos x="65" y="92"/>
                    </a:cxn>
                    <a:cxn ang="0">
                      <a:pos x="106" y="41"/>
                    </a:cxn>
                    <a:cxn ang="0">
                      <a:pos x="106" y="0"/>
                    </a:cxn>
                    <a:cxn ang="0">
                      <a:pos x="53" y="69"/>
                    </a:cxn>
                    <a:cxn ang="0">
                      <a:pos x="0" y="112"/>
                    </a:cxn>
                  </a:cxnLst>
                  <a:rect l="0" t="0" r="r" b="b"/>
                  <a:pathLst>
                    <a:path w="107" h="146">
                      <a:moveTo>
                        <a:pt x="0" y="112"/>
                      </a:moveTo>
                      <a:lnTo>
                        <a:pt x="0" y="145"/>
                      </a:lnTo>
                      <a:lnTo>
                        <a:pt x="46" y="112"/>
                      </a:lnTo>
                      <a:lnTo>
                        <a:pt x="65" y="92"/>
                      </a:lnTo>
                      <a:lnTo>
                        <a:pt x="106" y="41"/>
                      </a:lnTo>
                      <a:lnTo>
                        <a:pt x="106" y="0"/>
                      </a:lnTo>
                      <a:lnTo>
                        <a:pt x="53" y="69"/>
                      </a:lnTo>
                      <a:lnTo>
                        <a:pt x="0" y="112"/>
                      </a:lnTo>
                    </a:path>
                  </a:pathLst>
                </a:custGeom>
                <a:solidFill>
                  <a:srgbClr val="5F5F5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61917" name="Freeform 125"/>
                <p:cNvSpPr>
                  <a:spLocks/>
                </p:cNvSpPr>
                <p:nvPr/>
              </p:nvSpPr>
              <p:spPr bwMode="auto">
                <a:xfrm>
                  <a:off x="340" y="3690"/>
                  <a:ext cx="871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0" y="9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1" h="99">
                      <a:moveTo>
                        <a:pt x="0" y="0"/>
                      </a:moveTo>
                      <a:lnTo>
                        <a:pt x="870" y="9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61973" name="Group 126"/>
                <p:cNvGrpSpPr>
                  <a:grpSpLocks/>
                </p:cNvGrpSpPr>
                <p:nvPr/>
              </p:nvGrpSpPr>
              <p:grpSpPr bwMode="auto">
                <a:xfrm>
                  <a:off x="397" y="3591"/>
                  <a:ext cx="838" cy="167"/>
                  <a:chOff x="397" y="3591"/>
                  <a:chExt cx="838" cy="167"/>
                </a:xfrm>
              </p:grpSpPr>
              <p:sp>
                <p:nvSpPr>
                  <p:cNvPr id="161919" name="Freeform 127"/>
                  <p:cNvSpPr>
                    <a:spLocks/>
                  </p:cNvSpPr>
                  <p:nvPr/>
                </p:nvSpPr>
                <p:spPr bwMode="auto">
                  <a:xfrm>
                    <a:off x="397" y="3600"/>
                    <a:ext cx="638" cy="126"/>
                  </a:xfrm>
                  <a:custGeom>
                    <a:avLst/>
                    <a:gdLst/>
                    <a:ahLst/>
                    <a:cxnLst>
                      <a:cxn ang="0">
                        <a:pos x="110" y="0"/>
                      </a:cxn>
                      <a:cxn ang="0">
                        <a:pos x="35" y="55"/>
                      </a:cxn>
                      <a:cxn ang="0">
                        <a:pos x="0" y="71"/>
                      </a:cxn>
                      <a:cxn ang="0">
                        <a:pos x="540" y="125"/>
                      </a:cxn>
                      <a:cxn ang="0">
                        <a:pos x="579" y="101"/>
                      </a:cxn>
                      <a:cxn ang="0">
                        <a:pos x="637" y="50"/>
                      </a:cxn>
                      <a:cxn ang="0">
                        <a:pos x="110" y="0"/>
                      </a:cxn>
                    </a:cxnLst>
                    <a:rect l="0" t="0" r="r" b="b"/>
                    <a:pathLst>
                      <a:path w="638" h="126">
                        <a:moveTo>
                          <a:pt x="110" y="0"/>
                        </a:moveTo>
                        <a:lnTo>
                          <a:pt x="35" y="55"/>
                        </a:lnTo>
                        <a:lnTo>
                          <a:pt x="0" y="71"/>
                        </a:lnTo>
                        <a:lnTo>
                          <a:pt x="540" y="125"/>
                        </a:lnTo>
                        <a:lnTo>
                          <a:pt x="579" y="101"/>
                        </a:lnTo>
                        <a:lnTo>
                          <a:pt x="637" y="50"/>
                        </a:lnTo>
                        <a:lnTo>
                          <a:pt x="1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161977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409" y="3591"/>
                    <a:ext cx="826" cy="167"/>
                    <a:chOff x="409" y="3591"/>
                    <a:chExt cx="826" cy="167"/>
                  </a:xfrm>
                </p:grpSpPr>
                <p:grpSp>
                  <p:nvGrpSpPr>
                    <p:cNvPr id="161978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" y="3591"/>
                      <a:ext cx="601" cy="138"/>
                      <a:chOff x="425" y="3591"/>
                      <a:chExt cx="601" cy="138"/>
                    </a:xfrm>
                  </p:grpSpPr>
                  <p:grpSp>
                    <p:nvGrpSpPr>
                      <p:cNvPr id="161979" name="Group 1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5" y="3591"/>
                        <a:ext cx="126" cy="92"/>
                        <a:chOff x="425" y="3591"/>
                        <a:chExt cx="126" cy="92"/>
                      </a:xfrm>
                    </p:grpSpPr>
                    <p:sp>
                      <p:nvSpPr>
                        <p:cNvPr id="161923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5" y="3661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24" name="Freeform 1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" y="3591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0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" y="3596"/>
                        <a:ext cx="126" cy="92"/>
                        <a:chOff x="474" y="3596"/>
                        <a:chExt cx="126" cy="92"/>
                      </a:xfrm>
                    </p:grpSpPr>
                    <p:sp>
                      <p:nvSpPr>
                        <p:cNvPr id="161926" name="Freeform 1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4" y="3666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27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4" y="359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1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4" y="3599"/>
                        <a:ext cx="127" cy="92"/>
                        <a:chOff x="524" y="3599"/>
                        <a:chExt cx="127" cy="92"/>
                      </a:xfrm>
                    </p:grpSpPr>
                    <p:sp>
                      <p:nvSpPr>
                        <p:cNvPr id="161929" name="Freeform 1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4" y="3669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0" name="Freeform 13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5" y="359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2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70" y="3606"/>
                        <a:ext cx="127" cy="92"/>
                        <a:chOff x="570" y="3606"/>
                        <a:chExt cx="127" cy="92"/>
                      </a:xfrm>
                    </p:grpSpPr>
                    <p:sp>
                      <p:nvSpPr>
                        <p:cNvPr id="161932" name="Freeform 1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0" y="3676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3" name="Freeform 1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1" y="360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983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1" y="3609"/>
                        <a:ext cx="126" cy="92"/>
                        <a:chOff x="621" y="3609"/>
                        <a:chExt cx="126" cy="92"/>
                      </a:xfrm>
                    </p:grpSpPr>
                    <p:sp>
                      <p:nvSpPr>
                        <p:cNvPr id="161935" name="Freeform 1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" y="3679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6" name="Freeform 1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360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792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8" y="3612"/>
                        <a:ext cx="127" cy="93"/>
                        <a:chOff x="668" y="3612"/>
                        <a:chExt cx="127" cy="93"/>
                      </a:xfrm>
                    </p:grpSpPr>
                    <p:sp>
                      <p:nvSpPr>
                        <p:cNvPr id="161938" name="Freeform 1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8" y="3682"/>
                          <a:ext cx="4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"/>
                            </a:cxn>
                            <a:cxn ang="0">
                              <a:pos x="41" y="0"/>
                            </a:cxn>
                            <a:cxn ang="0">
                              <a:pos x="0" y="22"/>
                            </a:cxn>
                          </a:cxnLst>
                          <a:rect l="0" t="0" r="r" b="b"/>
                          <a:pathLst>
                            <a:path w="42" h="23">
                              <a:moveTo>
                                <a:pt x="0" y="22"/>
                              </a:moveTo>
                              <a:lnTo>
                                <a:pt x="41" y="0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39" name="Freeform 1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09" y="3612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793" name="Group 1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5" y="3617"/>
                        <a:ext cx="127" cy="92"/>
                        <a:chOff x="715" y="3617"/>
                        <a:chExt cx="127" cy="92"/>
                      </a:xfrm>
                    </p:grpSpPr>
                    <p:sp>
                      <p:nvSpPr>
                        <p:cNvPr id="161941" name="Freeform 1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5" y="3687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42" name="Freeform 1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6" y="3617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797" name="Group 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" y="3623"/>
                        <a:ext cx="127" cy="93"/>
                        <a:chOff x="759" y="3623"/>
                        <a:chExt cx="127" cy="93"/>
                      </a:xfrm>
                    </p:grpSpPr>
                    <p:sp>
                      <p:nvSpPr>
                        <p:cNvPr id="161944" name="Freeform 1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9" y="3694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45" name="Freeform 1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0" y="3623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01" name="Group 1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7" y="3630"/>
                        <a:ext cx="126" cy="92"/>
                        <a:chOff x="807" y="3630"/>
                        <a:chExt cx="126" cy="92"/>
                      </a:xfrm>
                    </p:grpSpPr>
                    <p:sp>
                      <p:nvSpPr>
                        <p:cNvPr id="161947" name="Freeform 1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" y="3700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48" name="Freeform 1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7" y="3630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05" name="Group 1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4" y="3633"/>
                        <a:ext cx="127" cy="93"/>
                        <a:chOff x="854" y="3633"/>
                        <a:chExt cx="127" cy="93"/>
                      </a:xfrm>
                    </p:grpSpPr>
                    <p:sp>
                      <p:nvSpPr>
                        <p:cNvPr id="161950" name="Freeform 1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4" y="3704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51" name="Freeform 1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5" y="3633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08" name="Group 1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0" y="3637"/>
                        <a:ext cx="126" cy="92"/>
                        <a:chOff x="900" y="3637"/>
                        <a:chExt cx="126" cy="92"/>
                      </a:xfrm>
                    </p:grpSpPr>
                    <p:sp>
                      <p:nvSpPr>
                        <p:cNvPr id="161953" name="Freeform 1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0" y="3707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54" name="Freeform 1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0" y="3637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61810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7" y="3651"/>
                      <a:ext cx="182" cy="107"/>
                      <a:chOff x="1047" y="3651"/>
                      <a:chExt cx="182" cy="107"/>
                    </a:xfrm>
                  </p:grpSpPr>
                  <p:grpSp>
                    <p:nvGrpSpPr>
                      <p:cNvPr id="161813" name="Group 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2" y="3658"/>
                        <a:ext cx="107" cy="100"/>
                        <a:chOff x="1122" y="3658"/>
                        <a:chExt cx="107" cy="100"/>
                      </a:xfrm>
                    </p:grpSpPr>
                    <p:sp>
                      <p:nvSpPr>
                        <p:cNvPr id="161957" name="Freeform 1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2" y="3731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58" name="Freeform 1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8" y="3658"/>
                          <a:ext cx="71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3"/>
                            </a:cxn>
                            <a:cxn ang="0">
                              <a:pos x="70" y="0"/>
                            </a:cxn>
                            <a:cxn ang="0">
                              <a:pos x="0" y="73"/>
                            </a:cxn>
                          </a:cxnLst>
                          <a:rect l="0" t="0" r="r" b="b"/>
                          <a:pathLst>
                            <a:path w="71" h="74">
                              <a:moveTo>
                                <a:pt x="0" y="73"/>
                              </a:moveTo>
                              <a:lnTo>
                                <a:pt x="70" y="0"/>
                              </a:lnTo>
                              <a:lnTo>
                                <a:pt x="0" y="7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15" name="Group 1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84" y="3653"/>
                        <a:ext cx="109" cy="102"/>
                        <a:chOff x="1084" y="3653"/>
                        <a:chExt cx="109" cy="102"/>
                      </a:xfrm>
                    </p:grpSpPr>
                    <p:sp>
                      <p:nvSpPr>
                        <p:cNvPr id="161960" name="Freeform 1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4" y="3728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61" name="Freeform 1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0" y="3653"/>
                          <a:ext cx="73" cy="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5"/>
                            </a:cxn>
                            <a:cxn ang="0">
                              <a:pos x="72" y="0"/>
                            </a:cxn>
                            <a:cxn ang="0">
                              <a:pos x="0" y="75"/>
                            </a:cxn>
                          </a:cxnLst>
                          <a:rect l="0" t="0" r="r" b="b"/>
                          <a:pathLst>
                            <a:path w="73" h="76">
                              <a:moveTo>
                                <a:pt x="0" y="75"/>
                              </a:moveTo>
                              <a:lnTo>
                                <a:pt x="72" y="0"/>
                              </a:lnTo>
                              <a:lnTo>
                                <a:pt x="0" y="75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161818" name="Group 1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651"/>
                        <a:ext cx="105" cy="99"/>
                        <a:chOff x="1047" y="3651"/>
                        <a:chExt cx="105" cy="99"/>
                      </a:xfrm>
                    </p:grpSpPr>
                    <p:sp>
                      <p:nvSpPr>
                        <p:cNvPr id="161963" name="Freeform 1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47" y="3723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61964" name="Freeform 17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3" y="3651"/>
                          <a:ext cx="69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2"/>
                            </a:cxn>
                            <a:cxn ang="0">
                              <a:pos x="68" y="0"/>
                            </a:cxn>
                            <a:cxn ang="0">
                              <a:pos x="0" y="72"/>
                            </a:cxn>
                          </a:cxnLst>
                          <a:rect l="0" t="0" r="r" b="b"/>
                          <a:pathLst>
                            <a:path w="69" h="73">
                              <a:moveTo>
                                <a:pt x="0" y="72"/>
                              </a:moveTo>
                              <a:lnTo>
                                <a:pt x="68" y="0"/>
                              </a:lnTo>
                              <a:lnTo>
                                <a:pt x="0" y="7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161965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469" y="3619"/>
                      <a:ext cx="766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65" y="7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66" h="74">
                          <a:moveTo>
                            <a:pt x="0" y="0"/>
                          </a:moveTo>
                          <a:lnTo>
                            <a:pt x="76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1966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441" y="3638"/>
                      <a:ext cx="781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0" y="7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81" h="76">
                          <a:moveTo>
                            <a:pt x="0" y="0"/>
                          </a:moveTo>
                          <a:lnTo>
                            <a:pt x="780" y="7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61967" name="Freeform 175"/>
                    <p:cNvSpPr>
                      <a:spLocks/>
                    </p:cNvSpPr>
                    <p:nvPr/>
                  </p:nvSpPr>
                  <p:spPr bwMode="auto">
                    <a:xfrm>
                      <a:off x="409" y="3656"/>
                      <a:ext cx="790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9" y="8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90" h="82">
                          <a:moveTo>
                            <a:pt x="0" y="0"/>
                          </a:moveTo>
                          <a:lnTo>
                            <a:pt x="789" y="8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161821" name="Group 176"/>
                <p:cNvGrpSpPr>
                  <a:grpSpLocks/>
                </p:cNvGrpSpPr>
                <p:nvPr/>
              </p:nvGrpSpPr>
              <p:grpSpPr bwMode="auto">
                <a:xfrm>
                  <a:off x="1210" y="3673"/>
                  <a:ext cx="113" cy="117"/>
                  <a:chOff x="1210" y="3673"/>
                  <a:chExt cx="113" cy="117"/>
                </a:xfrm>
              </p:grpSpPr>
              <p:sp>
                <p:nvSpPr>
                  <p:cNvPr id="161969" name="Freeform 177"/>
                  <p:cNvSpPr>
                    <a:spLocks/>
                  </p:cNvSpPr>
                  <p:nvPr/>
                </p:nvSpPr>
                <p:spPr bwMode="auto">
                  <a:xfrm>
                    <a:off x="1210" y="3739"/>
                    <a:ext cx="60" cy="51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59" y="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60" h="51">
                        <a:moveTo>
                          <a:pt x="0" y="50"/>
                        </a:moveTo>
                        <a:lnTo>
                          <a:pt x="59" y="0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61970" name="Freeform 178"/>
                  <p:cNvSpPr>
                    <a:spLocks/>
                  </p:cNvSpPr>
                  <p:nvPr/>
                </p:nvSpPr>
                <p:spPr bwMode="auto">
                  <a:xfrm>
                    <a:off x="1269" y="3673"/>
                    <a:ext cx="54" cy="67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53" y="0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54" h="67">
                        <a:moveTo>
                          <a:pt x="0" y="66"/>
                        </a:moveTo>
                        <a:lnTo>
                          <a:pt x="53" y="0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161974" name="Rectangle 182"/>
          <p:cNvSpPr>
            <a:spLocks noChangeArrowheads="1"/>
          </p:cNvSpPr>
          <p:nvPr/>
        </p:nvSpPr>
        <p:spPr bwMode="auto">
          <a:xfrm>
            <a:off x="5776913" y="4552950"/>
            <a:ext cx="22002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machine</a:t>
            </a:r>
          </a:p>
        </p:txBody>
      </p:sp>
      <p:sp>
        <p:nvSpPr>
          <p:cNvPr id="161975" name="Rectangle 183"/>
          <p:cNvSpPr>
            <a:spLocks noChangeArrowheads="1"/>
          </p:cNvSpPr>
          <p:nvPr/>
        </p:nvSpPr>
        <p:spPr bwMode="auto">
          <a:xfrm>
            <a:off x="6497638" y="2457450"/>
            <a:ext cx="2552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latin typeface="Arial" charset="0"/>
              </a:rPr>
              <a:t>Programme en</a:t>
            </a:r>
          </a:p>
          <a:p>
            <a:r>
              <a:rPr lang="fr-FR" sz="2000">
                <a:latin typeface="Arial" charset="0"/>
              </a:rPr>
              <a:t>Langage assembleur</a:t>
            </a:r>
            <a:endParaRPr lang="fr-FR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1976" name="Rectangle 184"/>
          <p:cNvSpPr>
            <a:spLocks noChangeArrowheads="1"/>
          </p:cNvSpPr>
          <p:nvPr/>
        </p:nvSpPr>
        <p:spPr bwMode="auto">
          <a:xfrm>
            <a:off x="3017838" y="1225550"/>
            <a:ext cx="1887537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 dirty="0">
                <a:latin typeface="Arial" charset="0"/>
              </a:rPr>
              <a:t>Programme en</a:t>
            </a:r>
          </a:p>
          <a:p>
            <a:r>
              <a:rPr lang="fr-FR" sz="2000" dirty="0" smtClean="0">
                <a:latin typeface="Arial" charset="0"/>
              </a:rPr>
              <a:t>Pascal, C, C++</a:t>
            </a:r>
          </a:p>
          <a:p>
            <a:r>
              <a:rPr lang="fr-FR" sz="2000" dirty="0" smtClean="0">
                <a:latin typeface="Arial" charset="0"/>
              </a:rPr>
              <a:t>JAVA </a:t>
            </a:r>
            <a:r>
              <a:rPr lang="fr-FR" sz="2000" dirty="0">
                <a:latin typeface="Arial" charset="0"/>
              </a:rPr>
              <a:t>!!!!...</a:t>
            </a:r>
            <a:endParaRPr lang="fr-FR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55900" y="3614738"/>
            <a:ext cx="5529263" cy="1876425"/>
            <a:chOff x="1736" y="2277"/>
            <a:chExt cx="3483" cy="1182"/>
          </a:xfrm>
        </p:grpSpPr>
        <p:sp>
          <p:nvSpPr>
            <p:cNvPr id="223235" name="Arc 3"/>
            <p:cNvSpPr>
              <a:spLocks/>
            </p:cNvSpPr>
            <p:nvPr/>
          </p:nvSpPr>
          <p:spPr bwMode="auto">
            <a:xfrm>
              <a:off x="1736" y="2277"/>
              <a:ext cx="3483" cy="113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587"/>
                <a:gd name="T2" fmla="*/ 751 w 21600"/>
                <a:gd name="T3" fmla="*/ 21587 h 21587"/>
                <a:gd name="T4" fmla="*/ 0 w 21600"/>
                <a:gd name="T5" fmla="*/ 0 h 2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7" fill="none" extrusionOk="0">
                  <a:moveTo>
                    <a:pt x="21600" y="0"/>
                  </a:moveTo>
                  <a:cubicBezTo>
                    <a:pt x="21600" y="11637"/>
                    <a:pt x="12381" y="21182"/>
                    <a:pt x="750" y="21586"/>
                  </a:cubicBezTo>
                </a:path>
                <a:path w="21600" h="21587" stroke="0" extrusionOk="0">
                  <a:moveTo>
                    <a:pt x="21600" y="0"/>
                  </a:moveTo>
                  <a:cubicBezTo>
                    <a:pt x="21600" y="11637"/>
                    <a:pt x="12381" y="21182"/>
                    <a:pt x="750" y="215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740" y="3385"/>
              <a:ext cx="144" cy="74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43" y="73"/>
                </a:cxn>
                <a:cxn ang="0">
                  <a:pos x="143" y="0"/>
                </a:cxn>
                <a:cxn ang="0">
                  <a:pos x="0" y="37"/>
                </a:cxn>
              </a:cxnLst>
              <a:rect l="0" t="0" r="r" b="b"/>
              <a:pathLst>
                <a:path w="144" h="74">
                  <a:moveTo>
                    <a:pt x="0" y="37"/>
                  </a:moveTo>
                  <a:lnTo>
                    <a:pt x="143" y="73"/>
                  </a:lnTo>
                  <a:lnTo>
                    <a:pt x="143" y="0"/>
                  </a:lnTo>
                  <a:lnTo>
                    <a:pt x="0" y="37"/>
                  </a:lnTo>
                </a:path>
              </a:pathLst>
            </a:custGeom>
            <a:noFill/>
            <a:ln w="12700" cap="rnd" cmpd="sng">
              <a:solidFill>
                <a:srgbClr val="F6BF6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23237" name="Freeform 5"/>
            <p:cNvSpPr>
              <a:spLocks/>
            </p:cNvSpPr>
            <p:nvPr/>
          </p:nvSpPr>
          <p:spPr bwMode="auto">
            <a:xfrm>
              <a:off x="1740" y="3385"/>
              <a:ext cx="137" cy="6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6" y="66"/>
                </a:cxn>
                <a:cxn ang="0">
                  <a:pos x="136" y="0"/>
                </a:cxn>
                <a:cxn ang="0">
                  <a:pos x="0" y="34"/>
                </a:cxn>
              </a:cxnLst>
              <a:rect l="0" t="0" r="r" b="b"/>
              <a:pathLst>
                <a:path w="137" h="67">
                  <a:moveTo>
                    <a:pt x="0" y="34"/>
                  </a:moveTo>
                  <a:lnTo>
                    <a:pt x="136" y="66"/>
                  </a:lnTo>
                  <a:lnTo>
                    <a:pt x="136" y="0"/>
                  </a:lnTo>
                  <a:lnTo>
                    <a:pt x="0" y="34"/>
                  </a:lnTo>
                </a:path>
              </a:pathLst>
            </a:custGeom>
            <a:solidFill>
              <a:srgbClr val="F6BF69"/>
            </a:solidFill>
            <a:ln w="762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3238" name="Oval 6"/>
          <p:cNvSpPr>
            <a:spLocks noChangeArrowheads="1"/>
          </p:cNvSpPr>
          <p:nvPr/>
        </p:nvSpPr>
        <p:spPr bwMode="auto">
          <a:xfrm>
            <a:off x="4048125" y="4714875"/>
            <a:ext cx="1971675" cy="1114425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239" name="Arc 7"/>
          <p:cNvSpPr>
            <a:spLocks/>
          </p:cNvSpPr>
          <p:nvPr/>
        </p:nvSpPr>
        <p:spPr bwMode="auto">
          <a:xfrm>
            <a:off x="2374900" y="1497013"/>
            <a:ext cx="5910263" cy="21891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84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3" y="0"/>
                  <a:pt x="21591" y="9660"/>
                  <a:pt x="21599" y="21584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rgbClr val="F6BF6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5886450" y="2579688"/>
            <a:ext cx="3244850" cy="2030412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24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Conception</a:t>
            </a:r>
            <a:endParaRPr lang="fr-FR">
              <a:solidFill>
                <a:srgbClr val="FAFD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00125" y="1112838"/>
            <a:ext cx="1108075" cy="1171575"/>
            <a:chOff x="630" y="701"/>
            <a:chExt cx="698" cy="73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58" y="1051"/>
              <a:ext cx="647" cy="388"/>
              <a:chOff x="658" y="1051"/>
              <a:chExt cx="647" cy="388"/>
            </a:xfrm>
          </p:grpSpPr>
          <p:sp>
            <p:nvSpPr>
              <p:cNvPr id="223244" name="Freeform 12"/>
              <p:cNvSpPr>
                <a:spLocks/>
              </p:cNvSpPr>
              <p:nvPr/>
            </p:nvSpPr>
            <p:spPr bwMode="auto">
              <a:xfrm>
                <a:off x="662" y="1055"/>
                <a:ext cx="639" cy="379"/>
              </a:xfrm>
              <a:custGeom>
                <a:avLst/>
                <a:gdLst/>
                <a:ahLst/>
                <a:cxnLst>
                  <a:cxn ang="0">
                    <a:pos x="638" y="378"/>
                  </a:cxn>
                  <a:cxn ang="0">
                    <a:pos x="638" y="183"/>
                  </a:cxn>
                  <a:cxn ang="0">
                    <a:pos x="629" y="27"/>
                  </a:cxn>
                  <a:cxn ang="0">
                    <a:pos x="317" y="0"/>
                  </a:cxn>
                  <a:cxn ang="0">
                    <a:pos x="11" y="31"/>
                  </a:cxn>
                  <a:cxn ang="0">
                    <a:pos x="0" y="183"/>
                  </a:cxn>
                  <a:cxn ang="0">
                    <a:pos x="0" y="374"/>
                  </a:cxn>
                  <a:cxn ang="0">
                    <a:pos x="53" y="374"/>
                  </a:cxn>
                  <a:cxn ang="0">
                    <a:pos x="59" y="101"/>
                  </a:cxn>
                  <a:cxn ang="0">
                    <a:pos x="579" y="101"/>
                  </a:cxn>
                  <a:cxn ang="0">
                    <a:pos x="585" y="378"/>
                  </a:cxn>
                  <a:cxn ang="0">
                    <a:pos x="638" y="378"/>
                  </a:cxn>
                </a:cxnLst>
                <a:rect l="0" t="0" r="r" b="b"/>
                <a:pathLst>
                  <a:path w="639" h="379">
                    <a:moveTo>
                      <a:pt x="638" y="378"/>
                    </a:moveTo>
                    <a:lnTo>
                      <a:pt x="638" y="183"/>
                    </a:lnTo>
                    <a:lnTo>
                      <a:pt x="629" y="27"/>
                    </a:lnTo>
                    <a:lnTo>
                      <a:pt x="317" y="0"/>
                    </a:lnTo>
                    <a:lnTo>
                      <a:pt x="11" y="31"/>
                    </a:lnTo>
                    <a:lnTo>
                      <a:pt x="0" y="183"/>
                    </a:lnTo>
                    <a:lnTo>
                      <a:pt x="0" y="374"/>
                    </a:lnTo>
                    <a:lnTo>
                      <a:pt x="53" y="374"/>
                    </a:lnTo>
                    <a:lnTo>
                      <a:pt x="59" y="101"/>
                    </a:lnTo>
                    <a:lnTo>
                      <a:pt x="579" y="101"/>
                    </a:lnTo>
                    <a:lnTo>
                      <a:pt x="585" y="378"/>
                    </a:lnTo>
                    <a:lnTo>
                      <a:pt x="638" y="378"/>
                    </a:lnTo>
                  </a:path>
                </a:pathLst>
              </a:custGeom>
              <a:solidFill>
                <a:srgbClr val="000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245" name="Freeform 13"/>
              <p:cNvSpPr>
                <a:spLocks/>
              </p:cNvSpPr>
              <p:nvPr/>
            </p:nvSpPr>
            <p:spPr bwMode="auto">
              <a:xfrm>
                <a:off x="658" y="1051"/>
                <a:ext cx="647" cy="388"/>
              </a:xfrm>
              <a:custGeom>
                <a:avLst/>
                <a:gdLst/>
                <a:ahLst/>
                <a:cxnLst>
                  <a:cxn ang="0">
                    <a:pos x="646" y="386"/>
                  </a:cxn>
                  <a:cxn ang="0">
                    <a:pos x="646" y="187"/>
                  </a:cxn>
                  <a:cxn ang="0">
                    <a:pos x="637" y="29"/>
                  </a:cxn>
                  <a:cxn ang="0">
                    <a:pos x="321" y="0"/>
                  </a:cxn>
                  <a:cxn ang="0">
                    <a:pos x="11" y="33"/>
                  </a:cxn>
                  <a:cxn ang="0">
                    <a:pos x="0" y="187"/>
                  </a:cxn>
                  <a:cxn ang="0">
                    <a:pos x="0" y="383"/>
                  </a:cxn>
                  <a:cxn ang="0">
                    <a:pos x="54" y="383"/>
                  </a:cxn>
                  <a:cxn ang="0">
                    <a:pos x="60" y="104"/>
                  </a:cxn>
                  <a:cxn ang="0">
                    <a:pos x="586" y="104"/>
                  </a:cxn>
                  <a:cxn ang="0">
                    <a:pos x="592" y="387"/>
                  </a:cxn>
                  <a:cxn ang="0">
                    <a:pos x="646" y="386"/>
                  </a:cxn>
                </a:cxnLst>
                <a:rect l="0" t="0" r="r" b="b"/>
                <a:pathLst>
                  <a:path w="647" h="388">
                    <a:moveTo>
                      <a:pt x="646" y="386"/>
                    </a:moveTo>
                    <a:lnTo>
                      <a:pt x="646" y="187"/>
                    </a:lnTo>
                    <a:lnTo>
                      <a:pt x="637" y="29"/>
                    </a:lnTo>
                    <a:lnTo>
                      <a:pt x="321" y="0"/>
                    </a:lnTo>
                    <a:lnTo>
                      <a:pt x="11" y="33"/>
                    </a:lnTo>
                    <a:lnTo>
                      <a:pt x="0" y="187"/>
                    </a:lnTo>
                    <a:lnTo>
                      <a:pt x="0" y="383"/>
                    </a:lnTo>
                    <a:lnTo>
                      <a:pt x="54" y="383"/>
                    </a:lnTo>
                    <a:lnTo>
                      <a:pt x="60" y="104"/>
                    </a:lnTo>
                    <a:lnTo>
                      <a:pt x="586" y="104"/>
                    </a:lnTo>
                    <a:lnTo>
                      <a:pt x="592" y="387"/>
                    </a:lnTo>
                    <a:lnTo>
                      <a:pt x="646" y="38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630" y="1043"/>
              <a:ext cx="273" cy="124"/>
              <a:chOff x="630" y="1043"/>
              <a:chExt cx="273" cy="124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30" y="1043"/>
                <a:ext cx="273" cy="124"/>
                <a:chOff x="630" y="1043"/>
                <a:chExt cx="273" cy="124"/>
              </a:xfrm>
            </p:grpSpPr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634" y="1043"/>
                  <a:ext cx="269" cy="104"/>
                  <a:chOff x="634" y="1043"/>
                  <a:chExt cx="269" cy="104"/>
                </a:xfrm>
              </p:grpSpPr>
              <p:sp>
                <p:nvSpPr>
                  <p:cNvPr id="223249" name="Freeform 17"/>
                  <p:cNvSpPr>
                    <a:spLocks/>
                  </p:cNvSpPr>
                  <p:nvPr/>
                </p:nvSpPr>
                <p:spPr bwMode="auto">
                  <a:xfrm>
                    <a:off x="638" y="1046"/>
                    <a:ext cx="261" cy="96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119" y="0"/>
                      </a:cxn>
                      <a:cxn ang="0">
                        <a:pos x="260" y="68"/>
                      </a:cxn>
                      <a:cxn ang="0">
                        <a:pos x="138" y="95"/>
                      </a:cxn>
                      <a:cxn ang="0">
                        <a:pos x="72" y="56"/>
                      </a:cxn>
                      <a:cxn ang="0">
                        <a:pos x="50" y="44"/>
                      </a:cxn>
                      <a:cxn ang="0">
                        <a:pos x="0" y="20"/>
                      </a:cxn>
                    </a:cxnLst>
                    <a:rect l="0" t="0" r="r" b="b"/>
                    <a:pathLst>
                      <a:path w="261" h="96">
                        <a:moveTo>
                          <a:pt x="0" y="20"/>
                        </a:moveTo>
                        <a:lnTo>
                          <a:pt x="119" y="0"/>
                        </a:lnTo>
                        <a:lnTo>
                          <a:pt x="260" y="68"/>
                        </a:lnTo>
                        <a:lnTo>
                          <a:pt x="138" y="95"/>
                        </a:lnTo>
                        <a:lnTo>
                          <a:pt x="72" y="56"/>
                        </a:lnTo>
                        <a:lnTo>
                          <a:pt x="50" y="44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50" name="Freeform 18"/>
                  <p:cNvSpPr>
                    <a:spLocks/>
                  </p:cNvSpPr>
                  <p:nvPr/>
                </p:nvSpPr>
                <p:spPr bwMode="auto">
                  <a:xfrm>
                    <a:off x="634" y="1043"/>
                    <a:ext cx="269" cy="104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123" y="0"/>
                      </a:cxn>
                      <a:cxn ang="0">
                        <a:pos x="268" y="73"/>
                      </a:cxn>
                      <a:cxn ang="0">
                        <a:pos x="142" y="103"/>
                      </a:cxn>
                      <a:cxn ang="0">
                        <a:pos x="74" y="61"/>
                      </a:cxn>
                      <a:cxn ang="0">
                        <a:pos x="52" y="48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269" h="104">
                        <a:moveTo>
                          <a:pt x="0" y="22"/>
                        </a:moveTo>
                        <a:lnTo>
                          <a:pt x="123" y="0"/>
                        </a:lnTo>
                        <a:lnTo>
                          <a:pt x="268" y="73"/>
                        </a:lnTo>
                        <a:lnTo>
                          <a:pt x="142" y="103"/>
                        </a:lnTo>
                        <a:lnTo>
                          <a:pt x="74" y="61"/>
                        </a:lnTo>
                        <a:lnTo>
                          <a:pt x="52" y="48"/>
                        </a:lnTo>
                        <a:lnTo>
                          <a:pt x="0" y="2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769" y="1116"/>
                  <a:ext cx="134" cy="51"/>
                  <a:chOff x="769" y="1116"/>
                  <a:chExt cx="134" cy="51"/>
                </a:xfrm>
              </p:grpSpPr>
              <p:sp>
                <p:nvSpPr>
                  <p:cNvPr id="223252" name="Freeform 20"/>
                  <p:cNvSpPr>
                    <a:spLocks/>
                  </p:cNvSpPr>
                  <p:nvPr/>
                </p:nvSpPr>
                <p:spPr bwMode="auto">
                  <a:xfrm>
                    <a:off x="773" y="1120"/>
                    <a:ext cx="126" cy="43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5" y="0"/>
                      </a:cxn>
                      <a:cxn ang="0">
                        <a:pos x="125" y="12"/>
                      </a:cxn>
                      <a:cxn ang="0">
                        <a:pos x="0" y="42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126" h="43">
                        <a:moveTo>
                          <a:pt x="6" y="24"/>
                        </a:moveTo>
                        <a:lnTo>
                          <a:pt x="125" y="0"/>
                        </a:lnTo>
                        <a:lnTo>
                          <a:pt x="125" y="12"/>
                        </a:lnTo>
                        <a:lnTo>
                          <a:pt x="0" y="42"/>
                        </a:lnTo>
                        <a:lnTo>
                          <a:pt x="6" y="24"/>
                        </a:lnTo>
                      </a:path>
                    </a:pathLst>
                  </a:custGeom>
                  <a:solidFill>
                    <a:srgbClr val="C0C0C0"/>
                  </a:solidFill>
                  <a:ln w="1016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53" name="Freeform 21"/>
                  <p:cNvSpPr>
                    <a:spLocks/>
                  </p:cNvSpPr>
                  <p:nvPr/>
                </p:nvSpPr>
                <p:spPr bwMode="auto">
                  <a:xfrm>
                    <a:off x="769" y="1116"/>
                    <a:ext cx="134" cy="51"/>
                  </a:xfrm>
                  <a:custGeom>
                    <a:avLst/>
                    <a:gdLst/>
                    <a:ahLst/>
                    <a:cxnLst>
                      <a:cxn ang="0">
                        <a:pos x="6" y="30"/>
                      </a:cxn>
                      <a:cxn ang="0">
                        <a:pos x="133" y="0"/>
                      </a:cxn>
                      <a:cxn ang="0">
                        <a:pos x="133" y="14"/>
                      </a:cxn>
                      <a:cxn ang="0">
                        <a:pos x="0" y="50"/>
                      </a:cxn>
                      <a:cxn ang="0">
                        <a:pos x="6" y="30"/>
                      </a:cxn>
                    </a:cxnLst>
                    <a:rect l="0" t="0" r="r" b="b"/>
                    <a:pathLst>
                      <a:path w="134" h="51">
                        <a:moveTo>
                          <a:pt x="6" y="30"/>
                        </a:moveTo>
                        <a:lnTo>
                          <a:pt x="133" y="0"/>
                        </a:lnTo>
                        <a:lnTo>
                          <a:pt x="133" y="14"/>
                        </a:lnTo>
                        <a:lnTo>
                          <a:pt x="0" y="50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630" y="1064"/>
                  <a:ext cx="146" cy="103"/>
                  <a:chOff x="630" y="1064"/>
                  <a:chExt cx="146" cy="103"/>
                </a:xfrm>
              </p:grpSpPr>
              <p:sp>
                <p:nvSpPr>
                  <p:cNvPr id="223255" name="Freeform 23"/>
                  <p:cNvSpPr>
                    <a:spLocks/>
                  </p:cNvSpPr>
                  <p:nvPr/>
                </p:nvSpPr>
                <p:spPr bwMode="auto">
                  <a:xfrm>
                    <a:off x="634" y="1068"/>
                    <a:ext cx="138" cy="95"/>
                  </a:xfrm>
                  <a:custGeom>
                    <a:avLst/>
                    <a:gdLst/>
                    <a:ahLst/>
                    <a:cxnLst>
                      <a:cxn ang="0">
                        <a:pos x="59" y="27"/>
                      </a:cxn>
                      <a:cxn ang="0">
                        <a:pos x="103" y="53"/>
                      </a:cxn>
                      <a:cxn ang="0">
                        <a:pos x="137" y="75"/>
                      </a:cxn>
                      <a:cxn ang="0">
                        <a:pos x="131" y="94"/>
                      </a:cxn>
                      <a:cxn ang="0">
                        <a:pos x="83" y="66"/>
                      </a:cxn>
                      <a:cxn ang="0">
                        <a:pos x="41" y="42"/>
                      </a:cxn>
                      <a:cxn ang="0">
                        <a:pos x="0" y="20"/>
                      </a:cxn>
                      <a:cxn ang="0">
                        <a:pos x="4" y="0"/>
                      </a:cxn>
                      <a:cxn ang="0">
                        <a:pos x="28" y="12"/>
                      </a:cxn>
                      <a:cxn ang="0">
                        <a:pos x="59" y="27"/>
                      </a:cxn>
                    </a:cxnLst>
                    <a:rect l="0" t="0" r="r" b="b"/>
                    <a:pathLst>
                      <a:path w="138" h="95">
                        <a:moveTo>
                          <a:pt x="59" y="27"/>
                        </a:moveTo>
                        <a:lnTo>
                          <a:pt x="103" y="53"/>
                        </a:lnTo>
                        <a:lnTo>
                          <a:pt x="137" y="75"/>
                        </a:lnTo>
                        <a:lnTo>
                          <a:pt x="131" y="94"/>
                        </a:lnTo>
                        <a:lnTo>
                          <a:pt x="83" y="66"/>
                        </a:lnTo>
                        <a:lnTo>
                          <a:pt x="41" y="42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lnTo>
                          <a:pt x="28" y="12"/>
                        </a:lnTo>
                        <a:lnTo>
                          <a:pt x="59" y="27"/>
                        </a:lnTo>
                      </a:path>
                    </a:pathLst>
                  </a:custGeom>
                  <a:solidFill>
                    <a:srgbClr val="C0C0C0"/>
                  </a:solidFill>
                  <a:ln w="1270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56" name="Freeform 24"/>
                  <p:cNvSpPr>
                    <a:spLocks/>
                  </p:cNvSpPr>
                  <p:nvPr/>
                </p:nvSpPr>
                <p:spPr bwMode="auto">
                  <a:xfrm>
                    <a:off x="630" y="1064"/>
                    <a:ext cx="146" cy="103"/>
                  </a:xfrm>
                  <a:custGeom>
                    <a:avLst/>
                    <a:gdLst/>
                    <a:ahLst/>
                    <a:cxnLst>
                      <a:cxn ang="0">
                        <a:pos x="62" y="29"/>
                      </a:cxn>
                      <a:cxn ang="0">
                        <a:pos x="109" y="58"/>
                      </a:cxn>
                      <a:cxn ang="0">
                        <a:pos x="145" y="82"/>
                      </a:cxn>
                      <a:cxn ang="0">
                        <a:pos x="139" y="102"/>
                      </a:cxn>
                      <a:cxn ang="0">
                        <a:pos x="88" y="73"/>
                      </a:cxn>
                      <a:cxn ang="0">
                        <a:pos x="43" y="46"/>
                      </a:cxn>
                      <a:cxn ang="0">
                        <a:pos x="0" y="22"/>
                      </a:cxn>
                      <a:cxn ang="0">
                        <a:pos x="4" y="0"/>
                      </a:cxn>
                      <a:cxn ang="0">
                        <a:pos x="30" y="14"/>
                      </a:cxn>
                      <a:cxn ang="0">
                        <a:pos x="62" y="29"/>
                      </a:cxn>
                    </a:cxnLst>
                    <a:rect l="0" t="0" r="r" b="b"/>
                    <a:pathLst>
                      <a:path w="146" h="103">
                        <a:moveTo>
                          <a:pt x="62" y="29"/>
                        </a:moveTo>
                        <a:lnTo>
                          <a:pt x="109" y="58"/>
                        </a:lnTo>
                        <a:lnTo>
                          <a:pt x="145" y="82"/>
                        </a:lnTo>
                        <a:lnTo>
                          <a:pt x="139" y="102"/>
                        </a:lnTo>
                        <a:lnTo>
                          <a:pt x="88" y="73"/>
                        </a:lnTo>
                        <a:lnTo>
                          <a:pt x="43" y="46"/>
                        </a:lnTo>
                        <a:lnTo>
                          <a:pt x="0" y="22"/>
                        </a:lnTo>
                        <a:lnTo>
                          <a:pt x="4" y="0"/>
                        </a:lnTo>
                        <a:lnTo>
                          <a:pt x="30" y="14"/>
                        </a:lnTo>
                        <a:lnTo>
                          <a:pt x="62" y="2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672" y="1059"/>
                <a:ext cx="179" cy="72"/>
                <a:chOff x="672" y="1059"/>
                <a:chExt cx="179" cy="72"/>
              </a:xfrm>
            </p:grpSpPr>
            <p:grpSp>
              <p:nvGrpSpPr>
                <p:cNvPr id="11" name="Group 26"/>
                <p:cNvGrpSpPr>
                  <a:grpSpLocks/>
                </p:cNvGrpSpPr>
                <p:nvPr/>
              </p:nvGrpSpPr>
              <p:grpSpPr bwMode="auto">
                <a:xfrm>
                  <a:off x="685" y="1063"/>
                  <a:ext cx="161" cy="67"/>
                  <a:chOff x="685" y="1063"/>
                  <a:chExt cx="161" cy="67"/>
                </a:xfrm>
              </p:grpSpPr>
              <p:sp>
                <p:nvSpPr>
                  <p:cNvPr id="223259" name="Freeform 27"/>
                  <p:cNvSpPr>
                    <a:spLocks/>
                  </p:cNvSpPr>
                  <p:nvPr/>
                </p:nvSpPr>
                <p:spPr bwMode="auto">
                  <a:xfrm>
                    <a:off x="750" y="1063"/>
                    <a:ext cx="96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7" y="23"/>
                      </a:cxn>
                      <a:cxn ang="0">
                        <a:pos x="95" y="55"/>
                      </a:cxn>
                    </a:cxnLst>
                    <a:rect l="0" t="0" r="r" b="b"/>
                    <a:pathLst>
                      <a:path w="96" h="56">
                        <a:moveTo>
                          <a:pt x="0" y="0"/>
                        </a:moveTo>
                        <a:lnTo>
                          <a:pt x="37" y="23"/>
                        </a:lnTo>
                        <a:lnTo>
                          <a:pt x="95" y="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0" name="Freeform 28"/>
                  <p:cNvSpPr>
                    <a:spLocks/>
                  </p:cNvSpPr>
                  <p:nvPr/>
                </p:nvSpPr>
                <p:spPr bwMode="auto">
                  <a:xfrm>
                    <a:off x="721" y="1068"/>
                    <a:ext cx="92" cy="5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0" y="29"/>
                      </a:cxn>
                      <a:cxn ang="0">
                        <a:pos x="91" y="54"/>
                      </a:cxn>
                    </a:cxnLst>
                    <a:rect l="0" t="0" r="r" b="b"/>
                    <a:pathLst>
                      <a:path w="92" h="55">
                        <a:moveTo>
                          <a:pt x="0" y="0"/>
                        </a:moveTo>
                        <a:lnTo>
                          <a:pt x="50" y="29"/>
                        </a:lnTo>
                        <a:lnTo>
                          <a:pt x="91" y="5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1" name="Freeform 29"/>
                  <p:cNvSpPr>
                    <a:spLocks/>
                  </p:cNvSpPr>
                  <p:nvPr/>
                </p:nvSpPr>
                <p:spPr bwMode="auto">
                  <a:xfrm>
                    <a:off x="685" y="1074"/>
                    <a:ext cx="111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0" y="21"/>
                      </a:cxn>
                      <a:cxn ang="0">
                        <a:pos x="81" y="39"/>
                      </a:cxn>
                      <a:cxn ang="0">
                        <a:pos x="110" y="55"/>
                      </a:cxn>
                    </a:cxnLst>
                    <a:rect l="0" t="0" r="r" b="b"/>
                    <a:pathLst>
                      <a:path w="111" h="56">
                        <a:moveTo>
                          <a:pt x="0" y="0"/>
                        </a:moveTo>
                        <a:lnTo>
                          <a:pt x="50" y="21"/>
                        </a:lnTo>
                        <a:lnTo>
                          <a:pt x="81" y="39"/>
                        </a:lnTo>
                        <a:lnTo>
                          <a:pt x="110" y="5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2" name="Group 30"/>
                <p:cNvGrpSpPr>
                  <a:grpSpLocks/>
                </p:cNvGrpSpPr>
                <p:nvPr/>
              </p:nvGrpSpPr>
              <p:grpSpPr bwMode="auto">
                <a:xfrm>
                  <a:off x="672" y="1059"/>
                  <a:ext cx="179" cy="72"/>
                  <a:chOff x="672" y="1059"/>
                  <a:chExt cx="179" cy="72"/>
                </a:xfrm>
              </p:grpSpPr>
              <p:sp>
                <p:nvSpPr>
                  <p:cNvPr id="223263" name="Freeform 31"/>
                  <p:cNvSpPr>
                    <a:spLocks/>
                  </p:cNvSpPr>
                  <p:nvPr/>
                </p:nvSpPr>
                <p:spPr bwMode="auto">
                  <a:xfrm>
                    <a:off x="672" y="1059"/>
                    <a:ext cx="83" cy="16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82" y="0"/>
                      </a:cxn>
                    </a:cxnLst>
                    <a:rect l="0" t="0" r="r" b="b"/>
                    <a:pathLst>
                      <a:path w="83" h="16">
                        <a:moveTo>
                          <a:pt x="0" y="15"/>
                        </a:moveTo>
                        <a:lnTo>
                          <a:pt x="8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4" name="Freeform 32"/>
                  <p:cNvSpPr>
                    <a:spLocks/>
                  </p:cNvSpPr>
                  <p:nvPr/>
                </p:nvSpPr>
                <p:spPr bwMode="auto">
                  <a:xfrm>
                    <a:off x="702" y="1073"/>
                    <a:ext cx="76" cy="15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15">
                        <a:moveTo>
                          <a:pt x="0" y="14"/>
                        </a:moveTo>
                        <a:lnTo>
                          <a:pt x="7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5" name="Freeform 33"/>
                  <p:cNvSpPr>
                    <a:spLocks/>
                  </p:cNvSpPr>
                  <p:nvPr/>
                </p:nvSpPr>
                <p:spPr bwMode="auto">
                  <a:xfrm>
                    <a:off x="727" y="1081"/>
                    <a:ext cx="73" cy="18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72" y="0"/>
                      </a:cxn>
                    </a:cxnLst>
                    <a:rect l="0" t="0" r="r" b="b"/>
                    <a:pathLst>
                      <a:path w="73" h="18">
                        <a:moveTo>
                          <a:pt x="0" y="17"/>
                        </a:moveTo>
                        <a:lnTo>
                          <a:pt x="7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6" name="Freeform 34"/>
                  <p:cNvSpPr>
                    <a:spLocks/>
                  </p:cNvSpPr>
                  <p:nvPr/>
                </p:nvSpPr>
                <p:spPr bwMode="auto">
                  <a:xfrm>
                    <a:off x="747" y="1093"/>
                    <a:ext cx="68" cy="18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67" y="0"/>
                      </a:cxn>
                    </a:cxnLst>
                    <a:rect l="0" t="0" r="r" b="b"/>
                    <a:pathLst>
                      <a:path w="68" h="18">
                        <a:moveTo>
                          <a:pt x="0" y="17"/>
                        </a:moveTo>
                        <a:lnTo>
                          <a:pt x="6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7" name="Freeform 35"/>
                  <p:cNvSpPr>
                    <a:spLocks/>
                  </p:cNvSpPr>
                  <p:nvPr/>
                </p:nvSpPr>
                <p:spPr bwMode="auto">
                  <a:xfrm>
                    <a:off x="769" y="1099"/>
                    <a:ext cx="69" cy="21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68" y="0"/>
                      </a:cxn>
                    </a:cxnLst>
                    <a:rect l="0" t="0" r="r" b="b"/>
                    <a:pathLst>
                      <a:path w="69" h="21">
                        <a:moveTo>
                          <a:pt x="0" y="20"/>
                        </a:moveTo>
                        <a:lnTo>
                          <a:pt x="6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68" name="Freeform 36"/>
                  <p:cNvSpPr>
                    <a:spLocks/>
                  </p:cNvSpPr>
                  <p:nvPr/>
                </p:nvSpPr>
                <p:spPr bwMode="auto">
                  <a:xfrm>
                    <a:off x="778" y="1114"/>
                    <a:ext cx="73" cy="17"/>
                  </a:xfrm>
                  <a:custGeom>
                    <a:avLst/>
                    <a:gdLst/>
                    <a:ahLst/>
                    <a:cxnLst>
                      <a:cxn ang="0">
                        <a:pos x="0" y="16"/>
                      </a:cxn>
                      <a:cxn ang="0">
                        <a:pos x="72" y="0"/>
                      </a:cxn>
                    </a:cxnLst>
                    <a:rect l="0" t="0" r="r" b="b"/>
                    <a:pathLst>
                      <a:path w="73" h="17">
                        <a:moveTo>
                          <a:pt x="0" y="16"/>
                        </a:moveTo>
                        <a:lnTo>
                          <a:pt x="72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223269" name="Freeform 37"/>
            <p:cNvSpPr>
              <a:spLocks/>
            </p:cNvSpPr>
            <p:nvPr/>
          </p:nvSpPr>
          <p:spPr bwMode="auto">
            <a:xfrm>
              <a:off x="842" y="1122"/>
              <a:ext cx="140" cy="6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28"/>
                </a:cxn>
                <a:cxn ang="0">
                  <a:pos x="8" y="39"/>
                </a:cxn>
                <a:cxn ang="0">
                  <a:pos x="15" y="48"/>
                </a:cxn>
                <a:cxn ang="0">
                  <a:pos x="28" y="54"/>
                </a:cxn>
                <a:cxn ang="0">
                  <a:pos x="44" y="58"/>
                </a:cxn>
                <a:cxn ang="0">
                  <a:pos x="59" y="60"/>
                </a:cxn>
                <a:cxn ang="0">
                  <a:pos x="77" y="57"/>
                </a:cxn>
                <a:cxn ang="0">
                  <a:pos x="92" y="50"/>
                </a:cxn>
                <a:cxn ang="0">
                  <a:pos x="104" y="38"/>
                </a:cxn>
                <a:cxn ang="0">
                  <a:pos x="107" y="26"/>
                </a:cxn>
                <a:cxn ang="0">
                  <a:pos x="115" y="16"/>
                </a:cxn>
                <a:cxn ang="0">
                  <a:pos x="125" y="6"/>
                </a:cxn>
                <a:cxn ang="0">
                  <a:pos x="139" y="0"/>
                </a:cxn>
              </a:cxnLst>
              <a:rect l="0" t="0" r="r" b="b"/>
              <a:pathLst>
                <a:path w="140" h="61">
                  <a:moveTo>
                    <a:pt x="0" y="16"/>
                  </a:moveTo>
                  <a:lnTo>
                    <a:pt x="3" y="28"/>
                  </a:lnTo>
                  <a:lnTo>
                    <a:pt x="8" y="39"/>
                  </a:lnTo>
                  <a:lnTo>
                    <a:pt x="15" y="48"/>
                  </a:lnTo>
                  <a:lnTo>
                    <a:pt x="28" y="54"/>
                  </a:lnTo>
                  <a:lnTo>
                    <a:pt x="44" y="58"/>
                  </a:lnTo>
                  <a:lnTo>
                    <a:pt x="59" y="60"/>
                  </a:lnTo>
                  <a:lnTo>
                    <a:pt x="77" y="57"/>
                  </a:lnTo>
                  <a:lnTo>
                    <a:pt x="92" y="50"/>
                  </a:lnTo>
                  <a:lnTo>
                    <a:pt x="104" y="38"/>
                  </a:lnTo>
                  <a:lnTo>
                    <a:pt x="107" y="26"/>
                  </a:lnTo>
                  <a:lnTo>
                    <a:pt x="115" y="16"/>
                  </a:lnTo>
                  <a:lnTo>
                    <a:pt x="125" y="6"/>
                  </a:lnTo>
                  <a:lnTo>
                    <a:pt x="13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723" y="701"/>
              <a:ext cx="604" cy="441"/>
              <a:chOff x="723" y="701"/>
              <a:chExt cx="604" cy="441"/>
            </a:xfrm>
          </p:grpSpPr>
          <p:sp>
            <p:nvSpPr>
              <p:cNvPr id="223271" name="Freeform 39"/>
              <p:cNvSpPr>
                <a:spLocks/>
              </p:cNvSpPr>
              <p:nvPr/>
            </p:nvSpPr>
            <p:spPr bwMode="auto">
              <a:xfrm>
                <a:off x="727" y="705"/>
                <a:ext cx="596" cy="433"/>
              </a:xfrm>
              <a:custGeom>
                <a:avLst/>
                <a:gdLst/>
                <a:ahLst/>
                <a:cxnLst>
                  <a:cxn ang="0">
                    <a:pos x="112" y="86"/>
                  </a:cxn>
                  <a:cxn ang="0">
                    <a:pos x="125" y="57"/>
                  </a:cxn>
                  <a:cxn ang="0">
                    <a:pos x="134" y="38"/>
                  </a:cxn>
                  <a:cxn ang="0">
                    <a:pos x="138" y="32"/>
                  </a:cxn>
                  <a:cxn ang="0">
                    <a:pos x="143" y="27"/>
                  </a:cxn>
                  <a:cxn ang="0">
                    <a:pos x="147" y="26"/>
                  </a:cxn>
                  <a:cxn ang="0">
                    <a:pos x="153" y="25"/>
                  </a:cxn>
                  <a:cxn ang="0">
                    <a:pos x="228" y="14"/>
                  </a:cxn>
                  <a:cxn ang="0">
                    <a:pos x="309" y="3"/>
                  </a:cxn>
                  <a:cxn ang="0">
                    <a:pos x="382" y="0"/>
                  </a:cxn>
                  <a:cxn ang="0">
                    <a:pos x="424" y="0"/>
                  </a:cxn>
                  <a:cxn ang="0">
                    <a:pos x="511" y="2"/>
                  </a:cxn>
                  <a:cxn ang="0">
                    <a:pos x="574" y="5"/>
                  </a:cxn>
                  <a:cxn ang="0">
                    <a:pos x="583" y="6"/>
                  </a:cxn>
                  <a:cxn ang="0">
                    <a:pos x="589" y="8"/>
                  </a:cxn>
                  <a:cxn ang="0">
                    <a:pos x="592" y="10"/>
                  </a:cxn>
                  <a:cxn ang="0">
                    <a:pos x="595" y="13"/>
                  </a:cxn>
                  <a:cxn ang="0">
                    <a:pos x="595" y="17"/>
                  </a:cxn>
                  <a:cxn ang="0">
                    <a:pos x="592" y="28"/>
                  </a:cxn>
                  <a:cxn ang="0">
                    <a:pos x="580" y="67"/>
                  </a:cxn>
                  <a:cxn ang="0">
                    <a:pos x="571" y="96"/>
                  </a:cxn>
                  <a:cxn ang="0">
                    <a:pos x="551" y="162"/>
                  </a:cxn>
                  <a:cxn ang="0">
                    <a:pos x="538" y="202"/>
                  </a:cxn>
                  <a:cxn ang="0">
                    <a:pos x="502" y="297"/>
                  </a:cxn>
                  <a:cxn ang="0">
                    <a:pos x="468" y="371"/>
                  </a:cxn>
                  <a:cxn ang="0">
                    <a:pos x="461" y="386"/>
                  </a:cxn>
                  <a:cxn ang="0">
                    <a:pos x="458" y="395"/>
                  </a:cxn>
                  <a:cxn ang="0">
                    <a:pos x="454" y="403"/>
                  </a:cxn>
                  <a:cxn ang="0">
                    <a:pos x="450" y="406"/>
                  </a:cxn>
                  <a:cxn ang="0">
                    <a:pos x="444" y="411"/>
                  </a:cxn>
                  <a:cxn ang="0">
                    <a:pos x="438" y="414"/>
                  </a:cxn>
                  <a:cxn ang="0">
                    <a:pos x="427" y="415"/>
                  </a:cxn>
                  <a:cxn ang="0">
                    <a:pos x="407" y="417"/>
                  </a:cxn>
                  <a:cxn ang="0">
                    <a:pos x="373" y="417"/>
                  </a:cxn>
                  <a:cxn ang="0">
                    <a:pos x="344" y="419"/>
                  </a:cxn>
                  <a:cxn ang="0">
                    <a:pos x="306" y="423"/>
                  </a:cxn>
                  <a:cxn ang="0">
                    <a:pos x="267" y="428"/>
                  </a:cxn>
                  <a:cxn ang="0">
                    <a:pos x="241" y="432"/>
                  </a:cxn>
                  <a:cxn ang="0">
                    <a:pos x="208" y="432"/>
                  </a:cxn>
                  <a:cxn ang="0">
                    <a:pos x="202" y="428"/>
                  </a:cxn>
                  <a:cxn ang="0">
                    <a:pos x="18" y="343"/>
                  </a:cxn>
                  <a:cxn ang="0">
                    <a:pos x="9" y="337"/>
                  </a:cxn>
                  <a:cxn ang="0">
                    <a:pos x="2" y="331"/>
                  </a:cxn>
                  <a:cxn ang="0">
                    <a:pos x="0" y="324"/>
                  </a:cxn>
                  <a:cxn ang="0">
                    <a:pos x="0" y="316"/>
                  </a:cxn>
                  <a:cxn ang="0">
                    <a:pos x="2" y="309"/>
                  </a:cxn>
                  <a:cxn ang="0">
                    <a:pos x="54" y="203"/>
                  </a:cxn>
                  <a:cxn ang="0">
                    <a:pos x="88" y="135"/>
                  </a:cxn>
                  <a:cxn ang="0">
                    <a:pos x="112" y="86"/>
                  </a:cxn>
                </a:cxnLst>
                <a:rect l="0" t="0" r="r" b="b"/>
                <a:pathLst>
                  <a:path w="596" h="433">
                    <a:moveTo>
                      <a:pt x="112" y="86"/>
                    </a:moveTo>
                    <a:lnTo>
                      <a:pt x="125" y="57"/>
                    </a:lnTo>
                    <a:lnTo>
                      <a:pt x="134" y="38"/>
                    </a:lnTo>
                    <a:lnTo>
                      <a:pt x="138" y="32"/>
                    </a:lnTo>
                    <a:lnTo>
                      <a:pt x="143" y="27"/>
                    </a:lnTo>
                    <a:lnTo>
                      <a:pt x="147" y="26"/>
                    </a:lnTo>
                    <a:lnTo>
                      <a:pt x="153" y="25"/>
                    </a:lnTo>
                    <a:lnTo>
                      <a:pt x="228" y="14"/>
                    </a:lnTo>
                    <a:lnTo>
                      <a:pt x="309" y="3"/>
                    </a:lnTo>
                    <a:lnTo>
                      <a:pt x="382" y="0"/>
                    </a:lnTo>
                    <a:lnTo>
                      <a:pt x="424" y="0"/>
                    </a:lnTo>
                    <a:lnTo>
                      <a:pt x="511" y="2"/>
                    </a:lnTo>
                    <a:lnTo>
                      <a:pt x="574" y="5"/>
                    </a:lnTo>
                    <a:lnTo>
                      <a:pt x="583" y="6"/>
                    </a:lnTo>
                    <a:lnTo>
                      <a:pt x="589" y="8"/>
                    </a:lnTo>
                    <a:lnTo>
                      <a:pt x="592" y="10"/>
                    </a:lnTo>
                    <a:lnTo>
                      <a:pt x="595" y="13"/>
                    </a:lnTo>
                    <a:lnTo>
                      <a:pt x="595" y="17"/>
                    </a:lnTo>
                    <a:lnTo>
                      <a:pt x="592" y="28"/>
                    </a:lnTo>
                    <a:lnTo>
                      <a:pt x="580" y="67"/>
                    </a:lnTo>
                    <a:lnTo>
                      <a:pt x="571" y="96"/>
                    </a:lnTo>
                    <a:lnTo>
                      <a:pt x="551" y="162"/>
                    </a:lnTo>
                    <a:lnTo>
                      <a:pt x="538" y="202"/>
                    </a:lnTo>
                    <a:lnTo>
                      <a:pt x="502" y="297"/>
                    </a:lnTo>
                    <a:lnTo>
                      <a:pt x="468" y="371"/>
                    </a:lnTo>
                    <a:lnTo>
                      <a:pt x="461" y="386"/>
                    </a:lnTo>
                    <a:lnTo>
                      <a:pt x="458" y="395"/>
                    </a:lnTo>
                    <a:lnTo>
                      <a:pt x="454" y="403"/>
                    </a:lnTo>
                    <a:lnTo>
                      <a:pt x="450" y="406"/>
                    </a:lnTo>
                    <a:lnTo>
                      <a:pt x="444" y="411"/>
                    </a:lnTo>
                    <a:lnTo>
                      <a:pt x="438" y="414"/>
                    </a:lnTo>
                    <a:lnTo>
                      <a:pt x="427" y="415"/>
                    </a:lnTo>
                    <a:lnTo>
                      <a:pt x="407" y="417"/>
                    </a:lnTo>
                    <a:lnTo>
                      <a:pt x="373" y="417"/>
                    </a:lnTo>
                    <a:lnTo>
                      <a:pt x="344" y="419"/>
                    </a:lnTo>
                    <a:lnTo>
                      <a:pt x="306" y="423"/>
                    </a:lnTo>
                    <a:lnTo>
                      <a:pt x="267" y="428"/>
                    </a:lnTo>
                    <a:lnTo>
                      <a:pt x="241" y="432"/>
                    </a:lnTo>
                    <a:lnTo>
                      <a:pt x="208" y="432"/>
                    </a:lnTo>
                    <a:lnTo>
                      <a:pt x="202" y="428"/>
                    </a:lnTo>
                    <a:lnTo>
                      <a:pt x="18" y="343"/>
                    </a:lnTo>
                    <a:lnTo>
                      <a:pt x="9" y="337"/>
                    </a:lnTo>
                    <a:lnTo>
                      <a:pt x="2" y="331"/>
                    </a:lnTo>
                    <a:lnTo>
                      <a:pt x="0" y="324"/>
                    </a:lnTo>
                    <a:lnTo>
                      <a:pt x="0" y="316"/>
                    </a:lnTo>
                    <a:lnTo>
                      <a:pt x="2" y="309"/>
                    </a:lnTo>
                    <a:lnTo>
                      <a:pt x="54" y="203"/>
                    </a:lnTo>
                    <a:lnTo>
                      <a:pt x="88" y="135"/>
                    </a:lnTo>
                    <a:lnTo>
                      <a:pt x="112" y="8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272" name="Freeform 40"/>
              <p:cNvSpPr>
                <a:spLocks/>
              </p:cNvSpPr>
              <p:nvPr/>
            </p:nvSpPr>
            <p:spPr bwMode="auto">
              <a:xfrm>
                <a:off x="723" y="701"/>
                <a:ext cx="604" cy="441"/>
              </a:xfrm>
              <a:custGeom>
                <a:avLst/>
                <a:gdLst/>
                <a:ahLst/>
                <a:cxnLst>
                  <a:cxn ang="0">
                    <a:pos x="113" y="89"/>
                  </a:cxn>
                  <a:cxn ang="0">
                    <a:pos x="127" y="59"/>
                  </a:cxn>
                  <a:cxn ang="0">
                    <a:pos x="136" y="40"/>
                  </a:cxn>
                  <a:cxn ang="0">
                    <a:pos x="140" y="34"/>
                  </a:cxn>
                  <a:cxn ang="0">
                    <a:pos x="145" y="29"/>
                  </a:cxn>
                  <a:cxn ang="0">
                    <a:pos x="149" y="27"/>
                  </a:cxn>
                  <a:cxn ang="0">
                    <a:pos x="155" y="25"/>
                  </a:cxn>
                  <a:cxn ang="0">
                    <a:pos x="231" y="14"/>
                  </a:cxn>
                  <a:cxn ang="0">
                    <a:pos x="313" y="4"/>
                  </a:cxn>
                  <a:cxn ang="0">
                    <a:pos x="387" y="0"/>
                  </a:cxn>
                  <a:cxn ang="0">
                    <a:pos x="430" y="0"/>
                  </a:cxn>
                  <a:cxn ang="0">
                    <a:pos x="518" y="3"/>
                  </a:cxn>
                  <a:cxn ang="0">
                    <a:pos x="582" y="6"/>
                  </a:cxn>
                  <a:cxn ang="0">
                    <a:pos x="591" y="6"/>
                  </a:cxn>
                  <a:cxn ang="0">
                    <a:pos x="597" y="8"/>
                  </a:cxn>
                  <a:cxn ang="0">
                    <a:pos x="600" y="11"/>
                  </a:cxn>
                  <a:cxn ang="0">
                    <a:pos x="603" y="13"/>
                  </a:cxn>
                  <a:cxn ang="0">
                    <a:pos x="603" y="18"/>
                  </a:cxn>
                  <a:cxn ang="0">
                    <a:pos x="600" y="30"/>
                  </a:cxn>
                  <a:cxn ang="0">
                    <a:pos x="588" y="69"/>
                  </a:cxn>
                  <a:cxn ang="0">
                    <a:pos x="579" y="99"/>
                  </a:cxn>
                  <a:cxn ang="0">
                    <a:pos x="558" y="165"/>
                  </a:cxn>
                  <a:cxn ang="0">
                    <a:pos x="545" y="206"/>
                  </a:cxn>
                  <a:cxn ang="0">
                    <a:pos x="509" y="302"/>
                  </a:cxn>
                  <a:cxn ang="0">
                    <a:pos x="474" y="379"/>
                  </a:cxn>
                  <a:cxn ang="0">
                    <a:pos x="467" y="394"/>
                  </a:cxn>
                  <a:cxn ang="0">
                    <a:pos x="464" y="403"/>
                  </a:cxn>
                  <a:cxn ang="0">
                    <a:pos x="460" y="410"/>
                  </a:cxn>
                  <a:cxn ang="0">
                    <a:pos x="456" y="415"/>
                  </a:cxn>
                  <a:cxn ang="0">
                    <a:pos x="450" y="420"/>
                  </a:cxn>
                  <a:cxn ang="0">
                    <a:pos x="444" y="422"/>
                  </a:cxn>
                  <a:cxn ang="0">
                    <a:pos x="433" y="424"/>
                  </a:cxn>
                  <a:cxn ang="0">
                    <a:pos x="412" y="426"/>
                  </a:cxn>
                  <a:cxn ang="0">
                    <a:pos x="378" y="426"/>
                  </a:cxn>
                  <a:cxn ang="0">
                    <a:pos x="349" y="427"/>
                  </a:cxn>
                  <a:cxn ang="0">
                    <a:pos x="310" y="432"/>
                  </a:cxn>
                  <a:cxn ang="0">
                    <a:pos x="271" y="437"/>
                  </a:cxn>
                  <a:cxn ang="0">
                    <a:pos x="244" y="440"/>
                  </a:cxn>
                  <a:cxn ang="0">
                    <a:pos x="211" y="440"/>
                  </a:cxn>
                  <a:cxn ang="0">
                    <a:pos x="205" y="437"/>
                  </a:cxn>
                  <a:cxn ang="0">
                    <a:pos x="18" y="349"/>
                  </a:cxn>
                  <a:cxn ang="0">
                    <a:pos x="9" y="343"/>
                  </a:cxn>
                  <a:cxn ang="0">
                    <a:pos x="2" y="337"/>
                  </a:cxn>
                  <a:cxn ang="0">
                    <a:pos x="0" y="331"/>
                  </a:cxn>
                  <a:cxn ang="0">
                    <a:pos x="0" y="323"/>
                  </a:cxn>
                  <a:cxn ang="0">
                    <a:pos x="2" y="316"/>
                  </a:cxn>
                  <a:cxn ang="0">
                    <a:pos x="55" y="207"/>
                  </a:cxn>
                  <a:cxn ang="0">
                    <a:pos x="89" y="139"/>
                  </a:cxn>
                  <a:cxn ang="0">
                    <a:pos x="113" y="89"/>
                  </a:cxn>
                </a:cxnLst>
                <a:rect l="0" t="0" r="r" b="b"/>
                <a:pathLst>
                  <a:path w="604" h="441">
                    <a:moveTo>
                      <a:pt x="113" y="89"/>
                    </a:moveTo>
                    <a:lnTo>
                      <a:pt x="127" y="59"/>
                    </a:lnTo>
                    <a:lnTo>
                      <a:pt x="136" y="40"/>
                    </a:lnTo>
                    <a:lnTo>
                      <a:pt x="140" y="34"/>
                    </a:lnTo>
                    <a:lnTo>
                      <a:pt x="145" y="29"/>
                    </a:lnTo>
                    <a:lnTo>
                      <a:pt x="149" y="27"/>
                    </a:lnTo>
                    <a:lnTo>
                      <a:pt x="155" y="25"/>
                    </a:lnTo>
                    <a:lnTo>
                      <a:pt x="231" y="14"/>
                    </a:lnTo>
                    <a:lnTo>
                      <a:pt x="313" y="4"/>
                    </a:lnTo>
                    <a:lnTo>
                      <a:pt x="387" y="0"/>
                    </a:lnTo>
                    <a:lnTo>
                      <a:pt x="430" y="0"/>
                    </a:lnTo>
                    <a:lnTo>
                      <a:pt x="518" y="3"/>
                    </a:lnTo>
                    <a:lnTo>
                      <a:pt x="582" y="6"/>
                    </a:lnTo>
                    <a:lnTo>
                      <a:pt x="591" y="6"/>
                    </a:lnTo>
                    <a:lnTo>
                      <a:pt x="597" y="8"/>
                    </a:lnTo>
                    <a:lnTo>
                      <a:pt x="600" y="11"/>
                    </a:lnTo>
                    <a:lnTo>
                      <a:pt x="603" y="13"/>
                    </a:lnTo>
                    <a:lnTo>
                      <a:pt x="603" y="18"/>
                    </a:lnTo>
                    <a:lnTo>
                      <a:pt x="600" y="30"/>
                    </a:lnTo>
                    <a:lnTo>
                      <a:pt x="588" y="69"/>
                    </a:lnTo>
                    <a:lnTo>
                      <a:pt x="579" y="99"/>
                    </a:lnTo>
                    <a:lnTo>
                      <a:pt x="558" y="165"/>
                    </a:lnTo>
                    <a:lnTo>
                      <a:pt x="545" y="206"/>
                    </a:lnTo>
                    <a:lnTo>
                      <a:pt x="509" y="302"/>
                    </a:lnTo>
                    <a:lnTo>
                      <a:pt x="474" y="379"/>
                    </a:lnTo>
                    <a:lnTo>
                      <a:pt x="467" y="394"/>
                    </a:lnTo>
                    <a:lnTo>
                      <a:pt x="464" y="403"/>
                    </a:lnTo>
                    <a:lnTo>
                      <a:pt x="460" y="410"/>
                    </a:lnTo>
                    <a:lnTo>
                      <a:pt x="456" y="415"/>
                    </a:lnTo>
                    <a:lnTo>
                      <a:pt x="450" y="420"/>
                    </a:lnTo>
                    <a:lnTo>
                      <a:pt x="444" y="422"/>
                    </a:lnTo>
                    <a:lnTo>
                      <a:pt x="433" y="424"/>
                    </a:lnTo>
                    <a:lnTo>
                      <a:pt x="412" y="426"/>
                    </a:lnTo>
                    <a:lnTo>
                      <a:pt x="378" y="426"/>
                    </a:lnTo>
                    <a:lnTo>
                      <a:pt x="349" y="427"/>
                    </a:lnTo>
                    <a:lnTo>
                      <a:pt x="310" y="432"/>
                    </a:lnTo>
                    <a:lnTo>
                      <a:pt x="271" y="437"/>
                    </a:lnTo>
                    <a:lnTo>
                      <a:pt x="244" y="440"/>
                    </a:lnTo>
                    <a:lnTo>
                      <a:pt x="211" y="440"/>
                    </a:lnTo>
                    <a:lnTo>
                      <a:pt x="205" y="437"/>
                    </a:lnTo>
                    <a:lnTo>
                      <a:pt x="18" y="349"/>
                    </a:lnTo>
                    <a:lnTo>
                      <a:pt x="9" y="343"/>
                    </a:lnTo>
                    <a:lnTo>
                      <a:pt x="2" y="337"/>
                    </a:lnTo>
                    <a:lnTo>
                      <a:pt x="0" y="331"/>
                    </a:lnTo>
                    <a:lnTo>
                      <a:pt x="0" y="323"/>
                    </a:lnTo>
                    <a:lnTo>
                      <a:pt x="2" y="316"/>
                    </a:lnTo>
                    <a:lnTo>
                      <a:pt x="55" y="207"/>
                    </a:lnTo>
                    <a:lnTo>
                      <a:pt x="89" y="139"/>
                    </a:lnTo>
                    <a:lnTo>
                      <a:pt x="113" y="8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829" y="744"/>
              <a:ext cx="360" cy="336"/>
              <a:chOff x="829" y="744"/>
              <a:chExt cx="360" cy="336"/>
            </a:xfrm>
          </p:grpSpPr>
          <p:sp>
            <p:nvSpPr>
              <p:cNvPr id="223274" name="Freeform 42"/>
              <p:cNvSpPr>
                <a:spLocks/>
              </p:cNvSpPr>
              <p:nvPr/>
            </p:nvSpPr>
            <p:spPr bwMode="auto">
              <a:xfrm>
                <a:off x="833" y="748"/>
                <a:ext cx="352" cy="327"/>
              </a:xfrm>
              <a:custGeom>
                <a:avLst/>
                <a:gdLst/>
                <a:ahLst/>
                <a:cxnLst>
                  <a:cxn ang="0">
                    <a:pos x="80" y="98"/>
                  </a:cxn>
                  <a:cxn ang="0">
                    <a:pos x="106" y="51"/>
                  </a:cxn>
                  <a:cxn ang="0">
                    <a:pos x="128" y="9"/>
                  </a:cxn>
                  <a:cxn ang="0">
                    <a:pos x="131" y="7"/>
                  </a:cxn>
                  <a:cxn ang="0">
                    <a:pos x="135" y="7"/>
                  </a:cxn>
                  <a:cxn ang="0">
                    <a:pos x="143" y="6"/>
                  </a:cxn>
                  <a:cxn ang="0">
                    <a:pos x="243" y="1"/>
                  </a:cxn>
                  <a:cxn ang="0">
                    <a:pos x="341" y="0"/>
                  </a:cxn>
                  <a:cxn ang="0">
                    <a:pos x="346" y="1"/>
                  </a:cxn>
                  <a:cxn ang="0">
                    <a:pos x="349" y="2"/>
                  </a:cxn>
                  <a:cxn ang="0">
                    <a:pos x="351" y="7"/>
                  </a:cxn>
                  <a:cxn ang="0">
                    <a:pos x="343" y="36"/>
                  </a:cxn>
                  <a:cxn ang="0">
                    <a:pos x="329" y="61"/>
                  </a:cxn>
                  <a:cxn ang="0">
                    <a:pos x="302" y="107"/>
                  </a:cxn>
                  <a:cxn ang="0">
                    <a:pos x="252" y="188"/>
                  </a:cxn>
                  <a:cxn ang="0">
                    <a:pos x="209" y="259"/>
                  </a:cxn>
                  <a:cxn ang="0">
                    <a:pos x="198" y="285"/>
                  </a:cxn>
                  <a:cxn ang="0">
                    <a:pos x="192" y="303"/>
                  </a:cxn>
                  <a:cxn ang="0">
                    <a:pos x="185" y="313"/>
                  </a:cxn>
                  <a:cxn ang="0">
                    <a:pos x="178" y="320"/>
                  </a:cxn>
                  <a:cxn ang="0">
                    <a:pos x="173" y="324"/>
                  </a:cxn>
                  <a:cxn ang="0">
                    <a:pos x="170" y="326"/>
                  </a:cxn>
                  <a:cxn ang="0">
                    <a:pos x="163" y="326"/>
                  </a:cxn>
                  <a:cxn ang="0">
                    <a:pos x="157" y="325"/>
                  </a:cxn>
                  <a:cxn ang="0">
                    <a:pos x="148" y="321"/>
                  </a:cxn>
                  <a:cxn ang="0">
                    <a:pos x="137" y="316"/>
                  </a:cxn>
                  <a:cxn ang="0">
                    <a:pos x="127" y="309"/>
                  </a:cxn>
                  <a:cxn ang="0">
                    <a:pos x="115" y="303"/>
                  </a:cxn>
                  <a:cxn ang="0">
                    <a:pos x="104" y="297"/>
                  </a:cxn>
                  <a:cxn ang="0">
                    <a:pos x="5" y="268"/>
                  </a:cxn>
                  <a:cxn ang="0">
                    <a:pos x="2" y="266"/>
                  </a:cxn>
                  <a:cxn ang="0">
                    <a:pos x="0" y="264"/>
                  </a:cxn>
                  <a:cxn ang="0">
                    <a:pos x="1" y="260"/>
                  </a:cxn>
                  <a:cxn ang="0">
                    <a:pos x="3" y="256"/>
                  </a:cxn>
                  <a:cxn ang="0">
                    <a:pos x="80" y="98"/>
                  </a:cxn>
                </a:cxnLst>
                <a:rect l="0" t="0" r="r" b="b"/>
                <a:pathLst>
                  <a:path w="352" h="327">
                    <a:moveTo>
                      <a:pt x="80" y="98"/>
                    </a:moveTo>
                    <a:lnTo>
                      <a:pt x="106" y="51"/>
                    </a:lnTo>
                    <a:lnTo>
                      <a:pt x="128" y="9"/>
                    </a:lnTo>
                    <a:lnTo>
                      <a:pt x="131" y="7"/>
                    </a:lnTo>
                    <a:lnTo>
                      <a:pt x="135" y="7"/>
                    </a:lnTo>
                    <a:lnTo>
                      <a:pt x="143" y="6"/>
                    </a:lnTo>
                    <a:lnTo>
                      <a:pt x="243" y="1"/>
                    </a:lnTo>
                    <a:lnTo>
                      <a:pt x="341" y="0"/>
                    </a:lnTo>
                    <a:lnTo>
                      <a:pt x="346" y="1"/>
                    </a:lnTo>
                    <a:lnTo>
                      <a:pt x="349" y="2"/>
                    </a:lnTo>
                    <a:lnTo>
                      <a:pt x="351" y="7"/>
                    </a:lnTo>
                    <a:lnTo>
                      <a:pt x="343" y="36"/>
                    </a:lnTo>
                    <a:lnTo>
                      <a:pt x="329" y="61"/>
                    </a:lnTo>
                    <a:lnTo>
                      <a:pt x="302" y="107"/>
                    </a:lnTo>
                    <a:lnTo>
                      <a:pt x="252" y="188"/>
                    </a:lnTo>
                    <a:lnTo>
                      <a:pt x="209" y="259"/>
                    </a:lnTo>
                    <a:lnTo>
                      <a:pt x="198" y="285"/>
                    </a:lnTo>
                    <a:lnTo>
                      <a:pt x="192" y="303"/>
                    </a:lnTo>
                    <a:lnTo>
                      <a:pt x="185" y="313"/>
                    </a:lnTo>
                    <a:lnTo>
                      <a:pt x="178" y="320"/>
                    </a:lnTo>
                    <a:lnTo>
                      <a:pt x="173" y="324"/>
                    </a:lnTo>
                    <a:lnTo>
                      <a:pt x="170" y="326"/>
                    </a:lnTo>
                    <a:lnTo>
                      <a:pt x="163" y="326"/>
                    </a:lnTo>
                    <a:lnTo>
                      <a:pt x="157" y="325"/>
                    </a:lnTo>
                    <a:lnTo>
                      <a:pt x="148" y="321"/>
                    </a:lnTo>
                    <a:lnTo>
                      <a:pt x="137" y="316"/>
                    </a:lnTo>
                    <a:lnTo>
                      <a:pt x="127" y="309"/>
                    </a:lnTo>
                    <a:lnTo>
                      <a:pt x="115" y="303"/>
                    </a:lnTo>
                    <a:lnTo>
                      <a:pt x="104" y="297"/>
                    </a:lnTo>
                    <a:lnTo>
                      <a:pt x="5" y="268"/>
                    </a:lnTo>
                    <a:lnTo>
                      <a:pt x="2" y="266"/>
                    </a:lnTo>
                    <a:lnTo>
                      <a:pt x="0" y="264"/>
                    </a:lnTo>
                    <a:lnTo>
                      <a:pt x="1" y="260"/>
                    </a:lnTo>
                    <a:lnTo>
                      <a:pt x="3" y="256"/>
                    </a:lnTo>
                    <a:lnTo>
                      <a:pt x="80" y="98"/>
                    </a:lnTo>
                  </a:path>
                </a:pathLst>
              </a:custGeom>
              <a:solidFill>
                <a:srgbClr val="A2C1FE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275" name="Freeform 43"/>
              <p:cNvSpPr>
                <a:spLocks/>
              </p:cNvSpPr>
              <p:nvPr/>
            </p:nvSpPr>
            <p:spPr bwMode="auto">
              <a:xfrm>
                <a:off x="829" y="744"/>
                <a:ext cx="360" cy="336"/>
              </a:xfrm>
              <a:custGeom>
                <a:avLst/>
                <a:gdLst/>
                <a:ahLst/>
                <a:cxnLst>
                  <a:cxn ang="0">
                    <a:pos x="82" y="101"/>
                  </a:cxn>
                  <a:cxn ang="0">
                    <a:pos x="108" y="53"/>
                  </a:cxn>
                  <a:cxn ang="0">
                    <a:pos x="131" y="10"/>
                  </a:cxn>
                  <a:cxn ang="0">
                    <a:pos x="134" y="8"/>
                  </a:cxn>
                  <a:cxn ang="0">
                    <a:pos x="138" y="7"/>
                  </a:cxn>
                  <a:cxn ang="0">
                    <a:pos x="146" y="6"/>
                  </a:cxn>
                  <a:cxn ang="0">
                    <a:pos x="249" y="1"/>
                  </a:cxn>
                  <a:cxn ang="0">
                    <a:pos x="349" y="0"/>
                  </a:cxn>
                  <a:cxn ang="0">
                    <a:pos x="354" y="1"/>
                  </a:cxn>
                  <a:cxn ang="0">
                    <a:pos x="357" y="3"/>
                  </a:cxn>
                  <a:cxn ang="0">
                    <a:pos x="359" y="7"/>
                  </a:cxn>
                  <a:cxn ang="0">
                    <a:pos x="351" y="37"/>
                  </a:cxn>
                  <a:cxn ang="0">
                    <a:pos x="336" y="63"/>
                  </a:cxn>
                  <a:cxn ang="0">
                    <a:pos x="309" y="111"/>
                  </a:cxn>
                  <a:cxn ang="0">
                    <a:pos x="258" y="193"/>
                  </a:cxn>
                  <a:cxn ang="0">
                    <a:pos x="214" y="265"/>
                  </a:cxn>
                  <a:cxn ang="0">
                    <a:pos x="203" y="293"/>
                  </a:cxn>
                  <a:cxn ang="0">
                    <a:pos x="196" y="311"/>
                  </a:cxn>
                  <a:cxn ang="0">
                    <a:pos x="189" y="322"/>
                  </a:cxn>
                  <a:cxn ang="0">
                    <a:pos x="182" y="329"/>
                  </a:cxn>
                  <a:cxn ang="0">
                    <a:pos x="177" y="333"/>
                  </a:cxn>
                  <a:cxn ang="0">
                    <a:pos x="174" y="335"/>
                  </a:cxn>
                  <a:cxn ang="0">
                    <a:pos x="167" y="335"/>
                  </a:cxn>
                  <a:cxn ang="0">
                    <a:pos x="161" y="334"/>
                  </a:cxn>
                  <a:cxn ang="0">
                    <a:pos x="151" y="330"/>
                  </a:cxn>
                  <a:cxn ang="0">
                    <a:pos x="140" y="324"/>
                  </a:cxn>
                  <a:cxn ang="0">
                    <a:pos x="130" y="318"/>
                  </a:cxn>
                  <a:cxn ang="0">
                    <a:pos x="118" y="311"/>
                  </a:cxn>
                  <a:cxn ang="0">
                    <a:pos x="106" y="305"/>
                  </a:cxn>
                  <a:cxn ang="0">
                    <a:pos x="5" y="276"/>
                  </a:cxn>
                  <a:cxn ang="0">
                    <a:pos x="2" y="274"/>
                  </a:cxn>
                  <a:cxn ang="0">
                    <a:pos x="0" y="270"/>
                  </a:cxn>
                  <a:cxn ang="0">
                    <a:pos x="1" y="267"/>
                  </a:cxn>
                  <a:cxn ang="0">
                    <a:pos x="3" y="263"/>
                  </a:cxn>
                  <a:cxn ang="0">
                    <a:pos x="82" y="101"/>
                  </a:cxn>
                </a:cxnLst>
                <a:rect l="0" t="0" r="r" b="b"/>
                <a:pathLst>
                  <a:path w="360" h="336">
                    <a:moveTo>
                      <a:pt x="82" y="101"/>
                    </a:moveTo>
                    <a:lnTo>
                      <a:pt x="108" y="53"/>
                    </a:lnTo>
                    <a:lnTo>
                      <a:pt x="131" y="10"/>
                    </a:lnTo>
                    <a:lnTo>
                      <a:pt x="134" y="8"/>
                    </a:lnTo>
                    <a:lnTo>
                      <a:pt x="138" y="7"/>
                    </a:lnTo>
                    <a:lnTo>
                      <a:pt x="146" y="6"/>
                    </a:lnTo>
                    <a:lnTo>
                      <a:pt x="249" y="1"/>
                    </a:lnTo>
                    <a:lnTo>
                      <a:pt x="349" y="0"/>
                    </a:lnTo>
                    <a:lnTo>
                      <a:pt x="354" y="1"/>
                    </a:lnTo>
                    <a:lnTo>
                      <a:pt x="357" y="3"/>
                    </a:lnTo>
                    <a:lnTo>
                      <a:pt x="359" y="7"/>
                    </a:lnTo>
                    <a:lnTo>
                      <a:pt x="351" y="37"/>
                    </a:lnTo>
                    <a:lnTo>
                      <a:pt x="336" y="63"/>
                    </a:lnTo>
                    <a:lnTo>
                      <a:pt x="309" y="111"/>
                    </a:lnTo>
                    <a:lnTo>
                      <a:pt x="258" y="193"/>
                    </a:lnTo>
                    <a:lnTo>
                      <a:pt x="214" y="265"/>
                    </a:lnTo>
                    <a:lnTo>
                      <a:pt x="203" y="293"/>
                    </a:lnTo>
                    <a:lnTo>
                      <a:pt x="196" y="311"/>
                    </a:lnTo>
                    <a:lnTo>
                      <a:pt x="189" y="322"/>
                    </a:lnTo>
                    <a:lnTo>
                      <a:pt x="182" y="329"/>
                    </a:lnTo>
                    <a:lnTo>
                      <a:pt x="177" y="333"/>
                    </a:lnTo>
                    <a:lnTo>
                      <a:pt x="174" y="335"/>
                    </a:lnTo>
                    <a:lnTo>
                      <a:pt x="167" y="335"/>
                    </a:lnTo>
                    <a:lnTo>
                      <a:pt x="161" y="334"/>
                    </a:lnTo>
                    <a:lnTo>
                      <a:pt x="151" y="330"/>
                    </a:lnTo>
                    <a:lnTo>
                      <a:pt x="140" y="324"/>
                    </a:lnTo>
                    <a:lnTo>
                      <a:pt x="130" y="318"/>
                    </a:lnTo>
                    <a:lnTo>
                      <a:pt x="118" y="311"/>
                    </a:lnTo>
                    <a:lnTo>
                      <a:pt x="106" y="305"/>
                    </a:lnTo>
                    <a:lnTo>
                      <a:pt x="5" y="276"/>
                    </a:lnTo>
                    <a:lnTo>
                      <a:pt x="2" y="274"/>
                    </a:lnTo>
                    <a:lnTo>
                      <a:pt x="0" y="270"/>
                    </a:lnTo>
                    <a:lnTo>
                      <a:pt x="1" y="267"/>
                    </a:lnTo>
                    <a:lnTo>
                      <a:pt x="3" y="263"/>
                    </a:lnTo>
                    <a:lnTo>
                      <a:pt x="82" y="10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1239" y="1092"/>
              <a:ext cx="89" cy="187"/>
              <a:chOff x="1239" y="1092"/>
              <a:chExt cx="89" cy="187"/>
            </a:xfrm>
          </p:grpSpPr>
          <p:sp>
            <p:nvSpPr>
              <p:cNvPr id="223277" name="Freeform 45"/>
              <p:cNvSpPr>
                <a:spLocks/>
              </p:cNvSpPr>
              <p:nvPr/>
            </p:nvSpPr>
            <p:spPr bwMode="auto">
              <a:xfrm>
                <a:off x="1239" y="1095"/>
                <a:ext cx="89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2"/>
                  </a:cxn>
                  <a:cxn ang="0">
                    <a:pos x="7" y="21"/>
                  </a:cxn>
                  <a:cxn ang="0">
                    <a:pos x="15" y="30"/>
                  </a:cxn>
                  <a:cxn ang="0">
                    <a:pos x="26" y="35"/>
                  </a:cxn>
                  <a:cxn ang="0">
                    <a:pos x="41" y="39"/>
                  </a:cxn>
                  <a:cxn ang="0">
                    <a:pos x="52" y="46"/>
                  </a:cxn>
                  <a:cxn ang="0">
                    <a:pos x="62" y="55"/>
                  </a:cxn>
                  <a:cxn ang="0">
                    <a:pos x="71" y="69"/>
                  </a:cxn>
                  <a:cxn ang="0">
                    <a:pos x="75" y="81"/>
                  </a:cxn>
                  <a:cxn ang="0">
                    <a:pos x="71" y="92"/>
                  </a:cxn>
                  <a:cxn ang="0">
                    <a:pos x="62" y="100"/>
                  </a:cxn>
                  <a:cxn ang="0">
                    <a:pos x="53" y="108"/>
                  </a:cxn>
                  <a:cxn ang="0">
                    <a:pos x="47" y="117"/>
                  </a:cxn>
                  <a:cxn ang="0">
                    <a:pos x="42" y="127"/>
                  </a:cxn>
                  <a:cxn ang="0">
                    <a:pos x="40" y="140"/>
                  </a:cxn>
                  <a:cxn ang="0">
                    <a:pos x="45" y="151"/>
                  </a:cxn>
                  <a:cxn ang="0">
                    <a:pos x="51" y="159"/>
                  </a:cxn>
                  <a:cxn ang="0">
                    <a:pos x="64" y="168"/>
                  </a:cxn>
                  <a:cxn ang="0">
                    <a:pos x="75" y="175"/>
                  </a:cxn>
                  <a:cxn ang="0">
                    <a:pos x="88" y="183"/>
                  </a:cxn>
                </a:cxnLst>
                <a:rect l="0" t="0" r="r" b="b"/>
                <a:pathLst>
                  <a:path w="89" h="184">
                    <a:moveTo>
                      <a:pt x="0" y="0"/>
                    </a:moveTo>
                    <a:lnTo>
                      <a:pt x="3" y="12"/>
                    </a:lnTo>
                    <a:lnTo>
                      <a:pt x="7" y="21"/>
                    </a:lnTo>
                    <a:lnTo>
                      <a:pt x="15" y="30"/>
                    </a:lnTo>
                    <a:lnTo>
                      <a:pt x="26" y="35"/>
                    </a:lnTo>
                    <a:lnTo>
                      <a:pt x="41" y="39"/>
                    </a:lnTo>
                    <a:lnTo>
                      <a:pt x="52" y="46"/>
                    </a:lnTo>
                    <a:lnTo>
                      <a:pt x="62" y="55"/>
                    </a:lnTo>
                    <a:lnTo>
                      <a:pt x="71" y="69"/>
                    </a:lnTo>
                    <a:lnTo>
                      <a:pt x="75" y="81"/>
                    </a:lnTo>
                    <a:lnTo>
                      <a:pt x="71" y="92"/>
                    </a:lnTo>
                    <a:lnTo>
                      <a:pt x="62" y="100"/>
                    </a:lnTo>
                    <a:lnTo>
                      <a:pt x="53" y="108"/>
                    </a:lnTo>
                    <a:lnTo>
                      <a:pt x="47" y="117"/>
                    </a:lnTo>
                    <a:lnTo>
                      <a:pt x="42" y="127"/>
                    </a:lnTo>
                    <a:lnTo>
                      <a:pt x="40" y="140"/>
                    </a:lnTo>
                    <a:lnTo>
                      <a:pt x="45" y="151"/>
                    </a:lnTo>
                    <a:lnTo>
                      <a:pt x="51" y="159"/>
                    </a:lnTo>
                    <a:lnTo>
                      <a:pt x="64" y="168"/>
                    </a:lnTo>
                    <a:lnTo>
                      <a:pt x="75" y="175"/>
                    </a:lnTo>
                    <a:lnTo>
                      <a:pt x="88" y="18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278" name="Oval 46"/>
              <p:cNvSpPr>
                <a:spLocks noChangeArrowheads="1"/>
              </p:cNvSpPr>
              <p:nvPr/>
            </p:nvSpPr>
            <p:spPr bwMode="auto">
              <a:xfrm>
                <a:off x="1239" y="1092"/>
                <a:ext cx="2" cy="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23279" name="Rectangle 47"/>
            <p:cNvSpPr>
              <a:spLocks noChangeArrowheads="1"/>
            </p:cNvSpPr>
            <p:nvPr/>
          </p:nvSpPr>
          <p:spPr bwMode="auto">
            <a:xfrm>
              <a:off x="879" y="774"/>
              <a:ext cx="217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100" b="1">
                  <a:solidFill>
                    <a:srgbClr val="000000"/>
                  </a:solidFill>
                  <a:latin typeface="Arial" charset="0"/>
                </a:rPr>
                <a:t>?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403225" y="5275263"/>
            <a:ext cx="2224088" cy="833437"/>
            <a:chOff x="254" y="3323"/>
            <a:chExt cx="1401" cy="525"/>
          </a:xfrm>
        </p:grpSpPr>
        <p:sp>
          <p:nvSpPr>
            <p:cNvPr id="223281" name="Freeform 49"/>
            <p:cNvSpPr>
              <a:spLocks/>
            </p:cNvSpPr>
            <p:nvPr/>
          </p:nvSpPr>
          <p:spPr bwMode="auto">
            <a:xfrm>
              <a:off x="254" y="3592"/>
              <a:ext cx="138" cy="8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03" y="0"/>
                </a:cxn>
                <a:cxn ang="0">
                  <a:pos x="85" y="2"/>
                </a:cxn>
                <a:cxn ang="0">
                  <a:pos x="68" y="5"/>
                </a:cxn>
                <a:cxn ang="0">
                  <a:pos x="48" y="9"/>
                </a:cxn>
                <a:cxn ang="0">
                  <a:pos x="31" y="13"/>
                </a:cxn>
                <a:cxn ang="0">
                  <a:pos x="20" y="17"/>
                </a:cxn>
                <a:cxn ang="0">
                  <a:pos x="13" y="21"/>
                </a:cxn>
                <a:cxn ang="0">
                  <a:pos x="7" y="26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4" y="49"/>
                </a:cxn>
                <a:cxn ang="0">
                  <a:pos x="9" y="52"/>
                </a:cxn>
                <a:cxn ang="0">
                  <a:pos x="19" y="54"/>
                </a:cxn>
                <a:cxn ang="0">
                  <a:pos x="30" y="54"/>
                </a:cxn>
                <a:cxn ang="0">
                  <a:pos x="42" y="53"/>
                </a:cxn>
                <a:cxn ang="0">
                  <a:pos x="57" y="51"/>
                </a:cxn>
                <a:cxn ang="0">
                  <a:pos x="72" y="52"/>
                </a:cxn>
                <a:cxn ang="0">
                  <a:pos x="82" y="54"/>
                </a:cxn>
                <a:cxn ang="0">
                  <a:pos x="93" y="57"/>
                </a:cxn>
                <a:cxn ang="0">
                  <a:pos x="105" y="62"/>
                </a:cxn>
                <a:cxn ang="0">
                  <a:pos x="137" y="82"/>
                </a:cxn>
                <a:cxn ang="0">
                  <a:pos x="135" y="82"/>
                </a:cxn>
                <a:cxn ang="0">
                  <a:pos x="136" y="80"/>
                </a:cxn>
              </a:cxnLst>
              <a:rect l="0" t="0" r="r" b="b"/>
              <a:pathLst>
                <a:path w="138" h="83">
                  <a:moveTo>
                    <a:pt x="134" y="0"/>
                  </a:moveTo>
                  <a:lnTo>
                    <a:pt x="103" y="0"/>
                  </a:lnTo>
                  <a:lnTo>
                    <a:pt x="85" y="2"/>
                  </a:lnTo>
                  <a:lnTo>
                    <a:pt x="68" y="5"/>
                  </a:lnTo>
                  <a:lnTo>
                    <a:pt x="48" y="9"/>
                  </a:lnTo>
                  <a:lnTo>
                    <a:pt x="31" y="13"/>
                  </a:lnTo>
                  <a:lnTo>
                    <a:pt x="20" y="17"/>
                  </a:lnTo>
                  <a:lnTo>
                    <a:pt x="13" y="21"/>
                  </a:lnTo>
                  <a:lnTo>
                    <a:pt x="7" y="26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4" y="49"/>
                  </a:lnTo>
                  <a:lnTo>
                    <a:pt x="9" y="52"/>
                  </a:lnTo>
                  <a:lnTo>
                    <a:pt x="19" y="54"/>
                  </a:lnTo>
                  <a:lnTo>
                    <a:pt x="30" y="54"/>
                  </a:lnTo>
                  <a:lnTo>
                    <a:pt x="42" y="53"/>
                  </a:lnTo>
                  <a:lnTo>
                    <a:pt x="57" y="51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93" y="57"/>
                  </a:lnTo>
                  <a:lnTo>
                    <a:pt x="105" y="62"/>
                  </a:lnTo>
                  <a:lnTo>
                    <a:pt x="137" y="82"/>
                  </a:lnTo>
                  <a:lnTo>
                    <a:pt x="135" y="82"/>
                  </a:lnTo>
                  <a:lnTo>
                    <a:pt x="136" y="80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372" y="3363"/>
              <a:ext cx="1096" cy="371"/>
              <a:chOff x="372" y="3363"/>
              <a:chExt cx="1096" cy="371"/>
            </a:xfrm>
          </p:grpSpPr>
          <p:sp>
            <p:nvSpPr>
              <p:cNvPr id="223283" name="Freeform 51"/>
              <p:cNvSpPr>
                <a:spLocks/>
              </p:cNvSpPr>
              <p:nvPr/>
            </p:nvSpPr>
            <p:spPr bwMode="auto">
              <a:xfrm>
                <a:off x="379" y="3553"/>
                <a:ext cx="1089" cy="1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90"/>
                  </a:cxn>
                  <a:cxn ang="0">
                    <a:pos x="884" y="180"/>
                  </a:cxn>
                  <a:cxn ang="0">
                    <a:pos x="1088" y="70"/>
                  </a:cxn>
                  <a:cxn ang="0">
                    <a:pos x="1088" y="0"/>
                  </a:cxn>
                  <a:cxn ang="0">
                    <a:pos x="877" y="95"/>
                  </a:cxn>
                  <a:cxn ang="0">
                    <a:pos x="0" y="11"/>
                  </a:cxn>
                </a:cxnLst>
                <a:rect l="0" t="0" r="r" b="b"/>
                <a:pathLst>
                  <a:path w="1089" h="181">
                    <a:moveTo>
                      <a:pt x="0" y="11"/>
                    </a:moveTo>
                    <a:lnTo>
                      <a:pt x="0" y="90"/>
                    </a:lnTo>
                    <a:lnTo>
                      <a:pt x="884" y="180"/>
                    </a:lnTo>
                    <a:lnTo>
                      <a:pt x="1088" y="70"/>
                    </a:lnTo>
                    <a:lnTo>
                      <a:pt x="1088" y="0"/>
                    </a:lnTo>
                    <a:lnTo>
                      <a:pt x="877" y="95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9F9F9F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284" name="Freeform 52"/>
              <p:cNvSpPr>
                <a:spLocks/>
              </p:cNvSpPr>
              <p:nvPr/>
            </p:nvSpPr>
            <p:spPr bwMode="auto">
              <a:xfrm>
                <a:off x="372" y="3363"/>
                <a:ext cx="886" cy="2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5" y="62"/>
                  </a:cxn>
                  <a:cxn ang="0">
                    <a:pos x="885" y="283"/>
                  </a:cxn>
                  <a:cxn ang="0">
                    <a:pos x="0" y="199"/>
                  </a:cxn>
                  <a:cxn ang="0">
                    <a:pos x="0" y="0"/>
                  </a:cxn>
                </a:cxnLst>
                <a:rect l="0" t="0" r="r" b="b"/>
                <a:pathLst>
                  <a:path w="886" h="284">
                    <a:moveTo>
                      <a:pt x="0" y="0"/>
                    </a:moveTo>
                    <a:lnTo>
                      <a:pt x="885" y="62"/>
                    </a:lnTo>
                    <a:lnTo>
                      <a:pt x="885" y="283"/>
                    </a:lnTo>
                    <a:lnTo>
                      <a:pt x="0" y="19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8" name="Group 53"/>
              <p:cNvGrpSpPr>
                <a:grpSpLocks/>
              </p:cNvGrpSpPr>
              <p:nvPr/>
            </p:nvGrpSpPr>
            <p:grpSpPr bwMode="auto">
              <a:xfrm>
                <a:off x="372" y="3414"/>
                <a:ext cx="893" cy="117"/>
                <a:chOff x="372" y="3414"/>
                <a:chExt cx="893" cy="117"/>
              </a:xfrm>
            </p:grpSpPr>
            <p:sp>
              <p:nvSpPr>
                <p:cNvPr id="223286" name="Freeform 54"/>
                <p:cNvSpPr>
                  <a:spLocks/>
                </p:cNvSpPr>
                <p:nvPr/>
              </p:nvSpPr>
              <p:spPr bwMode="auto">
                <a:xfrm>
                  <a:off x="372" y="3414"/>
                  <a:ext cx="892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1" y="6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2" h="68">
                      <a:moveTo>
                        <a:pt x="0" y="0"/>
                      </a:moveTo>
                      <a:lnTo>
                        <a:pt x="891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23287" name="Freeform 55"/>
                <p:cNvSpPr>
                  <a:spLocks/>
                </p:cNvSpPr>
                <p:nvPr/>
              </p:nvSpPr>
              <p:spPr bwMode="auto">
                <a:xfrm>
                  <a:off x="1023" y="3466"/>
                  <a:ext cx="188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7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" h="17">
                      <a:moveTo>
                        <a:pt x="0" y="0"/>
                      </a:moveTo>
                      <a:lnTo>
                        <a:pt x="187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23288" name="Freeform 56"/>
                <p:cNvSpPr>
                  <a:spLocks/>
                </p:cNvSpPr>
                <p:nvPr/>
              </p:nvSpPr>
              <p:spPr bwMode="auto">
                <a:xfrm>
                  <a:off x="804" y="3450"/>
                  <a:ext cx="189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8" y="1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9" h="16">
                      <a:moveTo>
                        <a:pt x="0" y="0"/>
                      </a:moveTo>
                      <a:lnTo>
                        <a:pt x="188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23289" name="Freeform 57"/>
                <p:cNvSpPr>
                  <a:spLocks/>
                </p:cNvSpPr>
                <p:nvPr/>
              </p:nvSpPr>
              <p:spPr bwMode="auto">
                <a:xfrm>
                  <a:off x="372" y="3452"/>
                  <a:ext cx="893" cy="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92" y="7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93" h="79">
                      <a:moveTo>
                        <a:pt x="0" y="0"/>
                      </a:moveTo>
                      <a:lnTo>
                        <a:pt x="892" y="7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sp>
          <p:nvSpPr>
            <p:cNvPr id="223290" name="Freeform 58"/>
            <p:cNvSpPr>
              <a:spLocks/>
            </p:cNvSpPr>
            <p:nvPr/>
          </p:nvSpPr>
          <p:spPr bwMode="auto">
            <a:xfrm>
              <a:off x="372" y="3323"/>
              <a:ext cx="1099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887" y="96"/>
                </a:cxn>
                <a:cxn ang="0">
                  <a:pos x="1098" y="40"/>
                </a:cxn>
                <a:cxn ang="0">
                  <a:pos x="1023" y="32"/>
                </a:cxn>
                <a:cxn ang="0">
                  <a:pos x="338" y="0"/>
                </a:cxn>
                <a:cxn ang="0">
                  <a:pos x="0" y="37"/>
                </a:cxn>
              </a:cxnLst>
              <a:rect l="0" t="0" r="r" b="b"/>
              <a:pathLst>
                <a:path w="1099" h="97">
                  <a:moveTo>
                    <a:pt x="0" y="37"/>
                  </a:moveTo>
                  <a:lnTo>
                    <a:pt x="887" y="96"/>
                  </a:lnTo>
                  <a:lnTo>
                    <a:pt x="1098" y="40"/>
                  </a:lnTo>
                  <a:lnTo>
                    <a:pt x="1023" y="32"/>
                  </a:lnTo>
                  <a:lnTo>
                    <a:pt x="338" y="0"/>
                  </a:lnTo>
                  <a:lnTo>
                    <a:pt x="0" y="37"/>
                  </a:lnTo>
                </a:path>
              </a:pathLst>
            </a:custGeom>
            <a:solidFill>
              <a:srgbClr val="DFDFDF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1311" y="3713"/>
              <a:ext cx="344" cy="135"/>
              <a:chOff x="1311" y="3713"/>
              <a:chExt cx="344" cy="135"/>
            </a:xfrm>
          </p:grpSpPr>
          <p:sp>
            <p:nvSpPr>
              <p:cNvPr id="223292" name="Freeform 60"/>
              <p:cNvSpPr>
                <a:spLocks/>
              </p:cNvSpPr>
              <p:nvPr/>
            </p:nvSpPr>
            <p:spPr bwMode="auto">
              <a:xfrm>
                <a:off x="1311" y="3713"/>
                <a:ext cx="344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4"/>
                  </a:cxn>
                  <a:cxn ang="0">
                    <a:pos x="111" y="7"/>
                  </a:cxn>
                  <a:cxn ang="0">
                    <a:pos x="153" y="11"/>
                  </a:cxn>
                  <a:cxn ang="0">
                    <a:pos x="196" y="16"/>
                  </a:cxn>
                  <a:cxn ang="0">
                    <a:pos x="226" y="21"/>
                  </a:cxn>
                  <a:cxn ang="0">
                    <a:pos x="262" y="27"/>
                  </a:cxn>
                  <a:cxn ang="0">
                    <a:pos x="282" y="31"/>
                  </a:cxn>
                  <a:cxn ang="0">
                    <a:pos x="298" y="34"/>
                  </a:cxn>
                  <a:cxn ang="0">
                    <a:pos x="306" y="36"/>
                  </a:cxn>
                  <a:cxn ang="0">
                    <a:pos x="313" y="38"/>
                  </a:cxn>
                  <a:cxn ang="0">
                    <a:pos x="322" y="40"/>
                  </a:cxn>
                  <a:cxn ang="0">
                    <a:pos x="330" y="44"/>
                  </a:cxn>
                  <a:cxn ang="0">
                    <a:pos x="338" y="48"/>
                  </a:cxn>
                  <a:cxn ang="0">
                    <a:pos x="342" y="53"/>
                  </a:cxn>
                  <a:cxn ang="0">
                    <a:pos x="343" y="57"/>
                  </a:cxn>
                  <a:cxn ang="0">
                    <a:pos x="341" y="63"/>
                  </a:cxn>
                  <a:cxn ang="0">
                    <a:pos x="338" y="69"/>
                  </a:cxn>
                  <a:cxn ang="0">
                    <a:pos x="334" y="74"/>
                  </a:cxn>
                  <a:cxn ang="0">
                    <a:pos x="329" y="78"/>
                  </a:cxn>
                  <a:cxn ang="0">
                    <a:pos x="321" y="83"/>
                  </a:cxn>
                  <a:cxn ang="0">
                    <a:pos x="313" y="86"/>
                  </a:cxn>
                  <a:cxn ang="0">
                    <a:pos x="304" y="87"/>
                  </a:cxn>
                  <a:cxn ang="0">
                    <a:pos x="293" y="89"/>
                  </a:cxn>
                  <a:cxn ang="0">
                    <a:pos x="281" y="89"/>
                  </a:cxn>
                  <a:cxn ang="0">
                    <a:pos x="269" y="88"/>
                  </a:cxn>
                  <a:cxn ang="0">
                    <a:pos x="250" y="86"/>
                  </a:cxn>
                </a:cxnLst>
                <a:rect l="0" t="0" r="r" b="b"/>
                <a:pathLst>
                  <a:path w="344" h="90">
                    <a:moveTo>
                      <a:pt x="0" y="0"/>
                    </a:moveTo>
                    <a:lnTo>
                      <a:pt x="64" y="4"/>
                    </a:lnTo>
                    <a:lnTo>
                      <a:pt x="111" y="7"/>
                    </a:lnTo>
                    <a:lnTo>
                      <a:pt x="153" y="11"/>
                    </a:lnTo>
                    <a:lnTo>
                      <a:pt x="196" y="16"/>
                    </a:lnTo>
                    <a:lnTo>
                      <a:pt x="226" y="21"/>
                    </a:lnTo>
                    <a:lnTo>
                      <a:pt x="262" y="27"/>
                    </a:lnTo>
                    <a:lnTo>
                      <a:pt x="282" y="31"/>
                    </a:lnTo>
                    <a:lnTo>
                      <a:pt x="298" y="34"/>
                    </a:lnTo>
                    <a:lnTo>
                      <a:pt x="306" y="36"/>
                    </a:lnTo>
                    <a:lnTo>
                      <a:pt x="313" y="38"/>
                    </a:lnTo>
                    <a:lnTo>
                      <a:pt x="322" y="40"/>
                    </a:lnTo>
                    <a:lnTo>
                      <a:pt x="330" y="44"/>
                    </a:lnTo>
                    <a:lnTo>
                      <a:pt x="338" y="48"/>
                    </a:lnTo>
                    <a:lnTo>
                      <a:pt x="342" y="53"/>
                    </a:lnTo>
                    <a:lnTo>
                      <a:pt x="343" y="57"/>
                    </a:lnTo>
                    <a:lnTo>
                      <a:pt x="341" y="63"/>
                    </a:lnTo>
                    <a:lnTo>
                      <a:pt x="338" y="69"/>
                    </a:lnTo>
                    <a:lnTo>
                      <a:pt x="334" y="74"/>
                    </a:lnTo>
                    <a:lnTo>
                      <a:pt x="329" y="78"/>
                    </a:lnTo>
                    <a:lnTo>
                      <a:pt x="321" y="83"/>
                    </a:lnTo>
                    <a:lnTo>
                      <a:pt x="313" y="86"/>
                    </a:lnTo>
                    <a:lnTo>
                      <a:pt x="304" y="87"/>
                    </a:lnTo>
                    <a:lnTo>
                      <a:pt x="293" y="89"/>
                    </a:lnTo>
                    <a:lnTo>
                      <a:pt x="281" y="89"/>
                    </a:lnTo>
                    <a:lnTo>
                      <a:pt x="269" y="88"/>
                    </a:lnTo>
                    <a:lnTo>
                      <a:pt x="250" y="86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20" name="Group 61"/>
              <p:cNvGrpSpPr>
                <a:grpSpLocks/>
              </p:cNvGrpSpPr>
              <p:nvPr/>
            </p:nvGrpSpPr>
            <p:grpSpPr bwMode="auto">
              <a:xfrm>
                <a:off x="1328" y="3762"/>
                <a:ext cx="240" cy="86"/>
                <a:chOff x="1328" y="3762"/>
                <a:chExt cx="240" cy="86"/>
              </a:xfrm>
            </p:grpSpPr>
            <p:grpSp>
              <p:nvGrpSpPr>
                <p:cNvPr id="21" name="Group 62"/>
                <p:cNvGrpSpPr>
                  <a:grpSpLocks/>
                </p:cNvGrpSpPr>
                <p:nvPr/>
              </p:nvGrpSpPr>
              <p:grpSpPr bwMode="auto">
                <a:xfrm>
                  <a:off x="1329" y="3762"/>
                  <a:ext cx="235" cy="86"/>
                  <a:chOff x="1329" y="3762"/>
                  <a:chExt cx="235" cy="86"/>
                </a:xfrm>
              </p:grpSpPr>
              <p:sp>
                <p:nvSpPr>
                  <p:cNvPr id="223295" name="Freeform 63"/>
                  <p:cNvSpPr>
                    <a:spLocks/>
                  </p:cNvSpPr>
                  <p:nvPr/>
                </p:nvSpPr>
                <p:spPr bwMode="auto">
                  <a:xfrm>
                    <a:off x="1329" y="3762"/>
                    <a:ext cx="143" cy="53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37" y="0"/>
                      </a:cxn>
                      <a:cxn ang="0">
                        <a:pos x="142" y="17"/>
                      </a:cxn>
                      <a:cxn ang="0">
                        <a:pos x="100" y="52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143" h="53">
                        <a:moveTo>
                          <a:pt x="0" y="31"/>
                        </a:moveTo>
                        <a:lnTo>
                          <a:pt x="37" y="0"/>
                        </a:lnTo>
                        <a:lnTo>
                          <a:pt x="142" y="17"/>
                        </a:lnTo>
                        <a:lnTo>
                          <a:pt x="100" y="52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96" name="Freeform 64"/>
                  <p:cNvSpPr>
                    <a:spLocks/>
                  </p:cNvSpPr>
                  <p:nvPr/>
                </p:nvSpPr>
                <p:spPr bwMode="auto">
                  <a:xfrm>
                    <a:off x="1330" y="3798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8"/>
                      </a:cxn>
                      <a:cxn ang="0">
                        <a:pos x="1" y="28"/>
                      </a:cxn>
                      <a:cxn ang="0">
                        <a:pos x="98" y="49"/>
                      </a:cxn>
                      <a:cxn ang="0">
                        <a:pos x="98" y="2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9" h="50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1" y="28"/>
                        </a:lnTo>
                        <a:lnTo>
                          <a:pt x="98" y="49"/>
                        </a:lnTo>
                        <a:lnTo>
                          <a:pt x="98" y="2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97" name="Freeform 65"/>
                  <p:cNvSpPr>
                    <a:spLocks/>
                  </p:cNvSpPr>
                  <p:nvPr/>
                </p:nvSpPr>
                <p:spPr bwMode="auto">
                  <a:xfrm>
                    <a:off x="1436" y="3782"/>
                    <a:ext cx="128" cy="66"/>
                  </a:xfrm>
                  <a:custGeom>
                    <a:avLst/>
                    <a:gdLst/>
                    <a:ahLst/>
                    <a:cxnLst>
                      <a:cxn ang="0">
                        <a:pos x="0" y="35"/>
                      </a:cxn>
                      <a:cxn ang="0">
                        <a:pos x="40" y="0"/>
                      </a:cxn>
                      <a:cxn ang="0">
                        <a:pos x="127" y="10"/>
                      </a:cxn>
                      <a:cxn ang="0">
                        <a:pos x="127" y="37"/>
                      </a:cxn>
                      <a:cxn ang="0">
                        <a:pos x="0" y="65"/>
                      </a:cxn>
                      <a:cxn ang="0">
                        <a:pos x="0" y="35"/>
                      </a:cxn>
                    </a:cxnLst>
                    <a:rect l="0" t="0" r="r" b="b"/>
                    <a:pathLst>
                      <a:path w="128" h="66">
                        <a:moveTo>
                          <a:pt x="0" y="35"/>
                        </a:moveTo>
                        <a:lnTo>
                          <a:pt x="40" y="0"/>
                        </a:lnTo>
                        <a:lnTo>
                          <a:pt x="127" y="10"/>
                        </a:lnTo>
                        <a:lnTo>
                          <a:pt x="127" y="37"/>
                        </a:lnTo>
                        <a:lnTo>
                          <a:pt x="0" y="65"/>
                        </a:lnTo>
                        <a:lnTo>
                          <a:pt x="0" y="3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298" name="Freeform 66"/>
                  <p:cNvSpPr>
                    <a:spLocks/>
                  </p:cNvSpPr>
                  <p:nvPr/>
                </p:nvSpPr>
                <p:spPr bwMode="auto">
                  <a:xfrm>
                    <a:off x="1368" y="3762"/>
                    <a:ext cx="196" cy="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7" y="5"/>
                      </a:cxn>
                      <a:cxn ang="0">
                        <a:pos x="195" y="22"/>
                      </a:cxn>
                      <a:cxn ang="0">
                        <a:pos x="107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6" h="23">
                        <a:moveTo>
                          <a:pt x="0" y="0"/>
                        </a:moveTo>
                        <a:lnTo>
                          <a:pt x="97" y="5"/>
                        </a:lnTo>
                        <a:lnTo>
                          <a:pt x="195" y="22"/>
                        </a:lnTo>
                        <a:lnTo>
                          <a:pt x="107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2" name="Group 67"/>
                <p:cNvGrpSpPr>
                  <a:grpSpLocks/>
                </p:cNvGrpSpPr>
                <p:nvPr/>
              </p:nvGrpSpPr>
              <p:grpSpPr bwMode="auto">
                <a:xfrm>
                  <a:off x="1328" y="3788"/>
                  <a:ext cx="240" cy="40"/>
                  <a:chOff x="1328" y="3788"/>
                  <a:chExt cx="240" cy="40"/>
                </a:xfrm>
              </p:grpSpPr>
              <p:sp>
                <p:nvSpPr>
                  <p:cNvPr id="223300" name="Freeform 68"/>
                  <p:cNvSpPr>
                    <a:spLocks/>
                  </p:cNvSpPr>
                  <p:nvPr/>
                </p:nvSpPr>
                <p:spPr bwMode="auto">
                  <a:xfrm>
                    <a:off x="1328" y="3803"/>
                    <a:ext cx="107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6" y="2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7" h="25">
                        <a:moveTo>
                          <a:pt x="0" y="0"/>
                        </a:moveTo>
                        <a:lnTo>
                          <a:pt x="106" y="2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301" name="Freeform 69"/>
                  <p:cNvSpPr>
                    <a:spLocks/>
                  </p:cNvSpPr>
                  <p:nvPr/>
                </p:nvSpPr>
                <p:spPr bwMode="auto">
                  <a:xfrm>
                    <a:off x="1435" y="3788"/>
                    <a:ext cx="45" cy="40"/>
                  </a:xfrm>
                  <a:custGeom>
                    <a:avLst/>
                    <a:gdLst/>
                    <a:ahLst/>
                    <a:cxnLst>
                      <a:cxn ang="0">
                        <a:pos x="0" y="39"/>
                      </a:cxn>
                      <a:cxn ang="0">
                        <a:pos x="44" y="0"/>
                      </a:cxn>
                      <a:cxn ang="0">
                        <a:pos x="0" y="39"/>
                      </a:cxn>
                    </a:cxnLst>
                    <a:rect l="0" t="0" r="r" b="b"/>
                    <a:pathLst>
                      <a:path w="45" h="40">
                        <a:moveTo>
                          <a:pt x="0" y="39"/>
                        </a:moveTo>
                        <a:lnTo>
                          <a:pt x="44" y="0"/>
                        </a:lnTo>
                        <a:lnTo>
                          <a:pt x="0" y="3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302" name="Freeform 70"/>
                  <p:cNvSpPr>
                    <a:spLocks/>
                  </p:cNvSpPr>
                  <p:nvPr/>
                </p:nvSpPr>
                <p:spPr bwMode="auto">
                  <a:xfrm>
                    <a:off x="1480" y="3788"/>
                    <a:ext cx="88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8" h="8">
                        <a:moveTo>
                          <a:pt x="0" y="0"/>
                        </a:moveTo>
                        <a:lnTo>
                          <a:pt x="87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5F5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223303" name="Freeform 71"/>
            <p:cNvSpPr>
              <a:spLocks/>
            </p:cNvSpPr>
            <p:nvPr/>
          </p:nvSpPr>
          <p:spPr bwMode="auto">
            <a:xfrm>
              <a:off x="1267" y="3549"/>
              <a:ext cx="200" cy="186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199" y="74"/>
                </a:cxn>
                <a:cxn ang="0">
                  <a:pos x="0" y="185"/>
                </a:cxn>
                <a:cxn ang="0">
                  <a:pos x="0" y="93"/>
                </a:cxn>
              </a:cxnLst>
              <a:rect l="0" t="0" r="r" b="b"/>
              <a:pathLst>
                <a:path w="200" h="186">
                  <a:moveTo>
                    <a:pt x="0" y="93"/>
                  </a:moveTo>
                  <a:lnTo>
                    <a:pt x="199" y="0"/>
                  </a:lnTo>
                  <a:lnTo>
                    <a:pt x="199" y="74"/>
                  </a:lnTo>
                  <a:lnTo>
                    <a:pt x="0" y="185"/>
                  </a:lnTo>
                  <a:lnTo>
                    <a:pt x="0" y="93"/>
                  </a:lnTo>
                </a:path>
              </a:pathLst>
            </a:custGeom>
            <a:solidFill>
              <a:srgbClr val="5F5F5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23304" name="Freeform 72"/>
            <p:cNvSpPr>
              <a:spLocks/>
            </p:cNvSpPr>
            <p:nvPr/>
          </p:nvSpPr>
          <p:spPr bwMode="auto">
            <a:xfrm>
              <a:off x="1265" y="3366"/>
              <a:ext cx="207" cy="28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06" y="0"/>
                </a:cxn>
                <a:cxn ang="0">
                  <a:pos x="206" y="185"/>
                </a:cxn>
                <a:cxn ang="0">
                  <a:pos x="0" y="279"/>
                </a:cxn>
                <a:cxn ang="0">
                  <a:pos x="0" y="59"/>
                </a:cxn>
              </a:cxnLst>
              <a:rect l="0" t="0" r="r" b="b"/>
              <a:pathLst>
                <a:path w="207" h="280">
                  <a:moveTo>
                    <a:pt x="0" y="59"/>
                  </a:moveTo>
                  <a:lnTo>
                    <a:pt x="206" y="0"/>
                  </a:lnTo>
                  <a:lnTo>
                    <a:pt x="206" y="185"/>
                  </a:lnTo>
                  <a:lnTo>
                    <a:pt x="0" y="279"/>
                  </a:lnTo>
                  <a:lnTo>
                    <a:pt x="0" y="59"/>
                  </a:lnTo>
                </a:path>
              </a:pathLst>
            </a:custGeom>
            <a:solidFill>
              <a:srgbClr val="BFBFB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223305" name="Freeform 73"/>
            <p:cNvSpPr>
              <a:spLocks/>
            </p:cNvSpPr>
            <p:nvPr/>
          </p:nvSpPr>
          <p:spPr bwMode="auto">
            <a:xfrm>
              <a:off x="340" y="3590"/>
              <a:ext cx="978" cy="193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977" y="79"/>
                </a:cxn>
                <a:cxn ang="0">
                  <a:pos x="920" y="149"/>
                </a:cxn>
                <a:cxn ang="0">
                  <a:pos x="864" y="192"/>
                </a:cxn>
                <a:cxn ang="0">
                  <a:pos x="0" y="96"/>
                </a:cxn>
                <a:cxn ang="0">
                  <a:pos x="64" y="69"/>
                </a:cxn>
                <a:cxn ang="0">
                  <a:pos x="159" y="0"/>
                </a:cxn>
              </a:cxnLst>
              <a:rect l="0" t="0" r="r" b="b"/>
              <a:pathLst>
                <a:path w="978" h="193">
                  <a:moveTo>
                    <a:pt x="159" y="0"/>
                  </a:moveTo>
                  <a:lnTo>
                    <a:pt x="977" y="79"/>
                  </a:lnTo>
                  <a:lnTo>
                    <a:pt x="920" y="149"/>
                  </a:lnTo>
                  <a:lnTo>
                    <a:pt x="864" y="192"/>
                  </a:lnTo>
                  <a:lnTo>
                    <a:pt x="0" y="96"/>
                  </a:lnTo>
                  <a:lnTo>
                    <a:pt x="64" y="69"/>
                  </a:lnTo>
                  <a:lnTo>
                    <a:pt x="159" y="0"/>
                  </a:lnTo>
                </a:path>
              </a:pathLst>
            </a:custGeom>
            <a:solidFill>
              <a:srgbClr val="DFDFD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23" name="Group 74"/>
            <p:cNvGrpSpPr>
              <a:grpSpLocks/>
            </p:cNvGrpSpPr>
            <p:nvPr/>
          </p:nvGrpSpPr>
          <p:grpSpPr bwMode="auto">
            <a:xfrm>
              <a:off x="1263" y="3383"/>
              <a:ext cx="212" cy="252"/>
              <a:chOff x="1263" y="3383"/>
              <a:chExt cx="212" cy="252"/>
            </a:xfrm>
          </p:grpSpPr>
          <p:sp>
            <p:nvSpPr>
              <p:cNvPr id="223307" name="Freeform 75"/>
              <p:cNvSpPr>
                <a:spLocks/>
              </p:cNvSpPr>
              <p:nvPr/>
            </p:nvSpPr>
            <p:spPr bwMode="auto">
              <a:xfrm>
                <a:off x="1263" y="3453"/>
                <a:ext cx="212" cy="78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11" y="0"/>
                  </a:cxn>
                  <a:cxn ang="0">
                    <a:pos x="0" y="77"/>
                  </a:cxn>
                </a:cxnLst>
                <a:rect l="0" t="0" r="r" b="b"/>
                <a:pathLst>
                  <a:path w="212" h="78">
                    <a:moveTo>
                      <a:pt x="0" y="77"/>
                    </a:moveTo>
                    <a:lnTo>
                      <a:pt x="211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08" name="Freeform 76"/>
              <p:cNvSpPr>
                <a:spLocks/>
              </p:cNvSpPr>
              <p:nvPr/>
            </p:nvSpPr>
            <p:spPr bwMode="auto">
              <a:xfrm>
                <a:off x="1300" y="3475"/>
                <a:ext cx="174" cy="69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173" y="0"/>
                  </a:cxn>
                  <a:cxn ang="0">
                    <a:pos x="0" y="68"/>
                  </a:cxn>
                </a:cxnLst>
                <a:rect l="0" t="0" r="r" b="b"/>
                <a:pathLst>
                  <a:path w="174" h="69">
                    <a:moveTo>
                      <a:pt x="0" y="68"/>
                    </a:moveTo>
                    <a:lnTo>
                      <a:pt x="173" y="0"/>
                    </a:lnTo>
                    <a:lnTo>
                      <a:pt x="0" y="6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09" name="Freeform 77"/>
              <p:cNvSpPr>
                <a:spLocks/>
              </p:cNvSpPr>
              <p:nvPr/>
            </p:nvSpPr>
            <p:spPr bwMode="auto">
              <a:xfrm>
                <a:off x="1299" y="3496"/>
                <a:ext cx="175" cy="7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74" y="0"/>
                  </a:cxn>
                  <a:cxn ang="0">
                    <a:pos x="0" y="72"/>
                  </a:cxn>
                </a:cxnLst>
                <a:rect l="0" t="0" r="r" b="b"/>
                <a:pathLst>
                  <a:path w="175" h="73">
                    <a:moveTo>
                      <a:pt x="0" y="72"/>
                    </a:moveTo>
                    <a:lnTo>
                      <a:pt x="174" y="0"/>
                    </a:lnTo>
                    <a:lnTo>
                      <a:pt x="0" y="7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10" name="Freeform 78"/>
              <p:cNvSpPr>
                <a:spLocks/>
              </p:cNvSpPr>
              <p:nvPr/>
            </p:nvSpPr>
            <p:spPr bwMode="auto">
              <a:xfrm>
                <a:off x="1300" y="3516"/>
                <a:ext cx="175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4" y="0"/>
                  </a:cxn>
                  <a:cxn ang="0">
                    <a:pos x="0" y="74"/>
                  </a:cxn>
                </a:cxnLst>
                <a:rect l="0" t="0" r="r" b="b"/>
                <a:pathLst>
                  <a:path w="175" h="75">
                    <a:moveTo>
                      <a:pt x="0" y="74"/>
                    </a:moveTo>
                    <a:lnTo>
                      <a:pt x="174" y="0"/>
                    </a:lnTo>
                    <a:lnTo>
                      <a:pt x="0" y="74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11" name="Freeform 79"/>
              <p:cNvSpPr>
                <a:spLocks/>
              </p:cNvSpPr>
              <p:nvPr/>
            </p:nvSpPr>
            <p:spPr bwMode="auto">
              <a:xfrm>
                <a:off x="1300" y="3537"/>
                <a:ext cx="175" cy="79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74" y="0"/>
                  </a:cxn>
                  <a:cxn ang="0">
                    <a:pos x="0" y="78"/>
                  </a:cxn>
                </a:cxnLst>
                <a:rect l="0" t="0" r="r" b="b"/>
                <a:pathLst>
                  <a:path w="175" h="79">
                    <a:moveTo>
                      <a:pt x="0" y="78"/>
                    </a:moveTo>
                    <a:lnTo>
                      <a:pt x="174" y="0"/>
                    </a:lnTo>
                    <a:lnTo>
                      <a:pt x="0" y="7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12" name="Freeform 80"/>
              <p:cNvSpPr>
                <a:spLocks/>
              </p:cNvSpPr>
              <p:nvPr/>
            </p:nvSpPr>
            <p:spPr bwMode="auto">
              <a:xfrm>
                <a:off x="1299" y="3430"/>
                <a:ext cx="17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175" y="0"/>
                  </a:cxn>
                  <a:cxn ang="0">
                    <a:pos x="0" y="61"/>
                  </a:cxn>
                </a:cxnLst>
                <a:rect l="0" t="0" r="r" b="b"/>
                <a:pathLst>
                  <a:path w="176" h="62">
                    <a:moveTo>
                      <a:pt x="0" y="61"/>
                    </a:moveTo>
                    <a:lnTo>
                      <a:pt x="175" y="0"/>
                    </a:lnTo>
                    <a:lnTo>
                      <a:pt x="0" y="6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13" name="Freeform 81"/>
              <p:cNvSpPr>
                <a:spLocks/>
              </p:cNvSpPr>
              <p:nvPr/>
            </p:nvSpPr>
            <p:spPr bwMode="auto">
              <a:xfrm>
                <a:off x="1300" y="3408"/>
                <a:ext cx="175" cy="56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74" y="0"/>
                  </a:cxn>
                  <a:cxn ang="0">
                    <a:pos x="0" y="55"/>
                  </a:cxn>
                </a:cxnLst>
                <a:rect l="0" t="0" r="r" b="b"/>
                <a:pathLst>
                  <a:path w="175" h="56">
                    <a:moveTo>
                      <a:pt x="0" y="55"/>
                    </a:moveTo>
                    <a:lnTo>
                      <a:pt x="174" y="0"/>
                    </a:lnTo>
                    <a:lnTo>
                      <a:pt x="0" y="55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14" name="Freeform 82"/>
              <p:cNvSpPr>
                <a:spLocks/>
              </p:cNvSpPr>
              <p:nvPr/>
            </p:nvSpPr>
            <p:spPr bwMode="auto">
              <a:xfrm>
                <a:off x="1299" y="3383"/>
                <a:ext cx="175" cy="53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174" y="0"/>
                  </a:cxn>
                  <a:cxn ang="0">
                    <a:pos x="0" y="52"/>
                  </a:cxn>
                </a:cxnLst>
                <a:rect l="0" t="0" r="r" b="b"/>
                <a:pathLst>
                  <a:path w="175" h="53">
                    <a:moveTo>
                      <a:pt x="0" y="52"/>
                    </a:moveTo>
                    <a:lnTo>
                      <a:pt x="174" y="0"/>
                    </a:lnTo>
                    <a:lnTo>
                      <a:pt x="0" y="52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3315" name="Freeform 83"/>
              <p:cNvSpPr>
                <a:spLocks/>
              </p:cNvSpPr>
              <p:nvPr/>
            </p:nvSpPr>
            <p:spPr bwMode="auto">
              <a:xfrm>
                <a:off x="1299" y="3417"/>
                <a:ext cx="2" cy="2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7"/>
                  </a:cxn>
                  <a:cxn ang="0">
                    <a:pos x="1" y="0"/>
                  </a:cxn>
                </a:cxnLst>
                <a:rect l="0" t="0" r="r" b="b"/>
                <a:pathLst>
                  <a:path w="2" h="218">
                    <a:moveTo>
                      <a:pt x="1" y="0"/>
                    </a:moveTo>
                    <a:lnTo>
                      <a:pt x="0" y="217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4" name="Group 84"/>
            <p:cNvGrpSpPr>
              <a:grpSpLocks/>
            </p:cNvGrpSpPr>
            <p:nvPr/>
          </p:nvGrpSpPr>
          <p:grpSpPr bwMode="auto">
            <a:xfrm>
              <a:off x="340" y="3600"/>
              <a:ext cx="983" cy="218"/>
              <a:chOff x="340" y="3600"/>
              <a:chExt cx="983" cy="218"/>
            </a:xfrm>
          </p:grpSpPr>
          <p:sp>
            <p:nvSpPr>
              <p:cNvPr id="223317" name="Freeform 85"/>
              <p:cNvSpPr>
                <a:spLocks/>
              </p:cNvSpPr>
              <p:nvPr/>
            </p:nvSpPr>
            <p:spPr bwMode="auto">
              <a:xfrm>
                <a:off x="1019" y="3669"/>
                <a:ext cx="230" cy="91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35" y="52"/>
                  </a:cxn>
                  <a:cxn ang="0">
                    <a:pos x="0" y="75"/>
                  </a:cxn>
                  <a:cxn ang="0">
                    <a:pos x="150" y="90"/>
                  </a:cxn>
                  <a:cxn ang="0">
                    <a:pos x="185" y="62"/>
                  </a:cxn>
                  <a:cxn ang="0">
                    <a:pos x="229" y="12"/>
                  </a:cxn>
                  <a:cxn ang="0">
                    <a:pos x="89" y="0"/>
                  </a:cxn>
                </a:cxnLst>
                <a:rect l="0" t="0" r="r" b="b"/>
                <a:pathLst>
                  <a:path w="230" h="91">
                    <a:moveTo>
                      <a:pt x="89" y="0"/>
                    </a:moveTo>
                    <a:lnTo>
                      <a:pt x="35" y="52"/>
                    </a:lnTo>
                    <a:lnTo>
                      <a:pt x="0" y="75"/>
                    </a:lnTo>
                    <a:lnTo>
                      <a:pt x="150" y="90"/>
                    </a:lnTo>
                    <a:lnTo>
                      <a:pt x="185" y="62"/>
                    </a:lnTo>
                    <a:lnTo>
                      <a:pt x="229" y="12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808080"/>
              </a:solidFill>
              <a:ln w="127000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25" name="Group 86"/>
              <p:cNvGrpSpPr>
                <a:grpSpLocks/>
              </p:cNvGrpSpPr>
              <p:nvPr/>
            </p:nvGrpSpPr>
            <p:grpSpPr bwMode="auto">
              <a:xfrm>
                <a:off x="340" y="3600"/>
                <a:ext cx="983" cy="218"/>
                <a:chOff x="340" y="3600"/>
                <a:chExt cx="983" cy="218"/>
              </a:xfrm>
            </p:grpSpPr>
            <p:sp>
              <p:nvSpPr>
                <p:cNvPr id="223319" name="Freeform 87"/>
                <p:cNvSpPr>
                  <a:spLocks/>
                </p:cNvSpPr>
                <p:nvPr/>
              </p:nvSpPr>
              <p:spPr bwMode="auto">
                <a:xfrm>
                  <a:off x="340" y="3690"/>
                  <a:ext cx="864" cy="1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"/>
                    </a:cxn>
                    <a:cxn ang="0">
                      <a:pos x="863" y="127"/>
                    </a:cxn>
                    <a:cxn ang="0">
                      <a:pos x="863" y="9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64" h="128">
                      <a:moveTo>
                        <a:pt x="0" y="0"/>
                      </a:moveTo>
                      <a:lnTo>
                        <a:pt x="0" y="33"/>
                      </a:lnTo>
                      <a:lnTo>
                        <a:pt x="863" y="127"/>
                      </a:lnTo>
                      <a:lnTo>
                        <a:pt x="863" y="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23320" name="Freeform 88"/>
                <p:cNvSpPr>
                  <a:spLocks/>
                </p:cNvSpPr>
                <p:nvPr/>
              </p:nvSpPr>
              <p:spPr bwMode="auto">
                <a:xfrm>
                  <a:off x="1211" y="3672"/>
                  <a:ext cx="107" cy="146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0" y="145"/>
                    </a:cxn>
                    <a:cxn ang="0">
                      <a:pos x="46" y="112"/>
                    </a:cxn>
                    <a:cxn ang="0">
                      <a:pos x="65" y="92"/>
                    </a:cxn>
                    <a:cxn ang="0">
                      <a:pos x="106" y="41"/>
                    </a:cxn>
                    <a:cxn ang="0">
                      <a:pos x="106" y="0"/>
                    </a:cxn>
                    <a:cxn ang="0">
                      <a:pos x="53" y="69"/>
                    </a:cxn>
                    <a:cxn ang="0">
                      <a:pos x="0" y="112"/>
                    </a:cxn>
                  </a:cxnLst>
                  <a:rect l="0" t="0" r="r" b="b"/>
                  <a:pathLst>
                    <a:path w="107" h="146">
                      <a:moveTo>
                        <a:pt x="0" y="112"/>
                      </a:moveTo>
                      <a:lnTo>
                        <a:pt x="0" y="145"/>
                      </a:lnTo>
                      <a:lnTo>
                        <a:pt x="46" y="112"/>
                      </a:lnTo>
                      <a:lnTo>
                        <a:pt x="65" y="92"/>
                      </a:lnTo>
                      <a:lnTo>
                        <a:pt x="106" y="41"/>
                      </a:lnTo>
                      <a:lnTo>
                        <a:pt x="106" y="0"/>
                      </a:lnTo>
                      <a:lnTo>
                        <a:pt x="53" y="69"/>
                      </a:lnTo>
                      <a:lnTo>
                        <a:pt x="0" y="112"/>
                      </a:lnTo>
                    </a:path>
                  </a:pathLst>
                </a:custGeom>
                <a:solidFill>
                  <a:srgbClr val="5F5F5F"/>
                </a:solidFill>
                <a:ln w="1270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23321" name="Freeform 89"/>
                <p:cNvSpPr>
                  <a:spLocks/>
                </p:cNvSpPr>
                <p:nvPr/>
              </p:nvSpPr>
              <p:spPr bwMode="auto">
                <a:xfrm>
                  <a:off x="340" y="3699"/>
                  <a:ext cx="871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0" y="9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71" h="99">
                      <a:moveTo>
                        <a:pt x="0" y="0"/>
                      </a:moveTo>
                      <a:lnTo>
                        <a:pt x="870" y="9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6" name="Group 90"/>
                <p:cNvGrpSpPr>
                  <a:grpSpLocks/>
                </p:cNvGrpSpPr>
                <p:nvPr/>
              </p:nvGrpSpPr>
              <p:grpSpPr bwMode="auto">
                <a:xfrm>
                  <a:off x="397" y="3600"/>
                  <a:ext cx="838" cy="167"/>
                  <a:chOff x="397" y="3600"/>
                  <a:chExt cx="838" cy="167"/>
                </a:xfrm>
              </p:grpSpPr>
              <p:sp>
                <p:nvSpPr>
                  <p:cNvPr id="223323" name="Freeform 91"/>
                  <p:cNvSpPr>
                    <a:spLocks/>
                  </p:cNvSpPr>
                  <p:nvPr/>
                </p:nvSpPr>
                <p:spPr bwMode="auto">
                  <a:xfrm>
                    <a:off x="397" y="3609"/>
                    <a:ext cx="638" cy="126"/>
                  </a:xfrm>
                  <a:custGeom>
                    <a:avLst/>
                    <a:gdLst/>
                    <a:ahLst/>
                    <a:cxnLst>
                      <a:cxn ang="0">
                        <a:pos x="110" y="0"/>
                      </a:cxn>
                      <a:cxn ang="0">
                        <a:pos x="35" y="55"/>
                      </a:cxn>
                      <a:cxn ang="0">
                        <a:pos x="0" y="71"/>
                      </a:cxn>
                      <a:cxn ang="0">
                        <a:pos x="540" y="125"/>
                      </a:cxn>
                      <a:cxn ang="0">
                        <a:pos x="579" y="101"/>
                      </a:cxn>
                      <a:cxn ang="0">
                        <a:pos x="637" y="50"/>
                      </a:cxn>
                      <a:cxn ang="0">
                        <a:pos x="110" y="0"/>
                      </a:cxn>
                    </a:cxnLst>
                    <a:rect l="0" t="0" r="r" b="b"/>
                    <a:pathLst>
                      <a:path w="638" h="126">
                        <a:moveTo>
                          <a:pt x="110" y="0"/>
                        </a:moveTo>
                        <a:lnTo>
                          <a:pt x="35" y="55"/>
                        </a:lnTo>
                        <a:lnTo>
                          <a:pt x="0" y="71"/>
                        </a:lnTo>
                        <a:lnTo>
                          <a:pt x="540" y="125"/>
                        </a:lnTo>
                        <a:lnTo>
                          <a:pt x="579" y="101"/>
                        </a:lnTo>
                        <a:lnTo>
                          <a:pt x="637" y="50"/>
                        </a:lnTo>
                        <a:lnTo>
                          <a:pt x="11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7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09" y="3600"/>
                    <a:ext cx="826" cy="167"/>
                    <a:chOff x="409" y="3600"/>
                    <a:chExt cx="826" cy="167"/>
                  </a:xfrm>
                </p:grpSpPr>
                <p:grpSp>
                  <p:nvGrpSpPr>
                    <p:cNvPr id="28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" y="3600"/>
                      <a:ext cx="601" cy="138"/>
                      <a:chOff x="425" y="3600"/>
                      <a:chExt cx="601" cy="138"/>
                    </a:xfrm>
                  </p:grpSpPr>
                  <p:grpSp>
                    <p:nvGrpSpPr>
                      <p:cNvPr id="29" name="Group 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5" y="3600"/>
                        <a:ext cx="126" cy="92"/>
                        <a:chOff x="425" y="3600"/>
                        <a:chExt cx="126" cy="92"/>
                      </a:xfrm>
                    </p:grpSpPr>
                    <p:sp>
                      <p:nvSpPr>
                        <p:cNvPr id="223327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5" y="3670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28" name="Freeform 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5" y="3600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30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4" y="3605"/>
                        <a:ext cx="126" cy="92"/>
                        <a:chOff x="474" y="3605"/>
                        <a:chExt cx="126" cy="92"/>
                      </a:xfrm>
                    </p:grpSpPr>
                    <p:sp>
                      <p:nvSpPr>
                        <p:cNvPr id="223330" name="Freeform 9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4" y="3675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31" name="Freeform 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4" y="360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31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4" y="3608"/>
                        <a:ext cx="127" cy="92"/>
                        <a:chOff x="524" y="3608"/>
                        <a:chExt cx="127" cy="92"/>
                      </a:xfrm>
                    </p:grpSpPr>
                    <p:sp>
                      <p:nvSpPr>
                        <p:cNvPr id="223333" name="Freeform 1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4" y="3678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34" name="Freeform 1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5" y="360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29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70" y="3615"/>
                        <a:ext cx="127" cy="92"/>
                        <a:chOff x="570" y="3615"/>
                        <a:chExt cx="127" cy="92"/>
                      </a:xfrm>
                    </p:grpSpPr>
                    <p:sp>
                      <p:nvSpPr>
                        <p:cNvPr id="223336" name="Freeform 1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70" y="3685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37" name="Freeform 10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11" y="3615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32" name="Group 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1" y="3618"/>
                        <a:ext cx="126" cy="92"/>
                        <a:chOff x="621" y="3618"/>
                        <a:chExt cx="126" cy="92"/>
                      </a:xfrm>
                    </p:grpSpPr>
                    <p:sp>
                      <p:nvSpPr>
                        <p:cNvPr id="223339" name="Freeform 10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21" y="3688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40" name="Freeform 1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1" y="3618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35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8" y="3621"/>
                        <a:ext cx="127" cy="93"/>
                        <a:chOff x="668" y="3621"/>
                        <a:chExt cx="127" cy="93"/>
                      </a:xfrm>
                    </p:grpSpPr>
                    <p:sp>
                      <p:nvSpPr>
                        <p:cNvPr id="223342" name="Freeform 1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8" y="3691"/>
                          <a:ext cx="4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"/>
                            </a:cxn>
                            <a:cxn ang="0">
                              <a:pos x="41" y="0"/>
                            </a:cxn>
                            <a:cxn ang="0">
                              <a:pos x="0" y="22"/>
                            </a:cxn>
                          </a:cxnLst>
                          <a:rect l="0" t="0" r="r" b="b"/>
                          <a:pathLst>
                            <a:path w="42" h="23">
                              <a:moveTo>
                                <a:pt x="0" y="22"/>
                              </a:moveTo>
                              <a:lnTo>
                                <a:pt x="41" y="0"/>
                              </a:lnTo>
                              <a:lnTo>
                                <a:pt x="0" y="2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43" name="Freeform 1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09" y="3621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38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5" y="3626"/>
                        <a:ext cx="127" cy="92"/>
                        <a:chOff x="715" y="3626"/>
                        <a:chExt cx="127" cy="92"/>
                      </a:xfrm>
                    </p:grpSpPr>
                    <p:sp>
                      <p:nvSpPr>
                        <p:cNvPr id="223345" name="Freeform 1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5" y="3696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46" name="Freeform 1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6" y="362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41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" y="3632"/>
                        <a:ext cx="127" cy="93"/>
                        <a:chOff x="759" y="3632"/>
                        <a:chExt cx="127" cy="93"/>
                      </a:xfrm>
                    </p:grpSpPr>
                    <p:sp>
                      <p:nvSpPr>
                        <p:cNvPr id="223348" name="Freeform 1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59" y="370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49" name="Freeform 1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0" y="363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44" name="Group 1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7" y="3639"/>
                        <a:ext cx="126" cy="92"/>
                        <a:chOff x="807" y="3639"/>
                        <a:chExt cx="126" cy="92"/>
                      </a:xfrm>
                    </p:grpSpPr>
                    <p:sp>
                      <p:nvSpPr>
                        <p:cNvPr id="223351" name="Freeform 1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" y="3709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52" name="Freeform 1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47" y="3639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47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54" y="3642"/>
                        <a:ext cx="127" cy="93"/>
                        <a:chOff x="854" y="3642"/>
                        <a:chExt cx="127" cy="93"/>
                      </a:xfrm>
                    </p:grpSpPr>
                    <p:sp>
                      <p:nvSpPr>
                        <p:cNvPr id="223354" name="Freeform 1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4" y="3713"/>
                          <a:ext cx="42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1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2" h="22">
                              <a:moveTo>
                                <a:pt x="0" y="21"/>
                              </a:moveTo>
                              <a:lnTo>
                                <a:pt x="41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55" name="Freeform 1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95" y="3642"/>
                          <a:ext cx="86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1"/>
                            </a:cxn>
                            <a:cxn ang="0">
                              <a:pos x="85" y="0"/>
                            </a:cxn>
                            <a:cxn ang="0">
                              <a:pos x="0" y="71"/>
                            </a:cxn>
                          </a:cxnLst>
                          <a:rect l="0" t="0" r="r" b="b"/>
                          <a:pathLst>
                            <a:path w="86" h="72">
                              <a:moveTo>
                                <a:pt x="0" y="71"/>
                              </a:moveTo>
                              <a:lnTo>
                                <a:pt x="85" y="0"/>
                              </a:lnTo>
                              <a:lnTo>
                                <a:pt x="0" y="7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50" name="Group 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0" y="3646"/>
                        <a:ext cx="126" cy="92"/>
                        <a:chOff x="900" y="3646"/>
                        <a:chExt cx="126" cy="92"/>
                      </a:xfrm>
                    </p:grpSpPr>
                    <p:sp>
                      <p:nvSpPr>
                        <p:cNvPr id="223357" name="Freeform 1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00" y="3716"/>
                          <a:ext cx="41" cy="2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1"/>
                            </a:cxn>
                            <a:cxn ang="0">
                              <a:pos x="40" y="0"/>
                            </a:cxn>
                            <a:cxn ang="0">
                              <a:pos x="0" y="21"/>
                            </a:cxn>
                          </a:cxnLst>
                          <a:rect l="0" t="0" r="r" b="b"/>
                          <a:pathLst>
                            <a:path w="41" h="22">
                              <a:moveTo>
                                <a:pt x="0" y="21"/>
                              </a:moveTo>
                              <a:lnTo>
                                <a:pt x="40" y="0"/>
                              </a:lnTo>
                              <a:lnTo>
                                <a:pt x="0" y="2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58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40" y="3646"/>
                          <a:ext cx="86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0"/>
                            </a:cxn>
                            <a:cxn ang="0">
                              <a:pos x="85" y="0"/>
                            </a:cxn>
                            <a:cxn ang="0">
                              <a:pos x="0" y="70"/>
                            </a:cxn>
                          </a:cxnLst>
                          <a:rect l="0" t="0" r="r" b="b"/>
                          <a:pathLst>
                            <a:path w="86" h="71">
                              <a:moveTo>
                                <a:pt x="0" y="70"/>
                              </a:moveTo>
                              <a:lnTo>
                                <a:pt x="85" y="0"/>
                              </a:lnTo>
                              <a:lnTo>
                                <a:pt x="0" y="7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223353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47" y="3660"/>
                      <a:ext cx="182" cy="107"/>
                      <a:chOff x="1047" y="3660"/>
                      <a:chExt cx="182" cy="107"/>
                    </a:xfrm>
                  </p:grpSpPr>
                  <p:grpSp>
                    <p:nvGrpSpPr>
                      <p:cNvPr id="223356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2" y="3667"/>
                        <a:ext cx="107" cy="100"/>
                        <a:chOff x="1122" y="3667"/>
                        <a:chExt cx="107" cy="100"/>
                      </a:xfrm>
                    </p:grpSpPr>
                    <p:sp>
                      <p:nvSpPr>
                        <p:cNvPr id="223361" name="Freeform 1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2" y="3740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62" name="Freeform 1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8" y="3667"/>
                          <a:ext cx="71" cy="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3"/>
                            </a:cxn>
                            <a:cxn ang="0">
                              <a:pos x="70" y="0"/>
                            </a:cxn>
                            <a:cxn ang="0">
                              <a:pos x="0" y="73"/>
                            </a:cxn>
                          </a:cxnLst>
                          <a:rect l="0" t="0" r="r" b="b"/>
                          <a:pathLst>
                            <a:path w="71" h="74">
                              <a:moveTo>
                                <a:pt x="0" y="73"/>
                              </a:moveTo>
                              <a:lnTo>
                                <a:pt x="70" y="0"/>
                              </a:lnTo>
                              <a:lnTo>
                                <a:pt x="0" y="7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59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84" y="3662"/>
                        <a:ext cx="109" cy="102"/>
                        <a:chOff x="1084" y="3662"/>
                        <a:chExt cx="109" cy="102"/>
                      </a:xfrm>
                    </p:grpSpPr>
                    <p:sp>
                      <p:nvSpPr>
                        <p:cNvPr id="223364" name="Freeform 1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4" y="3737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65" name="Freeform 1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20" y="3662"/>
                          <a:ext cx="73" cy="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5"/>
                            </a:cxn>
                            <a:cxn ang="0">
                              <a:pos x="72" y="0"/>
                            </a:cxn>
                            <a:cxn ang="0">
                              <a:pos x="0" y="75"/>
                            </a:cxn>
                          </a:cxnLst>
                          <a:rect l="0" t="0" r="r" b="b"/>
                          <a:pathLst>
                            <a:path w="73" h="76">
                              <a:moveTo>
                                <a:pt x="0" y="75"/>
                              </a:moveTo>
                              <a:lnTo>
                                <a:pt x="72" y="0"/>
                              </a:lnTo>
                              <a:lnTo>
                                <a:pt x="0" y="75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  <p:grpSp>
                    <p:nvGrpSpPr>
                      <p:cNvPr id="223360" name="Group 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660"/>
                        <a:ext cx="105" cy="99"/>
                        <a:chOff x="1047" y="3660"/>
                        <a:chExt cx="105" cy="99"/>
                      </a:xfrm>
                    </p:grpSpPr>
                    <p:sp>
                      <p:nvSpPr>
                        <p:cNvPr id="223367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47" y="3732"/>
                          <a:ext cx="37" cy="2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6"/>
                            </a:cxn>
                            <a:cxn ang="0">
                              <a:pos x="36" y="0"/>
                            </a:cxn>
                            <a:cxn ang="0">
                              <a:pos x="0" y="26"/>
                            </a:cxn>
                          </a:cxnLst>
                          <a:rect l="0" t="0" r="r" b="b"/>
                          <a:pathLst>
                            <a:path w="37" h="27">
                              <a:moveTo>
                                <a:pt x="0" y="26"/>
                              </a:moveTo>
                              <a:lnTo>
                                <a:pt x="36" y="0"/>
                              </a:lnTo>
                              <a:lnTo>
                                <a:pt x="0" y="26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23368" name="Freeform 1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83" y="3660"/>
                          <a:ext cx="69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72"/>
                            </a:cxn>
                            <a:cxn ang="0">
                              <a:pos x="68" y="0"/>
                            </a:cxn>
                            <a:cxn ang="0">
                              <a:pos x="0" y="72"/>
                            </a:cxn>
                          </a:cxnLst>
                          <a:rect l="0" t="0" r="r" b="b"/>
                          <a:pathLst>
                            <a:path w="69" h="73">
                              <a:moveTo>
                                <a:pt x="0" y="72"/>
                              </a:moveTo>
                              <a:lnTo>
                                <a:pt x="68" y="0"/>
                              </a:lnTo>
                              <a:lnTo>
                                <a:pt x="0" y="7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DFDFD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  <p:sp>
                  <p:nvSpPr>
                    <p:cNvPr id="223369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469" y="3628"/>
                      <a:ext cx="766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65" y="7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66" h="74">
                          <a:moveTo>
                            <a:pt x="0" y="0"/>
                          </a:moveTo>
                          <a:lnTo>
                            <a:pt x="765" y="7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23370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441" y="3647"/>
                      <a:ext cx="781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0" y="7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81" h="76">
                          <a:moveTo>
                            <a:pt x="0" y="0"/>
                          </a:moveTo>
                          <a:lnTo>
                            <a:pt x="780" y="7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23371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409" y="3665"/>
                      <a:ext cx="790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789" y="8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790" h="82">
                          <a:moveTo>
                            <a:pt x="0" y="0"/>
                          </a:moveTo>
                          <a:lnTo>
                            <a:pt x="789" y="8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grpSp>
              <p:nvGrpSpPr>
                <p:cNvPr id="223363" name="Group 140"/>
                <p:cNvGrpSpPr>
                  <a:grpSpLocks/>
                </p:cNvGrpSpPr>
                <p:nvPr/>
              </p:nvGrpSpPr>
              <p:grpSpPr bwMode="auto">
                <a:xfrm>
                  <a:off x="1210" y="3682"/>
                  <a:ext cx="113" cy="117"/>
                  <a:chOff x="1210" y="3682"/>
                  <a:chExt cx="113" cy="117"/>
                </a:xfrm>
              </p:grpSpPr>
              <p:sp>
                <p:nvSpPr>
                  <p:cNvPr id="223373" name="Freeform 141"/>
                  <p:cNvSpPr>
                    <a:spLocks/>
                  </p:cNvSpPr>
                  <p:nvPr/>
                </p:nvSpPr>
                <p:spPr bwMode="auto">
                  <a:xfrm>
                    <a:off x="1210" y="3748"/>
                    <a:ext cx="60" cy="51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59" y="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60" h="51">
                        <a:moveTo>
                          <a:pt x="0" y="50"/>
                        </a:moveTo>
                        <a:lnTo>
                          <a:pt x="59" y="0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23374" name="Freeform 142"/>
                  <p:cNvSpPr>
                    <a:spLocks/>
                  </p:cNvSpPr>
                  <p:nvPr/>
                </p:nvSpPr>
                <p:spPr bwMode="auto">
                  <a:xfrm>
                    <a:off x="1269" y="3682"/>
                    <a:ext cx="54" cy="67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53" y="0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54" h="67">
                        <a:moveTo>
                          <a:pt x="0" y="66"/>
                        </a:moveTo>
                        <a:lnTo>
                          <a:pt x="53" y="0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3F3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223375" name="Oval 143"/>
          <p:cNvSpPr>
            <a:spLocks noChangeArrowheads="1"/>
          </p:cNvSpPr>
          <p:nvPr/>
        </p:nvSpPr>
        <p:spPr bwMode="auto">
          <a:xfrm>
            <a:off x="4030663" y="1057275"/>
            <a:ext cx="1971675" cy="1114425"/>
          </a:xfrm>
          <a:prstGeom prst="ellipse">
            <a:avLst/>
          </a:prstGeom>
          <a:gradFill rotWithShape="0">
            <a:gsLst>
              <a:gs pos="0">
                <a:srgbClr val="F6BF69">
                  <a:gamma/>
                  <a:tint val="0"/>
                  <a:invGamma/>
                </a:srgbClr>
              </a:gs>
              <a:gs pos="100000">
                <a:srgbClr val="F6BF69"/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76" name="Rectangle 144"/>
          <p:cNvSpPr>
            <a:spLocks noChangeArrowheads="1"/>
          </p:cNvSpPr>
          <p:nvPr/>
        </p:nvSpPr>
        <p:spPr bwMode="auto">
          <a:xfrm>
            <a:off x="4302125" y="4891088"/>
            <a:ext cx="1536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fr-FR" sz="2000">
                <a:solidFill>
                  <a:srgbClr val="000000"/>
                </a:solidFill>
                <a:latin typeface="Arial" charset="0"/>
              </a:rPr>
              <a:t>Conception </a:t>
            </a:r>
          </a:p>
          <a:p>
            <a:r>
              <a:rPr lang="fr-FR" sz="2000">
                <a:solidFill>
                  <a:srgbClr val="000000"/>
                </a:solidFill>
                <a:latin typeface="Arial" charset="0"/>
              </a:rPr>
              <a:t>du Matériel</a:t>
            </a:r>
          </a:p>
        </p:txBody>
      </p:sp>
      <p:sp>
        <p:nvSpPr>
          <p:cNvPr id="223377" name="Rectangle 145"/>
          <p:cNvSpPr>
            <a:spLocks noChangeArrowheads="1"/>
          </p:cNvSpPr>
          <p:nvPr/>
        </p:nvSpPr>
        <p:spPr bwMode="auto">
          <a:xfrm>
            <a:off x="4295775" y="1244600"/>
            <a:ext cx="1536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fr-FR" sz="2000">
                <a:solidFill>
                  <a:schemeClr val="tx2"/>
                </a:solidFill>
                <a:latin typeface="Arial" charset="0"/>
              </a:rPr>
              <a:t>Conception </a:t>
            </a:r>
          </a:p>
          <a:p>
            <a:pPr algn="ctr"/>
            <a:r>
              <a:rPr lang="fr-FR" sz="2000">
                <a:solidFill>
                  <a:schemeClr val="tx2"/>
                </a:solidFill>
                <a:latin typeface="Arial" charset="0"/>
              </a:rPr>
              <a:t>du Logiciel</a:t>
            </a:r>
          </a:p>
        </p:txBody>
      </p:sp>
      <p:sp>
        <p:nvSpPr>
          <p:cNvPr id="223378" name="Oval 146"/>
          <p:cNvSpPr>
            <a:spLocks noChangeArrowheads="1"/>
          </p:cNvSpPr>
          <p:nvPr/>
        </p:nvSpPr>
        <p:spPr bwMode="auto">
          <a:xfrm>
            <a:off x="3460750" y="2901950"/>
            <a:ext cx="3611563" cy="893763"/>
          </a:xfrm>
          <a:prstGeom prst="ellipse">
            <a:avLst/>
          </a:prstGeom>
          <a:gradFill rotWithShape="0">
            <a:gsLst>
              <a:gs pos="0">
                <a:srgbClr val="618FFD">
                  <a:gamma/>
                  <a:tint val="0"/>
                  <a:invGamma/>
                </a:srgbClr>
              </a:gs>
              <a:gs pos="100000">
                <a:srgbClr val="618FFD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79" name="Rectangle 147"/>
          <p:cNvSpPr>
            <a:spLocks noChangeArrowheads="1"/>
          </p:cNvSpPr>
          <p:nvPr/>
        </p:nvSpPr>
        <p:spPr bwMode="auto">
          <a:xfrm>
            <a:off x="4162425" y="2843213"/>
            <a:ext cx="2270125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fr-FR" sz="2800">
                <a:solidFill>
                  <a:srgbClr val="000000"/>
                </a:solidFill>
                <a:latin typeface="Arial" charset="0"/>
              </a:rPr>
              <a:t>Principe de</a:t>
            </a:r>
          </a:p>
          <a:p>
            <a:pPr algn="ctr"/>
            <a:r>
              <a:rPr lang="fr-FR" sz="2800">
                <a:solidFill>
                  <a:srgbClr val="000000"/>
                </a:solidFill>
                <a:latin typeface="Arial" charset="0"/>
              </a:rPr>
              <a:t>l’abstraction</a:t>
            </a:r>
          </a:p>
        </p:txBody>
      </p:sp>
      <p:sp>
        <p:nvSpPr>
          <p:cNvPr id="223380" name="Oval 148"/>
          <p:cNvSpPr>
            <a:spLocks noChangeArrowheads="1"/>
          </p:cNvSpPr>
          <p:nvPr/>
        </p:nvSpPr>
        <p:spPr bwMode="auto">
          <a:xfrm>
            <a:off x="6438900" y="2076450"/>
            <a:ext cx="530225" cy="254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50000">
                <a:srgbClr val="618FFD">
                  <a:gamma/>
                  <a:tint val="10196"/>
                  <a:invGamma/>
                </a:srgbClr>
              </a:gs>
              <a:gs pos="100000">
                <a:srgbClr val="618FFD"/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81" name="Oval 149"/>
          <p:cNvSpPr>
            <a:spLocks noChangeArrowheads="1"/>
          </p:cNvSpPr>
          <p:nvPr/>
        </p:nvSpPr>
        <p:spPr bwMode="auto">
          <a:xfrm>
            <a:off x="7994650" y="3649663"/>
            <a:ext cx="482600" cy="288925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50000">
                <a:srgbClr val="618FFD">
                  <a:gamma/>
                  <a:tint val="10196"/>
                  <a:invGamma/>
                </a:srgbClr>
              </a:gs>
              <a:gs pos="100000">
                <a:srgbClr val="618FFD"/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82" name="Oval 150"/>
          <p:cNvSpPr>
            <a:spLocks noChangeArrowheads="1"/>
          </p:cNvSpPr>
          <p:nvPr/>
        </p:nvSpPr>
        <p:spPr bwMode="auto">
          <a:xfrm>
            <a:off x="6486525" y="4751388"/>
            <a:ext cx="482600" cy="288925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50000">
                <a:srgbClr val="618FFD">
                  <a:gamma/>
                  <a:tint val="10196"/>
                  <a:invGamma/>
                </a:srgbClr>
              </a:gs>
              <a:gs pos="100000">
                <a:srgbClr val="618FFD"/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83" name="Oval 151"/>
          <p:cNvSpPr>
            <a:spLocks noChangeArrowheads="1"/>
          </p:cNvSpPr>
          <p:nvPr/>
        </p:nvSpPr>
        <p:spPr bwMode="auto">
          <a:xfrm>
            <a:off x="7519988" y="2651125"/>
            <a:ext cx="482600" cy="288925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50000">
                <a:srgbClr val="618FFD">
                  <a:gamma/>
                  <a:tint val="10196"/>
                  <a:invGamma/>
                </a:srgbClr>
              </a:gs>
              <a:gs pos="100000">
                <a:srgbClr val="618FFD"/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84" name="Oval 152"/>
          <p:cNvSpPr>
            <a:spLocks noChangeArrowheads="1"/>
          </p:cNvSpPr>
          <p:nvPr/>
        </p:nvSpPr>
        <p:spPr bwMode="auto">
          <a:xfrm>
            <a:off x="7383463" y="4327525"/>
            <a:ext cx="482600" cy="288925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50000">
                <a:srgbClr val="618FFD">
                  <a:gamma/>
                  <a:tint val="10196"/>
                  <a:invGamma/>
                </a:srgbClr>
              </a:gs>
              <a:gs pos="100000">
                <a:srgbClr val="618FFD"/>
              </a:gs>
            </a:gsLst>
            <a:lin ang="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23385" name="Rectangle 153"/>
          <p:cNvSpPr>
            <a:spLocks noChangeArrowheads="1"/>
          </p:cNvSpPr>
          <p:nvPr/>
        </p:nvSpPr>
        <p:spPr bwMode="auto">
          <a:xfrm>
            <a:off x="7335838" y="1408113"/>
            <a:ext cx="14874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" charset="0"/>
              </a:rPr>
              <a:t>Machines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 charset="0"/>
              </a:rPr>
              <a:t>virtuelles</a:t>
            </a:r>
          </a:p>
        </p:txBody>
      </p:sp>
    </p:spTree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964488" cy="1143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fr-FR" sz="4000" dirty="0" smtClean="0">
                <a:solidFill>
                  <a:srgbClr val="003399"/>
                </a:solidFill>
                <a:ea typeface="+mn-ea"/>
                <a:cs typeface="+mn-cs"/>
              </a:rPr>
              <a:t>la mécanique de l’abstraction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fr-FR" dirty="0" smtClean="0"/>
              <a:t>l’abstraction implique souvent </a:t>
            </a:r>
            <a:r>
              <a:rPr lang="fr-FR" dirty="0" smtClean="0">
                <a:solidFill>
                  <a:srgbClr val="FF33CC"/>
                </a:solidFill>
              </a:rPr>
              <a:t>simplification</a:t>
            </a:r>
            <a:r>
              <a:rPr lang="fr-FR" dirty="0" smtClean="0"/>
              <a:t>, le remplacement d’une situation complexe et détaillée du monde réel par un </a:t>
            </a:r>
            <a:r>
              <a:rPr lang="fr-FR" dirty="0" smtClean="0">
                <a:solidFill>
                  <a:srgbClr val="FF33CC"/>
                </a:solidFill>
              </a:rPr>
              <a:t>modèle compréhensible </a:t>
            </a:r>
            <a:r>
              <a:rPr lang="fr-FR" dirty="0" smtClean="0"/>
              <a:t>grâce auquel nous pouvons résoudre un problème.</a:t>
            </a:r>
          </a:p>
          <a:p>
            <a:r>
              <a:rPr lang="fr-FR" dirty="0" smtClean="0">
                <a:solidFill>
                  <a:srgbClr val="003399"/>
                </a:solidFill>
                <a:latin typeface="+mj-lt"/>
              </a:rPr>
              <a:t>Nous faisons donc </a:t>
            </a:r>
            <a:r>
              <a:rPr lang="fr-FR" dirty="0" smtClean="0">
                <a:solidFill>
                  <a:srgbClr val="FF33CC"/>
                </a:solidFill>
                <a:latin typeface="+mj-lt"/>
              </a:rPr>
              <a:t>abstraction des détails </a:t>
            </a:r>
            <a:r>
              <a:rPr lang="fr-FR" dirty="0" smtClean="0">
                <a:solidFill>
                  <a:srgbClr val="003399"/>
                </a:solidFill>
                <a:latin typeface="+mj-lt"/>
              </a:rPr>
              <a:t>dont l’impact sur la solution à un problème est minimal ou inexistant, créant par là un modèle qui nous permet de nous consacrer à l’essence du problème.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2 problèmatiques à résoudre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535863" cy="446878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Quelles sont les données ?</a:t>
            </a:r>
          </a:p>
          <a:p>
            <a:r>
              <a:rPr lang="fr-FR" dirty="0" smtClean="0"/>
              <a:t>Quels sont les traitements à réaliser ? </a:t>
            </a:r>
          </a:p>
          <a:p>
            <a:endParaRPr lang="fr-FR" dirty="0" smtClean="0"/>
          </a:p>
          <a:p>
            <a:r>
              <a:rPr lang="fr-FR" dirty="0" smtClean="0"/>
              <a:t>Données et traitements sont indissociablement </a:t>
            </a:r>
          </a:p>
          <a:p>
            <a:r>
              <a:rPr lang="fr-FR" dirty="0" smtClean="0"/>
              <a:t>Les données ne vivent que par les traitements, les traitements ne fonctionnent qu'avec des données. C'est le pile et le face de la même pièce. </a:t>
            </a:r>
            <a:br>
              <a:rPr lang="fr-FR" dirty="0" smtClean="0"/>
            </a:br>
            <a:endParaRPr lang="fr-F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2 problèmatiques à résoudre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535863" cy="475252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Natures différentes (les données expriment la statique, les traitements expriment la dynamique)</a:t>
            </a:r>
          </a:p>
          <a:p>
            <a:r>
              <a:rPr lang="fr-FR" dirty="0" smtClean="0"/>
              <a:t>Ces deux facettes d'un même système d'information sont </a:t>
            </a:r>
            <a:r>
              <a:rPr lang="fr-FR" dirty="0" smtClean="0">
                <a:solidFill>
                  <a:srgbClr val="FF33CC"/>
                </a:solidFill>
              </a:rPr>
              <a:t>analysées séparément</a:t>
            </a:r>
            <a:r>
              <a:rPr lang="fr-FR" dirty="0" smtClean="0"/>
              <a:t>, chacune avec des raisonnements spécifiques</a:t>
            </a:r>
          </a:p>
          <a:p>
            <a:r>
              <a:rPr lang="fr-FR" dirty="0" smtClean="0"/>
              <a:t>Même dichotomie dans l'approche objet. 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Les niveaux d'abstraction de MERISE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715376" cy="446878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 niveau conceptuel </a:t>
            </a:r>
            <a:r>
              <a:rPr lang="fr-FR" b="1" dirty="0" smtClean="0">
                <a:solidFill>
                  <a:srgbClr val="FF33CC"/>
                </a:solidFill>
              </a:rPr>
              <a:t>formalise les activités </a:t>
            </a:r>
            <a:r>
              <a:rPr lang="fr-FR" dirty="0" smtClean="0"/>
              <a:t>(que fait-on, pourquoi le fait-on) sans préoccupation de l'organisation</a:t>
            </a:r>
          </a:p>
          <a:p>
            <a:endParaRPr lang="fr-FR" dirty="0" smtClean="0"/>
          </a:p>
          <a:p>
            <a:r>
              <a:rPr lang="fr-FR" dirty="0" smtClean="0"/>
              <a:t>Le niveau organisationnel formalise les activités </a:t>
            </a:r>
            <a:r>
              <a:rPr lang="fr-FR" b="1" dirty="0" smtClean="0">
                <a:solidFill>
                  <a:srgbClr val="FF33CC"/>
                </a:solidFill>
              </a:rPr>
              <a:t>en prenant en compte l'organisation </a:t>
            </a:r>
            <a:r>
              <a:rPr lang="fr-FR" dirty="0" smtClean="0"/>
              <a:t>(qui le fait, où, quand, quelles ressources humaines,  informatique, données)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Les niveaux d'abstraction de MERISE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715376" cy="446878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 niveau logique formalise le </a:t>
            </a:r>
            <a:r>
              <a:rPr lang="fr-FR" b="1" dirty="0" smtClean="0">
                <a:solidFill>
                  <a:srgbClr val="FF33CC"/>
                </a:solidFill>
              </a:rPr>
              <a:t>fonctionnement du logiciel </a:t>
            </a:r>
            <a:r>
              <a:rPr lang="fr-FR" dirty="0" smtClean="0"/>
              <a:t>(avec quel moyen logiciel)</a:t>
            </a:r>
          </a:p>
          <a:p>
            <a:endParaRPr lang="fr-FR" dirty="0" smtClean="0"/>
          </a:p>
          <a:p>
            <a:r>
              <a:rPr lang="fr-FR" dirty="0" smtClean="0"/>
              <a:t>Le niveau physique est le niveau le plus proche de l'implémentation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Remarque : Fusion des niveaux logiques et organisationnels dans certaines représentations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Schéma Directeur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500" dirty="0" smtClean="0"/>
          </a:p>
          <a:p>
            <a:r>
              <a:rPr lang="fr-FR" sz="2800" dirty="0" smtClean="0"/>
              <a:t>Phase 1 : Comprendre la stratégie de l’organisation </a:t>
            </a:r>
          </a:p>
          <a:p>
            <a:r>
              <a:rPr lang="fr-FR" sz="2800" dirty="0" smtClean="0"/>
              <a:t>Phase 2 : Prendre connaissance du SI existant </a:t>
            </a:r>
          </a:p>
          <a:p>
            <a:r>
              <a:rPr lang="fr-FR" sz="2800" dirty="0" smtClean="0"/>
              <a:t>Phase 3 : Dresser l’inventaire des besoins non couverts </a:t>
            </a:r>
          </a:p>
          <a:p>
            <a:r>
              <a:rPr lang="fr-FR" sz="2800" dirty="0" smtClean="0"/>
              <a:t>Phase 4 : Valider le 1er film du SI à 5 ans</a:t>
            </a:r>
          </a:p>
          <a:p>
            <a:r>
              <a:rPr lang="fr-FR" sz="2800" dirty="0" smtClean="0"/>
              <a:t>Phase 5 : Intégrer la dimension technologique </a:t>
            </a:r>
          </a:p>
          <a:p>
            <a:r>
              <a:rPr lang="fr-FR" sz="2800" dirty="0" smtClean="0"/>
              <a:t>Phase 6 : Analyser la valeur</a:t>
            </a:r>
          </a:p>
          <a:p>
            <a:r>
              <a:rPr lang="fr-FR" sz="2800" dirty="0" smtClean="0"/>
              <a:t>Phase 7 : Etablir le plan informatique à moyen terme </a:t>
            </a:r>
          </a:p>
          <a:p>
            <a:r>
              <a:rPr lang="fr-FR" sz="2800" dirty="0" smtClean="0"/>
              <a:t>Phase 8 : En déduire les conséquences en termes de ressources et d’organisation </a:t>
            </a:r>
          </a:p>
          <a:p>
            <a:r>
              <a:rPr lang="fr-FR" sz="2800" dirty="0" smtClean="0"/>
              <a:t>Phase 9 : Rédiger le SDSI</a:t>
            </a:r>
            <a:endParaRPr lang="fr-FR" sz="28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755576" y="222473"/>
            <a:ext cx="7415386" cy="6635527"/>
            <a:chOff x="1570904" y="764704"/>
            <a:chExt cx="6240018" cy="5870823"/>
          </a:xfrm>
        </p:grpSpPr>
        <p:pic>
          <p:nvPicPr>
            <p:cNvPr id="501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1196752"/>
              <a:ext cx="6191250" cy="543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0904" y="764704"/>
              <a:ext cx="619125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Les niveaux d'abstraction de MERISE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715376" cy="446878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Les niveaux d'abstraction se conjuguent avec le degré de détail !</a:t>
            </a:r>
          </a:p>
          <a:p>
            <a:r>
              <a:rPr lang="fr-FR" dirty="0" smtClean="0"/>
              <a:t>Le degré de détail (de global à détaillé) exprime la "granularité" de l'activité modélisée</a:t>
            </a:r>
          </a:p>
          <a:p>
            <a:r>
              <a:rPr lang="fr-FR" dirty="0" smtClean="0"/>
              <a:t>Le mécanisme de décomposition permet de passer d'une </a:t>
            </a:r>
            <a:r>
              <a:rPr lang="fr-FR" dirty="0" smtClean="0">
                <a:solidFill>
                  <a:srgbClr val="FF33CC"/>
                </a:solidFill>
              </a:rPr>
              <a:t>activité "macroscopique"</a:t>
            </a:r>
            <a:r>
              <a:rPr lang="fr-FR" dirty="0" smtClean="0"/>
              <a:t> à un ensemble d'activités plus détaillées et formalisées, un peu comme un effet de zoom </a:t>
            </a:r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Controverse sur MERISE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715376" cy="446878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Méthode adaptée à la modélisation de </a:t>
            </a:r>
            <a:r>
              <a:rPr lang="fr-FR" dirty="0" smtClean="0">
                <a:solidFill>
                  <a:srgbClr val="FF33CC"/>
                </a:solidFill>
              </a:rPr>
              <a:t>gros projets.</a:t>
            </a:r>
            <a:r>
              <a:rPr lang="fr-FR" dirty="0" smtClean="0"/>
              <a:t> Sa capacité à modéliser des projets courts et de taille modeste est parfois contestée. </a:t>
            </a:r>
          </a:p>
          <a:p>
            <a:r>
              <a:rPr lang="fr-FR" dirty="0" smtClean="0"/>
              <a:t>Utilisation nécessite </a:t>
            </a:r>
            <a:r>
              <a:rPr lang="fr-FR" dirty="0" smtClean="0">
                <a:solidFill>
                  <a:srgbClr val="FF33CC"/>
                </a:solidFill>
              </a:rPr>
              <a:t>d'être modulée souplemen</a:t>
            </a:r>
            <a:r>
              <a:rPr lang="fr-FR" dirty="0" smtClean="0"/>
              <a:t>t en fonction de la nature du projet, et non utilisée de façon excessivement rigide. </a:t>
            </a:r>
          </a:p>
          <a:p>
            <a:r>
              <a:rPr lang="fr-FR" dirty="0" smtClean="0"/>
              <a:t>Certains affirment qu'elle serait mal adaptée aux environnements distribués lors que cette méthode développe longuement les aspects de l'informatique distribuée.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Modèlisation graphique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535863" cy="4468788"/>
          </a:xfrm>
          <a:noFill/>
          <a:ln/>
        </p:spPr>
        <p:txBody>
          <a:bodyPr lIns="92075" tIns="46038" rIns="92075" bIns="46038"/>
          <a:lstStyle/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64076"/>
            <a:ext cx="8964488" cy="439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556792"/>
            <a:ext cx="8721351" cy="469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Un beau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dessin vaut mieux qu'un long discours !! 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fr-FR" sz="2800" dirty="0" smtClean="0">
                <a:solidFill>
                  <a:srgbClr val="003399"/>
                </a:solidFill>
                <a:latin typeface="+mj-lt"/>
              </a:rPr>
              <a:t>Seulement s'il est compris par tous de la même manière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Modèlisation graphique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628800"/>
            <a:ext cx="8535863" cy="4468788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Les algorithmes sont des modèles d'abstraction</a:t>
            </a:r>
          </a:p>
          <a:p>
            <a:pPr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Diagrammes UML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700808"/>
            <a:ext cx="8715376" cy="4324772"/>
          </a:xfrm>
          <a:noFill/>
          <a:ln/>
        </p:spPr>
        <p:txBody>
          <a:bodyPr lIns="92075" tIns="46038" rIns="92075" bIns="46038"/>
          <a:lstStyle/>
          <a:p>
            <a:pPr>
              <a:buNone/>
            </a:pPr>
            <a:r>
              <a:rPr lang="fr-FR" sz="2800" dirty="0" smtClean="0"/>
              <a:t>Représentation du logiciel à différents points de vue :</a:t>
            </a:r>
          </a:p>
          <a:p>
            <a:r>
              <a:rPr lang="fr-FR" sz="2800" dirty="0" smtClean="0"/>
              <a:t>Vue des cas d'utilisation : vue des acteurs (besoins attendus)</a:t>
            </a:r>
          </a:p>
          <a:p>
            <a:r>
              <a:rPr lang="fr-FR" sz="2800" dirty="0" smtClean="0"/>
              <a:t>Vue logique : vue de l’intérieur (satisfaction des besoins)</a:t>
            </a:r>
          </a:p>
          <a:p>
            <a:r>
              <a:rPr lang="fr-FR" sz="2800" dirty="0" smtClean="0"/>
              <a:t>Vue d'implantation : dépendances entre les modules</a:t>
            </a:r>
          </a:p>
          <a:p>
            <a:r>
              <a:rPr lang="fr-FR" sz="2800" dirty="0" smtClean="0"/>
              <a:t>Vue des processus : dynamique du système</a:t>
            </a:r>
          </a:p>
          <a:p>
            <a:r>
              <a:rPr lang="fr-FR" sz="2800" dirty="0" smtClean="0"/>
              <a:t>Vue de déploiement : organisation environnementale du logiciel</a:t>
            </a:r>
          </a:p>
          <a:p>
            <a:pPr lvl="1"/>
            <a:endParaRPr lang="fr-FR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Diagrammes UML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0808"/>
            <a:ext cx="67214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488" cy="1143000"/>
          </a:xfrm>
          <a:noFill/>
          <a:ln/>
        </p:spPr>
        <p:txBody>
          <a:bodyPr lIns="92075" tIns="46038" rIns="92075" bIns="46038"/>
          <a:lstStyle/>
          <a:p>
            <a:r>
              <a:rPr lang="fr-FR" dirty="0" smtClean="0"/>
              <a:t>Diagrammes UML</a:t>
            </a:r>
            <a:endParaRPr lang="fr-F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4" y="1700808"/>
            <a:ext cx="8535864" cy="4324772"/>
          </a:xfrm>
          <a:noFill/>
          <a:ln/>
        </p:spPr>
        <p:txBody>
          <a:bodyPr lIns="92075" tIns="46038" rIns="92075" bIns="46038"/>
          <a:lstStyle/>
          <a:p>
            <a:r>
              <a:rPr lang="fr-FR" sz="2800" dirty="0" smtClean="0"/>
              <a:t>14 diagrammes hiérarchiquement dépendants</a:t>
            </a:r>
          </a:p>
          <a:p>
            <a:r>
              <a:rPr lang="fr-FR" sz="2800" dirty="0" smtClean="0"/>
              <a:t>Modélisation à tous les niveaux le long du processus de développement</a:t>
            </a:r>
          </a:p>
          <a:p>
            <a:pPr>
              <a:buNone/>
            </a:pPr>
            <a:endParaRPr lang="fr-FR" sz="2800" dirty="0" smtClean="0"/>
          </a:p>
          <a:p>
            <a:pPr algn="ctr">
              <a:buNone/>
            </a:pPr>
            <a:r>
              <a:rPr lang="fr-FR" sz="2800" dirty="0" smtClean="0"/>
              <a:t>UML </a:t>
            </a:r>
            <a:r>
              <a:rPr lang="fr-FR" sz="2800" dirty="0" smtClean="0">
                <a:solidFill>
                  <a:srgbClr val="FF0000"/>
                </a:solidFill>
              </a:rPr>
              <a:t>n'est pas </a:t>
            </a:r>
            <a:r>
              <a:rPr lang="fr-FR" sz="2800" dirty="0" smtClean="0"/>
              <a:t>une méthode de conception</a:t>
            </a:r>
          </a:p>
          <a:p>
            <a:pPr algn="ctr">
              <a:buNone/>
            </a:pPr>
            <a:r>
              <a:rPr lang="fr-FR" sz="2800" dirty="0" smtClean="0"/>
              <a:t>UML est un </a:t>
            </a:r>
            <a:r>
              <a:rPr lang="fr-FR" sz="2800" dirty="0" smtClean="0">
                <a:solidFill>
                  <a:srgbClr val="FF33CC"/>
                </a:solidFill>
              </a:rPr>
              <a:t>outil indépendant </a:t>
            </a:r>
            <a:r>
              <a:rPr lang="fr-FR" sz="2800" dirty="0" smtClean="0"/>
              <a:t>de la méthode</a:t>
            </a:r>
          </a:p>
          <a:p>
            <a:pPr lvl="1"/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Transformation MAP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500" dirty="0" smtClean="0"/>
          </a:p>
          <a:p>
            <a:r>
              <a:rPr lang="fr-FR" dirty="0" smtClean="0"/>
              <a:t>Description de la road map de transformation</a:t>
            </a:r>
          </a:p>
          <a:p>
            <a:pPr lvl="1"/>
            <a:r>
              <a:rPr lang="fr-FR" dirty="0" smtClean="0"/>
              <a:t>Descriptions des changements</a:t>
            </a:r>
          </a:p>
          <a:p>
            <a:pPr lvl="1"/>
            <a:r>
              <a:rPr lang="fr-FR" dirty="0" smtClean="0"/>
              <a:t>Langage non technique</a:t>
            </a:r>
          </a:p>
          <a:p>
            <a:pPr lvl="1"/>
            <a:r>
              <a:rPr lang="fr-FR" dirty="0" smtClean="0"/>
              <a:t>décrit des décisions et des compromis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Catalogue de projets</a:t>
            </a:r>
          </a:p>
          <a:p>
            <a:pPr lvl="1"/>
            <a:r>
              <a:rPr lang="fr-FR" dirty="0" smtClean="0"/>
              <a:t>Chaque projet à un chemin pour conduire vers cible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pPr lvl="0">
              <a:defRPr/>
            </a:pPr>
            <a:r>
              <a:rPr lang="fr-FR" sz="4400" i="1" dirty="0" smtClean="0"/>
              <a:t>Genie logiciel et </a:t>
            </a:r>
            <a:br>
              <a:rPr lang="fr-FR" sz="4400" i="1" dirty="0" smtClean="0"/>
            </a:br>
            <a:r>
              <a:rPr lang="fr-FR" sz="4400" i="1" dirty="0" smtClean="0"/>
              <a:t>qualité applicative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Raisons principales des bugs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463855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r>
              <a:rPr lang="fr-FR" dirty="0" smtClean="0"/>
              <a:t>Erreurs humaines</a:t>
            </a:r>
          </a:p>
          <a:p>
            <a:r>
              <a:rPr lang="fr-FR" dirty="0" smtClean="0"/>
              <a:t>Taille et complexité des logiciels</a:t>
            </a:r>
          </a:p>
          <a:p>
            <a:r>
              <a:rPr lang="fr-FR" dirty="0" smtClean="0"/>
              <a:t>Taille des équipes de conception/développement</a:t>
            </a:r>
          </a:p>
          <a:p>
            <a:r>
              <a:rPr lang="fr-FR" dirty="0" smtClean="0"/>
              <a:t>Manque de méthodes de conception</a:t>
            </a:r>
          </a:p>
          <a:p>
            <a:r>
              <a:rPr lang="fr-FR" dirty="0" smtClean="0"/>
              <a:t>Négligence de la phase d'analyse des besoins du client</a:t>
            </a:r>
          </a:p>
          <a:p>
            <a:r>
              <a:rPr lang="fr-FR" dirty="0" smtClean="0"/>
              <a:t>Négligence et manque de méthodes et d'outils des phases de validation/vérification</a:t>
            </a:r>
          </a:p>
          <a:p>
            <a:pPr marL="756285" marR="1755139" lvl="1" indent="-287020">
              <a:buClr>
                <a:srgbClr val="404040"/>
              </a:buClr>
              <a:tabLst>
                <a:tab pos="756285" algn="l"/>
              </a:tabLst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Mythe du logiciel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680145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00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rgbClr val="FF33CC"/>
                </a:solidFill>
              </a:rPr>
              <a:t>Affirmation 1</a:t>
            </a:r>
            <a:r>
              <a:rPr lang="fr-FR" sz="2800" dirty="0" smtClean="0"/>
              <a:t> :  Avoir une idée grossière du logiciel est suffisante pour commencer à programmer</a:t>
            </a:r>
          </a:p>
          <a:p>
            <a:pPr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Faux </a:t>
            </a:r>
            <a:r>
              <a:rPr lang="fr-FR" sz="2800" dirty="0" smtClean="0"/>
              <a:t>: échecs dus principalement à une idée imprécise du logiciel</a:t>
            </a:r>
          </a:p>
          <a:p>
            <a:pPr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rgbClr val="FF33CC"/>
                </a:solidFill>
              </a:rPr>
              <a:t>Affirmation 2</a:t>
            </a:r>
            <a:r>
              <a:rPr lang="fr-FR" sz="2800" dirty="0" smtClean="0"/>
              <a:t> : Le travail est terminé quand programme écrit et fonctionnel</a:t>
            </a:r>
          </a:p>
          <a:p>
            <a:pPr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Faux</a:t>
            </a:r>
            <a:r>
              <a:rPr lang="fr-FR" sz="2800" dirty="0" smtClean="0"/>
              <a:t> : maintenance du logiciel = plus du 50% du coût total</a:t>
            </a:r>
          </a:p>
          <a:p>
            <a:pPr>
              <a:buNone/>
            </a:pPr>
            <a:endParaRPr lang="fr-FR" sz="24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Modèle par défaut">
  <a:themeElements>
    <a:clrScheme name="2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C0000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</a:objectDefaults>
  <a:extraClrSchemeLst>
    <a:extraClrScheme>
      <a:clrScheme name="2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25000"/>
            <a:lumOff val="7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  <a:extLst/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6646</TotalTime>
  <Words>1772</Words>
  <Application>Microsoft Office PowerPoint</Application>
  <PresentationFormat>Affichage à l'écran (4:3)</PresentationFormat>
  <Paragraphs>359</Paragraphs>
  <Slides>57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57</vt:i4>
      </vt:variant>
    </vt:vector>
  </HeadingPairs>
  <TitlesOfParts>
    <vt:vector size="61" baseType="lpstr">
      <vt:lpstr>2_Modèle par défaut</vt:lpstr>
      <vt:lpstr>2_Conception personnalisée</vt:lpstr>
      <vt:lpstr>1_Conception personnalisée</vt:lpstr>
      <vt:lpstr>Conception personnalisée</vt:lpstr>
      <vt:lpstr>Bonnes pratiques</vt:lpstr>
      <vt:lpstr>Objectif du cours</vt:lpstr>
      <vt:lpstr>Schéma Directeur</vt:lpstr>
      <vt:lpstr>Schéma directeur</vt:lpstr>
      <vt:lpstr>Schéma Directeur</vt:lpstr>
      <vt:lpstr>Transformation MAP</vt:lpstr>
      <vt:lpstr>Genie logiciel et  qualité applicative</vt:lpstr>
      <vt:lpstr>Raisons principales des bugs </vt:lpstr>
      <vt:lpstr>Mythe du logiciel</vt:lpstr>
      <vt:lpstr>Mythe du logiciel</vt:lpstr>
      <vt:lpstr>Mythe du logiciel</vt:lpstr>
      <vt:lpstr>loi de Hofstadter</vt:lpstr>
      <vt:lpstr>loi de PARETO</vt:lpstr>
      <vt:lpstr>loi de PARETO</vt:lpstr>
      <vt:lpstr>loi de PARETO</vt:lpstr>
      <vt:lpstr>Genie Logiciel</vt:lpstr>
      <vt:lpstr>Genie Logiciel</vt:lpstr>
      <vt:lpstr>Particularités du logiciel</vt:lpstr>
      <vt:lpstr>Critères de qualité du logiciel</vt:lpstr>
      <vt:lpstr>Principes d'ingénierie logiciel</vt:lpstr>
      <vt:lpstr>Principes d'ingénierie logiciel</vt:lpstr>
      <vt:lpstr>Principes d'ingénierie logiciel</vt:lpstr>
      <vt:lpstr>Principes d'ingénierie logiciel</vt:lpstr>
      <vt:lpstr>Principes d'ingénierie logiciel</vt:lpstr>
      <vt:lpstr>Principes d'ingénierie logiciel</vt:lpstr>
      <vt:lpstr>Audit de code</vt:lpstr>
      <vt:lpstr>Les normes et référentiels</vt:lpstr>
      <vt:lpstr>AFNOR</vt:lpstr>
      <vt:lpstr>Présentation générale du problème </vt:lpstr>
      <vt:lpstr>Expression du besoin </vt:lpstr>
      <vt:lpstr>Cahier des charges</vt:lpstr>
      <vt:lpstr>Cahier des charges</vt:lpstr>
      <vt:lpstr>Norme ISO</vt:lpstr>
      <vt:lpstr>ITIL</vt:lpstr>
      <vt:lpstr>CobiT</vt:lpstr>
      <vt:lpstr>CMMI</vt:lpstr>
      <vt:lpstr>Les niveaux d'abstraction</vt:lpstr>
      <vt:lpstr>Quand Monsieur DUPONT exécute un programme !</vt:lpstr>
      <vt:lpstr>Diapositive 39</vt:lpstr>
      <vt:lpstr>Diapositive 40</vt:lpstr>
      <vt:lpstr>Diapositive 41</vt:lpstr>
      <vt:lpstr>La hiérarchie de traduction</vt:lpstr>
      <vt:lpstr>La hiérarchie de traduction</vt:lpstr>
      <vt:lpstr>Conception</vt:lpstr>
      <vt:lpstr>la mécanique de l’abstraction</vt:lpstr>
      <vt:lpstr>2 problèmatiques à résoudre</vt:lpstr>
      <vt:lpstr>2 problèmatiques à résoudre</vt:lpstr>
      <vt:lpstr>Les niveaux d'abstraction de MERISE</vt:lpstr>
      <vt:lpstr>Les niveaux d'abstraction de MERISE</vt:lpstr>
      <vt:lpstr>Diapositive 50</vt:lpstr>
      <vt:lpstr>Les niveaux d'abstraction de MERISE</vt:lpstr>
      <vt:lpstr>Controverse sur MERISE</vt:lpstr>
      <vt:lpstr>Modèlisation graphique</vt:lpstr>
      <vt:lpstr>Modèlisation graphique</vt:lpstr>
      <vt:lpstr>Diagrammes UML</vt:lpstr>
      <vt:lpstr>Diagrammes UML</vt:lpstr>
      <vt:lpstr>Diagrammes UML</vt:lpstr>
    </vt:vector>
  </TitlesOfParts>
  <Company>Carter Cash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Fabienne Masse</dc:creator>
  <cp:lastModifiedBy>Fabienne Charpentier</cp:lastModifiedBy>
  <cp:revision>595</cp:revision>
  <dcterms:created xsi:type="dcterms:W3CDTF">2008-06-30T09:24:01Z</dcterms:created>
  <dcterms:modified xsi:type="dcterms:W3CDTF">2014-10-14T06:07:12Z</dcterms:modified>
</cp:coreProperties>
</file>