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4059" r:id="rId2"/>
    <p:sldMasterId id="2147483955" r:id="rId3"/>
    <p:sldMasterId id="2147483902" r:id="rId4"/>
  </p:sldMasterIdLst>
  <p:notesMasterIdLst>
    <p:notesMasterId r:id="rId48"/>
  </p:notesMasterIdLst>
  <p:handoutMasterIdLst>
    <p:handoutMasterId r:id="rId49"/>
  </p:handoutMasterIdLst>
  <p:sldIdLst>
    <p:sldId id="264" r:id="rId5"/>
    <p:sldId id="290" r:id="rId6"/>
    <p:sldId id="377" r:id="rId7"/>
    <p:sldId id="341" r:id="rId8"/>
    <p:sldId id="436" r:id="rId9"/>
    <p:sldId id="435" r:id="rId10"/>
    <p:sldId id="391" r:id="rId11"/>
    <p:sldId id="419" r:id="rId12"/>
    <p:sldId id="421" r:id="rId13"/>
    <p:sldId id="409" r:id="rId14"/>
    <p:sldId id="411" r:id="rId15"/>
    <p:sldId id="431" r:id="rId16"/>
    <p:sldId id="412" r:id="rId17"/>
    <p:sldId id="413" r:id="rId18"/>
    <p:sldId id="414" r:id="rId19"/>
    <p:sldId id="415" r:id="rId20"/>
    <p:sldId id="416" r:id="rId21"/>
    <p:sldId id="418" r:id="rId22"/>
    <p:sldId id="423" r:id="rId23"/>
    <p:sldId id="422" r:id="rId24"/>
    <p:sldId id="426" r:id="rId25"/>
    <p:sldId id="429" r:id="rId26"/>
    <p:sldId id="430" r:id="rId27"/>
    <p:sldId id="458" r:id="rId28"/>
    <p:sldId id="459" r:id="rId29"/>
    <p:sldId id="432" r:id="rId30"/>
    <p:sldId id="460" r:id="rId31"/>
    <p:sldId id="439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7" r:id="rId47"/>
  </p:sldIdLst>
  <p:sldSz cx="9144000" cy="6858000" type="screen4x3"/>
  <p:notesSz cx="6669088" cy="9753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A79"/>
    <a:srgbClr val="CC0000"/>
    <a:srgbClr val="003399"/>
    <a:srgbClr val="66FFCC"/>
    <a:srgbClr val="DDDDDD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2" autoAdjust="0"/>
    <p:restoredTop sz="79964" autoAdjust="0"/>
  </p:normalViewPr>
  <p:slideViewPr>
    <p:cSldViewPr>
      <p:cViewPr>
        <p:scale>
          <a:sx n="78" d="100"/>
          <a:sy n="78" d="100"/>
        </p:scale>
        <p:origin x="-106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22" y="-108"/>
      </p:cViewPr>
      <p:guideLst>
        <p:guide orient="horz" pos="3072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263063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49D8E-E89D-4609-B105-22EAA2F776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25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32325"/>
            <a:ext cx="53355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263063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45CA3-341B-4DCE-BA9F-B8B43791D5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528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Exhaustivité ==&gt; à préciser à l'oral : les étudiants peuvent confondre avec une masse de détails qui rendront leur étude opaque (et très longue !).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L'étudiant peut conclure  qu'il ira les mains dans les poches. Le débutant doit emporter une trame de l'entretien (cf préparation de l'entretien un peu plus bas).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600202"/>
            <a:ext cx="8229600" cy="4334677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E29F8-BCF9-456C-BC54-910B950088C1}" type="datetimeFigureOut">
              <a:rPr lang="en-GB"/>
              <a:pPr>
                <a:defRPr/>
              </a:pPr>
              <a:t>05/10/2014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986"/>
            <a:ext cx="2895600" cy="363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2994E-15F8-43B9-814B-C3473789925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2500313"/>
            <a:ext cx="664368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4221163"/>
            <a:ext cx="59261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85351" name="Line 7"/>
          <p:cNvSpPr>
            <a:spLocks noChangeShapeType="1"/>
          </p:cNvSpPr>
          <p:nvPr userDrawn="1"/>
        </p:nvSpPr>
        <p:spPr bwMode="auto">
          <a:xfrm>
            <a:off x="1042988" y="4076700"/>
            <a:ext cx="810101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5353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0313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 2" pitchFamily="18" charset="2"/>
        <a:buChar char=""/>
        <a:defRPr sz="2400">
          <a:solidFill>
            <a:srgbClr val="0033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w"/>
        <a:defRPr sz="2000">
          <a:solidFill>
            <a:srgbClr val="0033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500313" y="1928813"/>
            <a:ext cx="6215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539553" y="3140968"/>
            <a:ext cx="8604448" cy="2282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28625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00063" y="1500188"/>
            <a:ext cx="8643937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8" r:id="rId2"/>
    <p:sldLayoutId id="2147484071" r:id="rId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399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rgbClr val="00339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rgbClr val="003399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399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rgbClr val="003399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TP 1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0" y="4293096"/>
            <a:ext cx="9144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i="1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Etude préalable </a:t>
            </a:r>
            <a:r>
              <a:rPr kumimoji="0" lang="fr-FR" sz="3600" i="1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&amp; </a:t>
            </a:r>
            <a:r>
              <a:rPr kumimoji="0" lang="fr-FR" sz="3600" i="1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Représentation des flux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Importance de l'étude de l’existant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916832"/>
            <a:ext cx="8463855" cy="4752528"/>
          </a:xfrm>
        </p:spPr>
        <p:txBody>
          <a:bodyPr/>
          <a:lstStyle/>
          <a:p>
            <a:r>
              <a:rPr lang="fr-FR" dirty="0" smtClean="0">
                <a:solidFill>
                  <a:srgbClr val="CC0000"/>
                </a:solidFill>
              </a:rPr>
              <a:t>Toute l'application en dépend </a:t>
            </a:r>
          </a:p>
          <a:p>
            <a:pPr lvl="1"/>
            <a:r>
              <a:rPr lang="fr-FR" dirty="0" smtClean="0"/>
              <a:t>Exhaustivité</a:t>
            </a:r>
          </a:p>
          <a:p>
            <a:pPr lvl="1"/>
            <a:r>
              <a:rPr lang="fr-FR" dirty="0" smtClean="0"/>
              <a:t>Exactitude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i="1" dirty="0" smtClean="0"/>
              <a:t>Gravité croissante d'une étude préalable se révélant incomplète ou inexacte lors de l'analyse fonctionnelle (peu grave), de la programmation (dommage), de l’exploitation (catastrophique)</a:t>
            </a:r>
            <a:endParaRPr lang="fr-FR" sz="4000" i="1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Objectif de l'étude de l’existant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r>
              <a:rPr lang="fr-FR" dirty="0" smtClean="0"/>
              <a:t>Description de l'existant (par différentes représentations littéraires/schématiques en collectant toutes les informations utiles et nécessaires).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Quatre règles méthodologiques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smtClean="0">
                <a:solidFill>
                  <a:srgbClr val="E31A79"/>
                </a:solidFill>
              </a:rPr>
              <a:t>principe du doute </a:t>
            </a:r>
            <a:r>
              <a:rPr lang="fr-FR" dirty="0" smtClean="0"/>
              <a:t>: tout en se défaisant des opinions toutes faites, ne rien croire sans preuve dûment perçue par soi-même, d'où éviter la précipitation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 smtClean="0">
                <a:solidFill>
                  <a:srgbClr val="E31A79"/>
                </a:solidFill>
              </a:rPr>
              <a:t>règle de division </a:t>
            </a:r>
            <a:r>
              <a:rPr lang="fr-FR" dirty="0" smtClean="0"/>
              <a:t>: pour mieux résoudre un problème, il faut le décomposer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 smtClean="0">
                <a:solidFill>
                  <a:srgbClr val="E31A79"/>
                </a:solidFill>
              </a:rPr>
              <a:t>gradation des difficultés </a:t>
            </a:r>
            <a:r>
              <a:rPr lang="fr-FR" dirty="0" smtClean="0"/>
              <a:t>: aller du plus simple au plus complexe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L'exhaustivité pour </a:t>
            </a:r>
            <a:r>
              <a:rPr lang="fr-FR" dirty="0" smtClean="0">
                <a:solidFill>
                  <a:srgbClr val="E31A79"/>
                </a:solidFill>
              </a:rPr>
              <a:t>bien connaître un sujet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Les phases de l'étude de l’existant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>
                <a:solidFill>
                  <a:srgbClr val="E31A79"/>
                </a:solidFill>
              </a:rPr>
              <a:t>Collecte</a:t>
            </a:r>
          </a:p>
          <a:p>
            <a:pPr lvl="1"/>
            <a:r>
              <a:rPr lang="fr-FR" dirty="0" smtClean="0"/>
              <a:t>Aller sur le terrain</a:t>
            </a:r>
          </a:p>
          <a:p>
            <a:pPr lvl="1"/>
            <a:r>
              <a:rPr lang="fr-FR" dirty="0" smtClean="0"/>
              <a:t>Observer et questionner les utilisateurs</a:t>
            </a:r>
          </a:p>
          <a:p>
            <a:pPr lvl="1"/>
            <a:r>
              <a:rPr lang="fr-FR" dirty="0" smtClean="0"/>
              <a:t>Prendre des notes</a:t>
            </a:r>
          </a:p>
          <a:p>
            <a:r>
              <a:rPr lang="fr-FR" dirty="0" smtClean="0">
                <a:solidFill>
                  <a:srgbClr val="E31A79"/>
                </a:solidFill>
              </a:rPr>
              <a:t>Représentation</a:t>
            </a:r>
          </a:p>
          <a:p>
            <a:pPr lvl="1"/>
            <a:r>
              <a:rPr lang="fr-FR" dirty="0" smtClean="0"/>
              <a:t>Rédiger et formaliser les renseignements collectés</a:t>
            </a:r>
          </a:p>
          <a:p>
            <a:pPr lvl="1"/>
            <a:r>
              <a:rPr lang="fr-FR" dirty="0" smtClean="0"/>
              <a:t>Modéliser</a:t>
            </a:r>
          </a:p>
          <a:p>
            <a:r>
              <a:rPr lang="fr-FR" dirty="0" smtClean="0">
                <a:solidFill>
                  <a:srgbClr val="E31A79"/>
                </a:solidFill>
              </a:rPr>
              <a:t>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Démarche : collecte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>
                <a:solidFill>
                  <a:srgbClr val="E31A79"/>
                </a:solidFill>
              </a:rPr>
              <a:t>Objectif</a:t>
            </a:r>
            <a:r>
              <a:rPr lang="fr-FR" dirty="0" smtClean="0"/>
              <a:t> : recueillir et sélectionner les informations intéressantes (i.e. pertinentes) parmi toutes les informations observées ou entendues via entretiens sur le système actuel et futur.</a:t>
            </a:r>
          </a:p>
          <a:p>
            <a:r>
              <a:rPr lang="fr-FR" dirty="0" smtClean="0"/>
              <a:t>Informations à recueillir </a:t>
            </a:r>
          </a:p>
          <a:p>
            <a:pPr lvl="1"/>
            <a:r>
              <a:rPr lang="fr-FR" dirty="0" smtClean="0"/>
              <a:t>Nature, volume, fréquence, précision observée ou requise, durée de vie, ancienneté, etc.</a:t>
            </a:r>
          </a:p>
          <a:p>
            <a:pPr lvl="1"/>
            <a:r>
              <a:rPr lang="fr-FR" dirty="0" smtClean="0"/>
              <a:t>Exemplaires vierges et renseignés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Démarche : collecte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Type d'information</a:t>
            </a:r>
          </a:p>
          <a:p>
            <a:pPr lvl="1"/>
            <a:r>
              <a:rPr lang="fr-FR" dirty="0" smtClean="0">
                <a:solidFill>
                  <a:srgbClr val="E31A79"/>
                </a:solidFill>
              </a:rPr>
              <a:t>Dynamique</a:t>
            </a:r>
            <a:r>
              <a:rPr lang="fr-FR" dirty="0" smtClean="0"/>
              <a:t> : circulation des documents dans l’espace et dans le temps (calendrier, temps des traitements, délai de circulation, etc.)</a:t>
            </a:r>
          </a:p>
          <a:p>
            <a:pPr lvl="1"/>
            <a:r>
              <a:rPr lang="fr-FR" dirty="0" smtClean="0"/>
              <a:t>De </a:t>
            </a:r>
            <a:r>
              <a:rPr lang="fr-FR" dirty="0" smtClean="0">
                <a:solidFill>
                  <a:srgbClr val="E31A79"/>
                </a:solidFill>
              </a:rPr>
              <a:t>transformation</a:t>
            </a:r>
            <a:r>
              <a:rPr lang="fr-FR" dirty="0" smtClean="0"/>
              <a:t> : procédure de traitement, règle de gestion,  enchaînement des tâches, formule de calcul, condition de déclenchement des traitements</a:t>
            </a:r>
          </a:p>
          <a:p>
            <a:pPr lvl="1"/>
            <a:r>
              <a:rPr lang="fr-FR" dirty="0" smtClean="0">
                <a:solidFill>
                  <a:srgbClr val="E31A79"/>
                </a:solidFill>
              </a:rPr>
              <a:t>Statique</a:t>
            </a:r>
            <a:r>
              <a:rPr lang="fr-FR" dirty="0" smtClean="0"/>
              <a:t> : données élémentaires (ex. : dictionnaire des données) et documents (fiches de rubriques/fichiers/documents), services et postes de travail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Démarche : collecte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Degré de conscience ou d’expression de l'information</a:t>
            </a:r>
          </a:p>
          <a:p>
            <a:pPr lvl="1"/>
            <a:r>
              <a:rPr lang="fr-FR" dirty="0" smtClean="0"/>
              <a:t>Collecter les informations exprimées (par écrit ou oralement)</a:t>
            </a:r>
          </a:p>
          <a:p>
            <a:pPr lvl="1"/>
            <a:r>
              <a:rPr lang="fr-FR" dirty="0" smtClean="0"/>
              <a:t>Détecter les informations conscientes non exprimées</a:t>
            </a:r>
          </a:p>
          <a:p>
            <a:pPr lvl="1"/>
            <a:r>
              <a:rPr lang="fr-FR" dirty="0" smtClean="0"/>
              <a:t>Deviner les informations inconscientes</a:t>
            </a:r>
          </a:p>
          <a:p>
            <a:pPr marL="857250" lvl="3" indent="0">
              <a:buNone/>
            </a:pPr>
            <a:r>
              <a:rPr lang="fr-FR" i="1" dirty="0" smtClean="0"/>
              <a:t>N. B. : selon le cas, faire exprimer/reconnaître les informations non exprimées ou laissées dans l'ombre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Comment collecter ?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À partir de documents (écrits et collectés)</a:t>
            </a:r>
          </a:p>
          <a:p>
            <a:pPr lvl="1"/>
            <a:r>
              <a:rPr lang="fr-FR" dirty="0" smtClean="0"/>
              <a:t>Documents existants : (ex. : facture, bulletin de paie, bordeaux, fichiers produits, etc.)</a:t>
            </a:r>
          </a:p>
          <a:p>
            <a:pPr lvl="1"/>
            <a:r>
              <a:rPr lang="fr-FR" dirty="0" smtClean="0"/>
              <a:t>Documents à compléter (questionnaire)</a:t>
            </a:r>
          </a:p>
          <a:p>
            <a:pPr>
              <a:buNone/>
            </a:pPr>
            <a:r>
              <a:rPr lang="fr-FR" b="1" dirty="0" smtClean="0"/>
              <a:t>Observation (ou enquête visuelle)</a:t>
            </a:r>
          </a:p>
          <a:p>
            <a:pPr lvl="1"/>
            <a:r>
              <a:rPr lang="fr-FR" dirty="0" smtClean="0"/>
              <a:t>Qualitative (sur le déroulement d’une procédure, sur la circulation empruntée par un document..)</a:t>
            </a:r>
          </a:p>
          <a:p>
            <a:pPr lvl="1"/>
            <a:r>
              <a:rPr lang="fr-FR" dirty="0" smtClean="0"/>
              <a:t>Quantitative (ex. : mesurer le nombre de tâches pour une période donnée, la durée d’exécution d’un travail, etc.)</a:t>
            </a:r>
            <a:endParaRPr lang="fr-FR" i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Comment collecter ?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Entretien (ou enquête orale)</a:t>
            </a:r>
          </a:p>
          <a:p>
            <a:pPr lvl="1"/>
            <a:r>
              <a:rPr lang="fr-FR" dirty="0" smtClean="0"/>
              <a:t>Avec une trame d'entretien</a:t>
            </a:r>
          </a:p>
          <a:p>
            <a:pPr lvl="1"/>
            <a:r>
              <a:rPr lang="fr-FR" dirty="0" smtClean="0"/>
              <a:t>Expliquer/compléter/contrôler/mettre à jour les documents écrits</a:t>
            </a:r>
          </a:p>
          <a:p>
            <a:pPr>
              <a:buNone/>
            </a:pPr>
            <a:endParaRPr lang="fr-FR" sz="2800" b="1" i="1" dirty="0" smtClean="0"/>
          </a:p>
          <a:p>
            <a:pPr>
              <a:buNone/>
            </a:pPr>
            <a:r>
              <a:rPr lang="fr-FR" sz="2800" b="1" i="1" dirty="0" smtClean="0"/>
              <a:t>Quelques conseils pour l'entretien  : </a:t>
            </a:r>
          </a:p>
          <a:p>
            <a:pPr>
              <a:buNone/>
            </a:pPr>
            <a:r>
              <a:rPr lang="fr-FR" sz="2800" i="1" dirty="0" smtClean="0"/>
              <a:t>	</a:t>
            </a:r>
            <a:r>
              <a:rPr lang="fr-FR" sz="2400" i="1" dirty="0" smtClean="0"/>
              <a:t>fixer un rendez-vous, préparer l’entretien, être ponctuel, préciser l'objectif, questionner, écouter, noter, demander tous les documents nécessaires, conclure, faire un compte-rendu</a:t>
            </a:r>
            <a:endParaRPr lang="fr-FR" sz="2800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Comment définir le périmétre ?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916832"/>
            <a:ext cx="8463855" cy="4680520"/>
          </a:xfrm>
        </p:spPr>
        <p:txBody>
          <a:bodyPr/>
          <a:lstStyle/>
          <a:p>
            <a:r>
              <a:rPr lang="fr-FR" dirty="0" smtClean="0"/>
              <a:t>Le périmétre est défini par son contenu </a:t>
            </a:r>
          </a:p>
          <a:p>
            <a:r>
              <a:rPr lang="fr-FR" dirty="0" smtClean="0"/>
              <a:t>mais aussi par ce qui est </a:t>
            </a:r>
            <a:r>
              <a:rPr lang="fr-FR" dirty="0" smtClean="0">
                <a:solidFill>
                  <a:srgbClr val="CC0000"/>
                </a:solidFill>
              </a:rPr>
              <a:t>EXCLU</a:t>
            </a:r>
            <a:r>
              <a:rPr lang="fr-FR" dirty="0" smtClean="0"/>
              <a:t> du périmétre </a:t>
            </a:r>
            <a:br>
              <a:rPr lang="fr-FR" dirty="0" smtClean="0"/>
            </a:br>
            <a:r>
              <a:rPr lang="fr-FR" dirty="0" smtClean="0"/>
              <a:t>=&gt; c'est à dire les problèmatiques auquel le projet ne répondra pas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 lvl="1"/>
            <a:r>
              <a:rPr lang="fr-FR" sz="3200" dirty="0" smtClean="0"/>
              <a:t>Définition de l'objectif et du périmétre</a:t>
            </a:r>
          </a:p>
          <a:p>
            <a:pPr lvl="1"/>
            <a:r>
              <a:rPr lang="fr-FR" sz="3200" dirty="0" smtClean="0"/>
              <a:t>Analyse de l'existant</a:t>
            </a:r>
          </a:p>
          <a:p>
            <a:pPr lvl="1"/>
            <a:r>
              <a:rPr lang="fr-FR" sz="3200" dirty="0" smtClean="0"/>
              <a:t>Représentation des flux 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sz="4000" dirty="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Comment définir un objectif ?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UN OBJECTIF EST SMART : </a:t>
            </a:r>
          </a:p>
          <a:p>
            <a:r>
              <a:rPr lang="fr-FR" dirty="0" smtClean="0"/>
              <a:t>Spécifique (dans le sens personnalisé) </a:t>
            </a:r>
          </a:p>
          <a:p>
            <a:r>
              <a:rPr lang="fr-FR" dirty="0" smtClean="0"/>
              <a:t>Mesurable (quels indicateurs ?) </a:t>
            </a:r>
          </a:p>
          <a:p>
            <a:r>
              <a:rPr lang="fr-FR" dirty="0" smtClean="0"/>
              <a:t>Ambitieux</a:t>
            </a:r>
          </a:p>
          <a:p>
            <a:r>
              <a:rPr lang="fr-FR" dirty="0" smtClean="0"/>
              <a:t>Réaliste (dans le sens accessible)</a:t>
            </a:r>
          </a:p>
          <a:p>
            <a:r>
              <a:rPr lang="fr-FR" dirty="0" smtClean="0"/>
              <a:t>Délimité dans le Temps (combien de temps pour atteindre l'objectif, quels paliers)</a:t>
            </a:r>
            <a:endParaRPr lang="fr-FR" i="1" dirty="0" smtClean="0"/>
          </a:p>
          <a:p>
            <a:pPr>
              <a:buNone/>
            </a:pPr>
            <a:endParaRPr lang="fr-FR" sz="3600" dirty="0" smtClean="0"/>
          </a:p>
          <a:p>
            <a:pPr lvl="1"/>
            <a:endParaRPr lang="fr-FR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La modélisation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Modéliser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Rendre compte de la réalité</a:t>
            </a:r>
          </a:p>
          <a:p>
            <a:pPr lvl="1"/>
            <a:r>
              <a:rPr lang="fr-FR" dirty="0" smtClean="0"/>
              <a:t>Conforme</a:t>
            </a:r>
          </a:p>
          <a:p>
            <a:pPr lvl="1"/>
            <a:r>
              <a:rPr lang="fr-FR" dirty="0" smtClean="0"/>
              <a:t>Complet</a:t>
            </a:r>
          </a:p>
          <a:p>
            <a:pPr lvl="1"/>
            <a:r>
              <a:rPr lang="fr-FR" dirty="0" smtClean="0"/>
              <a:t>Réalisable</a:t>
            </a:r>
          </a:p>
          <a:p>
            <a:pPr lvl="1"/>
            <a:r>
              <a:rPr lang="fr-FR" dirty="0" smtClean="0"/>
              <a:t>Plausible</a:t>
            </a:r>
          </a:p>
          <a:p>
            <a:r>
              <a:rPr lang="fr-FR" dirty="0" smtClean="0"/>
              <a:t>Simplifier la réalité</a:t>
            </a:r>
          </a:p>
          <a:p>
            <a:r>
              <a:rPr lang="fr-FR" dirty="0" smtClean="0"/>
              <a:t>Ne présenter qu’un aspect du problème</a:t>
            </a:r>
          </a:p>
          <a:p>
            <a:r>
              <a:rPr lang="fr-FR" dirty="0" smtClean="0"/>
              <a:t>Permettre de mieux comprendre un problème complexe</a:t>
            </a:r>
          </a:p>
          <a:p>
            <a:pPr lvl="1">
              <a:buNone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Modéliser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Ne pas oublier : les modèles sont un outil de communication avec les utilisateurs.... !! </a:t>
            </a:r>
          </a:p>
          <a:p>
            <a:pPr lvl="1">
              <a:buNone/>
            </a:pPr>
            <a:endParaRPr lang="fr-FR" sz="2400" dirty="0" smtClean="0"/>
          </a:p>
        </p:txBody>
      </p:sp>
      <p:pic>
        <p:nvPicPr>
          <p:cNvPr id="21506" name="Picture 2" descr="http://englishbookgeorgia.com/blogebg/wp-content/uploads/2014/07/pmo-fact-fin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75507"/>
            <a:ext cx="4896544" cy="4082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Les modèles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Modèle de flux (MERISE)</a:t>
            </a:r>
          </a:p>
          <a:p>
            <a:pPr lvl="1"/>
            <a:r>
              <a:rPr lang="fr-FR" dirty="0" smtClean="0"/>
              <a:t>modèle de contexte</a:t>
            </a:r>
          </a:p>
          <a:p>
            <a:pPr lvl="1"/>
            <a:r>
              <a:rPr lang="fr-FR" dirty="0" smtClean="0"/>
              <a:t>modèle conceptuel de flux (ou diagramme de flux)</a:t>
            </a:r>
          </a:p>
          <a:p>
            <a:r>
              <a:rPr lang="fr-FR" dirty="0" smtClean="0"/>
              <a:t>Diagramme des CAS d’UTILISATION (UML)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>
              <a:buNone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Modèle de flux (MERISE)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Définir le système et les éléments externes avec lesquels il échange des flux d'information. </a:t>
            </a:r>
          </a:p>
          <a:p>
            <a:r>
              <a:rPr lang="fr-FR" dirty="0" smtClean="0"/>
              <a:t>Un acteur est une personne physique ou morale</a:t>
            </a:r>
          </a:p>
          <a:p>
            <a:r>
              <a:rPr lang="fr-FR" dirty="0" smtClean="0"/>
              <a:t>Plusieurs postes de travail sont assimilés à 1 acteur du système</a:t>
            </a:r>
          </a:p>
          <a:p>
            <a:r>
              <a:rPr lang="fr-FR" dirty="0" smtClean="0"/>
              <a:t>Les éléments extérieurs sont appelés acteurs externes (ou partenaires). Les acteurs internes participent au domaine étudié.</a:t>
            </a:r>
          </a:p>
          <a:p>
            <a:r>
              <a:rPr lang="fr-FR" dirty="0" smtClean="0"/>
              <a:t>Pas de verbe sur les flux mais le document 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Modèle de flux (MERISE)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pic>
        <p:nvPicPr>
          <p:cNvPr id="20482" name="Picture 2" descr="http://static.commentcamarche.net/www.commentcamarche.net/pictures/merise-images-context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043419" cy="3168352"/>
          </a:xfrm>
          <a:prstGeom prst="rect">
            <a:avLst/>
          </a:prstGeom>
          <a:noFill/>
        </p:spPr>
      </p:pic>
      <p:pic>
        <p:nvPicPr>
          <p:cNvPr id="20484" name="Picture 4" descr="http://static.commentcamarche.net/www.commentcamarche.net/pictures/merise-images-diagcon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8840"/>
            <a:ext cx="4135314" cy="3240360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179512" y="5229200"/>
            <a:ext cx="38884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Modèle de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contexte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5004048" y="5229200"/>
            <a:ext cx="38884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Diagramme de flux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Cas d'utilisation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552450"/>
            <a:ext cx="8244408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Diagramme des cas d'utilisation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360363" y="1600200"/>
            <a:ext cx="8229600" cy="4333876"/>
          </a:xfrm>
        </p:spPr>
        <p:txBody>
          <a:bodyPr/>
          <a:lstStyle/>
          <a:p>
            <a:endParaRPr lang="fr-FR" b="1" dirty="0" smtClean="0">
              <a:latin typeface="Arial" charset="0"/>
              <a:cs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>
                <a:solidFill>
                  <a:srgbClr val="003399"/>
                </a:solidFill>
              </a:rPr>
              <a:t>Description du comportement du système du point de vue de son utilisateur (facilite l’expression des besoins)</a:t>
            </a:r>
          </a:p>
          <a:p>
            <a:pPr marL="342900" lvl="1" indent="-342900">
              <a:buFont typeface="Arial" charset="0"/>
              <a:buChar char="•"/>
            </a:pPr>
            <a:endParaRPr lang="fr-FR" sz="3200" dirty="0" smtClean="0">
              <a:solidFill>
                <a:srgbClr val="003399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>
                <a:solidFill>
                  <a:srgbClr val="003399"/>
                </a:solidFill>
              </a:rPr>
              <a:t>Cas d’utilisation = Use cases </a:t>
            </a:r>
          </a:p>
          <a:p>
            <a:pPr marL="342900" lvl="1" indent="-342900">
              <a:buFont typeface="Arial" charset="0"/>
              <a:buChar char="•"/>
            </a:pPr>
            <a:endParaRPr lang="fr-FR" sz="3200" dirty="0" smtClean="0">
              <a:solidFill>
                <a:srgbClr val="003399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>
                <a:solidFill>
                  <a:srgbClr val="003399"/>
                </a:solidFill>
              </a:rPr>
              <a:t> Comportement = {Actions} + {Réactions}</a:t>
            </a:r>
          </a:p>
        </p:txBody>
      </p:sp>
      <p:pic>
        <p:nvPicPr>
          <p:cNvPr id="4" name="Image 3" descr="220px-UML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1296144" cy="9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360363" y="1700808"/>
            <a:ext cx="8229600" cy="4949548"/>
          </a:xfrm>
        </p:spPr>
        <p:txBody>
          <a:bodyPr/>
          <a:lstStyle/>
          <a:p>
            <a:r>
              <a:rPr lang="fr-FR" sz="2800" dirty="0" smtClean="0">
                <a:solidFill>
                  <a:srgbClr val="003399"/>
                </a:solidFill>
              </a:rPr>
              <a:t>On part d’un </a:t>
            </a:r>
            <a:r>
              <a:rPr lang="fr-FR" sz="2800" dirty="0" smtClean="0">
                <a:solidFill>
                  <a:srgbClr val="E31A79"/>
                </a:solidFill>
              </a:rPr>
              <a:t>scénario</a:t>
            </a:r>
            <a:r>
              <a:rPr lang="fr-FR" sz="2800" dirty="0" smtClean="0">
                <a:solidFill>
                  <a:srgbClr val="003399"/>
                </a:solidFill>
              </a:rPr>
              <a:t> </a:t>
            </a:r>
            <a:br>
              <a:rPr lang="fr-FR" sz="2800" dirty="0" smtClean="0">
                <a:solidFill>
                  <a:srgbClr val="003399"/>
                </a:solidFill>
              </a:rPr>
            </a:br>
            <a:r>
              <a:rPr lang="fr-FR" sz="2400" i="1" dirty="0" smtClean="0">
                <a:solidFill>
                  <a:srgbClr val="003399"/>
                </a:solidFill>
              </a:rPr>
              <a:t>(ex : un client achète un objet et paie sur internet)</a:t>
            </a:r>
            <a:endParaRPr lang="fr-FR" sz="2800" i="1" dirty="0" smtClean="0">
              <a:solidFill>
                <a:srgbClr val="003399"/>
              </a:solidFill>
            </a:endParaRPr>
          </a:p>
          <a:p>
            <a:pPr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 Mais il peut y avoir des scénarios liés ex : </a:t>
            </a:r>
          </a:p>
          <a:p>
            <a:pPr lvl="2"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 échec lors du paiement</a:t>
            </a:r>
          </a:p>
          <a:p>
            <a:pPr lvl="2"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 client régulier</a:t>
            </a:r>
          </a:p>
          <a:p>
            <a:pPr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 Mais ces scénarios ont le même but : acheter un objet </a:t>
            </a:r>
          </a:p>
          <a:p>
            <a:pPr lvl="3"/>
            <a:r>
              <a:rPr lang="fr-FR" sz="2800" dirty="0" smtClean="0">
                <a:solidFill>
                  <a:srgbClr val="003399"/>
                </a:solidFill>
              </a:rPr>
              <a:t>Un cas d’utilisation est un ensemble de scénarios liés ensemble par un but commun d’un utilisateur.</a:t>
            </a:r>
          </a:p>
          <a:p>
            <a:pPr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 Acteur = entité externe qui agit sur le système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683568" y="4797152"/>
            <a:ext cx="363537" cy="253364"/>
          </a:xfrm>
          <a:prstGeom prst="rightArrow">
            <a:avLst/>
          </a:prstGeom>
          <a:solidFill>
            <a:srgbClr val="E31A7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sz="4400" dirty="0" smtClean="0"/>
              <a:t>Généralités</a:t>
            </a:r>
            <a:endParaRPr lang="fr-FR" sz="4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Objectifs du projet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Représentation</a:t>
            </a:r>
            <a:endParaRPr lang="fr-FR" sz="4400" dirty="0"/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360363" y="1600200"/>
            <a:ext cx="8229600" cy="4333876"/>
          </a:xfrm>
        </p:spPr>
        <p:txBody>
          <a:bodyPr/>
          <a:lstStyle/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</p:txBody>
      </p:sp>
      <p:sp>
        <p:nvSpPr>
          <p:cNvPr id="4" name="Ellipse 3"/>
          <p:cNvSpPr/>
          <p:nvPr/>
        </p:nvSpPr>
        <p:spPr>
          <a:xfrm>
            <a:off x="1797050" y="2667000"/>
            <a:ext cx="552450" cy="60007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6" name="Connecteur droit 5"/>
          <p:cNvCxnSpPr>
            <a:stCxn id="4" idx="4"/>
          </p:cNvCxnSpPr>
          <p:nvPr/>
        </p:nvCxnSpPr>
        <p:spPr>
          <a:xfrm>
            <a:off x="2073276" y="3267076"/>
            <a:ext cx="11113" cy="880110"/>
          </a:xfrm>
          <a:prstGeom prst="line">
            <a:avLst/>
          </a:prstGeom>
          <a:ln w="19050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747839" y="3495676"/>
            <a:ext cx="655637" cy="3810"/>
          </a:xfrm>
          <a:prstGeom prst="line">
            <a:avLst/>
          </a:prstGeom>
          <a:ln w="19050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828801" y="4150996"/>
            <a:ext cx="258763" cy="468630"/>
          </a:xfrm>
          <a:prstGeom prst="line">
            <a:avLst/>
          </a:prstGeom>
          <a:ln w="19050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081213" y="4143376"/>
            <a:ext cx="252412" cy="487680"/>
          </a:xfrm>
          <a:prstGeom prst="line">
            <a:avLst/>
          </a:prstGeom>
          <a:ln w="19050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4027489" y="2733676"/>
            <a:ext cx="3221037" cy="198501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Cas d’utilisation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703514" y="3629026"/>
            <a:ext cx="1235075" cy="0"/>
          </a:xfrm>
          <a:prstGeom prst="straightConnector1">
            <a:avLst/>
          </a:prstGeom>
          <a:ln w="28575">
            <a:solidFill>
              <a:srgbClr val="3444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ZoneTexte 17"/>
          <p:cNvSpPr txBox="1">
            <a:spLocks noChangeArrowheads="1"/>
          </p:cNvSpPr>
          <p:nvPr/>
        </p:nvSpPr>
        <p:spPr bwMode="auto">
          <a:xfrm>
            <a:off x="1271589" y="4798696"/>
            <a:ext cx="16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Acteur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>
                <a:latin typeface="Arial" pitchFamily="34" charset="0"/>
              </a:rPr>
              <a:t>acteurs vs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362" y="1600200"/>
            <a:ext cx="8783637" cy="4709120"/>
          </a:xfrm>
        </p:spPr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b="1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1200" dirty="0" smtClean="0">
                <a:solidFill>
                  <a:srgbClr val="003399"/>
                </a:solidFill>
              </a:rPr>
              <a:t>Ne pas confondre </a:t>
            </a:r>
            <a:r>
              <a:rPr lang="fr-FR" sz="11200" dirty="0" smtClean="0">
                <a:solidFill>
                  <a:srgbClr val="E31A79"/>
                </a:solidFill>
              </a:rPr>
              <a:t>acteur</a:t>
            </a:r>
            <a:r>
              <a:rPr lang="fr-FR" sz="11200" dirty="0" smtClean="0">
                <a:solidFill>
                  <a:srgbClr val="003399"/>
                </a:solidFill>
              </a:rPr>
              <a:t> et </a:t>
            </a:r>
            <a:r>
              <a:rPr lang="fr-FR" sz="11200" dirty="0" smtClean="0">
                <a:solidFill>
                  <a:srgbClr val="E31A79"/>
                </a:solidFill>
              </a:rPr>
              <a:t>personne</a:t>
            </a:r>
            <a:r>
              <a:rPr lang="fr-FR" sz="11200" dirty="0" smtClean="0">
                <a:solidFill>
                  <a:srgbClr val="003399"/>
                </a:solidFill>
              </a:rPr>
              <a:t> utilisant le système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sz="11200" dirty="0" smtClean="0">
              <a:solidFill>
                <a:srgbClr val="003399"/>
              </a:solidFill>
            </a:endParaRPr>
          </a:p>
          <a:p>
            <a:pPr marL="901700" lvl="1" indent="-4445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1200" dirty="0" smtClean="0">
                <a:solidFill>
                  <a:srgbClr val="003399"/>
                </a:solidFill>
              </a:rPr>
              <a:t>Une même personne peut jouer plusieurs rôles</a:t>
            </a:r>
          </a:p>
          <a:p>
            <a:pPr marL="901700" lvl="1" indent="-4445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1200" dirty="0" smtClean="0">
                <a:solidFill>
                  <a:srgbClr val="003399"/>
                </a:solidFill>
              </a:rPr>
              <a:t>Plusieurs personne peuvent jouer un même rôle</a:t>
            </a:r>
          </a:p>
          <a:p>
            <a:pPr marL="901700" lvl="1" indent="-4445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1200" dirty="0" smtClean="0">
                <a:solidFill>
                  <a:srgbClr val="003399"/>
                </a:solidFill>
              </a:rPr>
              <a:t>Un acteur n’est pas forcément une personne physique.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1200" dirty="0" smtClean="0">
              <a:solidFill>
                <a:srgbClr val="003399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sz="11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Définition des acteurs</a:t>
            </a:r>
            <a:endParaRPr lang="fr-FR" sz="4400" dirty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3594101" y="1600200"/>
            <a:ext cx="5370387" cy="4709120"/>
          </a:xfrm>
        </p:spPr>
        <p:txBody>
          <a:bodyPr/>
          <a:lstStyle/>
          <a:p>
            <a:endParaRPr lang="fr-FR" sz="4000" b="1" dirty="0" smtClean="0">
              <a:latin typeface="Arial" charset="0"/>
              <a:cs typeface="Arial" charset="0"/>
            </a:endParaRPr>
          </a:p>
          <a:p>
            <a:r>
              <a:rPr lang="fr-FR" sz="2800" dirty="0" smtClean="0">
                <a:solidFill>
                  <a:srgbClr val="003399"/>
                </a:solidFill>
              </a:rPr>
              <a:t>Pour chaque acteur :</a:t>
            </a:r>
          </a:p>
          <a:p>
            <a:pPr marL="450850" indent="-450850"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choix d’un </a:t>
            </a:r>
            <a:r>
              <a:rPr lang="fr-FR" sz="2800" dirty="0" smtClean="0">
                <a:solidFill>
                  <a:srgbClr val="E31A79"/>
                </a:solidFill>
              </a:rPr>
              <a:t>identificateur</a:t>
            </a:r>
          </a:p>
          <a:p>
            <a:pPr marL="450850" indent="-450850">
              <a:buFont typeface="Arial" charset="0"/>
              <a:buChar char="•"/>
            </a:pPr>
            <a:r>
              <a:rPr lang="fr-FR" sz="2800" dirty="0" smtClean="0">
                <a:solidFill>
                  <a:srgbClr val="E31A79"/>
                </a:solidFill>
              </a:rPr>
              <a:t>brêve description </a:t>
            </a:r>
            <a:r>
              <a:rPr lang="fr-FR" sz="2800" dirty="0" smtClean="0">
                <a:solidFill>
                  <a:srgbClr val="003399"/>
                </a:solidFill>
              </a:rPr>
              <a:t>(facultatif)</a:t>
            </a:r>
          </a:p>
          <a:p>
            <a:pPr marL="450850" indent="-450850">
              <a:buFont typeface="Arial" charset="0"/>
              <a:buChar char="•"/>
            </a:pPr>
            <a:endParaRPr lang="fr-FR" sz="2800" dirty="0" smtClean="0">
              <a:solidFill>
                <a:srgbClr val="003399"/>
              </a:solidFill>
            </a:endParaRPr>
          </a:p>
          <a:p>
            <a:pPr marL="450850" indent="-450850"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Acteur </a:t>
            </a:r>
            <a:r>
              <a:rPr lang="fr-FR" sz="2800" dirty="0" smtClean="0">
                <a:solidFill>
                  <a:srgbClr val="E31A79"/>
                </a:solidFill>
              </a:rPr>
              <a:t>principal</a:t>
            </a:r>
            <a:r>
              <a:rPr lang="fr-FR" sz="2800" dirty="0" smtClean="0">
                <a:solidFill>
                  <a:srgbClr val="003399"/>
                </a:solidFill>
              </a:rPr>
              <a:t> : déclencheur du cas</a:t>
            </a:r>
          </a:p>
          <a:p>
            <a:pPr marL="450850" indent="-450850">
              <a:buFont typeface="Arial" charset="0"/>
              <a:buChar char="•"/>
            </a:pPr>
            <a:r>
              <a:rPr lang="fr-FR" sz="2800" dirty="0" smtClean="0">
                <a:solidFill>
                  <a:srgbClr val="003399"/>
                </a:solidFill>
              </a:rPr>
              <a:t>Acteur </a:t>
            </a:r>
            <a:r>
              <a:rPr lang="fr-FR" sz="2800" dirty="0" smtClean="0">
                <a:solidFill>
                  <a:srgbClr val="E31A79"/>
                </a:solidFill>
              </a:rPr>
              <a:t>secondaire</a:t>
            </a:r>
            <a:r>
              <a:rPr lang="fr-FR" sz="2800" dirty="0" smtClean="0">
                <a:solidFill>
                  <a:srgbClr val="003399"/>
                </a:solidFill>
              </a:rPr>
              <a:t> : sollicité par le cas</a:t>
            </a:r>
          </a:p>
          <a:p>
            <a:pPr marL="450850" indent="-450850">
              <a:buFont typeface="Arial" charset="0"/>
              <a:buChar char="•"/>
            </a:pPr>
            <a:endParaRPr lang="fr-FR" sz="2800" dirty="0" smtClean="0">
              <a:solidFill>
                <a:srgbClr val="003399"/>
              </a:solidFill>
            </a:endParaRPr>
          </a:p>
        </p:txBody>
      </p:sp>
      <p:grpSp>
        <p:nvGrpSpPr>
          <p:cNvPr id="3" name="Groupe 8"/>
          <p:cNvGrpSpPr>
            <a:grpSpLocks/>
          </p:cNvGrpSpPr>
          <p:nvPr/>
        </p:nvGrpSpPr>
        <p:grpSpPr bwMode="auto">
          <a:xfrm>
            <a:off x="411164" y="2169796"/>
            <a:ext cx="655637" cy="1965960"/>
            <a:chOff x="1747284" y="2222205"/>
            <a:chExt cx="655674" cy="1637348"/>
          </a:xfrm>
        </p:grpSpPr>
        <p:sp>
          <p:nvSpPr>
            <p:cNvPr id="4" name="Ellipse 3"/>
            <p:cNvSpPr/>
            <p:nvPr/>
          </p:nvSpPr>
          <p:spPr>
            <a:xfrm>
              <a:off x="1796499" y="2222205"/>
              <a:ext cx="554069" cy="499771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5" name="Connecteur droit 4"/>
            <p:cNvCxnSpPr>
              <a:stCxn id="4" idx="4"/>
            </p:cNvCxnSpPr>
            <p:nvPr/>
          </p:nvCxnSpPr>
          <p:spPr>
            <a:xfrm>
              <a:off x="2072739" y="2721976"/>
              <a:ext cx="11114" cy="732999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V="1">
              <a:off x="1747284" y="2913953"/>
              <a:ext cx="655674" cy="3173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828251" y="3459735"/>
              <a:ext cx="258778" cy="388711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2080678" y="3451802"/>
              <a:ext cx="252426" cy="407751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3" name="ZoneTexte 9"/>
          <p:cNvSpPr txBox="1">
            <a:spLocks noChangeArrowheads="1"/>
          </p:cNvSpPr>
          <p:nvPr/>
        </p:nvSpPr>
        <p:spPr bwMode="auto">
          <a:xfrm>
            <a:off x="0" y="4284346"/>
            <a:ext cx="1677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Guichetier</a:t>
            </a:r>
          </a:p>
        </p:txBody>
      </p:sp>
      <p:sp>
        <p:nvSpPr>
          <p:cNvPr id="11" name="Carré corné 10"/>
          <p:cNvSpPr/>
          <p:nvPr/>
        </p:nvSpPr>
        <p:spPr>
          <a:xfrm flipV="1">
            <a:off x="1804988" y="2299336"/>
            <a:ext cx="1757362" cy="2996564"/>
          </a:xfrm>
          <a:prstGeom prst="foldedCorner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1136651" y="3291840"/>
            <a:ext cx="676275" cy="314326"/>
          </a:xfrm>
          <a:prstGeom prst="line">
            <a:avLst/>
          </a:prstGeom>
          <a:ln w="28575">
            <a:solidFill>
              <a:srgbClr val="3444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ZoneTexte 13"/>
          <p:cNvSpPr txBox="1">
            <a:spLocks noChangeArrowheads="1"/>
          </p:cNvSpPr>
          <p:nvPr/>
        </p:nvSpPr>
        <p:spPr bwMode="auto">
          <a:xfrm>
            <a:off x="1852614" y="2758440"/>
            <a:ext cx="16462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rgbClr val="344447"/>
                </a:solidFill>
              </a:rPr>
              <a:t>Un guichetier est un employé de la banque jouant un rôle d’interface entre le  système informatique et les clients qu’il reçoit au comptoir.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>
                <a:latin typeface="Arial" pitchFamily="34" charset="0"/>
              </a:rPr>
              <a:t>cas d’utilisation : définitions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33387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sz="1800" b="1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 smtClean="0">
                <a:solidFill>
                  <a:srgbClr val="003399"/>
                </a:solidFill>
              </a:rPr>
              <a:t>Ensemble des </a:t>
            </a:r>
            <a:r>
              <a:rPr lang="fr-FR" sz="2800" dirty="0" smtClean="0">
                <a:solidFill>
                  <a:srgbClr val="E31A79"/>
                </a:solidFill>
              </a:rPr>
              <a:t>actions</a:t>
            </a:r>
            <a:r>
              <a:rPr lang="fr-FR" sz="2800" dirty="0" smtClean="0">
                <a:solidFill>
                  <a:srgbClr val="003399"/>
                </a:solidFill>
              </a:rPr>
              <a:t> réalisées par le </a:t>
            </a:r>
            <a:r>
              <a:rPr lang="fr-FR" sz="2800" dirty="0" smtClean="0">
                <a:solidFill>
                  <a:srgbClr val="E31A79"/>
                </a:solidFill>
              </a:rPr>
              <a:t>système</a:t>
            </a:r>
            <a:r>
              <a:rPr lang="fr-FR" sz="2800" dirty="0" smtClean="0">
                <a:solidFill>
                  <a:srgbClr val="003399"/>
                </a:solidFill>
              </a:rPr>
              <a:t> en réponse à une action d’un </a:t>
            </a:r>
            <a:r>
              <a:rPr lang="fr-FR" sz="2800" dirty="0" smtClean="0">
                <a:solidFill>
                  <a:srgbClr val="E31A79"/>
                </a:solidFill>
              </a:rPr>
              <a:t>acteur</a:t>
            </a:r>
          </a:p>
          <a:p>
            <a:pPr marL="71596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sz="2800" dirty="0" smtClean="0">
              <a:solidFill>
                <a:srgbClr val="003399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 smtClean="0">
                <a:solidFill>
                  <a:srgbClr val="003399"/>
                </a:solidFill>
              </a:rPr>
              <a:t>Les cas d’utilisation ne doivent pas se chevaucher</a:t>
            </a:r>
          </a:p>
        </p:txBody>
      </p:sp>
      <p:grpSp>
        <p:nvGrpSpPr>
          <p:cNvPr id="4" name="Groupe 3"/>
          <p:cNvGrpSpPr>
            <a:grpSpLocks/>
          </p:cNvGrpSpPr>
          <p:nvPr/>
        </p:nvGrpSpPr>
        <p:grpSpPr bwMode="auto">
          <a:xfrm>
            <a:off x="1779588" y="4469130"/>
            <a:ext cx="550862" cy="1541146"/>
            <a:chOff x="1747284" y="2222205"/>
            <a:chExt cx="655674" cy="1637348"/>
          </a:xfrm>
        </p:grpSpPr>
        <p:sp>
          <p:nvSpPr>
            <p:cNvPr id="5" name="Ellipse 4"/>
            <p:cNvSpPr/>
            <p:nvPr/>
          </p:nvSpPr>
          <p:spPr>
            <a:xfrm>
              <a:off x="1796412" y="2222205"/>
              <a:ext cx="553638" cy="499908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6" name="Connecteur droit 5"/>
            <p:cNvCxnSpPr>
              <a:stCxn id="5" idx="4"/>
            </p:cNvCxnSpPr>
            <p:nvPr/>
          </p:nvCxnSpPr>
          <p:spPr>
            <a:xfrm>
              <a:off x="2074176" y="2722113"/>
              <a:ext cx="9448" cy="73265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1747284" y="2912361"/>
              <a:ext cx="655674" cy="404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828534" y="3458818"/>
              <a:ext cx="258869" cy="390615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2081734" y="3452745"/>
              <a:ext cx="251311" cy="40680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7" name="ZoneTexte 9"/>
          <p:cNvSpPr txBox="1">
            <a:spLocks noChangeArrowheads="1"/>
          </p:cNvSpPr>
          <p:nvPr/>
        </p:nvSpPr>
        <p:spPr bwMode="auto">
          <a:xfrm>
            <a:off x="1287464" y="6059806"/>
            <a:ext cx="16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Acteur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5726" y="4027170"/>
            <a:ext cx="3889375" cy="2432686"/>
          </a:xfrm>
          <a:prstGeom prst="rect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489450" y="4411980"/>
            <a:ext cx="1219200" cy="77914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CU1</a:t>
            </a:r>
          </a:p>
        </p:txBody>
      </p:sp>
      <p:sp>
        <p:nvSpPr>
          <p:cNvPr id="13" name="Ellipse 12"/>
          <p:cNvSpPr/>
          <p:nvPr/>
        </p:nvSpPr>
        <p:spPr>
          <a:xfrm>
            <a:off x="4578350" y="5434966"/>
            <a:ext cx="1219200" cy="77724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CU2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8875" y="4911090"/>
            <a:ext cx="1220788" cy="77724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CUn</a:t>
            </a:r>
            <a:endParaRPr lang="fr-FR" dirty="0">
              <a:solidFill>
                <a:srgbClr val="34444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necteur droit 16"/>
          <p:cNvCxnSpPr>
            <a:endCxn id="12" idx="2"/>
          </p:cNvCxnSpPr>
          <p:nvPr/>
        </p:nvCxnSpPr>
        <p:spPr>
          <a:xfrm flipV="1">
            <a:off x="2536826" y="4800600"/>
            <a:ext cx="1952625" cy="523876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950" y="55245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UML : DIAGRAMME DE CAS d’UTILISATION</a:t>
            </a:r>
            <a:endParaRPr lang="fr-FR" dirty="0"/>
          </a:p>
        </p:txBody>
      </p:sp>
      <p:grpSp>
        <p:nvGrpSpPr>
          <p:cNvPr id="3" name="Groupe 3"/>
          <p:cNvGrpSpPr>
            <a:grpSpLocks/>
          </p:cNvGrpSpPr>
          <p:nvPr/>
        </p:nvGrpSpPr>
        <p:grpSpPr bwMode="auto">
          <a:xfrm>
            <a:off x="1285876" y="3362326"/>
            <a:ext cx="550863" cy="1541144"/>
            <a:chOff x="1747284" y="2222205"/>
            <a:chExt cx="655674" cy="1637348"/>
          </a:xfrm>
        </p:grpSpPr>
        <p:sp>
          <p:nvSpPr>
            <p:cNvPr id="5" name="Ellipse 4"/>
            <p:cNvSpPr/>
            <p:nvPr/>
          </p:nvSpPr>
          <p:spPr>
            <a:xfrm>
              <a:off x="1796412" y="2222205"/>
              <a:ext cx="553638" cy="499907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6" name="Connecteur droit 5"/>
            <p:cNvCxnSpPr>
              <a:stCxn id="5" idx="4"/>
            </p:cNvCxnSpPr>
            <p:nvPr/>
          </p:nvCxnSpPr>
          <p:spPr>
            <a:xfrm>
              <a:off x="2074177" y="2722112"/>
              <a:ext cx="9447" cy="73265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1747284" y="2912360"/>
              <a:ext cx="655674" cy="404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828535" y="3458817"/>
              <a:ext cx="258868" cy="39061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2081735" y="3452746"/>
              <a:ext cx="251309" cy="40680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1" name="ZoneTexte 9"/>
          <p:cNvSpPr txBox="1">
            <a:spLocks noChangeArrowheads="1"/>
          </p:cNvSpPr>
          <p:nvPr/>
        </p:nvSpPr>
        <p:spPr bwMode="auto">
          <a:xfrm>
            <a:off x="795339" y="4953000"/>
            <a:ext cx="16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Acteur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3600" y="2920366"/>
            <a:ext cx="3887788" cy="2432684"/>
          </a:xfrm>
          <a:prstGeom prst="rect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995739" y="3305176"/>
            <a:ext cx="1220787" cy="779144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CU1</a:t>
            </a:r>
          </a:p>
        </p:txBody>
      </p:sp>
      <p:sp>
        <p:nvSpPr>
          <p:cNvPr id="13" name="Ellipse 12"/>
          <p:cNvSpPr/>
          <p:nvPr/>
        </p:nvSpPr>
        <p:spPr>
          <a:xfrm>
            <a:off x="4084639" y="4328160"/>
            <a:ext cx="1220787" cy="77724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CU2</a:t>
            </a:r>
          </a:p>
        </p:txBody>
      </p:sp>
      <p:sp>
        <p:nvSpPr>
          <p:cNvPr id="14" name="Ellipse 13"/>
          <p:cNvSpPr/>
          <p:nvPr/>
        </p:nvSpPr>
        <p:spPr>
          <a:xfrm>
            <a:off x="5746750" y="3804286"/>
            <a:ext cx="1219200" cy="77724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CUn</a:t>
            </a:r>
            <a:endParaRPr lang="fr-FR" dirty="0">
              <a:solidFill>
                <a:srgbClr val="34444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54414" y="2175510"/>
            <a:ext cx="581025" cy="754380"/>
          </a:xfrm>
          <a:prstGeom prst="straightConnector1">
            <a:avLst/>
          </a:prstGeom>
          <a:ln>
            <a:solidFill>
              <a:srgbClr val="E31A7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65175" y="2672716"/>
            <a:ext cx="579438" cy="754380"/>
          </a:xfrm>
          <a:prstGeom prst="straightConnector1">
            <a:avLst/>
          </a:prstGeom>
          <a:ln>
            <a:solidFill>
              <a:srgbClr val="E31A7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570164" y="3131820"/>
            <a:ext cx="579437" cy="752476"/>
          </a:xfrm>
          <a:prstGeom prst="straightConnector1">
            <a:avLst/>
          </a:prstGeom>
          <a:ln>
            <a:solidFill>
              <a:srgbClr val="E31A7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ZoneTexte 19"/>
          <p:cNvSpPr txBox="1">
            <a:spLocks noChangeArrowheads="1"/>
          </p:cNvSpPr>
          <p:nvPr/>
        </p:nvSpPr>
        <p:spPr bwMode="auto">
          <a:xfrm>
            <a:off x="493713" y="2223136"/>
            <a:ext cx="1604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i="1">
                <a:solidFill>
                  <a:srgbClr val="E31A79"/>
                </a:solidFill>
              </a:rPr>
              <a:t>Acteur Principal</a:t>
            </a:r>
          </a:p>
        </p:txBody>
      </p:sp>
      <p:sp>
        <p:nvSpPr>
          <p:cNvPr id="14350" name="ZoneTexte 20"/>
          <p:cNvSpPr txBox="1">
            <a:spLocks noChangeArrowheads="1"/>
          </p:cNvSpPr>
          <p:nvPr/>
        </p:nvSpPr>
        <p:spPr bwMode="auto">
          <a:xfrm>
            <a:off x="1917700" y="2739391"/>
            <a:ext cx="1606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i="1">
                <a:solidFill>
                  <a:srgbClr val="E31A79"/>
                </a:solidFill>
              </a:rPr>
              <a:t>Association</a:t>
            </a:r>
          </a:p>
        </p:txBody>
      </p:sp>
      <p:sp>
        <p:nvSpPr>
          <p:cNvPr id="14351" name="ZoneTexte 21"/>
          <p:cNvSpPr txBox="1">
            <a:spLocks noChangeArrowheads="1"/>
          </p:cNvSpPr>
          <p:nvPr/>
        </p:nvSpPr>
        <p:spPr bwMode="auto">
          <a:xfrm>
            <a:off x="2959100" y="1718311"/>
            <a:ext cx="1606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i="1">
                <a:solidFill>
                  <a:srgbClr val="E31A79"/>
                </a:solidFill>
              </a:rPr>
              <a:t>Système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4899025" y="2375536"/>
            <a:ext cx="579438" cy="965834"/>
          </a:xfrm>
          <a:prstGeom prst="straightConnector1">
            <a:avLst/>
          </a:prstGeom>
          <a:ln>
            <a:solidFill>
              <a:srgbClr val="E31A7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ZoneTexte 24"/>
          <p:cNvSpPr txBox="1">
            <a:spLocks noChangeArrowheads="1"/>
          </p:cNvSpPr>
          <p:nvPr/>
        </p:nvSpPr>
        <p:spPr bwMode="auto">
          <a:xfrm>
            <a:off x="4972050" y="1805941"/>
            <a:ext cx="1606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i="1">
                <a:solidFill>
                  <a:srgbClr val="E31A79"/>
                </a:solidFill>
              </a:rPr>
              <a:t>Cas d’utilisation</a:t>
            </a:r>
          </a:p>
        </p:txBody>
      </p:sp>
      <p:cxnSp>
        <p:nvCxnSpPr>
          <p:cNvPr id="26" name="Connecteur droit 25"/>
          <p:cNvCxnSpPr>
            <a:endCxn id="12" idx="2"/>
          </p:cNvCxnSpPr>
          <p:nvPr/>
        </p:nvCxnSpPr>
        <p:spPr>
          <a:xfrm flipV="1">
            <a:off x="1979614" y="3693796"/>
            <a:ext cx="2016125" cy="676274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Exemple</a:t>
            </a:r>
            <a:endParaRPr lang="fr-FR" sz="4400" dirty="0"/>
          </a:p>
        </p:txBody>
      </p:sp>
      <p:grpSp>
        <p:nvGrpSpPr>
          <p:cNvPr id="3" name="Groupe 3"/>
          <p:cNvGrpSpPr>
            <a:grpSpLocks/>
          </p:cNvGrpSpPr>
          <p:nvPr/>
        </p:nvGrpSpPr>
        <p:grpSpPr bwMode="auto">
          <a:xfrm>
            <a:off x="801689" y="3162300"/>
            <a:ext cx="549275" cy="1541146"/>
            <a:chOff x="1747284" y="2222205"/>
            <a:chExt cx="655674" cy="1637348"/>
          </a:xfrm>
        </p:grpSpPr>
        <p:sp>
          <p:nvSpPr>
            <p:cNvPr id="5" name="Ellipse 4"/>
            <p:cNvSpPr/>
            <p:nvPr/>
          </p:nvSpPr>
          <p:spPr>
            <a:xfrm>
              <a:off x="1796554" y="2222205"/>
              <a:ext cx="553343" cy="499908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6" name="Connecteur droit 5"/>
            <p:cNvCxnSpPr>
              <a:stCxn id="5" idx="4"/>
            </p:cNvCxnSpPr>
            <p:nvPr/>
          </p:nvCxnSpPr>
          <p:spPr>
            <a:xfrm>
              <a:off x="2073226" y="2722113"/>
              <a:ext cx="11370" cy="73265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1747284" y="2912361"/>
              <a:ext cx="655674" cy="404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828769" y="3458818"/>
              <a:ext cx="259617" cy="390615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2080806" y="3452745"/>
              <a:ext cx="252036" cy="40680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ZoneTexte 9"/>
          <p:cNvSpPr txBox="1">
            <a:spLocks noChangeArrowheads="1"/>
          </p:cNvSpPr>
          <p:nvPr/>
        </p:nvSpPr>
        <p:spPr bwMode="auto">
          <a:xfrm>
            <a:off x="309564" y="4751070"/>
            <a:ext cx="16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Guichetier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0864" y="1946910"/>
            <a:ext cx="5399087" cy="4322446"/>
          </a:xfrm>
          <a:prstGeom prst="rect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144714" y="2095500"/>
            <a:ext cx="1220787" cy="77724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Créer un compte</a:t>
            </a:r>
          </a:p>
        </p:txBody>
      </p:sp>
      <p:sp>
        <p:nvSpPr>
          <p:cNvPr id="14" name="Ellipse 13"/>
          <p:cNvSpPr/>
          <p:nvPr/>
        </p:nvSpPr>
        <p:spPr>
          <a:xfrm>
            <a:off x="2519364" y="3832860"/>
            <a:ext cx="1220787" cy="77914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Déposer de l’argent</a:t>
            </a:r>
          </a:p>
        </p:txBody>
      </p:sp>
      <p:sp>
        <p:nvSpPr>
          <p:cNvPr id="15" name="Ellipse 14"/>
          <p:cNvSpPr/>
          <p:nvPr/>
        </p:nvSpPr>
        <p:spPr>
          <a:xfrm>
            <a:off x="2401888" y="5132070"/>
            <a:ext cx="1219200" cy="77914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Retirer de l’argent</a:t>
            </a:r>
          </a:p>
        </p:txBody>
      </p:sp>
      <p:sp>
        <p:nvSpPr>
          <p:cNvPr id="16" name="Ellipse 15"/>
          <p:cNvSpPr/>
          <p:nvPr/>
        </p:nvSpPr>
        <p:spPr>
          <a:xfrm>
            <a:off x="4587875" y="2404110"/>
            <a:ext cx="1403350" cy="77724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Consulter un compte</a:t>
            </a:r>
          </a:p>
        </p:txBody>
      </p:sp>
      <p:sp>
        <p:nvSpPr>
          <p:cNvPr id="17" name="Ellipse 16"/>
          <p:cNvSpPr/>
          <p:nvPr/>
        </p:nvSpPr>
        <p:spPr>
          <a:xfrm>
            <a:off x="4675189" y="3672840"/>
            <a:ext cx="1558925" cy="110680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Retirer de l’argent au distributeur</a:t>
            </a:r>
          </a:p>
        </p:txBody>
      </p:sp>
      <p:sp>
        <p:nvSpPr>
          <p:cNvPr id="18" name="Ellipse 17"/>
          <p:cNvSpPr/>
          <p:nvPr/>
        </p:nvSpPr>
        <p:spPr>
          <a:xfrm>
            <a:off x="5018088" y="5113020"/>
            <a:ext cx="1219200" cy="77914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Gérer les prêts</a:t>
            </a:r>
          </a:p>
        </p:txBody>
      </p:sp>
      <p:cxnSp>
        <p:nvCxnSpPr>
          <p:cNvPr id="21" name="Connecteur droit 20"/>
          <p:cNvCxnSpPr>
            <a:endCxn id="12" idx="3"/>
          </p:cNvCxnSpPr>
          <p:nvPr/>
        </p:nvCxnSpPr>
        <p:spPr>
          <a:xfrm flipV="1">
            <a:off x="1558926" y="2760346"/>
            <a:ext cx="765175" cy="864870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6" idx="3"/>
          </p:cNvCxnSpPr>
          <p:nvPr/>
        </p:nvCxnSpPr>
        <p:spPr>
          <a:xfrm flipV="1">
            <a:off x="1711325" y="3068956"/>
            <a:ext cx="3081338" cy="739140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4" idx="2"/>
          </p:cNvCxnSpPr>
          <p:nvPr/>
        </p:nvCxnSpPr>
        <p:spPr>
          <a:xfrm>
            <a:off x="1487489" y="4084320"/>
            <a:ext cx="1031875" cy="139066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495426" y="4551046"/>
            <a:ext cx="938213" cy="811530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6"/>
          </p:cNvCxnSpPr>
          <p:nvPr/>
        </p:nvCxnSpPr>
        <p:spPr>
          <a:xfrm flipV="1">
            <a:off x="5991226" y="2546986"/>
            <a:ext cx="1673225" cy="245744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194426" y="2958466"/>
            <a:ext cx="1541463" cy="1087754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235700" y="5229226"/>
            <a:ext cx="1500188" cy="287654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7"/>
          <p:cNvGrpSpPr>
            <a:grpSpLocks/>
          </p:cNvGrpSpPr>
          <p:nvPr/>
        </p:nvGrpSpPr>
        <p:grpSpPr bwMode="auto">
          <a:xfrm>
            <a:off x="7839076" y="1800226"/>
            <a:ext cx="550863" cy="1541144"/>
            <a:chOff x="1747284" y="2222205"/>
            <a:chExt cx="655674" cy="1637348"/>
          </a:xfrm>
        </p:grpSpPr>
        <p:sp>
          <p:nvSpPr>
            <p:cNvPr id="39" name="Ellipse 38"/>
            <p:cNvSpPr/>
            <p:nvPr/>
          </p:nvSpPr>
          <p:spPr>
            <a:xfrm>
              <a:off x="1796412" y="2222205"/>
              <a:ext cx="553638" cy="499907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40" name="Connecteur droit 39"/>
            <p:cNvCxnSpPr>
              <a:stCxn id="39" idx="4"/>
            </p:cNvCxnSpPr>
            <p:nvPr/>
          </p:nvCxnSpPr>
          <p:spPr>
            <a:xfrm>
              <a:off x="2074177" y="2722112"/>
              <a:ext cx="9447" cy="73265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1747284" y="2912360"/>
              <a:ext cx="655674" cy="404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>
              <a:off x="1828535" y="3458817"/>
              <a:ext cx="258868" cy="39061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81735" y="3452746"/>
              <a:ext cx="251309" cy="40680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81" name="ZoneTexte 43"/>
          <p:cNvSpPr txBox="1">
            <a:spLocks noChangeArrowheads="1"/>
          </p:cNvSpPr>
          <p:nvPr/>
        </p:nvSpPr>
        <p:spPr bwMode="auto">
          <a:xfrm>
            <a:off x="7348539" y="3388996"/>
            <a:ext cx="16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Client</a:t>
            </a:r>
          </a:p>
        </p:txBody>
      </p:sp>
      <p:grpSp>
        <p:nvGrpSpPr>
          <p:cNvPr id="10" name="Groupe 44"/>
          <p:cNvGrpSpPr>
            <a:grpSpLocks/>
          </p:cNvGrpSpPr>
          <p:nvPr/>
        </p:nvGrpSpPr>
        <p:grpSpPr bwMode="auto">
          <a:xfrm>
            <a:off x="7815263" y="4366260"/>
            <a:ext cx="550862" cy="1541146"/>
            <a:chOff x="1747284" y="2222205"/>
            <a:chExt cx="655674" cy="1637348"/>
          </a:xfrm>
        </p:grpSpPr>
        <p:sp>
          <p:nvSpPr>
            <p:cNvPr id="46" name="Ellipse 45"/>
            <p:cNvSpPr/>
            <p:nvPr/>
          </p:nvSpPr>
          <p:spPr>
            <a:xfrm>
              <a:off x="1796412" y="2222205"/>
              <a:ext cx="553638" cy="499908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47" name="Connecteur droit 46"/>
            <p:cNvCxnSpPr>
              <a:stCxn id="46" idx="4"/>
            </p:cNvCxnSpPr>
            <p:nvPr/>
          </p:nvCxnSpPr>
          <p:spPr>
            <a:xfrm>
              <a:off x="2074176" y="2722113"/>
              <a:ext cx="9448" cy="73265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747284" y="2912361"/>
              <a:ext cx="655674" cy="404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1828534" y="3458818"/>
              <a:ext cx="258869" cy="390615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2081734" y="3452745"/>
              <a:ext cx="251311" cy="40680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83" name="ZoneTexte 50"/>
          <p:cNvSpPr txBox="1">
            <a:spLocks noChangeArrowheads="1"/>
          </p:cNvSpPr>
          <p:nvPr/>
        </p:nvSpPr>
        <p:spPr bwMode="auto">
          <a:xfrm>
            <a:off x="7324725" y="5955030"/>
            <a:ext cx="1677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Directeur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Relations entre les cas d'utilisation</a:t>
            </a:r>
            <a:endParaRPr lang="fr-FR" sz="4400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683568" y="1600200"/>
            <a:ext cx="7906395" cy="4333876"/>
          </a:xfrm>
        </p:spPr>
        <p:txBody>
          <a:bodyPr/>
          <a:lstStyle/>
          <a:p>
            <a:endParaRPr lang="fr-FR" b="1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dirty="0" smtClean="0">
                <a:latin typeface="Arial" charset="0"/>
                <a:cs typeface="Arial" charset="0"/>
              </a:rPr>
              <a:t> Généralisation </a:t>
            </a:r>
            <a:r>
              <a:rPr lang="fr-FR" i="1" dirty="0" smtClean="0">
                <a:latin typeface="Arial" charset="0"/>
                <a:cs typeface="Arial" charset="0"/>
              </a:rPr>
              <a:t>(generalize)</a:t>
            </a:r>
          </a:p>
          <a:p>
            <a:pPr lvl="1">
              <a:buFont typeface="Arial" charset="0"/>
              <a:buChar char="•"/>
            </a:pPr>
            <a:endParaRPr lang="fr-FR" i="1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dirty="0" smtClean="0">
                <a:latin typeface="Arial" charset="0"/>
                <a:cs typeface="Arial" charset="0"/>
              </a:rPr>
              <a:t> Inclusion </a:t>
            </a:r>
            <a:r>
              <a:rPr lang="fr-FR" i="1" dirty="0" smtClean="0">
                <a:latin typeface="Arial" charset="0"/>
                <a:cs typeface="Arial" charset="0"/>
              </a:rPr>
              <a:t>(include)</a:t>
            </a:r>
          </a:p>
          <a:p>
            <a:pPr lvl="1">
              <a:buFont typeface="Arial" charset="0"/>
              <a:buChar char="•"/>
            </a:pPr>
            <a:endParaRPr lang="fr-FR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dirty="0" smtClean="0">
                <a:latin typeface="Arial" charset="0"/>
                <a:cs typeface="Arial" charset="0"/>
              </a:rPr>
              <a:t> Extension </a:t>
            </a:r>
            <a:r>
              <a:rPr lang="fr-FR" i="1" dirty="0" smtClean="0">
                <a:latin typeface="Arial" charset="0"/>
                <a:cs typeface="Arial" charset="0"/>
              </a:rPr>
              <a:t>(extend)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fr-FR" sz="3600" dirty="0" smtClean="0">
                <a:latin typeface="Arial" charset="0"/>
                <a:cs typeface="Arial" charset="0"/>
              </a:rPr>
              <a:t>relation generalize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360363" y="1600200"/>
            <a:ext cx="8229600" cy="4333876"/>
          </a:xfrm>
        </p:spPr>
        <p:txBody>
          <a:bodyPr/>
          <a:lstStyle/>
          <a:p>
            <a:endParaRPr lang="fr-FR" b="1" dirty="0" smtClean="0">
              <a:latin typeface="Arial" charset="0"/>
              <a:cs typeface="Arial" charset="0"/>
            </a:endParaRPr>
          </a:p>
          <a:p>
            <a:endParaRPr lang="fr-FR" b="1" dirty="0" smtClean="0"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558926" y="3558540"/>
            <a:ext cx="1616075" cy="105346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Virement par </a:t>
            </a:r>
            <a:r>
              <a:rPr lang="fr-FR" sz="1400" dirty="0" smtClean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internet</a:t>
            </a:r>
            <a:endParaRPr lang="fr-FR" sz="1400" dirty="0">
              <a:solidFill>
                <a:srgbClr val="34444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113339" y="3634740"/>
            <a:ext cx="1557337" cy="110680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Virement</a:t>
            </a:r>
          </a:p>
        </p:txBody>
      </p:sp>
      <p:cxnSp>
        <p:nvCxnSpPr>
          <p:cNvPr id="8" name="Connecteur droit avec flèche 7"/>
          <p:cNvCxnSpPr>
            <a:stCxn id="4" idx="6"/>
            <a:endCxn id="5" idx="2"/>
          </p:cNvCxnSpPr>
          <p:nvPr/>
        </p:nvCxnSpPr>
        <p:spPr>
          <a:xfrm>
            <a:off x="3175000" y="4086226"/>
            <a:ext cx="1938338" cy="102870"/>
          </a:xfrm>
          <a:prstGeom prst="straightConnector1">
            <a:avLst/>
          </a:prstGeom>
          <a:ln w="28575">
            <a:solidFill>
              <a:srgbClr val="3444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8"/>
          <p:cNvSpPr/>
          <p:nvPr/>
        </p:nvSpPr>
        <p:spPr>
          <a:xfrm rot="5400000" flipH="1">
            <a:off x="4920457" y="4059715"/>
            <a:ext cx="209550" cy="239713"/>
          </a:xfrm>
          <a:prstGeom prst="triangle">
            <a:avLst/>
          </a:prstGeom>
          <a:solidFill>
            <a:srgbClr val="344447"/>
          </a:solidFill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416" name="ZoneTexte 9"/>
          <p:cNvSpPr txBox="1">
            <a:spLocks noChangeArrowheads="1"/>
          </p:cNvSpPr>
          <p:nvPr/>
        </p:nvSpPr>
        <p:spPr bwMode="auto">
          <a:xfrm>
            <a:off x="3252789" y="3749041"/>
            <a:ext cx="19954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rgbClr val="344447"/>
                </a:solidFill>
              </a:rPr>
              <a:t>&lt;&lt; generalize 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Relation include</a:t>
            </a:r>
            <a:endParaRPr lang="fr-FR" sz="4400" dirty="0"/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360363" y="1600200"/>
            <a:ext cx="8229600" cy="4333876"/>
          </a:xfrm>
        </p:spPr>
        <p:txBody>
          <a:bodyPr/>
          <a:lstStyle/>
          <a:p>
            <a:endParaRPr lang="fr-FR" b="1" dirty="0" smtClean="0"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725614" y="3444240"/>
            <a:ext cx="1679575" cy="102298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Imprimer Solde Compte</a:t>
            </a:r>
          </a:p>
        </p:txBody>
      </p:sp>
      <p:sp>
        <p:nvSpPr>
          <p:cNvPr id="5" name="Ellipse 4"/>
          <p:cNvSpPr/>
          <p:nvPr/>
        </p:nvSpPr>
        <p:spPr>
          <a:xfrm>
            <a:off x="4843464" y="4524376"/>
            <a:ext cx="1628775" cy="1266824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Imprimer un Ticket</a:t>
            </a:r>
          </a:p>
        </p:txBody>
      </p:sp>
      <p:sp>
        <p:nvSpPr>
          <p:cNvPr id="6" name="Ellipse 5"/>
          <p:cNvSpPr/>
          <p:nvPr/>
        </p:nvSpPr>
        <p:spPr>
          <a:xfrm>
            <a:off x="4924426" y="2388870"/>
            <a:ext cx="1628775" cy="126682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Consulter un compte</a:t>
            </a:r>
          </a:p>
        </p:txBody>
      </p:sp>
      <p:cxnSp>
        <p:nvCxnSpPr>
          <p:cNvPr id="8" name="Connecteur droit avec flèche 7"/>
          <p:cNvCxnSpPr>
            <a:stCxn id="4" idx="7"/>
            <a:endCxn id="6" idx="2"/>
          </p:cNvCxnSpPr>
          <p:nvPr/>
        </p:nvCxnSpPr>
        <p:spPr>
          <a:xfrm flipV="1">
            <a:off x="3159125" y="3021330"/>
            <a:ext cx="1765300" cy="573406"/>
          </a:xfrm>
          <a:prstGeom prst="straightConnector1">
            <a:avLst/>
          </a:prstGeom>
          <a:ln w="28575">
            <a:solidFill>
              <a:srgbClr val="34444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5"/>
            <a:endCxn id="5" idx="2"/>
          </p:cNvCxnSpPr>
          <p:nvPr/>
        </p:nvCxnSpPr>
        <p:spPr>
          <a:xfrm>
            <a:off x="3159125" y="4316730"/>
            <a:ext cx="1684338" cy="840106"/>
          </a:xfrm>
          <a:prstGeom prst="straightConnector1">
            <a:avLst/>
          </a:prstGeom>
          <a:ln w="28575">
            <a:solidFill>
              <a:srgbClr val="34444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ZoneTexte 12"/>
          <p:cNvSpPr txBox="1">
            <a:spLocks noChangeArrowheads="1"/>
          </p:cNvSpPr>
          <p:nvPr/>
        </p:nvSpPr>
        <p:spPr bwMode="auto">
          <a:xfrm>
            <a:off x="3221038" y="2758440"/>
            <a:ext cx="1820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rgbClr val="344447"/>
                </a:solidFill>
              </a:rPr>
              <a:t>&lt;&lt;include&gt;&gt;</a:t>
            </a:r>
          </a:p>
        </p:txBody>
      </p:sp>
      <p:sp>
        <p:nvSpPr>
          <p:cNvPr id="18442" name="ZoneTexte 13"/>
          <p:cNvSpPr txBox="1">
            <a:spLocks noChangeArrowheads="1"/>
          </p:cNvSpPr>
          <p:nvPr/>
        </p:nvSpPr>
        <p:spPr bwMode="auto">
          <a:xfrm>
            <a:off x="3244851" y="4829176"/>
            <a:ext cx="18208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rgbClr val="344447"/>
                </a:solidFill>
              </a:rPr>
              <a:t>&lt;&lt;include&gt;&gt;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fr-FR" sz="4400" dirty="0" smtClean="0">
                <a:latin typeface="Arial" charset="0"/>
                <a:cs typeface="Arial" charset="0"/>
              </a:rPr>
              <a:t>Relation extend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360363" y="1600200"/>
            <a:ext cx="8229600" cy="4333876"/>
          </a:xfrm>
        </p:spPr>
        <p:txBody>
          <a:bodyPr/>
          <a:lstStyle/>
          <a:p>
            <a:endParaRPr lang="fr-FR" b="1" dirty="0" smtClean="0"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465389" y="2806066"/>
            <a:ext cx="1677987" cy="102108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Commander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Nourriture</a:t>
            </a:r>
          </a:p>
        </p:txBody>
      </p:sp>
      <p:sp>
        <p:nvSpPr>
          <p:cNvPr id="5" name="Ellipse 4"/>
          <p:cNvSpPr/>
          <p:nvPr/>
        </p:nvSpPr>
        <p:spPr>
          <a:xfrm>
            <a:off x="6267451" y="4886326"/>
            <a:ext cx="1628775" cy="1268730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Boire du vin</a:t>
            </a:r>
          </a:p>
        </p:txBody>
      </p:sp>
      <p:sp>
        <p:nvSpPr>
          <p:cNvPr id="6" name="Ellipse 5"/>
          <p:cNvSpPr/>
          <p:nvPr/>
        </p:nvSpPr>
        <p:spPr>
          <a:xfrm>
            <a:off x="5695950" y="2388870"/>
            <a:ext cx="1706563" cy="1293496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Commander du vin</a:t>
            </a:r>
          </a:p>
        </p:txBody>
      </p:sp>
      <p:cxnSp>
        <p:nvCxnSpPr>
          <p:cNvPr id="8" name="Connecteur droit avec flèche 7"/>
          <p:cNvCxnSpPr>
            <a:stCxn id="6" idx="2"/>
          </p:cNvCxnSpPr>
          <p:nvPr/>
        </p:nvCxnSpPr>
        <p:spPr>
          <a:xfrm flipH="1">
            <a:off x="4130676" y="3034666"/>
            <a:ext cx="1565275" cy="192404"/>
          </a:xfrm>
          <a:prstGeom prst="straightConnector1">
            <a:avLst/>
          </a:prstGeom>
          <a:ln w="28575">
            <a:solidFill>
              <a:srgbClr val="34444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2"/>
            <a:endCxn id="25" idx="6"/>
          </p:cNvCxnSpPr>
          <p:nvPr/>
        </p:nvCxnSpPr>
        <p:spPr>
          <a:xfrm flipH="1" flipV="1">
            <a:off x="4160838" y="5265421"/>
            <a:ext cx="2106612" cy="255270"/>
          </a:xfrm>
          <a:prstGeom prst="straightConnector1">
            <a:avLst/>
          </a:prstGeom>
          <a:ln w="28575">
            <a:solidFill>
              <a:srgbClr val="34444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ZoneTexte 12"/>
          <p:cNvSpPr txBox="1">
            <a:spLocks noChangeArrowheads="1"/>
          </p:cNvSpPr>
          <p:nvPr/>
        </p:nvSpPr>
        <p:spPr bwMode="auto">
          <a:xfrm>
            <a:off x="3713163" y="2413636"/>
            <a:ext cx="1820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rgbClr val="344447"/>
                </a:solidFill>
              </a:rPr>
              <a:t>&lt;&lt;extend&gt;&gt;</a:t>
            </a:r>
          </a:p>
        </p:txBody>
      </p:sp>
      <p:sp>
        <p:nvSpPr>
          <p:cNvPr id="19466" name="ZoneTexte 13"/>
          <p:cNvSpPr txBox="1">
            <a:spLocks noChangeArrowheads="1"/>
          </p:cNvSpPr>
          <p:nvPr/>
        </p:nvSpPr>
        <p:spPr bwMode="auto">
          <a:xfrm>
            <a:off x="4478338" y="4924426"/>
            <a:ext cx="1820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rgbClr val="344447"/>
                </a:solidFill>
              </a:rPr>
              <a:t>&lt;&lt;extend&gt;&gt;</a:t>
            </a:r>
          </a:p>
        </p:txBody>
      </p:sp>
      <p:grpSp>
        <p:nvGrpSpPr>
          <p:cNvPr id="3" name="Groupe 10"/>
          <p:cNvGrpSpPr>
            <a:grpSpLocks/>
          </p:cNvGrpSpPr>
          <p:nvPr/>
        </p:nvGrpSpPr>
        <p:grpSpPr bwMode="auto">
          <a:xfrm>
            <a:off x="801689" y="3162300"/>
            <a:ext cx="549275" cy="1541146"/>
            <a:chOff x="1747284" y="2222205"/>
            <a:chExt cx="655674" cy="1637348"/>
          </a:xfrm>
        </p:grpSpPr>
        <p:sp>
          <p:nvSpPr>
            <p:cNvPr id="12" name="Ellipse 11"/>
            <p:cNvSpPr/>
            <p:nvPr/>
          </p:nvSpPr>
          <p:spPr>
            <a:xfrm>
              <a:off x="1796554" y="2222205"/>
              <a:ext cx="553343" cy="499908"/>
            </a:xfrm>
            <a:prstGeom prst="ellipse">
              <a:avLst/>
            </a:prstGeom>
            <a:noFill/>
            <a:ln>
              <a:solidFill>
                <a:srgbClr val="3444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5" name="Connecteur droit 14"/>
            <p:cNvCxnSpPr>
              <a:stCxn id="12" idx="4"/>
            </p:cNvCxnSpPr>
            <p:nvPr/>
          </p:nvCxnSpPr>
          <p:spPr>
            <a:xfrm>
              <a:off x="2073226" y="2722113"/>
              <a:ext cx="11370" cy="732657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1747284" y="2912361"/>
              <a:ext cx="655674" cy="404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1828769" y="3458818"/>
              <a:ext cx="259617" cy="390615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80806" y="3452745"/>
              <a:ext cx="252036" cy="406808"/>
            </a:xfrm>
            <a:prstGeom prst="line">
              <a:avLst/>
            </a:prstGeom>
            <a:ln w="19050">
              <a:solidFill>
                <a:srgbClr val="344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8" name="ZoneTexte 18"/>
          <p:cNvSpPr txBox="1">
            <a:spLocks noChangeArrowheads="1"/>
          </p:cNvSpPr>
          <p:nvPr/>
        </p:nvSpPr>
        <p:spPr bwMode="auto">
          <a:xfrm>
            <a:off x="309564" y="4751070"/>
            <a:ext cx="16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344447"/>
                </a:solidFill>
              </a:rPr>
              <a:t>Client</a:t>
            </a:r>
          </a:p>
        </p:txBody>
      </p:sp>
      <p:sp>
        <p:nvSpPr>
          <p:cNvPr id="25" name="Ellipse 24"/>
          <p:cNvSpPr/>
          <p:nvPr/>
        </p:nvSpPr>
        <p:spPr>
          <a:xfrm>
            <a:off x="2482850" y="4752976"/>
            <a:ext cx="1677988" cy="1022984"/>
          </a:xfrm>
          <a:prstGeom prst="ellipse">
            <a:avLst/>
          </a:prstGeom>
          <a:noFill/>
          <a:ln>
            <a:solidFill>
              <a:srgbClr val="34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Manger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rgbClr val="344447"/>
                </a:solidFill>
                <a:latin typeface="Arial" pitchFamily="34" charset="0"/>
                <a:cs typeface="Arial" pitchFamily="34" charset="0"/>
              </a:rPr>
              <a:t>Nourriture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1630363" y="3408046"/>
            <a:ext cx="844550" cy="561974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5" idx="2"/>
          </p:cNvCxnSpPr>
          <p:nvPr/>
        </p:nvCxnSpPr>
        <p:spPr>
          <a:xfrm>
            <a:off x="1598614" y="4284346"/>
            <a:ext cx="884237" cy="981074"/>
          </a:xfrm>
          <a:prstGeom prst="line">
            <a:avLst/>
          </a:prstGeom>
          <a:ln w="28575">
            <a:solidFill>
              <a:srgbClr val="344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Au démarrage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680520"/>
          </a:xfrm>
        </p:spPr>
        <p:txBody>
          <a:bodyPr/>
          <a:lstStyle/>
          <a:p>
            <a:pPr>
              <a:buNone/>
            </a:pPr>
            <a:endParaRPr lang="fr-FR" sz="2800" dirty="0" smtClean="0"/>
          </a:p>
          <a:p>
            <a:endParaRPr lang="fr-FR" sz="2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582891" cy="452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2987824" y="4581128"/>
            <a:ext cx="1872208" cy="12241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843808" y="1772816"/>
            <a:ext cx="2592288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Données - Traitement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11560" y="2780928"/>
            <a:ext cx="136815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Besoin &amp;  Règles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gestion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400" dirty="0" smtClean="0"/>
              <a:t>En résumé</a:t>
            </a:r>
            <a:endParaRPr lang="fr-FR" sz="4400" dirty="0"/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360362" y="1600200"/>
            <a:ext cx="8783637" cy="4709120"/>
          </a:xfrm>
        </p:spPr>
        <p:txBody>
          <a:bodyPr/>
          <a:lstStyle/>
          <a:p>
            <a:pPr marL="444500" indent="-4445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rgbClr val="003399"/>
                </a:solidFill>
              </a:rPr>
              <a:t>Système </a:t>
            </a:r>
            <a:r>
              <a:rPr lang="fr-FR" dirty="0" smtClean="0">
                <a:solidFill>
                  <a:srgbClr val="E31A79"/>
                </a:solidFill>
              </a:rPr>
              <a:t>= ensemble de cas d’utilisation</a:t>
            </a:r>
          </a:p>
          <a:p>
            <a:pPr marL="444500" indent="-444500" fontAlgn="auto">
              <a:lnSpc>
                <a:spcPct val="80000"/>
              </a:lnSpc>
              <a:spcAft>
                <a:spcPts val="0"/>
              </a:spcAft>
              <a:defRPr/>
            </a:pPr>
            <a:endParaRPr lang="fr-FR" dirty="0" smtClean="0">
              <a:solidFill>
                <a:srgbClr val="003399"/>
              </a:solidFill>
            </a:endParaRPr>
          </a:p>
          <a:p>
            <a:pPr marL="444500" indent="-4445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rgbClr val="003399"/>
                </a:solidFill>
              </a:rPr>
              <a:t>Le système possède les cas d’utilisation mais pas les acteurs</a:t>
            </a:r>
          </a:p>
          <a:p>
            <a:pPr marL="444500" indent="-4445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rgbClr val="003399"/>
                </a:solidFill>
              </a:rPr>
              <a:t>Un cas d’utilisation = ensemble de "chemins d’exécution" possibles</a:t>
            </a:r>
          </a:p>
          <a:p>
            <a:pPr marL="444500" indent="-4445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rgbClr val="003399"/>
                </a:solidFill>
              </a:rPr>
              <a:t>Un scénario = un chemin particulier d’exécution</a:t>
            </a:r>
          </a:p>
          <a:p>
            <a:pPr marL="444500" indent="-444500" fontAlgn="auto">
              <a:lnSpc>
                <a:spcPct val="80000"/>
              </a:lnSpc>
              <a:spcAft>
                <a:spcPts val="0"/>
              </a:spcAft>
              <a:defRPr/>
            </a:pPr>
            <a:endParaRPr lang="fr-FR" dirty="0" smtClean="0">
              <a:solidFill>
                <a:srgbClr val="003399"/>
              </a:solidFill>
            </a:endParaRPr>
          </a:p>
          <a:p>
            <a:pPr marL="444500" indent="-4445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rgbClr val="003399"/>
                </a:solidFill>
              </a:rPr>
              <a:t>Une instance d’acteur crée un scénario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fr-FR" sz="4400" dirty="0" smtClean="0"/>
              <a:t>Quand l’utiliser ? 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906140"/>
          </a:xfrm>
        </p:spPr>
        <p:txBody>
          <a:bodyPr/>
          <a:lstStyle/>
          <a:p>
            <a:pPr marL="444500" indent="-444500">
              <a:buFont typeface="Arial" charset="0"/>
              <a:buChar char="•"/>
            </a:pPr>
            <a:r>
              <a:rPr lang="fr-FR" sz="3600" dirty="0" smtClean="0">
                <a:solidFill>
                  <a:srgbClr val="003399"/>
                </a:solidFill>
              </a:rPr>
              <a:t>Outil appréciable pour aider à comprendre les requis fonctionnels d’un système.</a:t>
            </a:r>
          </a:p>
          <a:p>
            <a:pPr marL="444500" indent="-444500">
              <a:buFont typeface="Arial" charset="0"/>
              <a:buChar char="•"/>
            </a:pPr>
            <a:r>
              <a:rPr lang="fr-FR" sz="3600" dirty="0" smtClean="0">
                <a:solidFill>
                  <a:srgbClr val="003399"/>
                </a:solidFill>
              </a:rPr>
              <a:t>Utile dans les premières phases d’un projet</a:t>
            </a:r>
          </a:p>
          <a:p>
            <a:pPr marL="444500" indent="-444500">
              <a:buFont typeface="Arial" charset="0"/>
              <a:buChar char="•"/>
            </a:pPr>
            <a:r>
              <a:rPr lang="fr-FR" sz="3600" dirty="0" smtClean="0">
                <a:solidFill>
                  <a:srgbClr val="003399"/>
                </a:solidFill>
              </a:rPr>
              <a:t>Précède les spécifications détaillées</a:t>
            </a:r>
            <a:endParaRPr lang="fr-FR" sz="3600" b="1" dirty="0" smtClean="0">
              <a:solidFill>
                <a:srgbClr val="003399"/>
              </a:solidFill>
            </a:endParaRPr>
          </a:p>
          <a:p>
            <a:endParaRPr lang="fr-FR" b="1" dirty="0" smtClean="0">
              <a:solidFill>
                <a:srgbClr val="003399"/>
              </a:solidFill>
            </a:endParaRPr>
          </a:p>
          <a:p>
            <a:endParaRPr lang="fr-FR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Astuces : diagramme de cas d’utilisation</a:t>
            </a:r>
            <a:endParaRPr lang="fr-FR" sz="4000" dirty="0"/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>
          <a:xfrm>
            <a:off x="360363" y="1600200"/>
            <a:ext cx="8229600" cy="4333876"/>
          </a:xfrm>
        </p:spPr>
        <p:txBody>
          <a:bodyPr/>
          <a:lstStyle/>
          <a:p>
            <a:pPr marL="444500" indent="-444500">
              <a:buFont typeface="Arial" charset="0"/>
              <a:buChar char="•"/>
            </a:pPr>
            <a:r>
              <a:rPr lang="fr-FR" dirty="0" smtClean="0">
                <a:solidFill>
                  <a:srgbClr val="003399"/>
                </a:solidFill>
              </a:rPr>
              <a:t>Impossible de décrire tous les scénarios</a:t>
            </a:r>
          </a:p>
          <a:p>
            <a:pPr marL="444500" indent="-444500">
              <a:buFont typeface="Arial" charset="0"/>
              <a:buChar char="•"/>
            </a:pPr>
            <a:r>
              <a:rPr lang="fr-FR" dirty="0" smtClean="0">
                <a:solidFill>
                  <a:srgbClr val="E31A79"/>
                </a:solidFill>
              </a:rPr>
              <a:t>Sélection des scénarios optimaux </a:t>
            </a:r>
            <a:r>
              <a:rPr lang="fr-FR" dirty="0" smtClean="0">
                <a:solidFill>
                  <a:srgbClr val="003399"/>
                </a:solidFill>
              </a:rPr>
              <a:t>: interaction la plus fréquente</a:t>
            </a:r>
          </a:p>
          <a:p>
            <a:pPr marL="444500" indent="-444500">
              <a:buFont typeface="Arial" charset="0"/>
              <a:buChar char="•"/>
            </a:pPr>
            <a:r>
              <a:rPr lang="fr-FR" dirty="0" smtClean="0">
                <a:solidFill>
                  <a:srgbClr val="003399"/>
                </a:solidFill>
              </a:rPr>
              <a:t>Sélection des scénarios dérivés : certaines alternatives intéressantes</a:t>
            </a:r>
          </a:p>
          <a:p>
            <a:pPr marL="444500" indent="-444500">
              <a:buFont typeface="Arial" charset="0"/>
              <a:buChar char="•"/>
            </a:pPr>
            <a:r>
              <a:rPr lang="fr-FR" dirty="0" smtClean="0">
                <a:solidFill>
                  <a:srgbClr val="003399"/>
                </a:solidFill>
              </a:rPr>
              <a:t>Ne pas descendre trop bas dans la description</a:t>
            </a:r>
          </a:p>
          <a:p>
            <a:pPr marL="444500" indent="-444500">
              <a:buFont typeface="Arial" charset="0"/>
              <a:buChar char="•"/>
            </a:pPr>
            <a:r>
              <a:rPr lang="fr-FR" dirty="0" smtClean="0">
                <a:solidFill>
                  <a:srgbClr val="003399"/>
                </a:solidFill>
              </a:rPr>
              <a:t> Commencer par les CU qui présentent :</a:t>
            </a:r>
          </a:p>
          <a:p>
            <a:pPr marL="901700" lvl="1" indent="-444500">
              <a:buFont typeface="Arial" charset="0"/>
              <a:buChar char="•"/>
            </a:pPr>
            <a:r>
              <a:rPr lang="fr-FR" dirty="0" smtClean="0">
                <a:solidFill>
                  <a:srgbClr val="003399"/>
                </a:solidFill>
              </a:rPr>
              <a:t> Le plus d’enjeux / risque</a:t>
            </a:r>
          </a:p>
          <a:p>
            <a:pPr marL="901700" lvl="1" indent="-444500">
              <a:buFont typeface="Arial" charset="0"/>
              <a:buChar char="•"/>
            </a:pPr>
            <a:r>
              <a:rPr lang="fr-FR" dirty="0" smtClean="0">
                <a:solidFill>
                  <a:srgbClr val="003399"/>
                </a:solidFill>
              </a:rPr>
              <a:t> Les plus importants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Etude préalable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Démarche d'informatisation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680520"/>
          </a:xfrm>
        </p:spPr>
        <p:txBody>
          <a:bodyPr/>
          <a:lstStyle/>
          <a:p>
            <a:pPr lvl="1"/>
            <a:r>
              <a:rPr lang="fr-FR" dirty="0" smtClean="0"/>
              <a:t>Étude préalable</a:t>
            </a:r>
          </a:p>
          <a:p>
            <a:pPr lvl="1"/>
            <a:r>
              <a:rPr lang="fr-FR" dirty="0" smtClean="0"/>
              <a:t>Analyse fonctionnelle du besoin</a:t>
            </a:r>
          </a:p>
          <a:p>
            <a:pPr lvl="1"/>
            <a:r>
              <a:rPr lang="fr-FR" dirty="0" smtClean="0"/>
              <a:t>Conception</a:t>
            </a:r>
          </a:p>
          <a:p>
            <a:pPr lvl="1"/>
            <a:r>
              <a:rPr lang="fr-FR" dirty="0" smtClean="0"/>
              <a:t>Programmation</a:t>
            </a:r>
          </a:p>
          <a:p>
            <a:pPr lvl="1"/>
            <a:r>
              <a:rPr lang="fr-FR" dirty="0" smtClean="0"/>
              <a:t>Mise en service... </a:t>
            </a:r>
          </a:p>
          <a:p>
            <a:pPr>
              <a:buNone/>
            </a:pPr>
            <a:endParaRPr lang="fr-FR" sz="2800" dirty="0" smtClean="0"/>
          </a:p>
          <a:p>
            <a:endParaRPr lang="fr-FR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Méthode d'analyse et de conception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sz="2400" dirty="0" smtClean="0"/>
              <a:t>Étude préalable</a:t>
            </a:r>
          </a:p>
          <a:p>
            <a:pPr lvl="1"/>
            <a:r>
              <a:rPr lang="fr-FR" sz="2000" dirty="0" smtClean="0"/>
              <a:t>Départ : un énoncé informel (besoin exprimé)</a:t>
            </a:r>
          </a:p>
          <a:p>
            <a:pPr lvl="1"/>
            <a:r>
              <a:rPr lang="fr-FR" sz="2000" dirty="0" smtClean="0"/>
              <a:t>Définition de l'objectif et du périmétre</a:t>
            </a:r>
          </a:p>
          <a:p>
            <a:pPr lvl="1"/>
            <a:r>
              <a:rPr lang="fr-FR" sz="2000" dirty="0" smtClean="0"/>
              <a:t>Une analyse de l'existant éventuel </a:t>
            </a:r>
          </a:p>
          <a:p>
            <a:pPr lvl="1"/>
            <a:r>
              <a:rPr lang="fr-FR" sz="2000" dirty="0" smtClean="0"/>
              <a:t>des recherches d'informations auprès des experts du domaine</a:t>
            </a:r>
          </a:p>
          <a:p>
            <a:pPr>
              <a:buNone/>
            </a:pPr>
            <a:r>
              <a:rPr lang="fr-FR" sz="2400" dirty="0" smtClean="0"/>
              <a:t>→ </a:t>
            </a:r>
            <a:r>
              <a:rPr lang="fr-FR" sz="2400" i="1" dirty="0" smtClean="0"/>
              <a:t>cahier des charges</a:t>
            </a:r>
          </a:p>
          <a:p>
            <a:r>
              <a:rPr lang="fr-FR" sz="2400" dirty="0" smtClean="0"/>
              <a:t>Analyse fonctionnelle du besoin</a:t>
            </a:r>
          </a:p>
          <a:p>
            <a:pPr lvl="1"/>
            <a:r>
              <a:rPr lang="fr-FR" sz="2000" dirty="0" smtClean="0"/>
              <a:t>Se mettre d'accord sur le produit </a:t>
            </a:r>
          </a:p>
          <a:p>
            <a:pPr lvl="1"/>
            <a:r>
              <a:rPr lang="fr-FR" sz="2000" dirty="0" smtClean="0"/>
              <a:t>Représentation de la réalité (modèles de communication, des traitements et des données)</a:t>
            </a:r>
          </a:p>
          <a:p>
            <a:pPr>
              <a:buNone/>
            </a:pPr>
            <a:r>
              <a:rPr lang="fr-FR" dirty="0" smtClean="0"/>
              <a:t>→ </a:t>
            </a:r>
            <a:r>
              <a:rPr lang="fr-FR" sz="2400" i="1" dirty="0" smtClean="0"/>
              <a:t>dossier d'analyse (spécifications fonctionnelles détaillées)</a:t>
            </a:r>
            <a:r>
              <a:rPr lang="fr-FR" sz="2400" b="1" dirty="0" smtClean="0"/>
              <a:t> dossier d'analyse comprenant les spécifications fonctionnelles</a:t>
            </a:r>
            <a:endParaRPr lang="fr-FR" sz="2400" i="1" dirty="0" smtClean="0"/>
          </a:p>
          <a:p>
            <a:pPr>
              <a:buNone/>
            </a:pPr>
            <a:endParaRPr lang="fr-FR" dirty="0" smtClean="0"/>
          </a:p>
          <a:p>
            <a:pPr lvl="1"/>
            <a:endParaRPr lang="fr-FR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Objectif de l'étude préalable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916832"/>
            <a:ext cx="8463855" cy="4752528"/>
          </a:xfrm>
        </p:spPr>
        <p:txBody>
          <a:bodyPr/>
          <a:lstStyle/>
          <a:p>
            <a:r>
              <a:rPr lang="fr-FR" dirty="0" smtClean="0"/>
              <a:t>Prise de </a:t>
            </a:r>
            <a:r>
              <a:rPr lang="fr-FR" dirty="0" smtClean="0">
                <a:solidFill>
                  <a:srgbClr val="E31A79"/>
                </a:solidFill>
              </a:rPr>
              <a:t>connaissance du contexte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i.e. de la structure hiérarchique de l'organisation et de son  environnement social, technique et économique</a:t>
            </a:r>
          </a:p>
          <a:p>
            <a:r>
              <a:rPr lang="fr-FR" dirty="0" smtClean="0">
                <a:solidFill>
                  <a:srgbClr val="E31A79"/>
                </a:solidFill>
              </a:rPr>
              <a:t>Analyse du fonctionnement </a:t>
            </a:r>
            <a:r>
              <a:rPr lang="fr-FR" dirty="0" smtClean="0"/>
              <a:t>de l'organisation et diagnostic général de l’existant</a:t>
            </a:r>
          </a:p>
          <a:p>
            <a:r>
              <a:rPr lang="fr-FR" dirty="0" smtClean="0">
                <a:solidFill>
                  <a:srgbClr val="E31A79"/>
                </a:solidFill>
              </a:rPr>
              <a:t>Reformulation des limites </a:t>
            </a:r>
            <a:r>
              <a:rPr lang="fr-FR" dirty="0" smtClean="0"/>
              <a:t>de l'étude et du </a:t>
            </a:r>
            <a:r>
              <a:rPr lang="fr-FR" dirty="0" smtClean="0">
                <a:solidFill>
                  <a:srgbClr val="E31A79"/>
                </a:solidFill>
              </a:rPr>
              <a:t>découpage en projets </a:t>
            </a:r>
            <a:r>
              <a:rPr lang="fr-FR" dirty="0" smtClean="0"/>
              <a:t>à partir de ce qui a été décrit ou demandé</a:t>
            </a:r>
            <a:endParaRPr lang="fr-FR" sz="4000" dirty="0" smtClean="0"/>
          </a:p>
          <a:p>
            <a:pPr lvl="1"/>
            <a:endParaRPr lang="fr-FR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Objectif de l'étude préalable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916832"/>
            <a:ext cx="8463855" cy="4752528"/>
          </a:xfrm>
        </p:spPr>
        <p:txBody>
          <a:bodyPr/>
          <a:lstStyle/>
          <a:p>
            <a:r>
              <a:rPr lang="fr-FR" sz="2800" dirty="0" smtClean="0">
                <a:solidFill>
                  <a:srgbClr val="E31A79"/>
                </a:solidFill>
              </a:rPr>
              <a:t>Recensement des critiques </a:t>
            </a:r>
            <a:r>
              <a:rPr lang="fr-FR" sz="2800" dirty="0" smtClean="0"/>
              <a:t>(positives ou négatives, l’organisation et informatiques) et des </a:t>
            </a:r>
            <a:r>
              <a:rPr lang="fr-FR" sz="2800" dirty="0" smtClean="0">
                <a:solidFill>
                  <a:srgbClr val="E31A79"/>
                </a:solidFill>
              </a:rPr>
              <a:t>besoins</a:t>
            </a:r>
            <a:r>
              <a:rPr lang="fr-FR" sz="2800" dirty="0" smtClean="0"/>
              <a:t> des utilisateurs</a:t>
            </a:r>
          </a:p>
          <a:p>
            <a:r>
              <a:rPr lang="fr-FR" sz="2800" dirty="0" smtClean="0">
                <a:solidFill>
                  <a:srgbClr val="E31A79"/>
                </a:solidFill>
              </a:rPr>
              <a:t>Opportunité</a:t>
            </a:r>
            <a:r>
              <a:rPr lang="fr-FR" sz="2800" dirty="0" smtClean="0"/>
              <a:t> (financement, moyens humains, etc.) et faisabilité (technique) des automatisations</a:t>
            </a:r>
          </a:p>
          <a:p>
            <a:r>
              <a:rPr lang="fr-FR" sz="2800" dirty="0" smtClean="0">
                <a:solidFill>
                  <a:srgbClr val="E31A79"/>
                </a:solidFill>
              </a:rPr>
              <a:t>Evaluation des enjeux </a:t>
            </a:r>
            <a:r>
              <a:rPr lang="fr-FR" sz="2800" dirty="0" smtClean="0"/>
              <a:t>(un projet sans enjeu véritable - sans pay-back - a peu de chances d'aboutir, car les priorités le feront systématiquement redescendre au second plan). </a:t>
            </a:r>
          </a:p>
          <a:p>
            <a:r>
              <a:rPr lang="fr-FR" sz="2800" b="1" dirty="0" smtClean="0">
                <a:solidFill>
                  <a:srgbClr val="E31A79"/>
                </a:solidFill>
              </a:rPr>
              <a:t>Rédaction d'un cahier des charges</a:t>
            </a:r>
            <a:endParaRPr lang="fr-FR" sz="2800" b="1" i="1" dirty="0" smtClean="0">
              <a:solidFill>
                <a:srgbClr val="E31A79"/>
              </a:solidFill>
            </a:endParaRPr>
          </a:p>
          <a:p>
            <a:pPr lvl="1"/>
            <a:endParaRPr lang="fr-F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Modèle par défaut">
  <a:themeElements>
    <a:clrScheme name="2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C0000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</a:objectDefaults>
  <a:extraClrSchemeLst>
    <a:extraClrScheme>
      <a:clrScheme name="2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6242</TotalTime>
  <Words>1231</Words>
  <Application>Microsoft Office PowerPoint</Application>
  <PresentationFormat>Affichage à l'écran (4:3)</PresentationFormat>
  <Paragraphs>244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2_Modèle par défaut</vt:lpstr>
      <vt:lpstr>2_Conception personnalisée</vt:lpstr>
      <vt:lpstr>1_Conception personnalisée</vt:lpstr>
      <vt:lpstr>Conception personnalisée</vt:lpstr>
      <vt:lpstr>TP 1</vt:lpstr>
      <vt:lpstr>Objectifs</vt:lpstr>
      <vt:lpstr>Objectifs du projet</vt:lpstr>
      <vt:lpstr>Au démarrage</vt:lpstr>
      <vt:lpstr>Etude préalable</vt:lpstr>
      <vt:lpstr>Démarche d'informatisation</vt:lpstr>
      <vt:lpstr>Méthode d'analyse et de conception</vt:lpstr>
      <vt:lpstr>Objectif de l'étude préalable</vt:lpstr>
      <vt:lpstr>Objectif de l'étude préalable</vt:lpstr>
      <vt:lpstr>Importance de l'étude de l’existant</vt:lpstr>
      <vt:lpstr>Objectif de l'étude de l’existant</vt:lpstr>
      <vt:lpstr>Quatre règles méthodologiques</vt:lpstr>
      <vt:lpstr>Les phases de l'étude de l’existant</vt:lpstr>
      <vt:lpstr>Démarche : collecte</vt:lpstr>
      <vt:lpstr>Démarche : collecte</vt:lpstr>
      <vt:lpstr>Démarche : collecte</vt:lpstr>
      <vt:lpstr>Comment collecter ?</vt:lpstr>
      <vt:lpstr>Comment collecter ?</vt:lpstr>
      <vt:lpstr>Comment définir le périmétre ?</vt:lpstr>
      <vt:lpstr>Comment définir un objectif ? </vt:lpstr>
      <vt:lpstr>La modélisation</vt:lpstr>
      <vt:lpstr>Modéliser </vt:lpstr>
      <vt:lpstr>Modéliser </vt:lpstr>
      <vt:lpstr>Les modèles </vt:lpstr>
      <vt:lpstr>Modèle de flux (MERISE)</vt:lpstr>
      <vt:lpstr>Modèle de flux (MERISE)</vt:lpstr>
      <vt:lpstr>Cas d'utilisation</vt:lpstr>
      <vt:lpstr>Diagramme des cas d'utilisation</vt:lpstr>
      <vt:lpstr>Généralités</vt:lpstr>
      <vt:lpstr>Représentation</vt:lpstr>
      <vt:lpstr>acteurs vs utilisateurs</vt:lpstr>
      <vt:lpstr>Définition des acteurs</vt:lpstr>
      <vt:lpstr>cas d’utilisation : définitions</vt:lpstr>
      <vt:lpstr>UML : DIAGRAMME DE CAS d’UTILISATION</vt:lpstr>
      <vt:lpstr>Exemple</vt:lpstr>
      <vt:lpstr>Relations entre les cas d'utilisation</vt:lpstr>
      <vt:lpstr>relation generalize</vt:lpstr>
      <vt:lpstr>Relation include</vt:lpstr>
      <vt:lpstr>Relation extend</vt:lpstr>
      <vt:lpstr>En résumé</vt:lpstr>
      <vt:lpstr>Quand l’utiliser ? </vt:lpstr>
      <vt:lpstr>Astuces : diagramme de cas d’utilisation</vt:lpstr>
      <vt:lpstr>Fin</vt:lpstr>
    </vt:vector>
  </TitlesOfParts>
  <Company>Carter Cash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Fabienne Masse</dc:creator>
  <cp:lastModifiedBy>Fabienne Charpentier</cp:lastModifiedBy>
  <cp:revision>467</cp:revision>
  <dcterms:created xsi:type="dcterms:W3CDTF">2008-06-30T09:24:01Z</dcterms:created>
  <dcterms:modified xsi:type="dcterms:W3CDTF">2014-10-05T11:21:34Z</dcterms:modified>
</cp:coreProperties>
</file>