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c6b4f62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c6b4f62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28c0a07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28c0a07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79127ec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79127ec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c6b4f6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c6b4f6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dc6b4f6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dc6b4f6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c6b4f622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c6b4f62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c6b4f62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c6b4f62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kaggle.com/c/ml2020spring-hw12/" TargetMode="External"/><Relationship Id="rId4" Type="http://schemas.openxmlformats.org/officeDocument/2006/relationships/hyperlink" Target="https://drive.google.com/file/d/12-07DSquGdzN3JBHBChN4nMo3i8BqTiL/vi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cTdIDT_fsBWGbaljhPSmBI6gwkw-tQ2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lApKwJ7BFoC11RigcpJK65eIxVbaAjGsxdQfNvujDus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HW12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</a:t>
            </a:r>
            <a:r>
              <a:rPr lang="zh-TW"/>
              <a:t>Submission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hw12-&lt;account&gt;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hw12_test.sh（用以 reproduce 你的 private score，誤差容忍 0.5%，</a:t>
            </a:r>
            <a:r>
              <a:rPr lang="zh-TW" sz="1400"/>
              <a:t>限時 </a:t>
            </a:r>
            <a:r>
              <a:rPr b="1" lang="zh-TW" sz="1400">
                <a:solidFill>
                  <a:srgbClr val="FF0000"/>
                </a:solidFill>
              </a:rPr>
              <a:t>20 </a:t>
            </a:r>
            <a:r>
              <a:rPr lang="zh-TW" sz="1400"/>
              <a:t>分鐘。</a:t>
            </a:r>
            <a:r>
              <a:rPr lang="zh-TW" sz="1400"/>
              <a:t>）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</a:t>
            </a:r>
            <a:r>
              <a:rPr lang="zh-TW" sz="1400"/>
              <a:t>時需要</a:t>
            </a:r>
            <a:r>
              <a:rPr lang="zh-TW" sz="1400"/>
              <a:t>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hw12_test.sh  &lt;data directory&gt;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directory: 此資料夾中會包含 test_data 和 train_data 兩個資料夾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輸出結果的 csv 檔路徑</a:t>
            </a:r>
            <a:br>
              <a:rPr lang="zh-TW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請保留 training 的 Python 檔案，以防有任何狀況。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(1/3)</a:t>
            </a:r>
            <a:endParaRPr sz="12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這裡我們介紹最基礎的 DaNN (Domain-Adversarial Training of NNs)。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如果一個模型在測試時吃到不是與訓練集同個 distribution 的輸入，那麼輸出往往會爆走，如下圖。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而為什麼不能讓圖中的 CNN 在輸入 B dataset 輸出正常的 output？因為你並沒有 B dataset 的 label 使模型學習。</a:t>
            </a:r>
            <a:endParaRPr sz="1400"/>
          </a:p>
        </p:txBody>
      </p:sp>
      <p:sp>
        <p:nvSpPr>
          <p:cNvPr id="147" name="Google Shape;147;p25"/>
          <p:cNvSpPr/>
          <p:nvPr/>
        </p:nvSpPr>
        <p:spPr>
          <a:xfrm>
            <a:off x="3557550" y="3162500"/>
            <a:ext cx="2028900" cy="10980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CNN</a:t>
            </a:r>
            <a:endParaRPr sz="1800"/>
          </a:p>
        </p:txBody>
      </p:sp>
      <p:sp>
        <p:nvSpPr>
          <p:cNvPr id="148" name="Google Shape;148;p25"/>
          <p:cNvSpPr txBox="1"/>
          <p:nvPr/>
        </p:nvSpPr>
        <p:spPr>
          <a:xfrm>
            <a:off x="859225" y="31625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859225" y="37087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0" name="Google Shape;150;p25"/>
          <p:cNvCxnSpPr>
            <a:stCxn id="148" idx="3"/>
            <a:endCxn id="147" idx="1"/>
          </p:cNvCxnSpPr>
          <p:nvPr/>
        </p:nvCxnSpPr>
        <p:spPr>
          <a:xfrm>
            <a:off x="2840125" y="3389300"/>
            <a:ext cx="717300" cy="32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>
            <a:stCxn id="149" idx="3"/>
            <a:endCxn id="147" idx="1"/>
          </p:cNvCxnSpPr>
          <p:nvPr/>
        </p:nvCxnSpPr>
        <p:spPr>
          <a:xfrm flipH="1" rot="10800000">
            <a:off x="2840125" y="3711400"/>
            <a:ext cx="717300" cy="22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5"/>
          <p:cNvSpPr txBox="1"/>
          <p:nvPr/>
        </p:nvSpPr>
        <p:spPr>
          <a:xfrm>
            <a:off x="6303875" y="32116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6303875" y="37578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Abnormal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54;p25"/>
          <p:cNvCxnSpPr>
            <a:stCxn id="147" idx="3"/>
            <a:endCxn id="152" idx="1"/>
          </p:cNvCxnSpPr>
          <p:nvPr/>
        </p:nvCxnSpPr>
        <p:spPr>
          <a:xfrm flipH="1" rot="10800000">
            <a:off x="5586450" y="3438500"/>
            <a:ext cx="717300" cy="27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>
            <a:stCxn id="147" idx="3"/>
            <a:endCxn id="153" idx="1"/>
          </p:cNvCxnSpPr>
          <p:nvPr/>
        </p:nvCxnSpPr>
        <p:spPr>
          <a:xfrm>
            <a:off x="5586450" y="3711500"/>
            <a:ext cx="717300" cy="27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(2/3)</a:t>
            </a:r>
            <a:endParaRPr sz="1200"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為了因應這樣的情況，DaNN就將 CNN 先拆成兩個部分，並且想辦法讓前半的 CNN 在吃入兩個 A dataset &amp; B dataset 後得到的 distribution 是相近的，那麼後半就會因為輸入是正常的 output，而發揮正常的功用。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2378825" y="3162500"/>
            <a:ext cx="1621500" cy="111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前半 </a:t>
            </a:r>
            <a:r>
              <a:rPr lang="zh-TW" sz="1800"/>
              <a:t>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Feature Extrator</a:t>
            </a:r>
            <a:endParaRPr sz="1800"/>
          </a:p>
        </p:txBody>
      </p:sp>
      <p:sp>
        <p:nvSpPr>
          <p:cNvPr id="163" name="Google Shape;163;p26"/>
          <p:cNvSpPr txBox="1"/>
          <p:nvPr/>
        </p:nvSpPr>
        <p:spPr>
          <a:xfrm>
            <a:off x="252025" y="3162500"/>
            <a:ext cx="189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52025" y="3708700"/>
            <a:ext cx="189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" name="Google Shape;165;p26"/>
          <p:cNvCxnSpPr>
            <a:stCxn id="163" idx="3"/>
            <a:endCxn id="162" idx="1"/>
          </p:cNvCxnSpPr>
          <p:nvPr/>
        </p:nvCxnSpPr>
        <p:spPr>
          <a:xfrm>
            <a:off x="2144425" y="3389300"/>
            <a:ext cx="234300" cy="32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6"/>
          <p:cNvCxnSpPr>
            <a:stCxn id="164" idx="3"/>
            <a:endCxn id="162" idx="1"/>
          </p:cNvCxnSpPr>
          <p:nvPr/>
        </p:nvCxnSpPr>
        <p:spPr>
          <a:xfrm flipH="1" rot="10800000">
            <a:off x="2144425" y="3718300"/>
            <a:ext cx="2343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6"/>
          <p:cNvSpPr txBox="1"/>
          <p:nvPr/>
        </p:nvSpPr>
        <p:spPr>
          <a:xfrm>
            <a:off x="4401000" y="3097900"/>
            <a:ext cx="877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327950" y="3708700"/>
            <a:ext cx="951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9" name="Google Shape;169;p26"/>
          <p:cNvCxnSpPr>
            <a:stCxn id="162" idx="3"/>
            <a:endCxn id="167" idx="1"/>
          </p:cNvCxnSpPr>
          <p:nvPr/>
        </p:nvCxnSpPr>
        <p:spPr>
          <a:xfrm flipH="1" rot="10800000">
            <a:off x="4000325" y="3324800"/>
            <a:ext cx="400800" cy="393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6"/>
          <p:cNvCxnSpPr>
            <a:stCxn id="162" idx="3"/>
            <a:endCxn id="168" idx="1"/>
          </p:cNvCxnSpPr>
          <p:nvPr/>
        </p:nvCxnSpPr>
        <p:spPr>
          <a:xfrm>
            <a:off x="4000325" y="3718400"/>
            <a:ext cx="3276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6"/>
          <p:cNvSpPr/>
          <p:nvPr/>
        </p:nvSpPr>
        <p:spPr>
          <a:xfrm>
            <a:off x="5876875" y="3218500"/>
            <a:ext cx="1452300" cy="11118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後</a:t>
            </a:r>
            <a:r>
              <a:rPr lang="zh-TW" sz="1800"/>
              <a:t>半 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Label Predictor</a:t>
            </a:r>
            <a:endParaRPr sz="1800"/>
          </a:p>
        </p:txBody>
      </p:sp>
      <p:sp>
        <p:nvSpPr>
          <p:cNvPr id="172" name="Google Shape;172;p26"/>
          <p:cNvSpPr txBox="1"/>
          <p:nvPr/>
        </p:nvSpPr>
        <p:spPr>
          <a:xfrm>
            <a:off x="7829375" y="3274500"/>
            <a:ext cx="1178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7829375" y="3820700"/>
            <a:ext cx="1388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4" name="Google Shape;174;p26"/>
          <p:cNvCxnSpPr>
            <a:stCxn id="171" idx="3"/>
            <a:endCxn id="172" idx="1"/>
          </p:cNvCxnSpPr>
          <p:nvPr/>
        </p:nvCxnSpPr>
        <p:spPr>
          <a:xfrm flipH="1" rot="10800000">
            <a:off x="7329175" y="3501400"/>
            <a:ext cx="500100" cy="27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>
            <a:stCxn id="171" idx="3"/>
            <a:endCxn id="173" idx="1"/>
          </p:cNvCxnSpPr>
          <p:nvPr/>
        </p:nvCxnSpPr>
        <p:spPr>
          <a:xfrm>
            <a:off x="7329175" y="3774400"/>
            <a:ext cx="500100" cy="27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stCxn id="167" idx="3"/>
            <a:endCxn id="171" idx="1"/>
          </p:cNvCxnSpPr>
          <p:nvPr/>
        </p:nvCxnSpPr>
        <p:spPr>
          <a:xfrm>
            <a:off x="5278800" y="3324700"/>
            <a:ext cx="598200" cy="449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68" idx="3"/>
            <a:endCxn id="171" idx="1"/>
          </p:cNvCxnSpPr>
          <p:nvPr/>
        </p:nvCxnSpPr>
        <p:spPr>
          <a:xfrm flipH="1" rot="10800000">
            <a:off x="5278950" y="3774400"/>
            <a:ext cx="597900" cy="28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(3/3)</a:t>
            </a:r>
            <a:endParaRPr sz="120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而如何讓前半段的模型輸入兩種不同分布的資料，輸出卻是同個分布呢？最簡單的方法就是像 GAN 一樣導入一個 discriminator 來分辨輸入是哪個 dataset，並讓 feature extractor 來騙過 discriminator 即可。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2438500" y="2877400"/>
            <a:ext cx="1621500" cy="111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前半 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Feature Extrator</a:t>
            </a:r>
            <a:endParaRPr sz="1800"/>
          </a:p>
        </p:txBody>
      </p:sp>
      <p:sp>
        <p:nvSpPr>
          <p:cNvPr id="185" name="Google Shape;185;p27"/>
          <p:cNvSpPr txBox="1"/>
          <p:nvPr/>
        </p:nvSpPr>
        <p:spPr>
          <a:xfrm>
            <a:off x="311700" y="2877400"/>
            <a:ext cx="1867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11700" y="3423600"/>
            <a:ext cx="1867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4394625" y="2531725"/>
            <a:ext cx="10614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 B’s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322675" y="3423600"/>
            <a:ext cx="1153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</a:t>
            </a:r>
            <a:b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A’s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7"/>
          <p:cNvCxnSpPr>
            <a:stCxn id="184" idx="3"/>
            <a:endCxn id="187" idx="1"/>
          </p:cNvCxnSpPr>
          <p:nvPr/>
        </p:nvCxnSpPr>
        <p:spPr>
          <a:xfrm flipH="1" rot="10800000">
            <a:off x="4060000" y="2917600"/>
            <a:ext cx="334500" cy="51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7"/>
          <p:cNvCxnSpPr>
            <a:stCxn id="184" idx="3"/>
            <a:endCxn id="188" idx="1"/>
          </p:cNvCxnSpPr>
          <p:nvPr/>
        </p:nvCxnSpPr>
        <p:spPr>
          <a:xfrm>
            <a:off x="4060000" y="3433300"/>
            <a:ext cx="2628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7"/>
          <p:cNvSpPr/>
          <p:nvPr/>
        </p:nvSpPr>
        <p:spPr>
          <a:xfrm>
            <a:off x="5739150" y="2877400"/>
            <a:ext cx="1673100" cy="11118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Discriminator /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Domain Classifier</a:t>
            </a:r>
            <a:endParaRPr sz="1800"/>
          </a:p>
        </p:txBody>
      </p:sp>
      <p:cxnSp>
        <p:nvCxnSpPr>
          <p:cNvPr id="192" name="Google Shape;192;p27"/>
          <p:cNvCxnSpPr>
            <a:stCxn id="187" idx="3"/>
            <a:endCxn id="191" idx="1"/>
          </p:cNvCxnSpPr>
          <p:nvPr/>
        </p:nvCxnSpPr>
        <p:spPr>
          <a:xfrm>
            <a:off x="5456025" y="2917675"/>
            <a:ext cx="283200" cy="51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7"/>
          <p:cNvCxnSpPr>
            <a:stCxn id="188" idx="3"/>
            <a:endCxn id="191" idx="1"/>
          </p:cNvCxnSpPr>
          <p:nvPr/>
        </p:nvCxnSpPr>
        <p:spPr>
          <a:xfrm flipH="1" rot="10800000">
            <a:off x="5476475" y="3433200"/>
            <a:ext cx="2628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stCxn id="185" idx="3"/>
            <a:endCxn id="184" idx="1"/>
          </p:cNvCxnSpPr>
          <p:nvPr/>
        </p:nvCxnSpPr>
        <p:spPr>
          <a:xfrm>
            <a:off x="2179200" y="3104200"/>
            <a:ext cx="259200" cy="32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86" idx="3"/>
            <a:endCxn id="184" idx="1"/>
          </p:cNvCxnSpPr>
          <p:nvPr/>
        </p:nvCxnSpPr>
        <p:spPr>
          <a:xfrm flipH="1" rot="10800000">
            <a:off x="2179200" y="3433200"/>
            <a:ext cx="2592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7"/>
          <p:cNvSpPr txBox="1"/>
          <p:nvPr/>
        </p:nvSpPr>
        <p:spPr>
          <a:xfrm>
            <a:off x="4322675" y="4047825"/>
            <a:ext cx="235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，以騙過 discriminator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7" name="Google Shape;197;p27"/>
          <p:cNvCxnSpPr>
            <a:stCxn id="191" idx="3"/>
            <a:endCxn id="198" idx="1"/>
          </p:cNvCxnSpPr>
          <p:nvPr/>
        </p:nvCxnSpPr>
        <p:spPr>
          <a:xfrm flipH="1" rot="10800000">
            <a:off x="7412250" y="3196900"/>
            <a:ext cx="473700" cy="236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7"/>
          <p:cNvSpPr txBox="1"/>
          <p:nvPr/>
        </p:nvSpPr>
        <p:spPr>
          <a:xfrm>
            <a:off x="7885825" y="2970000"/>
            <a:ext cx="120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是 A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7885825" y="3423600"/>
            <a:ext cx="120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是 B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0" name="Google Shape;200;p27"/>
          <p:cNvCxnSpPr>
            <a:stCxn id="191" idx="3"/>
            <a:endCxn id="199" idx="1"/>
          </p:cNvCxnSpPr>
          <p:nvPr/>
        </p:nvCxnSpPr>
        <p:spPr>
          <a:xfrm>
            <a:off x="7412250" y="3433300"/>
            <a:ext cx="4737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&amp; Kaggle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Regulations &amp; Grading Policy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Domain Adaptation: 讓模型可以在訓練時只需要 A dataset label，不需要 B dataset label 的情況下提高 B dataset 的準確率。（A dataset &amp; task 接近 B dataset &amp; task）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給定真實圖片 &amp; 標籤以及大量的</a:t>
            </a:r>
            <a:br>
              <a:rPr lang="zh-TW"/>
            </a:br>
            <a:r>
              <a:rPr lang="zh-TW"/>
              <a:t>手繪圖片，請設計一種方法使得</a:t>
            </a:r>
            <a:br>
              <a:rPr lang="zh-TW"/>
            </a:br>
            <a:r>
              <a:rPr lang="zh-TW"/>
              <a:t>模型可以預測出手繪圖片的標籤</a:t>
            </a:r>
            <a:br>
              <a:rPr lang="zh-TW"/>
            </a:br>
            <a:r>
              <a:rPr lang="zh-TW"/>
              <a:t>為何。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950" y="2151300"/>
            <a:ext cx="4742375" cy="27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: 5000 張</a:t>
            </a:r>
            <a:r>
              <a:rPr lang="zh-TW"/>
              <a:t>真實圖片 + label, 32 x 32 RGB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: 100000 張手繪圖片，28 x 28 Gray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Label: 總共需要預測 10 個 class，如下圖所示。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資料下載下來是以 0 ~ 9 作為label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0" y="2762250"/>
            <a:ext cx="9004100" cy="11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6440"/>
            <a:ext cx="9144000" cy="93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解壓縮後用以下幾行就能以 dataloader 使用。</a:t>
            </a:r>
            <a:br>
              <a:rPr lang="zh-TW"/>
            </a:b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source_dataset = ImageFolder(</a:t>
            </a:r>
            <a:r>
              <a:rPr lang="zh-TW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'train_data'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transform=YOUR_SOURCE_TRANCEFORM)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target_dataset = ImageFolder(</a:t>
            </a:r>
            <a:r>
              <a:rPr lang="zh-TW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'test_data'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transform=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YOUR_TARGET_TRANCEFORM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source_dataloader = DataLoader(source_dataset, batch_size=</a:t>
            </a:r>
            <a:r>
              <a:rPr lang="zh-T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target_dataloader = DataLoader(target_dataset, batch_size=</a:t>
            </a:r>
            <a:r>
              <a:rPr lang="zh-T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第一行為 id, label。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接下來 10 萬行分別代表第 k 張圖片的 label。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Evaluate Metrics = @1 Accuracy。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358" y="627408"/>
            <a:ext cx="2176450" cy="40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Regulations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label（有標或找 dataset 但沒用在 model 上也一樣），一被發現或檢舉，該作業以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請描述你實作的模型架構、方法以及 accuracy 為何。其中你的方法必須為 domain adversarial training 系列(就是你的方法必須要讓輸入 training data &amp; testing data 後的某一層輸出 distribution 要相近)。(2%)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請視覺化真實圖片以及手繪圖片通過沒有使用 domain adversarial training 的 feature extractor 的 domain 分布圖。(2%)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請視覺化真實圖片以及手繪圖片通過有使用 domain adversarial training 的 feature extractor 的 domain分布圖。(2%)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Report Template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Example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167057" y="4624400"/>
            <a:ext cx="1607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DaNN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(第 3 小題)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363700" cy="311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357325" y="4624400"/>
            <a:ext cx="2274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without DaNN (第 2 小題)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275" y="1304825"/>
            <a:ext cx="4267073" cy="31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