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86571728" y="0"/>
      </p:cViewPr>
      <p:guideLst>
        <p:guide pos="3044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t1p.de/7vay3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ciimath.org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lato.stanford.edu/entries/pm-notatio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ecki/logicConverter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q.inria.fr/" TargetMode="External"/><Relationship Id="rId3" Type="http://schemas.openxmlformats.org/officeDocument/2006/relationships/hyperlink" Target="https://www.principiarewrite.com/" TargetMode="External"/><Relationship Id="rId4" Type="http://schemas.openxmlformats.org/officeDocument/2006/relationships/hyperlink" Target="https://us.metamath.org/mm.html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3c.github.io/mathml-core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Untertitel 2"/>
          <p:cNvSpPr txBox="1"/>
          <p:nvPr/>
        </p:nvSpPr>
        <p:spPr bwMode="auto">
          <a:xfrm>
            <a:off x="380880" y="1791000"/>
            <a:ext cx="6857640" cy="360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br>
              <a:rPr>
                <a:latin typeface="Libertinus Sans"/>
                <a:cs typeface="Libertinus Sans"/>
              </a:rPr>
            </a:br>
            <a:r>
              <a:rPr lang="de-DE" sz="3600" b="0" strike="noStrike" spc="0">
                <a:latin typeface="Libertinus Sans"/>
                <a:cs typeface="Libertinus Sans"/>
              </a:rPr>
              <a:t>Überlegungen zur Wiedergabe formallogischer Formeln in digitalen Editionen.</a:t>
            </a: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r>
              <a:rPr lang="de-DE" sz="1600" b="0" strike="noStrike" spc="-1">
                <a:latin typeface="Libertinus Sans"/>
                <a:cs typeface="Libertinus Sans"/>
              </a:rPr>
              <a:t>Eckhart Arnold, Digital Humanities, BAdW</a:t>
            </a:r>
            <a:endParaRPr sz="1600" b="0" strike="noStrike" spc="-1">
              <a:latin typeface="Libertinus Sans"/>
              <a:cs typeface="Libertinus Sans"/>
            </a:endParaRPr>
          </a:p>
        </p:txBody>
      </p:sp>
      <p:pic>
        <p:nvPicPr>
          <p:cNvPr id="1609525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6" y="68209"/>
            <a:ext cx="4717828" cy="1358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5064" name="Textfeld 1"/>
          <p:cNvSpPr/>
          <p:nvPr/>
        </p:nvSpPr>
        <p:spPr bwMode="auto">
          <a:xfrm flipH="0" flipV="0">
            <a:off x="258984" y="1669141"/>
            <a:ext cx="8605101" cy="5064693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Umständlichkeit von MathML - Ein Beispiel: </a:t>
            </a:r>
            <a:r>
              <a:rPr lang="de-DE" sz="1600" b="1" strike="noStrike" spc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</a:t>
            </a:r>
            <a:r>
              <a:rPr lang="de-DE" sz="1600" b="0" strike="noStrike" spc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ax</a:t>
            </a:r>
            <a:r>
              <a:rPr lang="de-DE" sz="1600" b="0" strike="noStrike" spc="0" baseline="3000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2</a:t>
            </a:r>
            <a:r>
              <a:rPr lang="de-DE" sz="1600" b="0" strike="noStrike" spc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+ bx + c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MathML					S-Ausdruck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257234628" name="Rechteck 3_0"/>
          <p:cNvSpPr/>
          <p:nvPr/>
        </p:nvSpPr>
        <p:spPr bwMode="auto">
          <a:xfrm flipH="0" flipV="0"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5179909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635649860" name=""/>
          <p:cNvSpPr txBox="1"/>
          <p:nvPr/>
        </p:nvSpPr>
        <p:spPr bwMode="auto">
          <a:xfrm flipH="0" flipV="0"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  <p:sp>
        <p:nvSpPr>
          <p:cNvPr id="1322743810" name=""/>
          <p:cNvSpPr txBox="1"/>
          <p:nvPr/>
        </p:nvSpPr>
        <p:spPr bwMode="auto">
          <a:xfrm flipH="0" flipV="0">
            <a:off x="407812" y="2321718"/>
            <a:ext cx="3216487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&lt;math&gt;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&lt;apply&gt;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&lt;plus/&gt;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&lt;times/&gt;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&lt;ci&gt;a&lt;/ci&gt;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&lt;power/&gt;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&lt;ci&gt;x&lt;/ci&gt;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    &lt;cn&gt;2&lt;/cn&gt;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&lt;/apply&gt;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&lt;/apply&gt;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&lt;times/&gt;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&lt;ci&gt;b&lt;/ci&gt;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    &lt;ci&gt;x&lt;/ci&gt;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&lt;/apply&gt;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    &lt;ci&gt;c&lt;/ci&gt;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  &lt;/apply&gt;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&lt;/math&gt;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851385" name=""/>
          <p:cNvSpPr txBox="1"/>
          <p:nvPr/>
        </p:nvSpPr>
        <p:spPr bwMode="auto">
          <a:xfrm flipH="0" flipV="0">
            <a:off x="4823046" y="2440780"/>
            <a:ext cx="2053018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br>
              <a:rPr>
                <a:latin typeface="Libertinus Mono"/>
                <a:cs typeface="Libertinus Mono"/>
              </a:rPr>
            </a:br>
            <a:b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</a:b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(plus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(times a (power x 2))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(times b x)</a:t>
            </a:r>
            <a:endParaRPr>
              <a:solidFill>
                <a:schemeClr val="accent5">
                  <a:lumMod val="50000"/>
                </a:schemeClr>
              </a:solidFill>
              <a:latin typeface="Libertinus Mono"/>
              <a:cs typeface="Libertinus Mono"/>
            </a:endParaRPr>
          </a:p>
          <a:p>
            <a:pPr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Libertinus Mono"/>
                <a:cs typeface="Libertinus Mono"/>
              </a:rPr>
              <a:t>  c)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9713547" name=""/>
          <p:cNvSpPr txBox="1"/>
          <p:nvPr/>
        </p:nvSpPr>
        <p:spPr bwMode="auto">
          <a:xfrm flipH="0" flipV="0">
            <a:off x="4117590" y="3571875"/>
            <a:ext cx="4746853" cy="23594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Wurden die Fehler von TEI-XML und XHTML wiederholt?</a:t>
            </a:r>
            <a:br>
              <a:rPr lang="en-US" sz="1400" b="0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</a:br>
            <a:r>
              <a:rPr lang="en-US" sz="1400" b="0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Werden sie mit MathML-Code korrigiert?</a:t>
            </a:r>
            <a:br>
              <a:rPr sz="1400">
                <a:latin typeface="Libertinus Sans"/>
                <a:cs typeface="Libertinus Sans"/>
              </a:rPr>
            </a:br>
            <a:endParaRPr sz="140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>
                <a:latin typeface="Libertinus Sans"/>
                <a:cs typeface="Libertinus Sans"/>
              </a:rPr>
              <a:t>MathML = Die gute Idee, mathmatische Formeln durch ihren Strukturbaum maschinenlesbar darzustellen, runiniert durch “Overengineering”</a:t>
            </a:r>
            <a:br>
              <a:rPr sz="1400">
                <a:latin typeface="Libertinus Sans"/>
                <a:cs typeface="Libertinus Sans"/>
              </a:rPr>
            </a:br>
            <a:endParaRPr sz="140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>
                <a:latin typeface="Libertinus Sans"/>
                <a:cs typeface="Libertinus Sans"/>
              </a:rPr>
              <a:t>Beispiel aus en.wikipedia.org: </a:t>
            </a:r>
            <a:r>
              <a:rPr sz="1400" u="sng">
                <a:solidFill>
                  <a:schemeClr val="accent5"/>
                </a:solidFill>
                <a:latin typeface="Libertinus Sans"/>
                <a:cs typeface="Libertinus Sans"/>
                <a:hlinkClick r:id="rId3" tooltip="https://t1p.de/7vay3"/>
              </a:rPr>
              <a:t>t1p.de/7vay3</a:t>
            </a:r>
            <a:endParaRPr sz="140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006155" name="Textfeld 1"/>
          <p:cNvSpPr/>
          <p:nvPr/>
        </p:nvSpPr>
        <p:spPr bwMode="auto">
          <a:xfrm flipH="0" flipV="0">
            <a:off x="258983" y="1716484"/>
            <a:ext cx="8898141" cy="808830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Unicode basierte Formate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Logische Formeln lassen sich in der Regel in Unicode darstellen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ASCIMath: </a:t>
            </a:r>
            <a:r>
              <a:rPr lang="de-DE" sz="1600" b="0" i="0" u="sng" strike="noStrike" cap="none" spc="0">
                <a:solidFill>
                  <a:schemeClr val="tx1"/>
                </a:solidFill>
                <a:latin typeface="Libertinus Sans"/>
                <a:cs typeface="Libertinus Sans"/>
                <a:hlinkClick r:id="rId2" tooltip="http://asciimath.org/"/>
              </a:rPr>
              <a:t>http://asciimath.org/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 Keine deutlichen Vorteile gegenüber LaTeX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Tastatur-Notation, die die Formeln mit den auf der Tastatur verfügbaren Zeichen abbilden.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de-DE" sz="1600" b="0" i="1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Ein gangbarer Weg, aber vllt. eher für die Eingabe und ggf. die Suche</a:t>
            </a:r>
            <a:endParaRPr sz="1600" b="0" i="1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Ergebnis (Bereitstellungsformate)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Ja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: LaTeX, Unicode,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S-Ausdrücke, MetaMath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C00000"/>
                </a:solidFill>
                <a:latin typeface="Libertinus Sans"/>
                <a:cs typeface="Libertinus Sans"/>
              </a:rPr>
              <a:t>Nein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: MathML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accent5"/>
                </a:solidFill>
                <a:latin typeface="Libertinus Sans"/>
                <a:cs typeface="Libertinus Sans"/>
              </a:rPr>
              <a:t>Vielleicht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: MathMLCore, Coq, Tastaturnotation (falls bei der Eingabe verwendet)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595405853" name="Rechteck 3_0"/>
          <p:cNvSpPr/>
          <p:nvPr/>
        </p:nvSpPr>
        <p:spPr bwMode="auto">
          <a:xfrm flipH="0" flipV="0"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539295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2100115624" name=""/>
          <p:cNvSpPr txBox="1"/>
          <p:nvPr/>
        </p:nvSpPr>
        <p:spPr bwMode="auto">
          <a:xfrm flipH="0" flipV="0"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 flipH="0" flipV="0">
            <a:off x="348279" y="1637109"/>
            <a:ext cx="8741836" cy="8710094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Eingabetechnologien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LaTeX: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Bearbeiter können sofort loslegen, kein Entwicklungsaufwand für Druck und Online-Vorschau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ggf. anspruchsvolle Entwicklung eines Parsers für die Umwandlung in maschinenlesbare Formen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Inhaltsform könnte zusätzliche Annotation erfordern (bei logischen Formeln unwahrscheinlich)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Tastatur-Notation: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geringste Tipp-Arbeit, direkte Übernahme aus dem Text, </a:t>
            </a:r>
            <a:r>
              <a:rPr lang="de-DE" sz="1600" b="0" i="1" strike="noStrike" spc="0">
                <a:latin typeface="Libertinus Sans"/>
                <a:cs typeface="Libertinus Sans"/>
              </a:rPr>
              <a:t>einfachste Konvertierung</a:t>
            </a:r>
            <a:r>
              <a:rPr lang="de-DE" sz="1600" b="0" strike="noStrike" spc="0">
                <a:latin typeface="Libertinus Sans"/>
                <a:cs typeface="Libertinus Sans"/>
              </a:rPr>
              <a:t>, evtl. ungewohnt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Werkzeuge für die Umwandlung nach LaTeX und (Live-)Vorschau müssen erst entwickelt werden. Im Prinzip nicht schwer, aber...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solidFill>
                  <a:schemeClr val="accent5"/>
                </a:solidFill>
                <a:latin typeface="Libertinus Sans"/>
                <a:cs typeface="Libertinus Sans"/>
              </a:rPr>
              <a:t>Computer-Algebrasystem: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Kann zugleich als aktives Bereitstellungsformat dienen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Sinnvoll, wenn LaTeX-Export möglich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Hinsichtlich Vorschau etc. ebenfalls etwas umständlicher als LaTeX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 flipH="0" flipV="0"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3154065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"/>
          <p:cNvSpPr txBox="1"/>
          <p:nvPr/>
        </p:nvSpPr>
        <p:spPr bwMode="auto">
          <a:xfrm flipH="0" flipV="0"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4. Frage</a:t>
            </a:r>
            <a:endParaRPr sz="3600"/>
          </a:p>
        </p:txBody>
      </p:sp>
      <p:sp>
        <p:nvSpPr>
          <p:cNvPr id="516423107" name=""/>
          <p:cNvSpPr txBox="1"/>
          <p:nvPr/>
        </p:nvSpPr>
        <p:spPr bwMode="auto">
          <a:xfrm flipH="0" flipV="0">
            <a:off x="6737968" y="4554140"/>
            <a:ext cx="221269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solidFill>
                  <a:srgbClr val="C00000"/>
                </a:solidFill>
                <a:latin typeface="Libertinus Sans"/>
                <a:cs typeface="Libertinus Sans"/>
              </a:rPr>
              <a:t>eher nicht</a:t>
            </a:r>
            <a:r>
              <a:rPr sz="1400">
                <a:latin typeface="Libertinus Sans"/>
                <a:cs typeface="Libertinus Sans"/>
              </a:rPr>
              <a:t>: Formeleditor</a:t>
            </a:r>
            <a:endParaRPr sz="1400">
              <a:latin typeface="Libertinus Sans"/>
              <a:cs typeface="Libertinus Sans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für logische Formeln nicht notwendig</a:t>
            </a:r>
            <a:endParaRPr sz="1400">
              <a:latin typeface="Libertinus Sans"/>
              <a:cs typeface="Libertinus Sans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langsame Eingabe</a:t>
            </a:r>
            <a:endParaRPr sz="1400">
              <a:latin typeface="Libertinus Sans"/>
              <a:cs typeface="Libertinus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619121" name="Textfeld 1"/>
          <p:cNvSpPr/>
          <p:nvPr/>
        </p:nvSpPr>
        <p:spPr bwMode="auto">
          <a:xfrm flipH="0" flipV="0">
            <a:off x="348279" y="1637108"/>
            <a:ext cx="8516514" cy="5381680"/>
          </a:xfrm>
          <a:prstGeom prst="rect">
            <a:avLst/>
          </a:prstGeom>
          <a:noFill/>
          <a:ln w="19049">
            <a:solidFill>
              <a:schemeClr val="bg2">
                <a:lumMod val="50196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sz="1600" b="0" strike="noStrike" spc="0">
                <a:latin typeface="Libertinus Sans"/>
                <a:cs typeface="Libertinus Sans"/>
              </a:rPr>
              <a:t>Automatische Konvertierung von logischen Formeln in Russell-Peano-Notation:</a:t>
            </a:r>
            <a:endParaRPr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421487938" name="Rechteck 3_0"/>
          <p:cNvSpPr/>
          <p:nvPr/>
        </p:nvSpPr>
        <p:spPr bwMode="auto">
          <a:xfrm flipH="0" flipV="0"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2139146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863510857" name=""/>
          <p:cNvSpPr txBox="1"/>
          <p:nvPr/>
        </p:nvSpPr>
        <p:spPr bwMode="auto">
          <a:xfrm flipH="0" flipV="0">
            <a:off x="2808904" y="460497"/>
            <a:ext cx="33498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/>
              <a:t>Exkurs</a:t>
            </a:r>
            <a:endParaRPr sz="3600"/>
          </a:p>
        </p:txBody>
      </p:sp>
      <p:sp>
        <p:nvSpPr>
          <p:cNvPr id="90106331" name=""/>
          <p:cNvSpPr txBox="1"/>
          <p:nvPr/>
        </p:nvSpPr>
        <p:spPr bwMode="auto">
          <a:xfrm flipH="0" flipV="0">
            <a:off x="348279" y="2755356"/>
            <a:ext cx="1623957" cy="457560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Parser - basierend auf formaler Grammatik</a:t>
            </a:r>
            <a:endParaRPr sz="1200">
              <a:latin typeface="Libertinus Sans"/>
              <a:cs typeface="Libertinus Sans"/>
            </a:endParaRPr>
          </a:p>
        </p:txBody>
      </p:sp>
      <p:sp>
        <p:nvSpPr>
          <p:cNvPr id="1964531860" name=""/>
          <p:cNvSpPr txBox="1"/>
          <p:nvPr/>
        </p:nvSpPr>
        <p:spPr bwMode="auto">
          <a:xfrm flipH="0" flipV="0">
            <a:off x="2359499" y="2755356"/>
            <a:ext cx="1769648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Abstrakter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der R-P-Notation</a:t>
            </a:r>
            <a:endParaRPr sz="1200">
              <a:latin typeface="Libertinus Sans"/>
              <a:cs typeface="Libertinus Sans"/>
            </a:endParaRPr>
          </a:p>
        </p:txBody>
      </p:sp>
      <p:sp>
        <p:nvSpPr>
          <p:cNvPr id="210434553" name=""/>
          <p:cNvSpPr txBox="1"/>
          <p:nvPr/>
        </p:nvSpPr>
        <p:spPr bwMode="auto">
          <a:xfrm flipH="0" flipV="0">
            <a:off x="4535157" y="2755356"/>
            <a:ext cx="1734847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Logischer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- notationsunabhängig</a:t>
            </a:r>
            <a:endParaRPr sz="1200">
              <a:latin typeface="Libertinus Sans"/>
              <a:cs typeface="Libertinus Sans"/>
            </a:endParaRPr>
          </a:p>
        </p:txBody>
      </p:sp>
      <p:sp>
        <p:nvSpPr>
          <p:cNvPr id="833665168" name=""/>
          <p:cNvSpPr txBox="1"/>
          <p:nvPr/>
        </p:nvSpPr>
        <p:spPr bwMode="auto">
          <a:xfrm flipH="0" flipV="0">
            <a:off x="3359354" y="3682999"/>
            <a:ext cx="717722" cy="396599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R-P: </a:t>
            </a:r>
            <a:br>
              <a:rPr/>
            </a:br>
            <a:r>
              <a:rPr/>
              <a:t>TeX</a:t>
            </a:r>
            <a:endParaRPr/>
          </a:p>
        </p:txBody>
      </p:sp>
      <p:sp>
        <p:nvSpPr>
          <p:cNvPr id="72510322" name=""/>
          <p:cNvSpPr txBox="1"/>
          <p:nvPr/>
        </p:nvSpPr>
        <p:spPr bwMode="auto">
          <a:xfrm flipH="0" flipV="0">
            <a:off x="4535157" y="3682999"/>
            <a:ext cx="688528" cy="396599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modern: TeX</a:t>
            </a:r>
            <a:endParaRPr/>
          </a:p>
        </p:txBody>
      </p:sp>
      <p:sp>
        <p:nvSpPr>
          <p:cNvPr id="435544408" name=""/>
          <p:cNvSpPr txBox="1"/>
          <p:nvPr/>
        </p:nvSpPr>
        <p:spPr bwMode="auto">
          <a:xfrm flipH="0" flipV="0">
            <a:off x="2352659" y="4888771"/>
            <a:ext cx="1742002" cy="396599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Online-Ausgabe </a:t>
            </a:r>
            <a:br>
              <a:rPr/>
            </a:br>
            <a:r>
              <a:rPr/>
              <a:t>(HTML)</a:t>
            </a:r>
            <a:endParaRPr/>
          </a:p>
        </p:txBody>
      </p:sp>
      <p:sp>
        <p:nvSpPr>
          <p:cNvPr id="1877119972" name=""/>
          <p:cNvSpPr txBox="1"/>
          <p:nvPr/>
        </p:nvSpPr>
        <p:spPr bwMode="auto">
          <a:xfrm flipH="0" flipV="0">
            <a:off x="4535157" y="4888771"/>
            <a:ext cx="1744567" cy="396599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Druck-Ausgabe(n)</a:t>
            </a:r>
            <a:br>
              <a:rPr/>
            </a:br>
            <a:r>
              <a:rPr/>
              <a:t>(PDF)</a:t>
            </a:r>
            <a:endParaRPr/>
          </a:p>
        </p:txBody>
      </p:sp>
      <p:sp>
        <p:nvSpPr>
          <p:cNvPr id="966821791" name=""/>
          <p:cNvSpPr txBox="1"/>
          <p:nvPr/>
        </p:nvSpPr>
        <p:spPr bwMode="auto">
          <a:xfrm flipH="0" flipV="0">
            <a:off x="2380177" y="3696242"/>
            <a:ext cx="183636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br>
              <a:rPr/>
            </a:br>
            <a:endParaRPr/>
          </a:p>
        </p:txBody>
      </p:sp>
      <p:sp>
        <p:nvSpPr>
          <p:cNvPr id="1114120542" name=""/>
          <p:cNvSpPr txBox="1"/>
          <p:nvPr/>
        </p:nvSpPr>
        <p:spPr bwMode="auto">
          <a:xfrm flipH="0" flipV="0">
            <a:off x="2352659" y="3660321"/>
            <a:ext cx="721681" cy="396599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R-P: </a:t>
            </a:r>
            <a:br>
              <a:rPr/>
            </a:br>
            <a:r>
              <a:rPr/>
              <a:t>Unicode</a:t>
            </a:r>
            <a:endParaRPr/>
          </a:p>
        </p:txBody>
      </p:sp>
      <p:sp>
        <p:nvSpPr>
          <p:cNvPr id="1406366231" name=""/>
          <p:cNvSpPr txBox="1"/>
          <p:nvPr/>
        </p:nvSpPr>
        <p:spPr bwMode="auto">
          <a:xfrm flipH="0" flipV="0">
            <a:off x="5551018" y="3682999"/>
            <a:ext cx="692847" cy="396599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modern: </a:t>
            </a:r>
            <a:br>
              <a:rPr/>
            </a:br>
            <a:r>
              <a:rPr/>
              <a:t>Unicode</a:t>
            </a:r>
            <a:endParaRPr/>
          </a:p>
        </p:txBody>
      </p:sp>
      <p:sp>
        <p:nvSpPr>
          <p:cNvPr id="92153133" name=""/>
          <p:cNvSpPr txBox="1"/>
          <p:nvPr/>
        </p:nvSpPr>
        <p:spPr bwMode="auto">
          <a:xfrm flipH="0" flipV="0">
            <a:off x="6738048" y="2380885"/>
            <a:ext cx="1627385" cy="244199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Metamath</a:t>
            </a:r>
            <a:endParaRPr/>
          </a:p>
        </p:txBody>
      </p:sp>
      <p:sp>
        <p:nvSpPr>
          <p:cNvPr id="1952609093" name=""/>
          <p:cNvSpPr txBox="1"/>
          <p:nvPr/>
        </p:nvSpPr>
        <p:spPr bwMode="auto">
          <a:xfrm flipH="0" flipV="0">
            <a:off x="6738048" y="2853146"/>
            <a:ext cx="1661151" cy="244199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Coq</a:t>
            </a:r>
            <a:endParaRPr/>
          </a:p>
        </p:txBody>
      </p:sp>
      <p:sp>
        <p:nvSpPr>
          <p:cNvPr id="1836225848" name=""/>
          <p:cNvSpPr txBox="1"/>
          <p:nvPr/>
        </p:nvSpPr>
        <p:spPr bwMode="auto">
          <a:xfrm flipH="0" flipV="0">
            <a:off x="6754931" y="3306899"/>
            <a:ext cx="1638257" cy="24419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MathML</a:t>
            </a:r>
            <a:endParaRPr/>
          </a:p>
        </p:txBody>
      </p:sp>
      <p:cxnSp>
        <p:nvCxnSpPr>
          <p:cNvPr id="0" name=""/>
          <p:cNvCxnSpPr>
            <a:cxnSpLocks/>
            <a:stCxn id="833665168" idx="2"/>
          </p:cNvCxnSpPr>
          <p:nvPr/>
        </p:nvCxnSpPr>
        <p:spPr bwMode="auto">
          <a:xfrm rot="5399978" flipH="0" flipV="0">
            <a:off x="3333407" y="4457335"/>
            <a:ext cx="755471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4697689" y="4457335"/>
            <a:ext cx="800828" cy="0"/>
          </a:xfrm>
          <a:prstGeom prst="bentConnector3">
            <a:avLst>
              <a:gd name="adj1" fmla="val 54689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720214" y="4472214"/>
            <a:ext cx="1043214" cy="408214"/>
          </a:xfrm>
          <a:prstGeom prst="bentConnector5">
            <a:avLst>
              <a:gd name="adj1" fmla="val 100444"/>
              <a:gd name="adj2" fmla="val 50000"/>
              <a:gd name="adj3" fmla="val 10044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901642" y="4317999"/>
            <a:ext cx="1196461" cy="570771"/>
          </a:xfrm>
          <a:prstGeom prst="bentConnector5">
            <a:avLst>
              <a:gd name="adj1" fmla="val 99264"/>
              <a:gd name="adj2" fmla="val 41666"/>
              <a:gd name="adj3" fmla="val 9926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836225848" idx="1"/>
          </p:cNvCxnSpPr>
          <p:nvPr/>
        </p:nvCxnSpPr>
        <p:spPr bwMode="auto">
          <a:xfrm rot="0" flipH="0" flipV="0">
            <a:off x="6296499" y="3129642"/>
            <a:ext cx="458431" cy="299356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10434553" idx="3"/>
          </p:cNvCxnSpPr>
          <p:nvPr/>
        </p:nvCxnSpPr>
        <p:spPr bwMode="auto">
          <a:xfrm rot="0" flipH="0" flipV="1">
            <a:off x="6270005" y="2975247"/>
            <a:ext cx="46192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92153133" idx="1"/>
          </p:cNvCxnSpPr>
          <p:nvPr/>
        </p:nvCxnSpPr>
        <p:spPr bwMode="auto">
          <a:xfrm rot="0" flipH="0" flipV="1">
            <a:off x="6296499" y="2502985"/>
            <a:ext cx="441548" cy="300085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964531860" idx="1"/>
          </p:cNvCxnSpPr>
          <p:nvPr/>
        </p:nvCxnSpPr>
        <p:spPr bwMode="auto">
          <a:xfrm rot="0" flipH="0" flipV="0">
            <a:off x="2014785" y="2975247"/>
            <a:ext cx="344714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64531860" idx="3"/>
            <a:endCxn id="210434553" idx="1"/>
          </p:cNvCxnSpPr>
          <p:nvPr/>
        </p:nvCxnSpPr>
        <p:spPr bwMode="auto">
          <a:xfrm rot="0" flipH="0" flipV="1">
            <a:off x="4129148" y="2984136"/>
            <a:ext cx="40600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863214" y="3193142"/>
            <a:ext cx="0" cy="444499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406366231" idx="0"/>
          </p:cNvCxnSpPr>
          <p:nvPr/>
        </p:nvCxnSpPr>
        <p:spPr bwMode="auto">
          <a:xfrm rot="5399978" flipH="0" flipV="1">
            <a:off x="5666078" y="3456214"/>
            <a:ext cx="453571" cy="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720214" y="3184071"/>
            <a:ext cx="0" cy="462642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0">
            <a:off x="2471020" y="3417480"/>
            <a:ext cx="485321" cy="36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Textfeld 1"/>
          <p:cNvSpPr/>
          <p:nvPr/>
        </p:nvSpPr>
        <p:spPr bwMode="auto">
          <a:xfrm flipH="0" flipV="0">
            <a:off x="258984" y="1620000"/>
            <a:ext cx="9025055" cy="41746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“Syntax matters”</a:t>
            </a:r>
            <a:endParaRPr sz="2400" b="1" u="none" strike="noStrike" spc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Aufgabe: Addiere zwei Zahlen!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römisch: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MMDXLI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+	MCCCXLVII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				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arabisch: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2541</a:t>
            </a:r>
            <a:br>
              <a:rPr lang="de-DE" sz="2400" b="0" strike="noStrike" spc="0">
                <a:latin typeface="Libertinus Mono"/>
                <a:cs typeface="Libertinus Mono"/>
              </a:rPr>
            </a:br>
            <a:r>
              <a:rPr lang="de-DE" sz="2400" b="0" strike="noStrike" spc="0">
                <a:latin typeface="Libertinus Mono"/>
                <a:cs typeface="Libertinus Mono"/>
              </a:rPr>
              <a:t>			+	1347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7" name="Rechteck 3_0"/>
          <p:cNvSpPr/>
          <p:nvPr/>
        </p:nvSpPr>
        <p:spPr bwMode="auto">
          <a:xfrm flipH="0" flipV="0"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21326199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962884347" name=""/>
          <p:cNvSpPr txBox="1"/>
          <p:nvPr/>
        </p:nvSpPr>
        <p:spPr bwMode="auto">
          <a:xfrm flipH="0" flipV="0">
            <a:off x="2749374" y="460499"/>
            <a:ext cx="3307022" cy="792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    Motto:</a:t>
            </a:r>
            <a:br>
              <a:rPr sz="2800" b="1">
                <a:latin typeface="Libertinus Sans"/>
                <a:cs typeface="Libertinus Sans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85436" name="Textfeld 1"/>
          <p:cNvSpPr/>
          <p:nvPr/>
        </p:nvSpPr>
        <p:spPr bwMode="auto">
          <a:xfrm flipH="0" flipV="0">
            <a:off x="258984" y="1620000"/>
            <a:ext cx="8937575" cy="48147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l">
              <a:lnSpc>
                <a:spcPct val="100000"/>
              </a:lnSpc>
              <a:defRPr/>
            </a:pPr>
            <a:r>
              <a:rPr lang="de-DE" sz="2400" b="0" u="sng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Anlass</a:t>
            </a:r>
            <a:r>
              <a:rPr lang="de-DE" sz="2400" b="0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: </a:t>
            </a:r>
            <a:r>
              <a:rPr lang="de-DE" sz="2400" b="1" strike="noStrike" spc="0">
                <a:solidFill>
                  <a:srgbClr val="000000"/>
                </a:solidFill>
                <a:latin typeface="Libertinus Sans"/>
                <a:cs typeface="Libertinus Sans"/>
              </a:rPr>
              <a:t>Planung einer digitalen Rudolf-Carnap-Edition</a:t>
            </a:r>
            <a:endParaRPr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(Christian Damböck, A.W. Carus, Stephan Hartmann, Hannes Leitgeb, Eckhart Arnold)</a:t>
            </a: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800" b="1" strike="noStrike" spc="0">
                <a:latin typeface="Libertinus Sans"/>
                <a:cs typeface="Libertinus Sans"/>
              </a:rPr>
              <a:t>Rudolf Carnap</a:t>
            </a:r>
            <a:r>
              <a:rPr lang="de-DE" sz="1600" b="0" strike="noStrike" spc="0">
                <a:latin typeface="Libertinus Sans"/>
                <a:cs typeface="Libertinus Sans"/>
              </a:rPr>
              <a:t> (1891-1970)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Philosoph und führender Vertreter des „</a:t>
            </a:r>
            <a:r>
              <a:rPr lang="de-DE" sz="1600" b="1" strike="noStrike" spc="0">
                <a:latin typeface="Libertinus Sans"/>
                <a:cs typeface="Libertinus Sans"/>
              </a:rPr>
              <a:t>Wiener Kreis</a:t>
            </a:r>
            <a:r>
              <a:rPr lang="de-DE" sz="1600" b="0" strike="noStrike" spc="0">
                <a:latin typeface="Libertinus Sans"/>
                <a:cs typeface="Libertinus Sans"/>
              </a:rPr>
              <a:t>es“ (Neupositivismus, Logischer Empirismus)</a:t>
            </a: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vertritt eine Philosophie, deren Methode sich an den exakten Wissenschaften orientiert</a:t>
            </a:r>
            <a:endParaRPr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überwiegend</a:t>
            </a:r>
            <a:r>
              <a:rPr lang="de-DE" sz="1600" b="1" strike="noStrike" spc="0">
                <a:latin typeface="Libertinus Sans"/>
                <a:cs typeface="Libertinus Sans"/>
              </a:rPr>
              <a:t> erkenntnistheoretische Ausrichtung</a:t>
            </a:r>
            <a:r>
              <a:rPr lang="de-DE" sz="1600" b="0" strike="noStrike" spc="0">
                <a:latin typeface="Libertinus Sans"/>
                <a:cs typeface="Libertinus Sans"/>
              </a:rPr>
              <a:t> (Hauptwerk: „Logische Syntax der Sprache“),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aber auch </a:t>
            </a:r>
            <a:r>
              <a:rPr lang="de-DE" sz="1600" b="1" strike="noStrike" spc="0">
                <a:latin typeface="Libertinus Sans"/>
                <a:cs typeface="Libertinus Sans"/>
              </a:rPr>
              <a:t>religions- und ideologiekritisch</a:t>
            </a:r>
            <a:r>
              <a:rPr lang="de-DE" sz="1600" b="0" strike="noStrike" spc="0">
                <a:latin typeface="Libertinus Sans"/>
                <a:cs typeface="Libertinus Sans"/>
              </a:rPr>
              <a:t> („Scheinprobleme in der Philophie“)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Stilmerkmal: Massiver </a:t>
            </a:r>
            <a:r>
              <a:rPr lang="de-DE" sz="1600" b="1" strike="noStrike" spc="0">
                <a:latin typeface="Libertinus Sans"/>
                <a:cs typeface="Libertinus Sans"/>
              </a:rPr>
              <a:t>Einsatz formaler Logik</a:t>
            </a:r>
            <a:r>
              <a:rPr lang="de-DE" sz="1600" b="0" strike="noStrike" spc="0">
                <a:latin typeface="Libertinus Sans"/>
                <a:cs typeface="Libertinus Sans"/>
              </a:rPr>
              <a:t>.</a:t>
            </a:r>
            <a:r>
              <a:rPr/>
              <a:t> 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257358111" name="Rechteck 3_0"/>
          <p:cNvSpPr/>
          <p:nvPr/>
        </p:nvSpPr>
        <p:spPr bwMode="auto">
          <a:xfrm flipH="0" flipV="0"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7038937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076915795" name=""/>
          <p:cNvSpPr txBox="1"/>
          <p:nvPr/>
        </p:nvSpPr>
        <p:spPr bwMode="auto">
          <a:xfrm flipH="0" flipV="0">
            <a:off x="2808906" y="534292"/>
            <a:ext cx="32947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986715" name="Textfeld 1"/>
          <p:cNvSpPr/>
          <p:nvPr/>
        </p:nvSpPr>
        <p:spPr bwMode="auto">
          <a:xfrm flipH="0" flipV="0">
            <a:off x="258984" y="1620000"/>
            <a:ext cx="9451654" cy="51500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Editorisch relevante Merkmale der logischen Notation Carnaps:</a:t>
            </a:r>
            <a:endParaRPr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Die formale Logik, deren sich Carnap bediente, ist als solche nach wie vor gebräuchlich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Verwendete Notation (Russell-Peano) jedoch heute nicht mehr üblich. Beispiele: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1600"/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∨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/>
              <a:t>	</a:t>
            </a:r>
            <a:r>
              <a:rPr sz="1600">
                <a:latin typeface="Libertinus Sans"/>
                <a:cs typeface="Libertinus Sans"/>
              </a:rPr>
              <a:t>(Russell-Peano)</a:t>
            </a:r>
            <a:endParaRPr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 ⊃ 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∨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lang="de-DE" sz="1600" b="0" strike="noStrike" spc="0">
                <a:latin typeface="Libertinus Mono"/>
                <a:cs typeface="Libertinus Mono"/>
              </a:rPr>
              <a:t>    (h</a:t>
            </a:r>
            <a:r>
              <a:rPr lang="de-DE" sz="1600" b="0" strike="noStrike" spc="0">
                <a:latin typeface="Libertinus Sans"/>
                <a:cs typeface="Libertinus Sans"/>
              </a:rPr>
              <a:t>eutige Notation)</a:t>
            </a:r>
            <a:endParaRPr sz="1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1600"/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r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: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: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.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lang="de-DE" sz="1600" b="0" strike="noStrike" spc="0">
                <a:latin typeface="Libertinus Mono"/>
                <a:cs typeface="Libertinus Mono"/>
              </a:rPr>
              <a:t>r	</a:t>
            </a:r>
            <a:r>
              <a:rPr lang="de-DE" sz="1600" b="0" strike="noStrike" spc="0">
                <a:latin typeface="Libertinus Sans"/>
                <a:cs typeface="Libertinus Sans"/>
              </a:rPr>
              <a:t>(Russell-Peano)</a:t>
            </a:r>
            <a:endParaRPr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[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(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&amp;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r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] 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 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[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(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r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</a:t>
            </a:r>
            <a:r>
              <a:rPr sz="1600" b="0" i="0" u="none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]</a:t>
            </a:r>
            <a:r>
              <a:rPr lang="de-DE" sz="1600" b="0" strike="noStrike" spc="0">
                <a:latin typeface="Libertinus Sans"/>
                <a:cs typeface="Libertinus Sans"/>
              </a:rPr>
              <a:t> (heutige Notation)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Wesentlicher Unterschied: </a:t>
            </a:r>
            <a:r>
              <a:rPr lang="de-DE" sz="1600" b="0" i="1" strike="noStrike" spc="0">
                <a:latin typeface="Libertinus Sans"/>
                <a:cs typeface="Libertinus Sans"/>
              </a:rPr>
              <a:t>Abgrenzung durch Punkte</a:t>
            </a:r>
            <a:r>
              <a:rPr lang="de-DE" sz="1600" b="0" strike="noStrike" spc="0">
                <a:latin typeface="Libertinus Sans"/>
                <a:cs typeface="Libertinus Sans"/>
              </a:rPr>
              <a:t> statt der heute üblichen Gruppierung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durch Klammern und Präzedenzregeln für Verknüpfungen. (</a:t>
            </a:r>
            <a:r>
              <a:rPr lang="de-DE" sz="1600" b="0" u="sng" strike="noStrike" spc="0">
                <a:latin typeface="Libertinus Sans"/>
                <a:cs typeface="Libertinus Sans"/>
                <a:hlinkClick r:id="rId2" tooltip="Erläuterung der Ruassell-Peano-Notation"/>
              </a:rPr>
              <a:t>plato.stanford.edu/entries/pm-notation/</a:t>
            </a:r>
            <a:r>
              <a:rPr lang="de-DE" sz="1600" b="0" strike="noStrike" spc="0">
                <a:latin typeface="Libertinus Sans"/>
                <a:cs typeface="Libertinus Sans"/>
              </a:rPr>
              <a:t>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8353865" name="Rechteck 3_0"/>
          <p:cNvSpPr/>
          <p:nvPr/>
        </p:nvSpPr>
        <p:spPr bwMode="auto">
          <a:xfrm flipH="0" flipV="0"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8025506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555765988" name=""/>
          <p:cNvSpPr txBox="1"/>
          <p:nvPr/>
        </p:nvSpPr>
        <p:spPr bwMode="auto">
          <a:xfrm flipH="0" flipV="0">
            <a:off x="2808906" y="534292"/>
            <a:ext cx="330630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684004" name="Textfeld 1"/>
          <p:cNvSpPr/>
          <p:nvPr/>
        </p:nvSpPr>
        <p:spPr bwMode="auto">
          <a:xfrm flipH="0" flipV="0">
            <a:off x="258984" y="1904998"/>
            <a:ext cx="9667654" cy="46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Wie sollte man mit logischen Formeln in einer digitalen Edition verfahren?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Sollte man Formeln in der historischen Notation oder einer aktuellen wiedergeben?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Sollte man bei der digitalen Ausgabe die Wahl den Leserinnen und Lesern überlassen?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 welcher Form sollte man Formeln für die Erfassung durch Maschinen bereitstellen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(im Gegensatz zur Lektüre durch Menschen)?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Welche Datenformate sollte man verwenden?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Wie kann man die Formeln am bequemsten eingeben?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189652" name="Rechteck 3_0"/>
          <p:cNvSpPr/>
          <p:nvPr/>
        </p:nvSpPr>
        <p:spPr bwMode="auto">
          <a:xfrm flipH="0" flipV="0"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1774483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634186260" name=""/>
          <p:cNvSpPr txBox="1"/>
          <p:nvPr/>
        </p:nvSpPr>
        <p:spPr bwMode="auto">
          <a:xfrm flipH="0" flipV="0">
            <a:off x="2808906" y="275032"/>
            <a:ext cx="33243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latin typeface="Libertinus Sans"/>
                <a:cs typeface="Libertinus Sans"/>
              </a:rPr>
              <a:t>Editorische </a:t>
            </a:r>
            <a:br>
              <a:rPr sz="2800" b="1">
                <a:latin typeface="Libertinus Sans"/>
                <a:cs typeface="Libertinus Sans"/>
              </a:rPr>
            </a:br>
            <a:r>
              <a:rPr sz="2800" b="1">
                <a:latin typeface="Libertinus Sans"/>
                <a:cs typeface="Libertinus Sans"/>
              </a:rPr>
              <a:t>Fragen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30140" name="Textfeld 1"/>
          <p:cNvSpPr/>
          <p:nvPr/>
        </p:nvSpPr>
        <p:spPr bwMode="auto">
          <a:xfrm flipH="0" flipV="0">
            <a:off x="258984" y="1904997"/>
            <a:ext cx="8525116" cy="5759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Historische oder aktuelle Notation?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i="0" strike="noStrike" spc="0">
                <a:latin typeface="Libertinus Sans"/>
                <a:cs typeface="Libertinus Sans"/>
              </a:rPr>
              <a:t>(Naheliegende) Antwort:</a:t>
            </a:r>
            <a:endParaRPr sz="1600" b="0" i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Historische Notation für die historisch-kritische Edition (wenn Sie gedruckt erscheinen soll).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Moderne Notation für die Studienausgabe ausgewählter Schriften.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Digitale Edition: Beide Notationen (umschaltbar),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ggf. Bereitstellung eines Konverters (Langlebigkeit?)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i="1" strike="noStrike" spc="0">
                <a:latin typeface="Libertinus Sans"/>
                <a:cs typeface="Libertinus Sans"/>
              </a:rPr>
              <a:t>Mit automatischer Konvertierung nur geringer Mehraufwand!</a:t>
            </a:r>
            <a:endParaRPr sz="1600" b="0" i="1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(Demonstrator auf: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github.com/jecki/logicConverter</a:t>
            </a:r>
            <a:r>
              <a:rPr lang="de-DE" sz="1600" b="0" strike="noStrike" spc="0">
                <a:latin typeface="Libertinus Sans"/>
                <a:cs typeface="Libertinus Sans"/>
              </a:rPr>
              <a:t>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408239204" name="Rechteck 3_0"/>
          <p:cNvSpPr/>
          <p:nvPr/>
        </p:nvSpPr>
        <p:spPr bwMode="auto">
          <a:xfrm flipH="0" flipV="0"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8033736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711164624" name=""/>
          <p:cNvSpPr txBox="1"/>
          <p:nvPr/>
        </p:nvSpPr>
        <p:spPr bwMode="auto">
          <a:xfrm flipH="0" flipV="0">
            <a:off x="2808905" y="460498"/>
            <a:ext cx="33412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 algn="ctr">
              <a:buAutoNum type="arabicPeriod"/>
              <a:defRPr/>
            </a:pPr>
            <a:r>
              <a:rPr sz="3600" b="1">
                <a:latin typeface="Libertinus Sans"/>
                <a:cs typeface="Libertinus Sans"/>
              </a:rPr>
              <a:t>Frage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83508" name="Textfeld 1"/>
          <p:cNvSpPr/>
          <p:nvPr/>
        </p:nvSpPr>
        <p:spPr bwMode="auto">
          <a:xfrm flipH="0" flipV="0">
            <a:off x="258984" y="1669141"/>
            <a:ext cx="8576968" cy="57650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Maschinenlesbare Bereitstellung, aber wie?</a:t>
            </a:r>
            <a:br>
              <a:rPr lang="de-DE" sz="1600" b="1" strike="noStrike" spc="0">
                <a:latin typeface="Libertinus Sans"/>
                <a:cs typeface="Libertinus Sans"/>
              </a:rPr>
            </a:br>
            <a:endParaRPr lang="de-DE"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Bereitstellung des „</a:t>
            </a:r>
            <a:r>
              <a:rPr lang="de-DE" sz="1600" b="0" i="1" strike="noStrike" spc="0">
                <a:latin typeface="Libertinus Sans"/>
                <a:cs typeface="Libertinus Sans"/>
              </a:rPr>
              <a:t>digitalen mathematischen Objekts</a:t>
            </a:r>
            <a:r>
              <a:rPr lang="de-DE" sz="1600" b="0" strike="noStrike" spc="0">
                <a:latin typeface="Libertinus Sans"/>
                <a:cs typeface="Libertinus Sans"/>
              </a:rPr>
              <a:t>“ neben der Präsentationsform!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Beispiel:   </a:t>
            </a: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f(x)</a:t>
            </a:r>
            <a:r>
              <a:rPr lang="de-DE" sz="1600" b="0" strike="noStrike" spc="0">
                <a:latin typeface="Libertinus Sans"/>
                <a:cs typeface="Libertinus Sans"/>
              </a:rPr>
              <a:t>    kann bedeuten:  	</a:t>
            </a: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f </a:t>
            </a:r>
            <a:r>
              <a:rPr lang="de-DE" sz="1600" b="0" strike="noStrike" spc="0">
                <a:solidFill>
                  <a:srgbClr val="C00000"/>
                </a:solidFill>
                <a:latin typeface="Andale Mono"/>
                <a:ea typeface="Andale Mono"/>
                <a:cs typeface="Andale Mono"/>
              </a:rPr>
              <a:t>·</a:t>
            </a: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 x </a:t>
            </a:r>
            <a:r>
              <a:rPr lang="de-DE" sz="1600" b="0" strike="noStrike" spc="0">
                <a:latin typeface="Libertinus Sans"/>
                <a:cs typeface="Libertinus Sans"/>
              </a:rPr>
              <a:t>	 („f mal x“) 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                            oder:  die Funktion    „</a:t>
            </a: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f von x</a:t>
            </a:r>
            <a:r>
              <a:rPr lang="de-DE" sz="1600" b="0" strike="noStrike" spc="0">
                <a:latin typeface="Libertinus Sans"/>
                <a:cs typeface="Libertinus Sans"/>
              </a:rPr>
              <a:t>“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Format der Bereitstellung?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661900" lvl="1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i="1" strike="noStrike" spc="0">
                <a:latin typeface="Libertinus Sans"/>
                <a:cs typeface="Libertinus Sans"/>
              </a:rPr>
              <a:t>passives Format</a:t>
            </a:r>
            <a:r>
              <a:rPr lang="de-DE" sz="1600" b="0" strike="noStrike" spc="0">
                <a:latin typeface="Libertinus Sans"/>
                <a:cs typeface="Libertinus Sans"/>
              </a:rPr>
              <a:t> (LaTeX, ASCIIMath, MathML)?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661900" lvl="1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1" strike="noStrike" spc="0">
                <a:latin typeface="Libertinus Sans"/>
                <a:cs typeface="Libertinus Sans"/>
              </a:rPr>
              <a:t>aktives Format</a:t>
            </a:r>
            <a:r>
              <a:rPr lang="de-DE" sz="1600" b="0" strike="noStrike" spc="0">
                <a:latin typeface="Libertinus Sans"/>
                <a:cs typeface="Libertinus Sans"/>
              </a:rPr>
              <a:t>, eines gängigen Proof-Assistant- (wie z.B. Coq: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cs typeface="Libertinus Sans"/>
                <a:hlinkClick r:id="rId2" tooltip="https://coq.inria.fr/"/>
              </a:rPr>
              <a:t>coq.inria.fr/</a:t>
            </a:r>
            <a:r>
              <a:rPr lang="de-DE" sz="1600" b="0" strike="noStrike" spc="0">
                <a:latin typeface="Libertinus Sans"/>
                <a:cs typeface="Libertinus Sans"/>
              </a:rPr>
              <a:t>) oder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Computer-Algebra-Systems (Mathematica, Maple, SageMath)</a:t>
            </a:r>
            <a:r>
              <a:rPr sz="1600">
                <a:latin typeface="Libertinus Sans"/>
                <a:cs typeface="Libertinus Sans"/>
              </a:rPr>
              <a:t>? Mehraufwand?</a:t>
            </a:r>
            <a:br>
              <a:rPr sz="160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lvl="1"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             Beispiele: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cs typeface="Libertinus Sans"/>
                <a:hlinkClick r:id="rId3" tooltip="https://www.principiarewrite.com/"/>
              </a:rPr>
              <a:t>www.principiarewrite.com/</a:t>
            </a:r>
            <a:r>
              <a:rPr lang="de-DE" sz="1600" b="0" strike="noStrike" spc="0">
                <a:latin typeface="Libertinus Sans"/>
                <a:cs typeface="Libertinus Sans"/>
              </a:rPr>
              <a:t> und </a:t>
            </a:r>
            <a:r>
              <a:rPr lang="de-DE" sz="1600" b="0" u="sng" strike="noStrike" spc="0">
                <a:solidFill>
                  <a:schemeClr val="accent5"/>
                </a:solidFill>
                <a:latin typeface="Libertinus Sans"/>
                <a:cs typeface="Libertinus Sans"/>
                <a:hlinkClick r:id="rId4" tooltip="https://us.metamath.org/mm.html"/>
              </a:rPr>
              <a:t>us.metamath.org/mm.html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2035242756" name="Rechteck 3_0"/>
          <p:cNvSpPr/>
          <p:nvPr/>
        </p:nvSpPr>
        <p:spPr bwMode="auto">
          <a:xfrm flipH="0" flipV="0"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4482660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226045196" name=""/>
          <p:cNvSpPr txBox="1"/>
          <p:nvPr/>
        </p:nvSpPr>
        <p:spPr bwMode="auto">
          <a:xfrm flipH="0" flipV="0">
            <a:off x="2808905" y="460498"/>
            <a:ext cx="334266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2. Frage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881392" name="Textfeld 1"/>
          <p:cNvSpPr/>
          <p:nvPr/>
        </p:nvSpPr>
        <p:spPr bwMode="auto">
          <a:xfrm flipH="0" flipV="0">
            <a:off x="258984" y="1669141"/>
            <a:ext cx="9029848" cy="771033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 für die Datenbereitstellung?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LaTeX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Weit-verbreitet, de-facto Standard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Ergonomisch: Gut durchdachte Syntax. Relativ leicht zu lernen und zu lesen.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Menschenlesbare Darstellung im Druck und im Netz mit verfügbaren Werkzeugen ohne weitere Konvertierung sofort möglich! (Druck: pdfLaTeX, LuaLaTeX Online: MathJaX, KaTeX)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Insgesamt gute Werkzeuguntersützung sowohl für ein- als auch Ausgabe.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Klartextformat mit großer Langzeitstabilität: + 30 Jahre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Nur Präsentationsform.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Vergleichsweise kompliziert einzulesen.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07683478" name="Rechteck 3_0"/>
          <p:cNvSpPr/>
          <p:nvPr/>
        </p:nvSpPr>
        <p:spPr bwMode="auto">
          <a:xfrm flipH="0" flipV="0"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6710117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297595569" name=""/>
          <p:cNvSpPr txBox="1"/>
          <p:nvPr/>
        </p:nvSpPr>
        <p:spPr bwMode="auto">
          <a:xfrm flipH="0" flipV="0">
            <a:off x="2808905" y="460498"/>
            <a:ext cx="334338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910871" name="Textfeld 1"/>
          <p:cNvSpPr/>
          <p:nvPr/>
        </p:nvSpPr>
        <p:spPr bwMode="auto">
          <a:xfrm flipH="0" flipV="0">
            <a:off x="258984" y="1669141"/>
            <a:ext cx="8602985" cy="817364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Datenformat?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MathML</a:t>
            </a:r>
            <a:r>
              <a:rPr lang="de-DE" sz="1600" b="1" strike="noStrike" spc="0">
                <a:latin typeface="Libertinus Sans"/>
                <a:cs typeface="Libertinus Sans"/>
              </a:rPr>
              <a:t> (Core?)</a:t>
            </a:r>
            <a:endParaRPr lang="de-DE" sz="1600" b="1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Erlaubt sowohl die Präsentationsform semantisch zu erfassen (aber nicht wiederzugeben!?)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als auch das die Inhaltform (digitales mathematisches Objekt)</a:t>
            </a:r>
            <a:endParaRPr lang="de-DE" sz="1600" b="0" i="0" u="none" strike="noStrike" cap="non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Libertinus Sans"/>
                <a:cs typeface="Libertinus Sans"/>
              </a:rPr>
              <a:t>leicht von einer Maschine einzulesen (aber deswegen noch nicht leicht zu verarbeiten!?)</a:t>
            </a:r>
            <a:endParaRPr lang="de-DE" sz="1600" b="0" i="0" u="none" strike="noStrike" cap="non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Umständlich und praxisfern, taugt daher auch nicht zur Eingabe von Formeln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kaum Werkzeugunterstützung (Teilmengen werden durch einzelne Browser unterstützt)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a huge and standalone specification.“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It does not contain any detailed rendering rules.“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not driven by browser-implementation.“</a:t>
            </a: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lacks automated testing.“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     (die letzten vier von: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  <a:hlinkClick r:id="rId2" tooltip="https://w3c.github.io/mathml-core/"/>
              </a:rPr>
              <a:t>w3c.github.io/mathml-core/</a:t>
            </a:r>
            <a:r>
              <a:rPr lang="de-DE" sz="1600" b="0" i="0" u="none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</a:rPr>
              <a:t>)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233847341" name="Rechteck 3_0"/>
          <p:cNvSpPr/>
          <p:nvPr/>
        </p:nvSpPr>
        <p:spPr bwMode="auto">
          <a:xfrm flipH="0" flipV="0"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defRPr/>
            </a:pPr>
            <a:endParaRPr/>
          </a:p>
        </p:txBody>
      </p:sp>
      <p:pic>
        <p:nvPicPr>
          <p:cNvPr id="1051467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163608551" name=""/>
          <p:cNvSpPr txBox="1"/>
          <p:nvPr/>
        </p:nvSpPr>
        <p:spPr bwMode="auto">
          <a:xfrm flipH="0" flipV="0"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/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Leibniz-Rechenzentrum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Sieber, Gabriele</dc:creator>
  <cp:keywords/>
  <dc:description/>
  <dc:identifier/>
  <dc:language>de-DE</dc:language>
  <cp:lastModifiedBy/>
  <cp:revision>18</cp:revision>
  <dcterms:created xsi:type="dcterms:W3CDTF">2019-11-07T13:35:58Z</dcterms:created>
  <dcterms:modified xsi:type="dcterms:W3CDTF">2023-02-10T15:10:59Z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</vt:i4>
  </property>
</Properties>
</file>