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44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6"/>
    <p:restoredTop sz="94757"/>
  </p:normalViewPr>
  <p:slideViewPr>
    <p:cSldViewPr>
      <p:cViewPr varScale="1">
        <p:scale>
          <a:sx n="129" d="100"/>
          <a:sy n="129" d="100"/>
        </p:scale>
        <p:origin x="1120" y="200"/>
      </p:cViewPr>
      <p:guideLst>
        <p:guide pos="304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Grafik 6"/>
          <p:cNvPicPr/>
          <p:nvPr/>
        </p:nvPicPr>
        <p:blipFill>
          <a:blip r:embed="rId14"/>
          <a:stretch/>
        </p:blipFill>
        <p:spPr bwMode="auto"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1p.de/7vay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sciimath.org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lato.stanford.edu/entries/pm-notatio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ecki/logicConverter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cipiarewrite.com/" TargetMode="External"/><Relationship Id="rId2" Type="http://schemas.openxmlformats.org/officeDocument/2006/relationships/hyperlink" Target="https://coq.inria.fr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us.metamath.org/mm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3c.github.io/mathml-cor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Untertitel 2"/>
          <p:cNvSpPr txBox="1"/>
          <p:nvPr/>
        </p:nvSpPr>
        <p:spPr bwMode="auto">
          <a:xfrm>
            <a:off x="380880" y="1791000"/>
            <a:ext cx="6857640" cy="360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defRPr/>
            </a:pPr>
            <a:br>
              <a:rPr>
                <a:latin typeface="Libertinus Sans"/>
                <a:cs typeface="Libertinus Sans"/>
              </a:rPr>
            </a:br>
            <a:r>
              <a:rPr lang="de-DE" sz="3600" b="0" strike="noStrike" spc="0">
                <a:latin typeface="Libertinus Sans"/>
                <a:cs typeface="Libertinus Sans"/>
              </a:rPr>
              <a:t>Überlegungen zur Wiedergabe formallogischer Formeln in digitalen Editionen.</a:t>
            </a:r>
            <a:endParaRPr sz="3600" b="0" strike="noStrike" spc="0">
              <a:latin typeface="Libertinus Sans"/>
              <a:cs typeface="Libertinus Sans"/>
            </a:endParaRPr>
          </a:p>
          <a:p>
            <a:pPr>
              <a:defRPr/>
            </a:pPr>
            <a:endParaRPr sz="3600" b="0" strike="noStrike" spc="0">
              <a:latin typeface="Libertinus Sans"/>
              <a:cs typeface="Libertinus Sans"/>
            </a:endParaRPr>
          </a:p>
          <a:p>
            <a:pPr>
              <a:defRPr/>
            </a:pPr>
            <a:r>
              <a:rPr lang="de-DE" sz="1600" b="0" strike="noStrike" spc="-1">
                <a:latin typeface="Libertinus Sans"/>
                <a:cs typeface="Libertinus Sans"/>
              </a:rPr>
              <a:t>Eckhart Arnold, Digital Humanities, BAdW</a:t>
            </a:r>
            <a:endParaRPr sz="1600" b="0" strike="noStrike" spc="-1">
              <a:latin typeface="Libertinus Sans"/>
              <a:cs typeface="Libertinus Sans"/>
            </a:endParaRPr>
          </a:p>
        </p:txBody>
      </p:sp>
      <p:pic>
        <p:nvPicPr>
          <p:cNvPr id="160952544" name="Grafik 16095254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6" y="68209"/>
            <a:ext cx="4717828" cy="13588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65064" name="Textfeld 1"/>
          <p:cNvSpPr/>
          <p:nvPr/>
        </p:nvSpPr>
        <p:spPr bwMode="auto">
          <a:xfrm>
            <a:off x="258984" y="1669141"/>
            <a:ext cx="8605101" cy="50646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 dirty="0">
                <a:latin typeface="Libertinus Sans"/>
                <a:cs typeface="Libertinus Sans"/>
              </a:rPr>
              <a:t>Umständlichkeit von </a:t>
            </a:r>
            <a:r>
              <a:rPr lang="de-DE" sz="1600" b="1" strike="noStrike" spc="0" dirty="0" err="1">
                <a:latin typeface="Libertinus Sans"/>
                <a:cs typeface="Libertinus Sans"/>
              </a:rPr>
              <a:t>MathML</a:t>
            </a:r>
            <a:r>
              <a:rPr lang="de-DE" sz="1600" b="1" strike="noStrike" spc="0" dirty="0">
                <a:latin typeface="Libertinus Sans"/>
                <a:cs typeface="Libertinus Sans"/>
              </a:rPr>
              <a:t> - Ein Beispiel: </a:t>
            </a:r>
            <a:r>
              <a:rPr lang="de-DE" sz="1600" b="1" strike="noStrike" spc="0" dirty="0">
                <a:solidFill>
                  <a:schemeClr val="accent5">
                    <a:lumMod val="50000"/>
                  </a:schemeClr>
                </a:solidFill>
                <a:latin typeface="Libertinus Sans"/>
                <a:cs typeface="Libertinus Sans"/>
              </a:rPr>
              <a:t> </a:t>
            </a:r>
            <a:r>
              <a:rPr lang="de-DE" sz="1600" b="0" strike="noStrike" spc="0" dirty="0">
                <a:solidFill>
                  <a:schemeClr val="accent1"/>
                </a:solidFill>
                <a:latin typeface="Libertinus Sans"/>
                <a:cs typeface="Libertinus Sans"/>
              </a:rPr>
              <a:t>ax</a:t>
            </a:r>
            <a:r>
              <a:rPr lang="de-DE" sz="1600" b="0" strike="noStrike" spc="0" baseline="30000" dirty="0">
                <a:solidFill>
                  <a:schemeClr val="accent1"/>
                </a:solidFill>
                <a:latin typeface="Libertinus Sans"/>
                <a:cs typeface="Libertinus Sans"/>
              </a:rPr>
              <a:t>2</a:t>
            </a:r>
            <a:r>
              <a:rPr lang="de-DE" sz="1600" b="0" strike="noStrike" spc="0" dirty="0">
                <a:solidFill>
                  <a:schemeClr val="accent1"/>
                </a:solidFill>
                <a:latin typeface="Libertinus Sans"/>
                <a:cs typeface="Libertinus Sans"/>
              </a:rPr>
              <a:t> + </a:t>
            </a:r>
            <a:r>
              <a:rPr lang="de-DE" sz="1600" b="0" strike="noStrike" spc="0" dirty="0" err="1">
                <a:solidFill>
                  <a:schemeClr val="accent1"/>
                </a:solidFill>
                <a:latin typeface="Libertinus Sans"/>
                <a:cs typeface="Libertinus Sans"/>
              </a:rPr>
              <a:t>bx</a:t>
            </a:r>
            <a:r>
              <a:rPr lang="de-DE" sz="1600" b="0" strike="noStrike" spc="0" dirty="0">
                <a:solidFill>
                  <a:schemeClr val="accent1"/>
                </a:solidFill>
                <a:latin typeface="Libertinus Sans"/>
                <a:cs typeface="Libertinus Sans"/>
              </a:rPr>
              <a:t> + c</a:t>
            </a:r>
            <a:endParaRPr lang="de-DE" sz="1600" b="1" strike="noStrike" spc="0" dirty="0">
              <a:solidFill>
                <a:schemeClr val="accent1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r>
              <a:rPr lang="de-DE" sz="1600" b="0" strike="noStrike" spc="0" dirty="0" err="1">
                <a:latin typeface="Libertinus Sans"/>
                <a:cs typeface="Libertinus Sans"/>
              </a:rPr>
              <a:t>MathML</a:t>
            </a:r>
            <a:r>
              <a:rPr lang="de-DE" sz="1600" b="0" strike="noStrike" spc="0" dirty="0">
                <a:latin typeface="Libertinus Sans"/>
                <a:cs typeface="Libertinus Sans"/>
              </a:rPr>
              <a:t>:					S-Ausdruck:</a:t>
            </a: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257234628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517990959" name="Grafik 151799095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635649860" name="Textfeld 635649859"/>
          <p:cNvSpPr txBox="1"/>
          <p:nvPr/>
        </p:nvSpPr>
        <p:spPr bwMode="auto">
          <a:xfrm>
            <a:off x="2808904" y="460497"/>
            <a:ext cx="334338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  <p:sp>
        <p:nvSpPr>
          <p:cNvPr id="1322743810" name="Textfeld 1322743809"/>
          <p:cNvSpPr txBox="1"/>
          <p:nvPr/>
        </p:nvSpPr>
        <p:spPr bwMode="auto">
          <a:xfrm>
            <a:off x="392961" y="2323586"/>
            <a:ext cx="3216487" cy="360778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&lt;math&gt;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&lt;apply&gt;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&lt;plus/&gt;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&lt;apply&gt;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&lt;times/&gt;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&lt;ci&gt;a&lt;/ci&gt;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    &lt;power/&gt;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    &lt;ci&gt;x&lt;/ci&gt;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    &lt;</a:t>
            </a:r>
            <a:r>
              <a:rPr sz="1200" dirty="0" err="1">
                <a:solidFill>
                  <a:schemeClr val="accent1"/>
                </a:solidFill>
                <a:latin typeface="Libertinus Mono"/>
                <a:cs typeface="Libertinus Mono"/>
              </a:rPr>
              <a:t>cn</a:t>
            </a: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&gt;2&lt;/</a:t>
            </a:r>
            <a:r>
              <a:rPr sz="1200" dirty="0" err="1">
                <a:solidFill>
                  <a:schemeClr val="accent1"/>
                </a:solidFill>
                <a:latin typeface="Libertinus Mono"/>
                <a:cs typeface="Libertinus Mono"/>
              </a:rPr>
              <a:t>cn</a:t>
            </a: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&lt;/apply&gt;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&lt;/apply&gt;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&lt;apply&gt;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&lt;times/&gt;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&lt;ci&gt;b&lt;/ci&gt;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    &lt;ci&gt;x&lt;/ci&gt;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&lt;/apply&gt;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    &lt;ci&gt;c&lt;/ci&gt;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    &lt;/apply&gt;</a:t>
            </a:r>
          </a:p>
          <a:p>
            <a:pPr>
              <a:defRPr/>
            </a:pPr>
            <a:r>
              <a:rPr sz="1200" dirty="0">
                <a:solidFill>
                  <a:schemeClr val="accent1"/>
                </a:solidFill>
                <a:latin typeface="Libertinus Mono"/>
                <a:cs typeface="Libertinus Mono"/>
              </a:rPr>
              <a:t>&lt;/math&gt;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86851385" name="Textfeld 186851384"/>
          <p:cNvSpPr txBox="1"/>
          <p:nvPr/>
        </p:nvSpPr>
        <p:spPr bwMode="auto">
          <a:xfrm>
            <a:off x="4823046" y="2440780"/>
            <a:ext cx="2827441" cy="91897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400" dirty="0">
                <a:solidFill>
                  <a:schemeClr val="accent1"/>
                </a:solidFill>
                <a:latin typeface="Libertinus Mono"/>
                <a:cs typeface="Libertinus Mono"/>
              </a:rPr>
              <a:t>(plus</a:t>
            </a:r>
          </a:p>
          <a:p>
            <a:pPr>
              <a:defRPr/>
            </a:pPr>
            <a:r>
              <a:rPr sz="1400" dirty="0">
                <a:solidFill>
                  <a:schemeClr val="accent1"/>
                </a:solidFill>
                <a:latin typeface="Libertinus Mono"/>
                <a:cs typeface="Libertinus Mono"/>
              </a:rPr>
              <a:t>  (times a (power x 2))</a:t>
            </a:r>
          </a:p>
          <a:p>
            <a:pPr>
              <a:defRPr/>
            </a:pPr>
            <a:r>
              <a:rPr sz="1400" dirty="0">
                <a:solidFill>
                  <a:schemeClr val="accent1"/>
                </a:solidFill>
                <a:latin typeface="Libertinus Mono"/>
                <a:cs typeface="Libertinus Mono"/>
              </a:rPr>
              <a:t>  (times b x)</a:t>
            </a:r>
          </a:p>
          <a:p>
            <a:pPr>
              <a:defRPr/>
            </a:pPr>
            <a:r>
              <a:rPr sz="1400" dirty="0">
                <a:solidFill>
                  <a:schemeClr val="accent1"/>
                </a:solidFill>
                <a:latin typeface="Libertinus Mono"/>
                <a:cs typeface="Libertinus Mono"/>
              </a:rPr>
              <a:t>  c)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1079713547" name="Textfeld 1079713546"/>
          <p:cNvSpPr txBox="1"/>
          <p:nvPr/>
        </p:nvSpPr>
        <p:spPr bwMode="auto">
          <a:xfrm>
            <a:off x="4117590" y="3571875"/>
            <a:ext cx="4746853" cy="250581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Wurden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die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Fehler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von TEI-XML und XHTML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wiederholt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?</a:t>
            </a:r>
            <a:b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</a:b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Werden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sie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mit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 MathML-Core </a:t>
            </a:r>
            <a:r>
              <a:rPr lang="en-US" sz="1400" b="0" i="0" u="none" strike="noStrike" cap="none" spc="0" dirty="0" err="1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korrigiert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?</a:t>
            </a:r>
            <a:br>
              <a:rPr sz="1400" dirty="0">
                <a:latin typeface="Libertinus Sans"/>
                <a:cs typeface="Libertinus Sans"/>
              </a:rPr>
            </a:br>
            <a:endParaRPr sz="1400" dirty="0">
              <a:latin typeface="Libertinus Sans"/>
              <a:cs typeface="Libertinus Sans"/>
            </a:endParaRPr>
          </a:p>
          <a:p>
            <a:pPr>
              <a:lnSpc>
                <a:spcPct val="114999"/>
              </a:lnSpc>
              <a:defRPr/>
            </a:pPr>
            <a:r>
              <a:rPr sz="1400" dirty="0">
                <a:latin typeface="Libertinus Sans"/>
                <a:cs typeface="Libertinus Sans"/>
              </a:rPr>
              <a:t>MathML = Die </a:t>
            </a:r>
            <a:r>
              <a:rPr sz="1400" dirty="0" err="1">
                <a:latin typeface="Libertinus Sans"/>
                <a:cs typeface="Libertinus Sans"/>
              </a:rPr>
              <a:t>gute</a:t>
            </a:r>
            <a:r>
              <a:rPr sz="1400" dirty="0">
                <a:latin typeface="Libertinus Sans"/>
                <a:cs typeface="Libertinus Sans"/>
              </a:rPr>
              <a:t> Idee, </a:t>
            </a:r>
            <a:r>
              <a:rPr sz="1400" dirty="0" err="1">
                <a:latin typeface="Libertinus Sans"/>
                <a:cs typeface="Libertinus Sans"/>
              </a:rPr>
              <a:t>mathmatische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Formeln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durch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ihren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Strukturbaum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maschinenlesbar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darzustellen</a:t>
            </a:r>
            <a:r>
              <a:rPr sz="1400" dirty="0">
                <a:latin typeface="Libertinus Sans"/>
                <a:cs typeface="Libertinus Sans"/>
              </a:rPr>
              <a:t>, </a:t>
            </a:r>
            <a:r>
              <a:rPr sz="1400" dirty="0" err="1">
                <a:latin typeface="Libertinus Sans"/>
                <a:cs typeface="Libertinus Sans"/>
              </a:rPr>
              <a:t>runiniert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durch</a:t>
            </a:r>
            <a:r>
              <a:rPr sz="1400" dirty="0">
                <a:latin typeface="Libertinus Sans"/>
                <a:cs typeface="Libertinus Sans"/>
              </a:rPr>
              <a:t> “Overengineering”</a:t>
            </a:r>
            <a:r>
              <a:rPr lang="de-DE" sz="1400" dirty="0">
                <a:latin typeface="Libertinus Sans"/>
                <a:cs typeface="Libertinus Sans"/>
              </a:rPr>
              <a:t>?</a:t>
            </a:r>
            <a:br>
              <a:rPr sz="1400" dirty="0">
                <a:latin typeface="Libertinus Sans"/>
                <a:cs typeface="Libertinus Sans"/>
              </a:rPr>
            </a:br>
            <a:endParaRPr sz="1400" dirty="0">
              <a:latin typeface="Libertinus Sans"/>
              <a:cs typeface="Libertinus Sans"/>
            </a:endParaRPr>
          </a:p>
          <a:p>
            <a:pPr>
              <a:lnSpc>
                <a:spcPct val="114999"/>
              </a:lnSpc>
              <a:defRPr/>
            </a:pPr>
            <a:r>
              <a:rPr sz="1400" dirty="0" err="1">
                <a:latin typeface="Libertinus Sans"/>
                <a:cs typeface="Libertinus Sans"/>
              </a:rPr>
              <a:t>Beispiel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aus</a:t>
            </a:r>
            <a:r>
              <a:rPr sz="1400" dirty="0">
                <a:latin typeface="Libertinus Sans"/>
                <a:cs typeface="Libertinus Sans"/>
              </a:rPr>
              <a:t> </a:t>
            </a:r>
            <a:r>
              <a:rPr sz="1400" dirty="0" err="1">
                <a:latin typeface="Libertinus Sans"/>
                <a:cs typeface="Libertinus Sans"/>
              </a:rPr>
              <a:t>en.wikipedia.org</a:t>
            </a:r>
            <a:r>
              <a:rPr sz="1400" dirty="0">
                <a:latin typeface="Libertinus Sans"/>
                <a:cs typeface="Libertinus Sans"/>
              </a:rPr>
              <a:t>: </a:t>
            </a:r>
            <a:r>
              <a:rPr sz="1400" u="sng" dirty="0">
                <a:solidFill>
                  <a:schemeClr val="accent5"/>
                </a:solidFill>
                <a:latin typeface="Libertinus Sans"/>
                <a:cs typeface="Libertinus Sans"/>
                <a:hlinkClick r:id="rId3" tooltip="https://t1p.de/7vay3"/>
              </a:rPr>
              <a:t>t1p.de/7vay3</a:t>
            </a:r>
            <a:endParaRPr sz="1400" dirty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006155" name="Textfeld 1"/>
          <p:cNvSpPr/>
          <p:nvPr/>
        </p:nvSpPr>
        <p:spPr bwMode="auto">
          <a:xfrm>
            <a:off x="252424" y="1587488"/>
            <a:ext cx="8898141" cy="84193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2000" strike="noStrike" spc="0" dirty="0">
                <a:latin typeface="Libertinus Sans"/>
                <a:cs typeface="Libertinus Sans"/>
              </a:rPr>
              <a:t>Unicode basierte Formate</a:t>
            </a:r>
            <a:br>
              <a:rPr lang="de-DE" sz="1600" b="1" u="sng" strike="noStrike" spc="0" dirty="0">
                <a:latin typeface="Libertinus Sans"/>
                <a:cs typeface="Libertinus Sans"/>
              </a:rPr>
            </a:br>
            <a:endParaRPr lang="de-DE" sz="1600" b="1" u="sng" strike="noStrike" spc="0" dirty="0"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Logische Formeln lassen sich in der Regel in </a:t>
            </a:r>
            <a:r>
              <a:rPr lang="de-DE" sz="1600" b="1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Unicode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darstellen</a:t>
            </a: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1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ASCIMath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 </a:t>
            </a:r>
            <a:r>
              <a:rPr lang="de-DE" sz="1600" b="0" i="0" u="sng" strike="noStrike" cap="none" spc="0" dirty="0">
                <a:solidFill>
                  <a:schemeClr val="tx1"/>
                </a:solidFill>
                <a:latin typeface="Libertinus Sans"/>
                <a:cs typeface="Libertinus Sans"/>
                <a:hlinkClick r:id="rId2" tooltip="http://asciimath.org/"/>
              </a:rPr>
              <a:t>http://asciimath.org/</a:t>
            </a:r>
            <a:r>
              <a:rPr lang="de-DE" sz="1600" b="0" i="0" u="sng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 </a:t>
            </a:r>
            <a:r>
              <a:rPr lang="de-DE" sz="1600" b="0" i="1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Keine deutlichen Vorteile gegenüber </a:t>
            </a:r>
            <a:r>
              <a:rPr lang="de-DE" sz="1600" b="0" i="1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LaTeX</a:t>
            </a:r>
            <a:endParaRPr lang="de-DE" sz="1600" b="0" i="1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1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Tastatur-Notation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, die die Formeln mit den auf der Tastatur verfügbaren Zeichen abbildet:</a:t>
            </a:r>
            <a:r>
              <a:rPr lang="de-DE" sz="1600" dirty="0">
                <a:latin typeface="Libertinus Sans"/>
                <a:cs typeface="Libertinus Sans"/>
              </a:rPr>
              <a:t> </a:t>
            </a:r>
            <a:br>
              <a:rPr lang="de-DE" sz="1600" dirty="0">
                <a:latin typeface="Libertinus Sans"/>
                <a:cs typeface="Libertinus Sans"/>
              </a:rPr>
            </a:br>
            <a:r>
              <a:rPr lang="de-DE" sz="1600" b="0" i="1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Ein gangbarer Weg, aber </a:t>
            </a:r>
            <a:r>
              <a:rPr lang="de-DE" sz="1600" b="0" i="1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vllt</a:t>
            </a:r>
            <a:r>
              <a:rPr lang="de-DE" sz="1600" b="0" i="1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. eher für die Eingabe und ggf. die Suche</a:t>
            </a:r>
            <a:endParaRPr sz="1600" b="0" i="1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lvl="0" algn="l">
              <a:lnSpc>
                <a:spcPct val="100000"/>
              </a:lnSpc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lvl="0" algn="l">
              <a:lnSpc>
                <a:spcPct val="100000"/>
              </a:lnSpc>
              <a:defRPr/>
            </a:pP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Ergebnis (Bereitstellungsformate)</a:t>
            </a:r>
          </a:p>
          <a:p>
            <a:pPr lvl="0" algn="l">
              <a:lnSpc>
                <a:spcPct val="100000"/>
              </a:lnSpc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Ja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LaTeX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, Unicode, S-Ausdrücke,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MetaMath</a:t>
            </a: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rgbClr val="C00000"/>
                </a:solidFill>
                <a:latin typeface="Libertinus Sans"/>
                <a:cs typeface="Libertinus Sans"/>
              </a:rPr>
              <a:t>Nein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MathML</a:t>
            </a: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 dirty="0">
                <a:solidFill>
                  <a:schemeClr val="accent5"/>
                </a:solidFill>
                <a:latin typeface="Libertinus Sans"/>
                <a:cs typeface="Libertinus Sans"/>
              </a:rPr>
              <a:t>Vielleicht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: </a:t>
            </a:r>
            <a:r>
              <a:rPr lang="de-DE" sz="1600" b="0" i="0" u="none" strike="noStrike" cap="none" spc="0" dirty="0" err="1">
                <a:solidFill>
                  <a:schemeClr val="tx1"/>
                </a:solidFill>
                <a:latin typeface="Libertinus Sans"/>
                <a:cs typeface="Libertinus Sans"/>
              </a:rPr>
              <a:t>MathMLCore</a:t>
            </a:r>
            <a:r>
              <a:rPr lang="de-DE" sz="1600" b="0" i="0" u="none" strike="noStrike" cap="none" spc="0" dirty="0">
                <a:solidFill>
                  <a:schemeClr val="tx1"/>
                </a:solidFill>
                <a:latin typeface="Libertinus Sans"/>
                <a:cs typeface="Libertinus Sans"/>
              </a:rPr>
              <a:t>, Coq, Tastaturnotation (falls bei der Eingabe verwendet)</a:t>
            </a:r>
          </a:p>
          <a:p>
            <a:pPr lvl="0" algn="l">
              <a:lnSpc>
                <a:spcPct val="100000"/>
              </a:lnSpc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50" lvl="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 dirty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1595405853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39295468" name="Grafik 53929546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2100115624" name="Textfeld 2100115623"/>
          <p:cNvSpPr txBox="1"/>
          <p:nvPr/>
        </p:nvSpPr>
        <p:spPr bwMode="auto">
          <a:xfrm>
            <a:off x="2808904" y="460497"/>
            <a:ext cx="334338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7259317" name="Textfeld 1"/>
          <p:cNvSpPr/>
          <p:nvPr/>
        </p:nvSpPr>
        <p:spPr bwMode="auto">
          <a:xfrm>
            <a:off x="348279" y="1637109"/>
            <a:ext cx="8741836" cy="87100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 dirty="0">
                <a:latin typeface="Libertinus Sans"/>
                <a:cs typeface="Libertinus Sans"/>
              </a:rPr>
              <a:t>Eingabetechnologien</a:t>
            </a: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 dirty="0" err="1">
                <a:solidFill>
                  <a:schemeClr val="accent5"/>
                </a:solidFill>
                <a:latin typeface="Libertinus Sans"/>
                <a:cs typeface="Libertinus Sans"/>
              </a:rPr>
              <a:t>LaTeX</a:t>
            </a:r>
            <a:r>
              <a:rPr lang="de-DE" sz="1600" b="0" strike="noStrike" spc="0" dirty="0">
                <a:solidFill>
                  <a:schemeClr val="accent5"/>
                </a:solidFill>
                <a:latin typeface="Libertinus Sans"/>
                <a:cs typeface="Libertinus Sans"/>
              </a:rPr>
              <a:t>:</a:t>
            </a:r>
            <a:endParaRPr sz="1600" b="0" strike="noStrike" spc="0" dirty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Bearbeiter können </a:t>
            </a:r>
            <a:r>
              <a:rPr lang="de-DE" sz="1600" strike="noStrike" spc="0" dirty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sofort loslegen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kein Entwicklungsaufwand für Druck und Online-Vorschau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ggf. anspruchsvolle 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Entwicklung eines Parsers </a:t>
            </a:r>
            <a:r>
              <a:rPr lang="de-DE" sz="1600" b="0" strike="noStrike" spc="0" dirty="0">
                <a:latin typeface="Libertinus Sans"/>
                <a:cs typeface="Libertinus Sans"/>
              </a:rPr>
              <a:t>für die Umwandlung in maschinenlesbare Formen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Inhaltsform könnte 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zusätzliche Annotation </a:t>
            </a:r>
            <a:r>
              <a:rPr lang="de-DE" sz="1600" b="0" strike="noStrike" spc="0" dirty="0">
                <a:latin typeface="Libertinus Sans"/>
                <a:cs typeface="Libertinus Sans"/>
              </a:rPr>
              <a:t>erfordern (bei logischen Formeln unwahrscheinlich)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 dirty="0">
                <a:solidFill>
                  <a:schemeClr val="accent5"/>
                </a:solidFill>
                <a:latin typeface="Libertinus Sans"/>
                <a:cs typeface="Libertinus Sans"/>
              </a:rPr>
              <a:t>Tastatur-Notation:</a:t>
            </a:r>
            <a:endParaRPr sz="1600" b="0" strike="noStrike" spc="0" dirty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geringste Tipp-Arbeit, </a:t>
            </a:r>
            <a:r>
              <a:rPr lang="de-DE" sz="1600" b="0" strike="noStrike" spc="0" dirty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direkte Übernahme aus dem Text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</a:t>
            </a:r>
            <a:r>
              <a:rPr lang="de-DE" sz="1600" b="0" i="1" strike="noStrike" spc="0" dirty="0">
                <a:latin typeface="Libertinus Sans"/>
                <a:cs typeface="Libertinus Sans"/>
              </a:rPr>
              <a:t>einfachste Konvertierung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evtl. ungewohnt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Werkzeuge für die Umwandlung </a:t>
            </a:r>
            <a:r>
              <a:rPr lang="de-DE" sz="1600" b="0" strike="noStrike" spc="0" dirty="0">
                <a:latin typeface="Libertinus Sans"/>
                <a:cs typeface="Libertinus Sans"/>
              </a:rPr>
              <a:t>nach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LaTeX</a:t>
            </a:r>
            <a:r>
              <a:rPr lang="de-DE" sz="1600" b="0" strike="noStrike" spc="0" dirty="0">
                <a:latin typeface="Libertinus Sans"/>
                <a:cs typeface="Libertinus Sans"/>
              </a:rPr>
              <a:t> und (Live-)Vorschau müssen erst entwickelt werden. Im Prinzip nicht schwer, aber...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 dirty="0">
                <a:solidFill>
                  <a:schemeClr val="accent5"/>
                </a:solidFill>
                <a:latin typeface="Libertinus Sans"/>
                <a:cs typeface="Libertinus Sans"/>
              </a:rPr>
              <a:t>Computer-Algebra oder Beweisführungsassistenz-System:</a:t>
            </a:r>
            <a:endParaRPr sz="1600" b="0" strike="noStrike" spc="0" dirty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Lernaufwand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kann aber auch als </a:t>
            </a:r>
            <a:r>
              <a:rPr lang="de-DE" sz="1600" b="0" strike="noStrike" spc="0" dirty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aktives Bereitstellungsformat </a:t>
            </a:r>
            <a:r>
              <a:rPr lang="de-DE" sz="1600" b="0" strike="noStrike" spc="0" dirty="0">
                <a:latin typeface="Libertinus Sans"/>
                <a:cs typeface="Libertinus Sans"/>
              </a:rPr>
              <a:t>dienen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Sinnvoll, wenn </a:t>
            </a:r>
            <a:r>
              <a:rPr lang="de-DE" sz="1600" b="0" strike="noStrike" spc="0" dirty="0" err="1">
                <a:solidFill>
                  <a:schemeClr val="bg2">
                    <a:lumMod val="75000"/>
                  </a:schemeClr>
                </a:solidFill>
                <a:latin typeface="Libertinus Sans"/>
                <a:cs typeface="Libertinus Sans"/>
              </a:rPr>
              <a:t>LaTeX</a:t>
            </a:r>
            <a:r>
              <a:rPr lang="de-DE" sz="1600" b="0" strike="noStrike" spc="0" dirty="0">
                <a:solidFill>
                  <a:schemeClr val="bg2">
                    <a:lumMod val="75000"/>
                  </a:schemeClr>
                </a:solidFill>
                <a:latin typeface="Libertinus Sans"/>
                <a:cs typeface="Libertinus Sans"/>
              </a:rPr>
              <a:t>-Export</a:t>
            </a:r>
            <a:r>
              <a:rPr lang="de-DE" sz="1600" b="0" strike="noStrike" spc="0" dirty="0">
                <a:latin typeface="Libertinus Sans"/>
                <a:cs typeface="Libertinus Sans"/>
              </a:rPr>
              <a:t> möglich</a:t>
            </a: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Hinsichtlich Vorschau etc. ebenfalls 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etwas umständlicher </a:t>
            </a:r>
            <a:r>
              <a:rPr lang="de-DE" sz="1600" b="0" strike="noStrike" spc="0" dirty="0">
                <a:latin typeface="Libertinus Sans"/>
                <a:cs typeface="Libertinus Sans"/>
              </a:rPr>
              <a:t>als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LaTeX</a:t>
            </a: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514065059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15406593" name="Grafik 31540659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771858118" name="Textfeld 771858117"/>
          <p:cNvSpPr txBox="1"/>
          <p:nvPr/>
        </p:nvSpPr>
        <p:spPr bwMode="auto">
          <a:xfrm>
            <a:off x="2808904" y="460497"/>
            <a:ext cx="334410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4. Frage</a:t>
            </a:r>
            <a:endParaRPr sz="3600"/>
          </a:p>
        </p:txBody>
      </p:sp>
      <p:sp>
        <p:nvSpPr>
          <p:cNvPr id="516423107" name="Textfeld 516423106"/>
          <p:cNvSpPr txBox="1"/>
          <p:nvPr/>
        </p:nvSpPr>
        <p:spPr bwMode="auto">
          <a:xfrm>
            <a:off x="6737968" y="4554140"/>
            <a:ext cx="221269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400" i="1">
                <a:solidFill>
                  <a:srgbClr val="C00000"/>
                </a:solidFill>
                <a:latin typeface="Libertinus Sans"/>
                <a:cs typeface="Libertinus Sans"/>
              </a:rPr>
              <a:t>eher nicht</a:t>
            </a:r>
            <a:r>
              <a:rPr sz="1400">
                <a:latin typeface="Libertinus Sans"/>
                <a:cs typeface="Libertinus Sans"/>
              </a:rPr>
              <a:t>: Formeleditor</a:t>
            </a:r>
          </a:p>
          <a:p>
            <a:pPr marL="195764" indent="-195764">
              <a:buFont typeface="Arial"/>
              <a:buChar char="•"/>
              <a:defRPr/>
            </a:pPr>
            <a:r>
              <a:rPr sz="1400">
                <a:latin typeface="Libertinus Sans"/>
                <a:cs typeface="Libertinus Sans"/>
              </a:rPr>
              <a:t>für logische Formeln nicht notwendig</a:t>
            </a:r>
          </a:p>
          <a:p>
            <a:pPr marL="195764" indent="-195764">
              <a:buFont typeface="Arial"/>
              <a:buChar char="•"/>
              <a:defRPr/>
            </a:pPr>
            <a:r>
              <a:rPr sz="1400">
                <a:latin typeface="Libertinus Sans"/>
                <a:cs typeface="Libertinus Sans"/>
              </a:rPr>
              <a:t>langsame Eingabe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1487938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139146088" name="Grafik 213914608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863510857" name="Textfeld 863510856"/>
          <p:cNvSpPr txBox="1"/>
          <p:nvPr/>
        </p:nvSpPr>
        <p:spPr bwMode="auto">
          <a:xfrm>
            <a:off x="2808904" y="460497"/>
            <a:ext cx="334986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/>
              <a:t>Exkurs</a:t>
            </a:r>
          </a:p>
        </p:txBody>
      </p:sp>
      <p:sp>
        <p:nvSpPr>
          <p:cNvPr id="90106331" name="Textfeld 90106330"/>
          <p:cNvSpPr txBox="1"/>
          <p:nvPr/>
        </p:nvSpPr>
        <p:spPr bwMode="auto">
          <a:xfrm>
            <a:off x="348279" y="2755356"/>
            <a:ext cx="1623957" cy="457560"/>
          </a:xfrm>
          <a:prstGeom prst="rect">
            <a:avLst/>
          </a:prstGeom>
          <a:noFill/>
          <a:ln w="57150">
            <a:solidFill>
              <a:srgbClr val="C00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latin typeface="Libertinus Sans"/>
                <a:cs typeface="Libertinus Sans"/>
              </a:rPr>
              <a:t>Parser - </a:t>
            </a:r>
            <a:r>
              <a:rPr sz="1200" dirty="0" err="1">
                <a:latin typeface="Libertinus Sans"/>
                <a:cs typeface="Libertinus Sans"/>
              </a:rPr>
              <a:t>basierend</a:t>
            </a:r>
            <a:r>
              <a:rPr sz="1200" dirty="0">
                <a:latin typeface="Libertinus Sans"/>
                <a:cs typeface="Libertinus Sans"/>
              </a:rPr>
              <a:t> auf </a:t>
            </a:r>
            <a:r>
              <a:rPr sz="1200" dirty="0" err="1">
                <a:latin typeface="Libertinus Sans"/>
                <a:cs typeface="Libertinus Sans"/>
              </a:rPr>
              <a:t>formaler</a:t>
            </a:r>
            <a:r>
              <a:rPr sz="1200" dirty="0">
                <a:latin typeface="Libertinus Sans"/>
                <a:cs typeface="Libertinus Sans"/>
              </a:rPr>
              <a:t> Grammatik</a:t>
            </a:r>
          </a:p>
        </p:txBody>
      </p:sp>
      <p:sp>
        <p:nvSpPr>
          <p:cNvPr id="1964531860" name="Textfeld 1964531859"/>
          <p:cNvSpPr txBox="1"/>
          <p:nvPr/>
        </p:nvSpPr>
        <p:spPr bwMode="auto">
          <a:xfrm>
            <a:off x="2359499" y="2755356"/>
            <a:ext cx="1769648" cy="457560"/>
          </a:xfrm>
          <a:prstGeom prst="rect">
            <a:avLst/>
          </a:prstGeom>
          <a:noFill/>
          <a:ln w="57150">
            <a:solidFill>
              <a:srgbClr val="FFC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>
                <a:latin typeface="Libertinus Sans"/>
                <a:cs typeface="Libertinus Sans"/>
              </a:rPr>
              <a:t>Abstrakter Syntaxbaum</a:t>
            </a:r>
            <a:br>
              <a:rPr sz="1200">
                <a:latin typeface="Libertinus Sans"/>
                <a:cs typeface="Libertinus Sans"/>
              </a:rPr>
            </a:br>
            <a:r>
              <a:rPr sz="1200">
                <a:latin typeface="Libertinus Sans"/>
                <a:cs typeface="Libertinus Sans"/>
              </a:rPr>
              <a:t>der R-P-Notation</a:t>
            </a:r>
          </a:p>
        </p:txBody>
      </p:sp>
      <p:sp>
        <p:nvSpPr>
          <p:cNvPr id="210434553" name="Textfeld 210434552"/>
          <p:cNvSpPr txBox="1"/>
          <p:nvPr/>
        </p:nvSpPr>
        <p:spPr bwMode="auto">
          <a:xfrm>
            <a:off x="4535157" y="2755356"/>
            <a:ext cx="1734847" cy="457560"/>
          </a:xfrm>
          <a:prstGeom prst="rect">
            <a:avLst/>
          </a:prstGeom>
          <a:noFill/>
          <a:ln w="57150">
            <a:solidFill>
              <a:srgbClr val="FFC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>
                <a:latin typeface="Libertinus Sans"/>
                <a:cs typeface="Libertinus Sans"/>
              </a:rPr>
              <a:t>Logischer Syntaxbaum</a:t>
            </a:r>
            <a:br>
              <a:rPr sz="1200">
                <a:latin typeface="Libertinus Sans"/>
                <a:cs typeface="Libertinus Sans"/>
              </a:rPr>
            </a:br>
            <a:r>
              <a:rPr sz="1200">
                <a:latin typeface="Libertinus Sans"/>
                <a:cs typeface="Libertinus Sans"/>
              </a:rPr>
              <a:t>- notationsunabhängig</a:t>
            </a:r>
          </a:p>
        </p:txBody>
      </p:sp>
      <p:sp>
        <p:nvSpPr>
          <p:cNvPr id="833665168" name="Textfeld 833665167"/>
          <p:cNvSpPr txBox="1"/>
          <p:nvPr/>
        </p:nvSpPr>
        <p:spPr bwMode="auto">
          <a:xfrm>
            <a:off x="3359354" y="3682999"/>
            <a:ext cx="717722" cy="443070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R-P: </a:t>
            </a:r>
            <a:b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2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TeX</a:t>
            </a:r>
            <a:endParaRPr sz="1200" dirty="0">
              <a:latin typeface="Libertinus Sans" panose="02000503000000000000" pitchFamily="2" charset="0"/>
              <a:ea typeface="Libertinus Sans" panose="02000503000000000000" pitchFamily="2" charset="0"/>
              <a:cs typeface="Libertinus Sans" panose="02000503000000000000" pitchFamily="2" charset="0"/>
            </a:endParaRPr>
          </a:p>
        </p:txBody>
      </p:sp>
      <p:sp>
        <p:nvSpPr>
          <p:cNvPr id="72510322" name="Textfeld 72510321"/>
          <p:cNvSpPr txBox="1"/>
          <p:nvPr/>
        </p:nvSpPr>
        <p:spPr bwMode="auto">
          <a:xfrm>
            <a:off x="4535157" y="3682999"/>
            <a:ext cx="711830" cy="443070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modern: </a:t>
            </a:r>
            <a:r>
              <a:rPr sz="12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TeX</a:t>
            </a:r>
            <a:endParaRPr sz="1200" dirty="0">
              <a:latin typeface="Libertinus Sans" panose="02000503000000000000" pitchFamily="2" charset="0"/>
              <a:ea typeface="Libertinus Sans" panose="02000503000000000000" pitchFamily="2" charset="0"/>
              <a:cs typeface="Libertinus Sans" panose="02000503000000000000" pitchFamily="2" charset="0"/>
            </a:endParaRPr>
          </a:p>
        </p:txBody>
      </p:sp>
      <p:sp>
        <p:nvSpPr>
          <p:cNvPr id="435544408" name="Textfeld 435544407"/>
          <p:cNvSpPr txBox="1"/>
          <p:nvPr/>
        </p:nvSpPr>
        <p:spPr bwMode="auto">
          <a:xfrm>
            <a:off x="2352659" y="4888771"/>
            <a:ext cx="1742002" cy="560025"/>
          </a:xfrm>
          <a:prstGeom prst="rect">
            <a:avLst/>
          </a:prstGeom>
          <a:noFill/>
          <a:ln w="57150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Online-</a:t>
            </a:r>
            <a:r>
              <a:rPr sz="16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Ausgabe</a:t>
            </a: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 </a:t>
            </a:r>
            <a:b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(HTML)</a:t>
            </a:r>
          </a:p>
        </p:txBody>
      </p:sp>
      <p:sp>
        <p:nvSpPr>
          <p:cNvPr id="1877119972" name="Textfeld 1877119971"/>
          <p:cNvSpPr txBox="1"/>
          <p:nvPr/>
        </p:nvSpPr>
        <p:spPr bwMode="auto">
          <a:xfrm>
            <a:off x="4535157" y="4888771"/>
            <a:ext cx="1744567" cy="560025"/>
          </a:xfrm>
          <a:prstGeom prst="rect">
            <a:avLst/>
          </a:prstGeom>
          <a:noFill/>
          <a:ln w="57150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Druck-Ausgabe</a:t>
            </a: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(n)</a:t>
            </a:r>
            <a:b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(PDF)</a:t>
            </a:r>
          </a:p>
        </p:txBody>
      </p:sp>
      <p:sp>
        <p:nvSpPr>
          <p:cNvPr id="966821791" name="Textfeld 966821790"/>
          <p:cNvSpPr txBox="1"/>
          <p:nvPr/>
        </p:nvSpPr>
        <p:spPr bwMode="auto">
          <a:xfrm>
            <a:off x="2380177" y="3696242"/>
            <a:ext cx="183636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br>
              <a:rPr/>
            </a:br>
            <a:endParaRPr/>
          </a:p>
        </p:txBody>
      </p:sp>
      <p:sp>
        <p:nvSpPr>
          <p:cNvPr id="1114120542" name="Textfeld 1114120541"/>
          <p:cNvSpPr txBox="1"/>
          <p:nvPr/>
        </p:nvSpPr>
        <p:spPr bwMode="auto">
          <a:xfrm>
            <a:off x="2352659" y="3660321"/>
            <a:ext cx="721681" cy="443070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R-P: </a:t>
            </a:r>
            <a:b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Unicode</a:t>
            </a:r>
          </a:p>
        </p:txBody>
      </p:sp>
      <p:sp>
        <p:nvSpPr>
          <p:cNvPr id="1406366231" name="Textfeld 1406366230"/>
          <p:cNvSpPr txBox="1"/>
          <p:nvPr/>
        </p:nvSpPr>
        <p:spPr bwMode="auto">
          <a:xfrm>
            <a:off x="5532036" y="3682999"/>
            <a:ext cx="711829" cy="443070"/>
          </a:xfrm>
          <a:prstGeom prst="rect">
            <a:avLst/>
          </a:prstGeom>
          <a:noFill/>
          <a:ln w="57150">
            <a:solidFill>
              <a:schemeClr val="accent6">
                <a:lumMod val="74901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modern: </a:t>
            </a:r>
            <a:b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</a:br>
            <a:r>
              <a:rPr sz="12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Unicode</a:t>
            </a:r>
          </a:p>
        </p:txBody>
      </p:sp>
      <p:sp>
        <p:nvSpPr>
          <p:cNvPr id="92153133" name="Textfeld 92153132"/>
          <p:cNvSpPr txBox="1"/>
          <p:nvPr/>
        </p:nvSpPr>
        <p:spPr bwMode="auto">
          <a:xfrm>
            <a:off x="6738048" y="2380885"/>
            <a:ext cx="1627385" cy="326180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 err="1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Metamath</a:t>
            </a:r>
            <a:endParaRPr sz="1600" dirty="0">
              <a:latin typeface="Libertinus Sans" panose="02000503000000000000" pitchFamily="2" charset="0"/>
              <a:ea typeface="Libertinus Sans" panose="02000503000000000000" pitchFamily="2" charset="0"/>
              <a:cs typeface="Libertinus Sans" panose="02000503000000000000" pitchFamily="2" charset="0"/>
            </a:endParaRPr>
          </a:p>
        </p:txBody>
      </p:sp>
      <p:sp>
        <p:nvSpPr>
          <p:cNvPr id="1952609093" name="Textfeld 1952609092"/>
          <p:cNvSpPr txBox="1"/>
          <p:nvPr/>
        </p:nvSpPr>
        <p:spPr bwMode="auto">
          <a:xfrm>
            <a:off x="6721164" y="2820565"/>
            <a:ext cx="1661151" cy="326180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Coq</a:t>
            </a:r>
          </a:p>
        </p:txBody>
      </p:sp>
      <p:sp>
        <p:nvSpPr>
          <p:cNvPr id="1836225848" name="Textfeld 1836225847"/>
          <p:cNvSpPr txBox="1"/>
          <p:nvPr/>
        </p:nvSpPr>
        <p:spPr bwMode="auto">
          <a:xfrm>
            <a:off x="6754931" y="3306899"/>
            <a:ext cx="1638257" cy="326180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 dirty="0">
                <a:latin typeface="Libertinus Sans" panose="02000503000000000000" pitchFamily="2" charset="0"/>
                <a:ea typeface="Libertinus Sans" panose="02000503000000000000" pitchFamily="2" charset="0"/>
                <a:cs typeface="Libertinus Sans" panose="02000503000000000000" pitchFamily="2" charset="0"/>
              </a:rPr>
              <a:t>MathML</a:t>
            </a:r>
          </a:p>
        </p:txBody>
      </p:sp>
      <p:cxnSp>
        <p:nvCxnSpPr>
          <p:cNvPr id="2" name="Gewinkelte Verbindung 1"/>
          <p:cNvCxnSpPr>
            <a:cxnSpLocks/>
            <a:stCxn id="833665168" idx="2"/>
          </p:cNvCxnSpPr>
          <p:nvPr/>
        </p:nvCxnSpPr>
        <p:spPr bwMode="auto">
          <a:xfrm rot="5400000">
            <a:off x="3360180" y="4477034"/>
            <a:ext cx="709001" cy="707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>
            <a:cxnSpLocks/>
          </p:cNvCxnSpPr>
          <p:nvPr/>
        </p:nvCxnSpPr>
        <p:spPr bwMode="auto">
          <a:xfrm rot="5399978" flipV="1">
            <a:off x="4697688" y="4503805"/>
            <a:ext cx="800828" cy="0"/>
          </a:xfrm>
          <a:prstGeom prst="bentConnector3">
            <a:avLst>
              <a:gd name="adj1" fmla="val 54689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winkelte Verbindung 3"/>
          <p:cNvCxnSpPr>
            <a:cxnSpLocks/>
          </p:cNvCxnSpPr>
          <p:nvPr/>
        </p:nvCxnSpPr>
        <p:spPr bwMode="auto">
          <a:xfrm>
            <a:off x="3720214" y="4472214"/>
            <a:ext cx="1043214" cy="408214"/>
          </a:xfrm>
          <a:prstGeom prst="bentConnector5">
            <a:avLst>
              <a:gd name="adj1" fmla="val 100444"/>
              <a:gd name="adj2" fmla="val 50000"/>
              <a:gd name="adj3" fmla="val 100444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winkelte Verbindung 4"/>
          <p:cNvCxnSpPr>
            <a:cxnSpLocks/>
          </p:cNvCxnSpPr>
          <p:nvPr/>
        </p:nvCxnSpPr>
        <p:spPr bwMode="auto">
          <a:xfrm flipH="1">
            <a:off x="3901642" y="4317999"/>
            <a:ext cx="1196461" cy="570771"/>
          </a:xfrm>
          <a:prstGeom prst="bentConnector5">
            <a:avLst>
              <a:gd name="adj1" fmla="val 99264"/>
              <a:gd name="adj2" fmla="val 41666"/>
              <a:gd name="adj3" fmla="val 99264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winkelte Verbindung 5"/>
          <p:cNvCxnSpPr>
            <a:cxnSpLocks/>
            <a:endCxn id="1836225848" idx="1"/>
          </p:cNvCxnSpPr>
          <p:nvPr/>
        </p:nvCxnSpPr>
        <p:spPr bwMode="auto">
          <a:xfrm>
            <a:off x="6296499" y="3129642"/>
            <a:ext cx="458431" cy="299356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bg2">
                <a:lumMod val="50196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 Verbindung 6"/>
          <p:cNvCxnSpPr>
            <a:cxnSpLocks/>
            <a:stCxn id="210434553" idx="3"/>
          </p:cNvCxnSpPr>
          <p:nvPr/>
        </p:nvCxnSpPr>
        <p:spPr bwMode="auto">
          <a:xfrm flipV="1">
            <a:off x="6270005" y="2975247"/>
            <a:ext cx="461922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winkelte Verbindung 7"/>
          <p:cNvCxnSpPr>
            <a:cxnSpLocks/>
            <a:endCxn id="92153133" idx="1"/>
          </p:cNvCxnSpPr>
          <p:nvPr/>
        </p:nvCxnSpPr>
        <p:spPr bwMode="auto">
          <a:xfrm flipV="1">
            <a:off x="6296499" y="2502985"/>
            <a:ext cx="441548" cy="300085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cxnSpLocks/>
            <a:endCxn id="1964531860" idx="1"/>
          </p:cNvCxnSpPr>
          <p:nvPr/>
        </p:nvCxnSpPr>
        <p:spPr bwMode="auto">
          <a:xfrm>
            <a:off x="2014785" y="2975247"/>
            <a:ext cx="344714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cxnSpLocks/>
            <a:stCxn id="1964531860" idx="3"/>
            <a:endCxn id="210434553" idx="1"/>
          </p:cNvCxnSpPr>
          <p:nvPr/>
        </p:nvCxnSpPr>
        <p:spPr bwMode="auto">
          <a:xfrm flipV="1">
            <a:off x="4129148" y="2984136"/>
            <a:ext cx="406009" cy="0"/>
          </a:xfrm>
          <a:prstGeom prst="line">
            <a:avLst/>
          </a:prstGeom>
          <a:ln w="19049" cap="flat" cmpd="sng" algn="ctr">
            <a:solidFill>
              <a:schemeClr val="accent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cxnSpLocks/>
          </p:cNvCxnSpPr>
          <p:nvPr/>
        </p:nvCxnSpPr>
        <p:spPr bwMode="auto">
          <a:xfrm>
            <a:off x="4863214" y="3193142"/>
            <a:ext cx="0" cy="444499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cxnSpLocks/>
            <a:endCxn id="1406366231" idx="0"/>
          </p:cNvCxnSpPr>
          <p:nvPr/>
        </p:nvCxnSpPr>
        <p:spPr bwMode="auto">
          <a:xfrm rot="5399978" flipV="1">
            <a:off x="5666078" y="3456214"/>
            <a:ext cx="453571" cy="0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cxnSpLocks/>
          </p:cNvCxnSpPr>
          <p:nvPr/>
        </p:nvCxnSpPr>
        <p:spPr bwMode="auto">
          <a:xfrm flipH="1">
            <a:off x="3720214" y="3184071"/>
            <a:ext cx="0" cy="462642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cxnSpLocks/>
          </p:cNvCxnSpPr>
          <p:nvPr/>
        </p:nvCxnSpPr>
        <p:spPr bwMode="auto">
          <a:xfrm rot="5399978">
            <a:off x="2471020" y="3417480"/>
            <a:ext cx="485321" cy="360"/>
          </a:xfrm>
          <a:prstGeom prst="line">
            <a:avLst/>
          </a:prstGeom>
          <a:ln w="19049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038A867-B669-6782-5EBC-779913BFC7C9}"/>
              </a:ext>
            </a:extLst>
          </p:cNvPr>
          <p:cNvSpPr txBox="1"/>
          <p:nvPr/>
        </p:nvSpPr>
        <p:spPr>
          <a:xfrm>
            <a:off x="669355" y="1497048"/>
            <a:ext cx="7731604" cy="463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dirty="0">
                <a:latin typeface="Libertinus Sans"/>
                <a:cs typeface="Libertinus Sans"/>
              </a:rPr>
              <a:t>Automatische Konvertierung von logischen Formeln in Russell-</a:t>
            </a:r>
            <a:r>
              <a:rPr lang="de-DE" dirty="0" err="1">
                <a:latin typeface="Libertinus Sans"/>
                <a:cs typeface="Libertinus Sans"/>
              </a:rPr>
              <a:t>Peano</a:t>
            </a:r>
            <a:r>
              <a:rPr lang="de-DE" dirty="0">
                <a:latin typeface="Libertinus Sans"/>
                <a:cs typeface="Libertinus Sans"/>
              </a:rPr>
              <a:t>-Notation: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7259317" name="Textfeld 1"/>
          <p:cNvSpPr/>
          <p:nvPr/>
        </p:nvSpPr>
        <p:spPr bwMode="auto">
          <a:xfrm>
            <a:off x="348279" y="1637109"/>
            <a:ext cx="8616209" cy="9261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r>
              <a:rPr lang="de-DE" sz="1400" dirty="0">
                <a:latin typeface="Libertinus Sans"/>
                <a:cs typeface="Libertinus Sans"/>
              </a:rPr>
              <a:t>Bei digitalen Editionen mathematischer oder formallogischer Texte besteht im Prinzip die Möglichkeit, den mathematischen und formalen Inhalt auch </a:t>
            </a:r>
            <a:r>
              <a:rPr lang="de-DE" sz="1400" b="1" dirty="0">
                <a:latin typeface="Libertinus Sans"/>
                <a:cs typeface="Libertinus Sans"/>
              </a:rPr>
              <a:t>aktiv bereit zu stellen </a:t>
            </a:r>
            <a:r>
              <a:rPr lang="de-DE" sz="1400" dirty="0">
                <a:latin typeface="Libertinus Sans"/>
                <a:cs typeface="Libertinus Sans"/>
              </a:rPr>
              <a:t>(</a:t>
            </a:r>
            <a:r>
              <a:rPr lang="de-DE" sz="1400" dirty="0">
                <a:solidFill>
                  <a:schemeClr val="accent1"/>
                </a:solidFill>
                <a:latin typeface="Libertinus Sans"/>
                <a:cs typeface="Libertinus Sans"/>
              </a:rPr>
              <a:t>Arbeitsform</a:t>
            </a:r>
            <a:r>
              <a:rPr lang="de-DE" sz="1400" dirty="0">
                <a:latin typeface="Libertinus Sans"/>
                <a:cs typeface="Libertinus Sans"/>
              </a:rPr>
              <a:t>), d.h. in Form eines Quelltextes für ein Computer-Algebra- oder Beweisassistenz-System. </a:t>
            </a:r>
            <a:br>
              <a:rPr lang="de-DE" sz="1400" dirty="0">
                <a:latin typeface="Libertinus Sans"/>
                <a:cs typeface="Libertinus Sans"/>
              </a:rPr>
            </a:br>
            <a:endParaRPr lang="de-DE" sz="140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r>
              <a:rPr lang="de-DE" sz="1400" dirty="0">
                <a:latin typeface="Libertinus Sans"/>
                <a:cs typeface="Libertinus Sans"/>
              </a:rPr>
              <a:t>Bei der </a:t>
            </a:r>
            <a:r>
              <a:rPr lang="de-DE" sz="1400" b="1" dirty="0">
                <a:latin typeface="Libertinus Sans"/>
                <a:cs typeface="Libertinus Sans"/>
              </a:rPr>
              <a:t>passiven Bereitstellung</a:t>
            </a:r>
            <a:r>
              <a:rPr lang="de-DE" sz="1400" i="1" dirty="0">
                <a:latin typeface="Libertinus Sans"/>
                <a:cs typeface="Libertinus Sans"/>
              </a:rPr>
              <a:t> </a:t>
            </a:r>
            <a:r>
              <a:rPr lang="de-DE" sz="1400" dirty="0">
                <a:latin typeface="Libertinus Sans"/>
                <a:cs typeface="Libertinus Sans"/>
              </a:rPr>
              <a:t>ist zwischen der </a:t>
            </a:r>
            <a:r>
              <a:rPr lang="de-DE" sz="1400" dirty="0">
                <a:solidFill>
                  <a:schemeClr val="accent1"/>
                </a:solidFill>
                <a:latin typeface="Libertinus Sans"/>
                <a:cs typeface="Libertinus Sans"/>
              </a:rPr>
              <a:t>Inhaltsform</a:t>
            </a:r>
            <a:r>
              <a:rPr lang="de-DE" sz="1400" dirty="0">
                <a:latin typeface="Libertinus Sans"/>
                <a:cs typeface="Libertinus Sans"/>
              </a:rPr>
              <a:t> und der </a:t>
            </a:r>
            <a:r>
              <a:rPr lang="de-DE" sz="1400" dirty="0">
                <a:solidFill>
                  <a:schemeClr val="accent1"/>
                </a:solidFill>
                <a:latin typeface="Libertinus Sans"/>
                <a:cs typeface="Libertinus Sans"/>
              </a:rPr>
              <a:t>Präsentationsform</a:t>
            </a:r>
            <a:r>
              <a:rPr lang="de-DE" sz="1400" dirty="0">
                <a:latin typeface="Libertinus Sans"/>
                <a:cs typeface="Libertinus Sans"/>
              </a:rPr>
              <a:t> zu unterscheiden. </a:t>
            </a:r>
            <a:br>
              <a:rPr lang="de-DE" sz="1400" dirty="0">
                <a:latin typeface="Libertinus Sans"/>
                <a:cs typeface="Libertinus Sans"/>
              </a:rPr>
            </a:br>
            <a:endParaRPr lang="de-DE" sz="140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r>
              <a:rPr lang="de-DE" sz="1400" dirty="0">
                <a:latin typeface="Libertinus Sans"/>
                <a:cs typeface="Libertinus Sans"/>
              </a:rPr>
              <a:t>Mit </a:t>
            </a:r>
            <a:r>
              <a:rPr lang="de-DE" sz="1400" b="1" dirty="0" err="1">
                <a:latin typeface="Libertinus Sans"/>
                <a:cs typeface="Libertinus Sans"/>
              </a:rPr>
              <a:t>LaTeX</a:t>
            </a:r>
            <a:r>
              <a:rPr lang="de-DE" sz="1400" dirty="0">
                <a:latin typeface="Libertinus Sans"/>
                <a:cs typeface="Libertinus Sans"/>
              </a:rPr>
              <a:t> gibt es einen </a:t>
            </a:r>
            <a:r>
              <a:rPr lang="de-DE" sz="1400" b="1" dirty="0">
                <a:latin typeface="Libertinus Sans"/>
                <a:cs typeface="Libertinus Sans"/>
              </a:rPr>
              <a:t>de-facto Standard</a:t>
            </a:r>
            <a:r>
              <a:rPr lang="de-DE" sz="1400" dirty="0">
                <a:latin typeface="Libertinus Sans"/>
                <a:cs typeface="Libertinus Sans"/>
              </a:rPr>
              <a:t> für mathematischen Formelsatz, aber nur für Präsentationsform.</a:t>
            </a:r>
            <a:br>
              <a:rPr lang="de-DE" sz="1400" dirty="0">
                <a:latin typeface="Libertinus Sans"/>
                <a:cs typeface="Libertinus Sans"/>
              </a:rPr>
            </a:br>
            <a:endParaRPr lang="de-DE" sz="140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r>
              <a:rPr lang="de-DE" sz="1400" dirty="0">
                <a:latin typeface="Libertinus Sans"/>
                <a:cs typeface="Libertinus Sans"/>
              </a:rPr>
              <a:t>XML-basierte Formate (wie </a:t>
            </a:r>
            <a:r>
              <a:rPr lang="de-DE" sz="1400" dirty="0" err="1">
                <a:latin typeface="Libertinus Sans"/>
                <a:cs typeface="Libertinus Sans"/>
              </a:rPr>
              <a:t>MathML</a:t>
            </a:r>
            <a:r>
              <a:rPr lang="de-DE" sz="1400" dirty="0">
                <a:latin typeface="Libertinus Sans"/>
                <a:cs typeface="Libertinus Sans"/>
              </a:rPr>
              <a:t>) für Formeln bisher eher nicht zu empfehlen! </a:t>
            </a:r>
            <a:br>
              <a:rPr lang="de-DE" sz="1400" dirty="0">
                <a:latin typeface="Libertinus Sans"/>
                <a:cs typeface="Libertinus Sans"/>
              </a:rPr>
            </a:br>
            <a:r>
              <a:rPr lang="de-DE" sz="1400" dirty="0">
                <a:latin typeface="Libertinus Sans"/>
                <a:cs typeface="Libertinus Sans"/>
              </a:rPr>
              <a:t>(Für eine maschinell leicht einzulesende Repräsentation eignet dann noch eher die Serialisierung der Strukturbäume der Formeln als S-Ausdruck.)</a:t>
            </a: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endParaRPr lang="de-DE" sz="140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r>
              <a:rPr lang="de-DE" sz="1400" dirty="0">
                <a:latin typeface="Libertinus Sans"/>
                <a:cs typeface="Libertinus Sans"/>
              </a:rPr>
              <a:t>Für die Bereitstellung in unterschiedlichen Formen und Formaten, Einsatz (teil-)</a:t>
            </a:r>
            <a:r>
              <a:rPr lang="de-DE" sz="1400" b="1" dirty="0">
                <a:latin typeface="Libertinus Sans"/>
                <a:cs typeface="Libertinus Sans"/>
              </a:rPr>
              <a:t>automatischer Formelkonverter </a:t>
            </a:r>
            <a:r>
              <a:rPr lang="de-DE" sz="1400" dirty="0">
                <a:latin typeface="Libertinus Sans"/>
                <a:cs typeface="Libertinus Sans"/>
              </a:rPr>
              <a:t>unbedingt zu empfehlen. Teilweise kann auf </a:t>
            </a:r>
            <a:r>
              <a:rPr lang="de-DE" sz="1400" b="1" dirty="0">
                <a:latin typeface="Libertinus Sans"/>
                <a:cs typeface="Libertinus Sans"/>
              </a:rPr>
              <a:t>vorhandene Werkzeuge </a:t>
            </a:r>
            <a:r>
              <a:rPr lang="de-DE" sz="1400" dirty="0">
                <a:latin typeface="Libertinus Sans"/>
                <a:cs typeface="Libertinus Sans"/>
              </a:rPr>
              <a:t>zurückgegriffen werden. Für die Präsentationsform </a:t>
            </a:r>
            <a:r>
              <a:rPr lang="de-DE" sz="1400" dirty="0" err="1">
                <a:latin typeface="Libertinus Sans"/>
                <a:cs typeface="Libertinus Sans"/>
              </a:rPr>
              <a:t>MathJAX</a:t>
            </a:r>
            <a:r>
              <a:rPr lang="de-DE" sz="1400" dirty="0">
                <a:latin typeface="Libertinus Sans"/>
                <a:cs typeface="Libertinus Sans"/>
              </a:rPr>
              <a:t> und </a:t>
            </a:r>
            <a:r>
              <a:rPr lang="de-DE" sz="1400" dirty="0" err="1">
                <a:latin typeface="Libertinus Sans"/>
                <a:cs typeface="Libertinus Sans"/>
              </a:rPr>
              <a:t>KaTeX</a:t>
            </a:r>
            <a:r>
              <a:rPr lang="de-DE" sz="1400" dirty="0">
                <a:latin typeface="Libertinus Sans"/>
                <a:cs typeface="Libertinus Sans"/>
              </a:rPr>
              <a:t>. </a:t>
            </a: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endParaRPr lang="de-DE" sz="160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endParaRPr lang="de-DE" sz="160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514065059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15406593" name="Grafik 31540659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771858118" name="Textfeld 771858117"/>
          <p:cNvSpPr txBox="1"/>
          <p:nvPr/>
        </p:nvSpPr>
        <p:spPr bwMode="auto">
          <a:xfrm>
            <a:off x="2808904" y="460497"/>
            <a:ext cx="334410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-DE" sz="3600" b="1" dirty="0">
                <a:latin typeface="Libertinus Sans"/>
                <a:cs typeface="Libertinus Sans"/>
              </a:rPr>
              <a:t>Fazit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996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Textfeld 1"/>
          <p:cNvSpPr/>
          <p:nvPr/>
        </p:nvSpPr>
        <p:spPr bwMode="auto">
          <a:xfrm>
            <a:off x="258984" y="1620000"/>
            <a:ext cx="9025055" cy="41746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“Syntax matters”</a:t>
            </a:r>
            <a:endParaRPr sz="2400" b="1" u="none" strike="noStrike" spc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Aufgabe: Addiere zwei Zahlen!</a:t>
            </a:r>
          </a:p>
          <a:p>
            <a:pPr algn="l">
              <a:lnSpc>
                <a:spcPct val="100000"/>
              </a:lnSpc>
              <a:defRPr/>
            </a:pPr>
            <a:endParaRPr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römisch: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2400" b="0" strike="noStrike" spc="0">
                <a:latin typeface="Libertinus Mono"/>
                <a:cs typeface="Libertinus Mono"/>
              </a:rPr>
              <a:t>				MMDXLI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2400" b="0" strike="noStrike" spc="0">
                <a:latin typeface="Libertinus Mono"/>
                <a:cs typeface="Libertinus Mono"/>
              </a:rPr>
              <a:t>			+	MCCCXLVII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				</a:t>
            </a:r>
          </a:p>
          <a:p>
            <a:pPr algn="l">
              <a:lnSpc>
                <a:spcPct val="10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arabisch: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2400" b="0" strike="noStrike" spc="0">
                <a:latin typeface="Libertinus Mono"/>
                <a:cs typeface="Libertinus Mono"/>
              </a:rPr>
              <a:t>				2541</a:t>
            </a:r>
            <a:br>
              <a:rPr lang="de-DE" sz="2400" b="0" strike="noStrike" spc="0">
                <a:latin typeface="Libertinus Mono"/>
                <a:cs typeface="Libertinus Mono"/>
              </a:rPr>
            </a:br>
            <a:r>
              <a:rPr lang="de-DE" sz="2400" b="0" strike="noStrike" spc="0">
                <a:latin typeface="Libertinus Mono"/>
                <a:cs typeface="Libertinus Mono"/>
              </a:rPr>
              <a:t>			+	1347</a:t>
            </a:r>
            <a:endParaRPr sz="2400" b="0" strike="noStrike" spc="0">
              <a:latin typeface="Libertinus Mono"/>
              <a:cs typeface="Libertinus Mono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47" name="Rechteck 3_0"/>
          <p:cNvSpPr/>
          <p:nvPr/>
        </p:nvSpPr>
        <p:spPr bwMode="auto">
          <a:xfrm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132619980" name="Grafik 213261997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1962884347" name="Textfeld 1962884346"/>
          <p:cNvSpPr txBox="1"/>
          <p:nvPr/>
        </p:nvSpPr>
        <p:spPr bwMode="auto">
          <a:xfrm>
            <a:off x="2749374" y="460499"/>
            <a:ext cx="3307022" cy="792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    Motto:</a:t>
            </a:r>
            <a:br>
              <a:rPr sz="2800" b="1">
                <a:latin typeface="Libertinus Sans"/>
                <a:cs typeface="Libertinus Sans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685436" name="Textfeld 1"/>
          <p:cNvSpPr/>
          <p:nvPr/>
        </p:nvSpPr>
        <p:spPr bwMode="auto">
          <a:xfrm>
            <a:off x="258984" y="1620000"/>
            <a:ext cx="8937575" cy="49075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de-DE" sz="2400" b="0" u="sng" strike="noStrike" spc="0" dirty="0">
                <a:solidFill>
                  <a:srgbClr val="000000"/>
                </a:solidFill>
                <a:latin typeface="Libertinus Sans"/>
                <a:cs typeface="Libertinus Sans"/>
              </a:rPr>
              <a:t>Anlass</a:t>
            </a:r>
            <a:r>
              <a:rPr lang="de-DE" sz="2400" b="0" strike="noStrike" spc="0" dirty="0">
                <a:solidFill>
                  <a:srgbClr val="000000"/>
                </a:solidFill>
                <a:latin typeface="Libertinus Sans"/>
                <a:cs typeface="Libertinus Sans"/>
              </a:rPr>
              <a:t>: </a:t>
            </a:r>
            <a:r>
              <a:rPr lang="de-DE" sz="2400" b="1" strike="noStrike" spc="0" dirty="0">
                <a:solidFill>
                  <a:srgbClr val="000000"/>
                </a:solidFill>
                <a:latin typeface="Libertinus Sans"/>
                <a:cs typeface="Libertinus Sans"/>
              </a:rPr>
              <a:t>Planung einer digitalen Rudolf-Carnap-Edition</a:t>
            </a:r>
            <a:endParaRPr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(Christian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Damböck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A.W. Carus, Stephan Hartmann, Hannes Leitgeb, Eckhart Arnold)</a:t>
            </a:r>
            <a:endParaRPr lang="de-DE" sz="16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16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16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r>
              <a:rPr lang="de-DE" sz="1800" strike="noStrike" spc="0" dirty="0">
                <a:latin typeface="Libertinus Sans"/>
                <a:cs typeface="Libertinus Sans"/>
              </a:rPr>
              <a:t>Über </a:t>
            </a:r>
            <a:r>
              <a:rPr lang="de-DE" sz="1800" b="1" strike="noStrike" spc="0" dirty="0">
                <a:latin typeface="Libertinus Sans"/>
                <a:cs typeface="Libertinus Sans"/>
              </a:rPr>
              <a:t>Rudolf Carnap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(1891-1970):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endParaRPr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Philosoph und führender Vertreter des „</a:t>
            </a:r>
            <a:r>
              <a:rPr lang="de-DE" sz="1600" b="1" strike="noStrike" spc="0" dirty="0">
                <a:latin typeface="Libertinus Sans"/>
                <a:cs typeface="Libertinus Sans"/>
              </a:rPr>
              <a:t>Wiener Kreis</a:t>
            </a:r>
            <a:r>
              <a:rPr lang="de-DE" sz="1600" b="0" strike="noStrike" spc="0" dirty="0">
                <a:latin typeface="Libertinus Sans"/>
                <a:cs typeface="Libertinus Sans"/>
              </a:rPr>
              <a:t>es“ (Neupositivismus, Logischer Empirismus)</a:t>
            </a:r>
            <a:endParaRPr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vertritt eine Philosophie, deren Methode sich an den exakten Wissenschaften orientiert</a:t>
            </a:r>
            <a:endParaRPr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überwiegend</a:t>
            </a:r>
            <a:r>
              <a:rPr lang="de-DE" sz="1600" b="1" strike="noStrike" spc="0" dirty="0">
                <a:latin typeface="Libertinus Sans"/>
                <a:cs typeface="Libertinus Sans"/>
              </a:rPr>
              <a:t> erkenntnistheoretische Ausrichtung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(Hauptwerk: „Logische Syntax der Sprache“),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aber auch </a:t>
            </a:r>
            <a:r>
              <a:rPr lang="de-DE" sz="1600" b="1" strike="noStrike" spc="0" dirty="0">
                <a:latin typeface="Libertinus Sans"/>
                <a:cs typeface="Libertinus Sans"/>
              </a:rPr>
              <a:t>religions- und ideologiekritisch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(„Scheinprobleme in der Philosophie“)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Stilmerkmal: Massiver </a:t>
            </a:r>
            <a:r>
              <a:rPr lang="de-DE" sz="1600" b="1" strike="noStrike" spc="0" dirty="0">
                <a:latin typeface="Libertinus Sans"/>
                <a:cs typeface="Libertinus Sans"/>
              </a:rPr>
              <a:t>Einsatz formaler Logik</a:t>
            </a:r>
            <a:r>
              <a:rPr lang="de-DE" sz="1600" b="0" strike="noStrike" spc="0" dirty="0">
                <a:latin typeface="Libertinus Sans"/>
                <a:cs typeface="Libertinus Sans"/>
              </a:rPr>
              <a:t>.</a:t>
            </a:r>
            <a:r>
              <a:rPr dirty="0"/>
              <a:t> </a:t>
            </a: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2400" b="0" strike="noStrike" spc="0" dirty="0">
              <a:solidFill>
                <a:srgbClr val="000000"/>
              </a:solidFill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1257358111" name="Rechteck 3_0"/>
          <p:cNvSpPr/>
          <p:nvPr/>
        </p:nvSpPr>
        <p:spPr bwMode="auto">
          <a:xfrm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703893739" name="Grafik 170389373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1076915795" name="Textfeld 1076915794"/>
          <p:cNvSpPr txBox="1"/>
          <p:nvPr/>
        </p:nvSpPr>
        <p:spPr bwMode="auto">
          <a:xfrm>
            <a:off x="2808906" y="534292"/>
            <a:ext cx="329478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b="1">
                <a:latin typeface="Libertinus Sans"/>
                <a:cs typeface="Libertinus Sans"/>
              </a:rPr>
              <a:t>Hintergrund-Infos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2986715" name="Textfeld 1"/>
          <p:cNvSpPr/>
          <p:nvPr/>
        </p:nvSpPr>
        <p:spPr bwMode="auto">
          <a:xfrm>
            <a:off x="258984" y="1620000"/>
            <a:ext cx="9451654" cy="51500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de-DE" sz="1600" b="1" strike="noStrike" spc="0" dirty="0">
                <a:latin typeface="Libertinus Sans"/>
                <a:cs typeface="Libertinus Sans"/>
              </a:rPr>
              <a:t>Editorisch relevante Merkmale der logischen Notation Carnaps:</a:t>
            </a:r>
            <a:endParaRPr sz="1600" b="1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Die formale Logik, deren sich Carnap bediente, ist als solche nach wie vor gebräuchlich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Verwendete Notation (Russell-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Peano</a:t>
            </a:r>
            <a:r>
              <a:rPr lang="de-DE" sz="1600" b="0" strike="noStrike" spc="0" dirty="0">
                <a:latin typeface="Libertinus Sans"/>
                <a:cs typeface="Libertinus Sans"/>
              </a:rPr>
              <a:t>) jedoch heute nicht mehr üblich. Beispiele:</a:t>
            </a:r>
          </a:p>
          <a:p>
            <a:pPr>
              <a:defRPr/>
            </a:pPr>
            <a:endParaRPr sz="1600" dirty="0"/>
          </a:p>
          <a:p>
            <a:pPr algn="ctr">
              <a:lnSpc>
                <a:spcPct val="150000"/>
              </a:lnSpc>
              <a:defRPr/>
            </a:pP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q.⊃.</a:t>
            </a:r>
            <a:r>
              <a:rPr sz="1600" b="0" i="0" u="none" dirty="0" err="1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p∨q</a:t>
            </a:r>
            <a:r>
              <a:rPr sz="1600" dirty="0"/>
              <a:t>	</a:t>
            </a:r>
            <a:r>
              <a:rPr sz="1600" dirty="0">
                <a:latin typeface="Libertinus Sans"/>
                <a:cs typeface="Libertinus Sans"/>
              </a:rPr>
              <a:t>(Russell-</a:t>
            </a:r>
            <a:r>
              <a:rPr sz="1600" dirty="0" err="1">
                <a:latin typeface="Libertinus Sans"/>
                <a:cs typeface="Libertinus Sans"/>
              </a:rPr>
              <a:t>Peano</a:t>
            </a:r>
            <a:r>
              <a:rPr sz="1600" dirty="0">
                <a:latin typeface="Libertinus Sans"/>
                <a:cs typeface="Libertinus Sans"/>
              </a:rPr>
              <a:t>)</a:t>
            </a:r>
            <a:endParaRPr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 ⊃ </a:t>
            </a:r>
            <a:r>
              <a:rPr sz="1600" b="0" i="0" u="none" dirty="0" err="1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p∨q</a:t>
            </a:r>
            <a:r>
              <a:rPr lang="de-DE" sz="1600" b="0" strike="noStrike" spc="0" dirty="0">
                <a:latin typeface="Libertinus Mono"/>
                <a:cs typeface="Libertinus Mono"/>
              </a:rPr>
              <a:t>    (h</a:t>
            </a:r>
            <a:r>
              <a:rPr lang="de-DE" sz="1600" b="0" strike="noStrike" spc="0" dirty="0">
                <a:latin typeface="Libertinus Sans"/>
                <a:cs typeface="Libertinus Sans"/>
              </a:rPr>
              <a:t>eutige Notation)</a:t>
            </a:r>
            <a:endParaRPr sz="1600" b="0" strike="noStrike" spc="0" dirty="0">
              <a:latin typeface="Libertinus Sans"/>
              <a:cs typeface="Libertinus Sans"/>
            </a:endParaRPr>
          </a:p>
          <a:p>
            <a:pPr>
              <a:defRPr/>
            </a:pPr>
            <a:endParaRPr sz="1600" dirty="0"/>
          </a:p>
          <a:p>
            <a:pPr algn="ctr">
              <a:lnSpc>
                <a:spcPct val="150000"/>
              </a:lnSpc>
              <a:defRPr/>
            </a:pPr>
            <a:r>
              <a:rPr sz="1600" b="0" i="0" u="none" dirty="0" err="1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p.q.⊃.r</a:t>
            </a: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:⊃:</a:t>
            </a:r>
            <a:r>
              <a:rPr sz="1600" b="0" i="0" u="none" dirty="0" err="1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p.⊃.q</a:t>
            </a: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⊃</a:t>
            </a:r>
            <a:r>
              <a:rPr lang="de-DE" sz="1600" b="0" strike="noStrike" spc="0" dirty="0" err="1">
                <a:latin typeface="Libertinus Mono"/>
                <a:cs typeface="Libertinus Mono"/>
              </a:rPr>
              <a:t>r</a:t>
            </a:r>
            <a:r>
              <a:rPr lang="de-DE" sz="1600" b="0" strike="noStrike" spc="0" dirty="0">
                <a:latin typeface="Libertinus Mono"/>
                <a:cs typeface="Libertinus Mono"/>
              </a:rPr>
              <a:t>	</a:t>
            </a:r>
            <a:r>
              <a:rPr lang="de-DE" sz="1600" b="0" strike="noStrike" spc="0" dirty="0">
                <a:latin typeface="Libertinus Sans"/>
                <a:cs typeface="Libertinus Sans"/>
              </a:rPr>
              <a:t>(Russell-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Peano</a:t>
            </a:r>
            <a:r>
              <a:rPr lang="de-DE" sz="1600" b="0" strike="noStrike" spc="0" dirty="0">
                <a:latin typeface="Libertinus Sans"/>
                <a:cs typeface="Libertinus Sans"/>
              </a:rPr>
              <a:t>)</a:t>
            </a:r>
            <a:endParaRPr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[(</a:t>
            </a:r>
            <a:r>
              <a:rPr sz="1600" b="0" i="0" u="none" dirty="0" err="1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p&amp;q</a:t>
            </a: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)⊃r] ⊃ [p⊃(</a:t>
            </a:r>
            <a:r>
              <a:rPr sz="1600" b="0" i="0" u="none" dirty="0" err="1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q⊃r</a:t>
            </a:r>
            <a:r>
              <a:rPr sz="1600" b="0" i="0" u="none" dirty="0">
                <a:solidFill>
                  <a:srgbClr val="000000"/>
                </a:solidFill>
                <a:latin typeface="Libertinus Mono"/>
                <a:ea typeface="Times New Roman"/>
                <a:cs typeface="Libertinus Mono"/>
              </a:rPr>
              <a:t>)]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(heutige Notation)</a:t>
            </a:r>
          </a:p>
          <a:p>
            <a:pPr algn="l">
              <a:lnSpc>
                <a:spcPct val="100000"/>
              </a:lnSpc>
              <a:defRPr/>
            </a:pP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Wesentlicher Unterschied: </a:t>
            </a:r>
            <a:r>
              <a:rPr lang="de-DE" sz="1600" b="0" i="1" strike="noStrike" spc="0" dirty="0">
                <a:latin typeface="Libertinus Sans"/>
                <a:cs typeface="Libertinus Sans"/>
              </a:rPr>
              <a:t>Abgrenzung durch Punkte</a:t>
            </a:r>
            <a:r>
              <a:rPr lang="de-DE" sz="1600" b="0" strike="noStrike" spc="0" dirty="0">
                <a:latin typeface="Libertinus Sans"/>
                <a:cs typeface="Libertinus Sans"/>
              </a:rPr>
              <a:t> statt der heute üblichen Gruppierung 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durch Klammern und Präzedenzregeln für Verknüpfungen. (</a:t>
            </a:r>
            <a:r>
              <a:rPr lang="de-DE" sz="1600" b="0" u="sng" strike="noStrike" spc="0" dirty="0">
                <a:latin typeface="Libertinus Sans"/>
                <a:cs typeface="Libertinus Sans"/>
                <a:hlinkClick r:id="rId2" tooltip="Erläuterung der Ruassell-Peano-Notation"/>
              </a:rPr>
              <a:t>plato.stanford.edu/entries/pm-notation/</a:t>
            </a:r>
            <a:r>
              <a:rPr lang="de-DE" sz="1600" b="0" strike="noStrike" spc="0" dirty="0">
                <a:latin typeface="Libertinus Sans"/>
                <a:cs typeface="Libertinus Sans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728353865" name="Rechteck 3_0"/>
          <p:cNvSpPr/>
          <p:nvPr/>
        </p:nvSpPr>
        <p:spPr bwMode="auto">
          <a:xfrm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802550655" name="Grafik 180255065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555765988" name="Textfeld 555765987"/>
          <p:cNvSpPr txBox="1"/>
          <p:nvPr/>
        </p:nvSpPr>
        <p:spPr bwMode="auto">
          <a:xfrm>
            <a:off x="2808906" y="534292"/>
            <a:ext cx="330630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b="1">
                <a:latin typeface="Libertinus Sans"/>
                <a:cs typeface="Libertinus Sans"/>
              </a:rPr>
              <a:t>Hintergrund-Infos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3684004" name="Textfeld 1"/>
          <p:cNvSpPr/>
          <p:nvPr/>
        </p:nvSpPr>
        <p:spPr bwMode="auto">
          <a:xfrm>
            <a:off x="258984" y="1904998"/>
            <a:ext cx="9667654" cy="466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Wie sollte man mit logischen Formeln in einer digitalen Edition verfahren?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00000"/>
              </a:lnSpc>
              <a:defRPr/>
            </a:pP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Sollte man Formeln in der historischen Notation oder einer aktuellen wiedergeben?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Sollte man bei der digitalen Ausgabe die Wahl den Leserinnen und Lesern überlassen?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In welcher Form sollte man Formeln für die Erfassung durch Maschinen bereitstellen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(im Gegensatz zur Lektüre durch Menschen)?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Welche Datenformate sollte man verwenden?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AutoNum type="arabicPeriod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Wie kann man die Formeln am bequemsten eingeben?</a:t>
            </a: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72189652" name="Rechteck 3_0"/>
          <p:cNvSpPr/>
          <p:nvPr/>
        </p:nvSpPr>
        <p:spPr bwMode="auto">
          <a:xfrm>
            <a:off x="2877840" y="339119"/>
            <a:ext cx="5346359" cy="242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77448355" name="Grafik 117744835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4" y="68208"/>
            <a:ext cx="4717827" cy="1358886"/>
          </a:xfrm>
          <a:prstGeom prst="rect">
            <a:avLst/>
          </a:prstGeom>
        </p:spPr>
      </p:pic>
      <p:sp>
        <p:nvSpPr>
          <p:cNvPr id="634186260" name="Textfeld 634186259"/>
          <p:cNvSpPr txBox="1"/>
          <p:nvPr/>
        </p:nvSpPr>
        <p:spPr bwMode="auto">
          <a:xfrm>
            <a:off x="2808906" y="275032"/>
            <a:ext cx="332430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2800" b="1">
                <a:latin typeface="Libertinus Sans"/>
                <a:cs typeface="Libertinus Sans"/>
              </a:rPr>
              <a:t>Editorische </a:t>
            </a:r>
            <a:br>
              <a:rPr sz="2800" b="1">
                <a:latin typeface="Libertinus Sans"/>
                <a:cs typeface="Libertinus Sans"/>
              </a:rPr>
            </a:br>
            <a:r>
              <a:rPr sz="2800" b="1">
                <a:latin typeface="Libertinus Sans"/>
                <a:cs typeface="Libertinus Sans"/>
              </a:rPr>
              <a:t>Fragen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030140" name="Textfeld 1"/>
          <p:cNvSpPr/>
          <p:nvPr/>
        </p:nvSpPr>
        <p:spPr bwMode="auto">
          <a:xfrm>
            <a:off x="258984" y="1904997"/>
            <a:ext cx="8525116" cy="57596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600" b="1" i="0" u="none" strike="noStrike" cap="none" spc="0">
                <a:solidFill>
                  <a:srgbClr val="000000"/>
                </a:solidFill>
                <a:latin typeface="Libertinus Sans"/>
                <a:ea typeface="Libertinus Sans"/>
                <a:cs typeface="Libertinus Sans"/>
              </a:rPr>
              <a:t>Historische oder aktuelle Notation?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r>
              <a:rPr lang="de-DE" sz="1600" b="0" i="0" strike="noStrike" spc="0">
                <a:latin typeface="Libertinus Sans"/>
                <a:cs typeface="Libertinus Sans"/>
              </a:rPr>
              <a:t>(Naheliegende) Antwort:</a:t>
            </a:r>
            <a:endParaRPr sz="1600" b="0" i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Historische Notation für die historisch-kritische Edition (wenn Sie gedruckt erscheinen soll).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Moderne Notation für die Studienausgabe ausgewählter Schriften.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Digitale Edition: Beide Notationen (umschaltbar), 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ggf. Bereitstellung eines Konverters (Langlebigkeit?)</a:t>
            </a: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lang="de-DE" sz="1600" b="0" i="1" strike="noStrike" spc="0">
                <a:latin typeface="Libertinus Sans"/>
                <a:cs typeface="Libertinus Sans"/>
              </a:rPr>
              <a:t>Mit automatischer Konvertierung nur geringer Mehraufwand!</a:t>
            </a:r>
            <a:endParaRPr sz="1600" b="0" i="1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(Demonstrator auf: </a:t>
            </a:r>
            <a:r>
              <a:rPr lang="de-DE" sz="1600" b="0" i="0" u="sng" strike="noStrike" cap="none" spc="0">
                <a:solidFill>
                  <a:schemeClr val="accent5"/>
                </a:solidFill>
                <a:latin typeface="Libertinus Sans"/>
                <a:cs typeface="Libertinus Sans"/>
                <a:hlinkClick r:id="rId2" tooltip="Konverter für formallogische Formeln"/>
              </a:rPr>
              <a:t>github.com/jecki/logicConverter</a:t>
            </a:r>
            <a:r>
              <a:rPr lang="de-DE" sz="1600" b="0" strike="noStrike" spc="0">
                <a:latin typeface="Libertinus Sans"/>
                <a:cs typeface="Libertinus Sans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1408239204" name="Rechteck 3_0"/>
          <p:cNvSpPr/>
          <p:nvPr/>
        </p:nvSpPr>
        <p:spPr bwMode="auto">
          <a:xfrm>
            <a:off x="2877840" y="339118"/>
            <a:ext cx="5346358" cy="2427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03373626" name="Grafik 80337362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5544" y="68207"/>
            <a:ext cx="4717827" cy="1358885"/>
          </a:xfrm>
          <a:prstGeom prst="rect">
            <a:avLst/>
          </a:prstGeom>
        </p:spPr>
      </p:pic>
      <p:sp>
        <p:nvSpPr>
          <p:cNvPr id="1711164624" name="Textfeld 1711164623"/>
          <p:cNvSpPr txBox="1"/>
          <p:nvPr/>
        </p:nvSpPr>
        <p:spPr bwMode="auto">
          <a:xfrm>
            <a:off x="2808905" y="460498"/>
            <a:ext cx="334122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394023" indent="-394023" algn="ctr">
              <a:buAutoNum type="arabicPeriod"/>
              <a:defRPr/>
            </a:pPr>
            <a:r>
              <a:rPr sz="3600" b="1">
                <a:latin typeface="Libertinus Sans"/>
                <a:cs typeface="Libertinus Sans"/>
              </a:rPr>
              <a:t>Frage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683508" name="Textfeld 1"/>
          <p:cNvSpPr/>
          <p:nvPr/>
        </p:nvSpPr>
        <p:spPr bwMode="auto">
          <a:xfrm>
            <a:off x="258984" y="1669141"/>
            <a:ext cx="8705504" cy="55693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 dirty="0">
                <a:latin typeface="Libertinus Sans"/>
                <a:cs typeface="Libertinus Sans"/>
              </a:rPr>
              <a:t>Maschinenlesbare Bereitstellung, aber wie?</a:t>
            </a:r>
            <a:br>
              <a:rPr lang="de-DE" sz="1600" b="1" strike="noStrike" spc="0" dirty="0">
                <a:latin typeface="Libertinus Sans"/>
                <a:cs typeface="Libertinus Sans"/>
              </a:rPr>
            </a:br>
            <a:endParaRPr lang="de-DE" sz="1600" b="1" strike="noStrike" spc="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Bereitstellung des „</a:t>
            </a:r>
            <a:r>
              <a:rPr lang="de-DE" sz="1600" b="0" i="1" strike="noStrike" spc="0" dirty="0">
                <a:latin typeface="Libertinus Sans"/>
                <a:cs typeface="Libertinus Sans"/>
              </a:rPr>
              <a:t>digitalen mathematischen Objekts</a:t>
            </a:r>
            <a:r>
              <a:rPr lang="de-DE" sz="1600" b="0" strike="noStrike" spc="0" dirty="0">
                <a:latin typeface="Libertinus Sans"/>
                <a:cs typeface="Libertinus Sans"/>
              </a:rPr>
              <a:t>“ (</a:t>
            </a:r>
            <a:r>
              <a:rPr lang="de-DE" sz="1600" b="0" strike="noStrike" spc="0" dirty="0">
                <a:solidFill>
                  <a:schemeClr val="accent1"/>
                </a:solidFill>
                <a:latin typeface="Libertinus Sans"/>
                <a:cs typeface="Libertinus Sans"/>
              </a:rPr>
              <a:t>Inhaltsform</a:t>
            </a:r>
            <a:r>
              <a:rPr lang="de-DE" sz="1600" b="0" strike="noStrike" spc="0" dirty="0">
                <a:latin typeface="Libertinus Sans"/>
                <a:cs typeface="Libertinus Sans"/>
              </a:rPr>
              <a:t>) neben der </a:t>
            </a:r>
            <a:r>
              <a:rPr lang="de-DE" sz="1600" b="0" strike="noStrike" spc="0" dirty="0">
                <a:solidFill>
                  <a:schemeClr val="accent1"/>
                </a:solidFill>
                <a:latin typeface="Libertinus Sans"/>
                <a:cs typeface="Libertinus Sans"/>
              </a:rPr>
              <a:t>Präsentationsform</a:t>
            </a:r>
            <a:r>
              <a:rPr lang="de-DE" sz="1600" b="0" strike="noStrike" spc="0" dirty="0">
                <a:latin typeface="Libertinus Sans"/>
                <a:cs typeface="Libertinus Sans"/>
              </a:rPr>
              <a:t>!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Beispiel:   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f(x)</a:t>
            </a:r>
            <a:r>
              <a:rPr lang="de-DE" sz="1600" b="0" strike="noStrike" spc="0" dirty="0">
                <a:latin typeface="Libertinus Sans"/>
                <a:cs typeface="Libertinus Sans"/>
              </a:rPr>
              <a:t>    kann bedeuten:  	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f </a:t>
            </a:r>
            <a:r>
              <a:rPr lang="de-DE" sz="1600" b="0" strike="noStrike" spc="0" dirty="0">
                <a:solidFill>
                  <a:srgbClr val="C00000"/>
                </a:solidFill>
                <a:latin typeface="Andale Mono"/>
                <a:ea typeface="Andale Mono"/>
                <a:cs typeface="Andale Mono"/>
              </a:rPr>
              <a:t>·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 x </a:t>
            </a:r>
            <a:r>
              <a:rPr lang="de-DE" sz="1600" b="0" strike="noStrike" spc="0" dirty="0">
                <a:latin typeface="Libertinus Sans"/>
                <a:cs typeface="Libertinus Sans"/>
              </a:rPr>
              <a:t>	 („f mal x“)  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r>
              <a:rPr lang="de-DE" sz="1600" b="0" strike="noStrike" spc="0" dirty="0">
                <a:latin typeface="Libertinus Sans"/>
                <a:cs typeface="Libertinus Sans"/>
              </a:rPr>
              <a:t>                            oder:  die Funktion    „</a:t>
            </a:r>
            <a:r>
              <a:rPr lang="de-DE" sz="1600" b="0" strike="noStrike" spc="0" dirty="0">
                <a:solidFill>
                  <a:srgbClr val="C00000"/>
                </a:solidFill>
                <a:latin typeface="Libertinus Sans"/>
                <a:cs typeface="Libertinus Sans"/>
              </a:rPr>
              <a:t>f von x</a:t>
            </a:r>
            <a:r>
              <a:rPr lang="de-DE" sz="1600" b="0" strike="noStrike" spc="0" dirty="0">
                <a:latin typeface="Libertinus Sans"/>
                <a:cs typeface="Libertinus Sans"/>
              </a:rPr>
              <a:t>“ </a:t>
            </a:r>
            <a:br>
              <a:rPr lang="de-DE" sz="1600" b="0" strike="noStrike" spc="0" dirty="0">
                <a:latin typeface="Libertinus Sans"/>
                <a:cs typeface="Libertinus Sans"/>
              </a:rPr>
            </a:b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Format der Bereitstellung?</a:t>
            </a:r>
          </a:p>
          <a:p>
            <a:pPr marL="661900" lvl="1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de-DE" sz="1600" b="0" i="1" strike="noStrike" spc="0" dirty="0">
                <a:latin typeface="Libertinus Sans"/>
                <a:cs typeface="Libertinus Sans"/>
              </a:rPr>
              <a:t>passives Format</a:t>
            </a:r>
            <a:r>
              <a:rPr lang="de-DE" sz="1600" b="0" strike="noStrike" spc="0" dirty="0">
                <a:latin typeface="Libertinus Sans"/>
                <a:cs typeface="Libertinus Sans"/>
              </a:rPr>
              <a:t> (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LaTeX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ASCIIMath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MathML</a:t>
            </a:r>
            <a:r>
              <a:rPr lang="de-DE" sz="1600" b="0" strike="noStrike" spc="0" dirty="0">
                <a:latin typeface="Libertinus Sans"/>
                <a:cs typeface="Libertinus Sans"/>
              </a:rPr>
              <a:t>)?</a:t>
            </a:r>
          </a:p>
          <a:p>
            <a:pPr marL="661900" lvl="1" indent="-261850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1" strike="noStrike" spc="0" dirty="0">
                <a:latin typeface="Libertinus Sans"/>
                <a:cs typeface="Libertinus Sans"/>
              </a:rPr>
              <a:t>aktives Format </a:t>
            </a:r>
            <a:r>
              <a:rPr lang="de-DE" sz="1600" b="0" strike="noStrike" spc="0" dirty="0">
                <a:latin typeface="Libertinus Sans"/>
                <a:cs typeface="Libertinus Sans"/>
              </a:rPr>
              <a:t>(</a:t>
            </a:r>
            <a:r>
              <a:rPr lang="de-DE" sz="1600" b="0" strike="noStrike" spc="0" dirty="0">
                <a:solidFill>
                  <a:schemeClr val="accent1"/>
                </a:solidFill>
                <a:latin typeface="Libertinus Sans"/>
                <a:cs typeface="Libertinus Sans"/>
              </a:rPr>
              <a:t>Arbeitsform</a:t>
            </a:r>
            <a:r>
              <a:rPr lang="de-DE" sz="1600" b="0" strike="noStrike" spc="0" dirty="0">
                <a:latin typeface="Libertinus Sans"/>
                <a:cs typeface="Libertinus Sans"/>
              </a:rPr>
              <a:t>), eines gängigen Beweis-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Assitenz</a:t>
            </a:r>
            <a:r>
              <a:rPr lang="de-DE" sz="1600" b="0" strike="noStrike" spc="0" dirty="0">
                <a:latin typeface="Libertinus Sans"/>
                <a:cs typeface="Libertinus Sans"/>
              </a:rPr>
              <a:t>- (wie z.B. Coq: </a:t>
            </a:r>
            <a:r>
              <a:rPr lang="de-DE" sz="1600" b="0" i="0" u="sng" strike="noStrike" cap="none" spc="0" dirty="0">
                <a:solidFill>
                  <a:schemeClr val="accent5"/>
                </a:solidFill>
                <a:latin typeface="Libertinus Sans"/>
                <a:cs typeface="Libertinus Sans"/>
                <a:hlinkClick r:id="rId2" tooltip="https://coq.inria.fr/"/>
              </a:rPr>
              <a:t>coq.inria.fr/</a:t>
            </a:r>
            <a:r>
              <a:rPr lang="de-DE" sz="1600" b="0" strike="noStrike" spc="0" dirty="0">
                <a:latin typeface="Libertinus Sans"/>
                <a:cs typeface="Libertinus Sans"/>
              </a:rPr>
              <a:t>) oder Computer-Algebra-Systems (Mathematica,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Maple</a:t>
            </a:r>
            <a:r>
              <a:rPr lang="de-DE" sz="1600" b="0" strike="noStrike" spc="0" dirty="0">
                <a:latin typeface="Libertinus Sans"/>
                <a:cs typeface="Libertinus Sans"/>
              </a:rPr>
              <a:t>, </a:t>
            </a:r>
            <a:r>
              <a:rPr lang="de-DE" sz="1600" b="0" strike="noStrike" spc="0" dirty="0" err="1">
                <a:latin typeface="Libertinus Sans"/>
                <a:cs typeface="Libertinus Sans"/>
              </a:rPr>
              <a:t>SageMath</a:t>
            </a:r>
            <a:r>
              <a:rPr lang="de-DE" sz="1600" b="0" strike="noStrike" spc="0" dirty="0">
                <a:latin typeface="Libertinus Sans"/>
                <a:cs typeface="Libertinus Sans"/>
              </a:rPr>
              <a:t>) oder</a:t>
            </a:r>
            <a:r>
              <a:rPr sz="1600" dirty="0">
                <a:latin typeface="Libertinus Sans"/>
                <a:cs typeface="Libertinus Sans"/>
              </a:rPr>
              <a:t> </a:t>
            </a:r>
            <a:r>
              <a:rPr lang="de-DE" sz="1600" dirty="0">
                <a:latin typeface="Libertinus Sans"/>
                <a:cs typeface="Libertinus Sans"/>
              </a:rPr>
              <a:t>Prolog? </a:t>
            </a:r>
            <a:br>
              <a:rPr sz="1600" dirty="0">
                <a:latin typeface="Libertinus Sans"/>
                <a:cs typeface="Libertinus Sans"/>
              </a:rPr>
            </a:br>
            <a:endParaRPr lang="de-DE" sz="1600" b="0" strike="noStrike" spc="0" dirty="0">
              <a:latin typeface="Libertinus Sans"/>
              <a:cs typeface="Libertinus Sans"/>
            </a:endParaRPr>
          </a:p>
          <a:p>
            <a:pPr lvl="1" algn="l">
              <a:lnSpc>
                <a:spcPct val="100000"/>
              </a:lnSpc>
              <a:defRPr/>
            </a:pPr>
            <a:r>
              <a:rPr lang="de-DE" sz="1600" b="0" strike="noStrike" spc="0" dirty="0">
                <a:latin typeface="Libertinus Sans"/>
                <a:cs typeface="Libertinus Sans"/>
              </a:rPr>
              <a:t>             Beispiele: </a:t>
            </a:r>
            <a:r>
              <a:rPr lang="de-DE" sz="1600" b="0" i="0" u="sng" strike="noStrike" cap="none" spc="0" dirty="0">
                <a:solidFill>
                  <a:schemeClr val="accent5"/>
                </a:solidFill>
                <a:latin typeface="Libertinus Sans"/>
                <a:cs typeface="Libertinus Sans"/>
                <a:hlinkClick r:id="rId3" tooltip="https://www.principiarewrite.com/"/>
              </a:rPr>
              <a:t>www.principiarewrite.com/</a:t>
            </a:r>
            <a:r>
              <a:rPr lang="de-DE" sz="1600" b="0" strike="noStrike" spc="0" dirty="0">
                <a:latin typeface="Libertinus Sans"/>
                <a:cs typeface="Libertinus Sans"/>
              </a:rPr>
              <a:t> und </a:t>
            </a:r>
            <a:r>
              <a:rPr lang="de-DE" sz="1600" b="0" u="sng" strike="noStrike" spc="0" dirty="0">
                <a:solidFill>
                  <a:schemeClr val="accent5"/>
                </a:solidFill>
                <a:latin typeface="Libertinus Sans"/>
                <a:cs typeface="Libertinus Sans"/>
                <a:hlinkClick r:id="rId4" tooltip="https://us.metamath.org/mm.html"/>
              </a:rPr>
              <a:t>us.metamath.org/mm.html</a:t>
            </a: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 dirty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 dirty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 dirty="0">
              <a:latin typeface="Arial"/>
            </a:endParaRPr>
          </a:p>
        </p:txBody>
      </p:sp>
      <p:sp>
        <p:nvSpPr>
          <p:cNvPr id="2035242756" name="Rechteck 3_0"/>
          <p:cNvSpPr/>
          <p:nvPr/>
        </p:nvSpPr>
        <p:spPr bwMode="auto">
          <a:xfrm>
            <a:off x="2877840" y="339118"/>
            <a:ext cx="5346358" cy="2427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48266065" name="Grafik 144826606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775544" y="68207"/>
            <a:ext cx="4717827" cy="1358885"/>
          </a:xfrm>
          <a:prstGeom prst="rect">
            <a:avLst/>
          </a:prstGeom>
        </p:spPr>
      </p:pic>
      <p:sp>
        <p:nvSpPr>
          <p:cNvPr id="226045196" name="Textfeld 226045195"/>
          <p:cNvSpPr txBox="1"/>
          <p:nvPr/>
        </p:nvSpPr>
        <p:spPr bwMode="auto">
          <a:xfrm>
            <a:off x="2808905" y="460498"/>
            <a:ext cx="334266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2. Frage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4881392" name="Textfeld 1"/>
          <p:cNvSpPr/>
          <p:nvPr/>
        </p:nvSpPr>
        <p:spPr bwMode="auto">
          <a:xfrm>
            <a:off x="258984" y="1669141"/>
            <a:ext cx="9029848" cy="77103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Welches Datenformat für die Datenbereitstellung?</a:t>
            </a:r>
          </a:p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LaTeX</a:t>
            </a: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Vorteile:</a:t>
            </a:r>
            <a:endParaRPr sz="1600" b="0" strike="noStrike" spc="0">
              <a:solidFill>
                <a:schemeClr val="accent6">
                  <a:lumMod val="75000"/>
                </a:schemeClr>
              </a:solidFill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Weit-verbreitet, de-facto Standard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Ergonomisch: Gut durchdachte Syntax. Relativ leicht zu lernen und zu lesen.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Menschenlesbare Darstellung im Druck und im Netz mit verfügbaren Werkzeugen ohne weitere Konvertierung sofort möglich! (Druck: pdfLaTeX, LuaLaTeX Online: MathJaX, KaTeX)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Insgesamt gute Werkzeuguntersützung sowohl für ein- als auch Ausgabe.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Klartextformat mit großer Langzeitstabilität: + 30 Jahre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>
                <a:solidFill>
                  <a:srgbClr val="C00000"/>
                </a:solidFill>
                <a:latin typeface="Libertinus Sans"/>
                <a:cs typeface="Libertinus Sans"/>
              </a:rPr>
              <a:t>Nachteile: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Nur Präsentationsform.</a:t>
            </a:r>
          </a:p>
          <a:p>
            <a:pPr marL="261850" indent="-261850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Vergleichsweise kompliziert einzulesen.</a:t>
            </a: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>
              <a:latin typeface="Libertinus Sans"/>
              <a:cs typeface="Libertinus Sans"/>
            </a:endParaRPr>
          </a:p>
          <a:p>
            <a:pPr marL="261850" indent="-261850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407683478" name="Rechteck 3_0"/>
          <p:cNvSpPr/>
          <p:nvPr/>
        </p:nvSpPr>
        <p:spPr bwMode="auto">
          <a:xfrm>
            <a:off x="2877840" y="339118"/>
            <a:ext cx="5346358" cy="2427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71011723" name="Grafik 67101172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75544" y="68207"/>
            <a:ext cx="4717827" cy="1358885"/>
          </a:xfrm>
          <a:prstGeom prst="rect">
            <a:avLst/>
          </a:prstGeom>
        </p:spPr>
      </p:pic>
      <p:sp>
        <p:nvSpPr>
          <p:cNvPr id="1297595569" name="Textfeld 1297595568"/>
          <p:cNvSpPr txBox="1"/>
          <p:nvPr/>
        </p:nvSpPr>
        <p:spPr bwMode="auto">
          <a:xfrm>
            <a:off x="2808905" y="460498"/>
            <a:ext cx="334338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2910871" name="Textfeld 1"/>
          <p:cNvSpPr/>
          <p:nvPr/>
        </p:nvSpPr>
        <p:spPr bwMode="auto">
          <a:xfrm>
            <a:off x="258984" y="1669141"/>
            <a:ext cx="8602985" cy="81736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Welches Datenformat?</a:t>
            </a:r>
          </a:p>
          <a:p>
            <a:pPr algn="ctr">
              <a:lnSpc>
                <a:spcPct val="150000"/>
              </a:lnSpc>
              <a:defRPr/>
            </a:pPr>
            <a:r>
              <a:rPr lang="de-DE" sz="1600" b="1" strike="noStrike" spc="0">
                <a:latin typeface="Libertinus Sans"/>
                <a:cs typeface="Libertinus Sans"/>
              </a:rPr>
              <a:t>MathML (Core?)</a:t>
            </a: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>
                <a:solidFill>
                  <a:schemeClr val="accent6">
                    <a:lumMod val="75000"/>
                  </a:schemeClr>
                </a:solidFill>
                <a:latin typeface="Libertinus Sans"/>
                <a:cs typeface="Libertinus Sans"/>
              </a:rPr>
              <a:t>Vorteile:</a:t>
            </a:r>
            <a:endParaRPr sz="1600" b="0" strike="noStrike" spc="0">
              <a:solidFill>
                <a:schemeClr val="accent6">
                  <a:lumMod val="75000"/>
                </a:schemeClr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Erlaubt sowohl die Präsentationsform semantisch zu erfassen (aber nicht wiederzugeben!?)</a:t>
            </a:r>
            <a:br>
              <a:rPr lang="de-DE" sz="1600" b="0" strike="noStrike" spc="0">
                <a:latin typeface="Libertinus Sans"/>
                <a:cs typeface="Libertinus Sans"/>
              </a:rPr>
            </a:br>
            <a:r>
              <a:rPr lang="de-DE" sz="1600" b="0" strike="noStrike" spc="0">
                <a:latin typeface="Libertinus Sans"/>
                <a:cs typeface="Libertinus Sans"/>
              </a:rPr>
              <a:t>als auch das die Inhaltform (digitales mathematisches Objekt)</a:t>
            </a:r>
            <a:endParaRPr lang="de-DE" sz="1600" b="0" i="0" u="none" strike="noStrike" cap="non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Libertinus Sans"/>
                <a:cs typeface="Libertinus Sans"/>
              </a:rPr>
              <a:t>leicht von einer Maschine einzulesen (aber deswegen noch nicht leicht zu verarbeiten!?)</a:t>
            </a:r>
          </a:p>
          <a:p>
            <a:pPr algn="l">
              <a:lnSpc>
                <a:spcPct val="114999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14999"/>
              </a:lnSpc>
              <a:defRPr/>
            </a:pPr>
            <a:r>
              <a:rPr lang="de-DE" sz="1600" b="0" strike="noStrike" spc="0">
                <a:solidFill>
                  <a:srgbClr val="C00000"/>
                </a:solidFill>
                <a:latin typeface="Libertinus Sans"/>
                <a:cs typeface="Libertinus Sans"/>
              </a:rPr>
              <a:t>Nachteile:</a:t>
            </a: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Umständlich und praxisfern, taugt daher auch nicht zur Eingabe von Formeln</a:t>
            </a: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strike="noStrike" spc="0">
                <a:latin typeface="Libertinus Sans"/>
                <a:cs typeface="Libertinus Sans"/>
              </a:rPr>
              <a:t>kaum Werkzeugunterstützung (Teilmengen werden durch einzelne Browser unterstützt)</a:t>
            </a: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„It is a huge and standalone specification.“</a:t>
            </a: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„It does not contain any detailed rendering rules.“</a:t>
            </a: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„It is not driven by browser-implementation.“</a:t>
            </a: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Libertinus Sans"/>
                <a:cs typeface="Libertinus Sans"/>
              </a:rPr>
              <a:t>„It lacks automated testing.“     (die letzten vier von: </a:t>
            </a:r>
            <a:r>
              <a:rPr lang="de-DE" sz="1600" b="0" i="0" u="sng" strike="noStrike" cap="none" spc="0">
                <a:solidFill>
                  <a:schemeClr val="accent5"/>
                </a:solidFill>
                <a:latin typeface="Libertinus Sans"/>
                <a:ea typeface="Libertinus Sans"/>
                <a:cs typeface="Libertinus Sans"/>
                <a:hlinkClick r:id="rId2" tooltip="https://w3c.github.io/mathml-core/"/>
              </a:rPr>
              <a:t>w3c.github.io/mathml-core/</a:t>
            </a:r>
            <a:r>
              <a:rPr lang="de-DE" sz="1600" b="0" i="0" u="none" strike="noStrike" cap="none" spc="0">
                <a:solidFill>
                  <a:schemeClr val="accent5"/>
                </a:solidFill>
                <a:latin typeface="Libertinus Sans"/>
                <a:ea typeface="Libertinus Sans"/>
                <a:cs typeface="Libertinus Sans"/>
              </a:rPr>
              <a:t>)</a:t>
            </a:r>
            <a:endParaRPr sz="1600" b="0" strike="noStrike" spc="0">
              <a:solidFill>
                <a:schemeClr val="accent5"/>
              </a:solidFill>
              <a:latin typeface="Libertinus Sans"/>
              <a:cs typeface="Libertinus Sans"/>
            </a:endParaRPr>
          </a:p>
          <a:p>
            <a:pPr marL="261849" lvl="0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i="0" u="none" strike="noStrike" cap="none" spc="0">
              <a:solidFill>
                <a:schemeClr val="tx1"/>
              </a:solidFill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14999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l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5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1" strike="noStrike" spc="0">
              <a:latin typeface="Libertinus Sans"/>
              <a:cs typeface="Libertinus Sans"/>
            </a:endParaRPr>
          </a:p>
          <a:p>
            <a:pPr marL="261849" indent="-261849" algn="l">
              <a:lnSpc>
                <a:spcPct val="100000"/>
              </a:lnSpc>
              <a:buFont typeface="Arial"/>
              <a:buChar char="•"/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algn="ctr">
              <a:lnSpc>
                <a:spcPct val="150000"/>
              </a:lnSpc>
              <a:defRPr/>
            </a:pPr>
            <a:endParaRPr lang="de-DE" sz="1600" b="0" strike="noStrike" spc="0">
              <a:latin typeface="Libertinus Sans"/>
              <a:cs typeface="Libertinus Sans"/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lang="de-DE" sz="2400" b="0" strike="noStrike" spc="0">
              <a:solidFill>
                <a:srgbClr val="000000"/>
              </a:solidFill>
              <a:latin typeface="Libertinus Sans"/>
              <a:cs typeface="Libertinus Sans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  <a:p>
            <a:pPr algn="l">
              <a:lnSpc>
                <a:spcPct val="100000"/>
              </a:lnSpc>
              <a:defRPr/>
            </a:pPr>
            <a:endParaRPr lang="de-DE" sz="2400" b="0" strike="noStrike" spc="0">
              <a:latin typeface="Arial"/>
            </a:endParaRPr>
          </a:p>
        </p:txBody>
      </p:sp>
      <p:sp>
        <p:nvSpPr>
          <p:cNvPr id="233847341" name="Rechteck 3_0"/>
          <p:cNvSpPr/>
          <p:nvPr/>
        </p:nvSpPr>
        <p:spPr bwMode="auto">
          <a:xfrm>
            <a:off x="2877840" y="339117"/>
            <a:ext cx="5346357" cy="242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051467951" name="Grafik 105146795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5543" y="68206"/>
            <a:ext cx="4717827" cy="1358884"/>
          </a:xfrm>
          <a:prstGeom prst="rect">
            <a:avLst/>
          </a:prstGeom>
        </p:spPr>
      </p:pic>
      <p:sp>
        <p:nvSpPr>
          <p:cNvPr id="163608551" name="Textfeld 163608550"/>
          <p:cNvSpPr txBox="1"/>
          <p:nvPr/>
        </p:nvSpPr>
        <p:spPr bwMode="auto">
          <a:xfrm>
            <a:off x="2808904" y="460497"/>
            <a:ext cx="334338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 b="1">
                <a:latin typeface="Libertinus Sans"/>
                <a:cs typeface="Libertinus Sans"/>
              </a:rPr>
              <a:t>3. Frage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1371</Words>
  <Application>Microsoft Macintosh PowerPoint</Application>
  <DocSecurity>0</DocSecurity>
  <PresentationFormat>Bildschirmpräsentation (4:3)</PresentationFormat>
  <Paragraphs>243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Andale Mono</vt:lpstr>
      <vt:lpstr>Arial</vt:lpstr>
      <vt:lpstr>Calibri</vt:lpstr>
      <vt:lpstr>Libertinus Mono</vt:lpstr>
      <vt:lpstr>Libertinus Sans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>Leibniz-Rechenzentrum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Sieber, Gabriele</dc:creator>
  <cp:keywords/>
  <dc:description/>
  <cp:lastModifiedBy>Arnold, Eckhart</cp:lastModifiedBy>
  <cp:revision>25</cp:revision>
  <dcterms:created xsi:type="dcterms:W3CDTF">2019-11-07T13:35:58Z</dcterms:created>
  <dcterms:modified xsi:type="dcterms:W3CDTF">2023-08-11T11:27:13Z</dcterms:modified>
  <cp:category/>
  <dc:identifier/>
  <cp:contentStatus/>
  <dc:language>de-DE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5</vt:i4>
  </property>
</Properties>
</file>