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44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9"/>
    <p:restoredTop sz="94709"/>
  </p:normalViewPr>
  <p:slideViewPr>
    <p:cSldViewPr>
      <p:cViewPr varScale="1">
        <p:scale>
          <a:sx n="194" d="100"/>
          <a:sy n="194" d="100"/>
        </p:scale>
        <p:origin x="2536" y="200"/>
      </p:cViewPr>
      <p:guideLst>
        <p:guide pos="304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Grafik 6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3c.github.io/mathml-core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1p.de/7vay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sciimath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lato.stanford.edu/entries/pm-notati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cki/logicConverter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rover-community.github.io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coq.inria.f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s.metamath.org/mm.html" TargetMode="External"/><Relationship Id="rId5" Type="http://schemas.openxmlformats.org/officeDocument/2006/relationships/hyperlink" Target="https://www.principiarewrite.com/" TargetMode="External"/><Relationship Id="rId4" Type="http://schemas.openxmlformats.org/officeDocument/2006/relationships/hyperlink" Target="https://metamath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igama0/mm0" TargetMode="External"/><Relationship Id="rId3" Type="http://schemas.openxmlformats.org/officeDocument/2006/relationships/hyperlink" Target="https://lean-lang.org/" TargetMode="External"/><Relationship Id="rId7" Type="http://schemas.openxmlformats.org/officeDocument/2006/relationships/hyperlink" Target="https://us.metamath.org/downloads/metamath.pdf" TargetMode="External"/><Relationship Id="rId2" Type="http://schemas.openxmlformats.org/officeDocument/2006/relationships/hyperlink" Target="https://coq.inria.f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tamath.org/" TargetMode="External"/><Relationship Id="rId5" Type="http://schemas.openxmlformats.org/officeDocument/2006/relationships/hyperlink" Target="https://loeh.app.uni-regensburg.de/teaching/prooflab_ws2122/lecture_notes.pdf" TargetMode="External"/><Relationship Id="rId4" Type="http://schemas.openxmlformats.org/officeDocument/2006/relationships/hyperlink" Target="https://leanprover-community.github.io/" TargetMode="Externa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Untertitel 2"/>
          <p:cNvSpPr txBox="1"/>
          <p:nvPr/>
        </p:nvSpPr>
        <p:spPr bwMode="auto">
          <a:xfrm>
            <a:off x="380880" y="1791000"/>
            <a:ext cx="6857640" cy="360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defRPr/>
            </a:pPr>
            <a:br>
              <a:rPr dirty="0">
                <a:latin typeface="Libertinus Sans"/>
                <a:cs typeface="Libertinus Sans"/>
              </a:rPr>
            </a:br>
            <a:r>
              <a:rPr lang="de-DE" sz="3600" b="0" strike="noStrike" spc="0">
                <a:latin typeface="Libertinus Sans"/>
                <a:cs typeface="Libertinus Sans"/>
              </a:rPr>
              <a:t>Überlegungen zur Wiedergabe formallogischer Formeln in digitalen Editionen.</a:t>
            </a:r>
            <a:endParaRPr sz="3600" b="0" strike="noStrike" spc="0" dirty="0">
              <a:latin typeface="Libertinus Sans"/>
              <a:cs typeface="Libertinus Sans"/>
            </a:endParaRPr>
          </a:p>
          <a:p>
            <a:pPr>
              <a:defRPr/>
            </a:pPr>
            <a:endParaRPr sz="3600" b="0" strike="noStrike" spc="0" dirty="0">
              <a:latin typeface="Libertinus Sans"/>
              <a:cs typeface="Libertinus Sans"/>
            </a:endParaRPr>
          </a:p>
          <a:p>
            <a:pPr>
              <a:defRPr/>
            </a:pPr>
            <a:r>
              <a:rPr lang="de-DE" sz="1600" b="0" strike="noStrike" spc="-1" dirty="0">
                <a:latin typeface="Libertinus Sans"/>
                <a:cs typeface="Libertinus Sans"/>
              </a:rPr>
              <a:t>Eckhart Arnold, Digital </a:t>
            </a:r>
            <a:r>
              <a:rPr lang="de-DE" sz="1600" b="0" strike="noStrike" spc="-1" dirty="0" err="1">
                <a:latin typeface="Libertinus Sans"/>
                <a:cs typeface="Libertinus Sans"/>
              </a:rPr>
              <a:t>Humanities</a:t>
            </a:r>
            <a:r>
              <a:rPr lang="de-DE" sz="1600" b="0" strike="noStrike" spc="-1" dirty="0">
                <a:latin typeface="Libertinus Sans"/>
                <a:cs typeface="Libertinus Sans"/>
              </a:rPr>
              <a:t>, </a:t>
            </a:r>
            <a:r>
              <a:rPr lang="de-DE" sz="1600" b="0" strike="noStrike" spc="-1" dirty="0" err="1">
                <a:latin typeface="Libertinus Sans"/>
                <a:cs typeface="Libertinus Sans"/>
              </a:rPr>
              <a:t>BAdW</a:t>
            </a:r>
            <a:endParaRPr sz="1600" b="0" strike="noStrike" spc="-1" dirty="0">
              <a:latin typeface="Libertinus Sans"/>
              <a:cs typeface="Libertinus Sans"/>
            </a:endParaRPr>
          </a:p>
        </p:txBody>
      </p:sp>
      <p:pic>
        <p:nvPicPr>
          <p:cNvPr id="160952544" name="Grafik 16095254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6" y="68209"/>
            <a:ext cx="4717828" cy="1358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2910871" name="Textfeld 1"/>
          <p:cNvSpPr/>
          <p:nvPr/>
        </p:nvSpPr>
        <p:spPr bwMode="auto">
          <a:xfrm>
            <a:off x="258984" y="1669141"/>
            <a:ext cx="8602985" cy="81736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Welches Datenformat?</a:t>
            </a:r>
          </a:p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 err="1">
                <a:latin typeface="Libertinus Sans"/>
                <a:cs typeface="Libertinus Sans"/>
              </a:rPr>
              <a:t>MathML</a:t>
            </a:r>
            <a:r>
              <a:rPr lang="de-DE" sz="1600" b="1" strike="noStrike" spc="0" dirty="0">
                <a:latin typeface="Libertinus Sans"/>
                <a:cs typeface="Libertinus Sans"/>
              </a:rPr>
              <a:t> (Core?)</a:t>
            </a: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Vorteile:</a:t>
            </a:r>
            <a:endParaRPr sz="1600" b="0" strike="noStrike" spc="0" dirty="0">
              <a:solidFill>
                <a:schemeClr val="accent6">
                  <a:lumMod val="75000"/>
                </a:schemeClr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Erlaubt sowohl die Präsentationsform semantisch zu erfassen (aber nicht wiederzugeben!?)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als auch die Inhaltform (digitales mathematisches Objekt)</a:t>
            </a:r>
            <a:endParaRPr lang="de-DE" sz="1600" b="0" i="0" u="none" strike="noStrike" cap="non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rgbClr val="000000"/>
                </a:solidFill>
                <a:latin typeface="Libertinus Sans"/>
                <a:cs typeface="Libertinus Sans"/>
              </a:rPr>
              <a:t>leicht von einer Maschine einzulesen (aber deswegen noch nicht leicht zu verarbeiten!?)</a:t>
            </a: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Nachteile: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Umständlich und praxisfern, taugt daher auch nicht zur Eingabe von Formeln</a:t>
            </a: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kaum Werkzeugunterstützung (Teilmengen werden durch einzelne Browser unterstützt)</a:t>
            </a: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„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It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is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a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huge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and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standalone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specification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.“</a:t>
            </a: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„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It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does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not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contain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any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detailed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rendering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rules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.“</a:t>
            </a: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„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It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is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not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driven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by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browser-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implementation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.“</a:t>
            </a: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„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It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lacks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automated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testing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.“     (die letzten vier von: 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ea typeface="Libertinus Sans"/>
                <a:cs typeface="Libertinus Sans"/>
                <a:hlinkClick r:id="rId2" tooltip="https://w3c.github.io/mathml-core/"/>
              </a:rPr>
              <a:t>w3c.github.io/mathml-core/</a:t>
            </a:r>
            <a:r>
              <a:rPr lang="de-DE" sz="1600" b="0" i="0" u="none" strike="noStrike" cap="none" spc="0" dirty="0">
                <a:solidFill>
                  <a:schemeClr val="accent5"/>
                </a:solidFill>
                <a:latin typeface="Libertinus Sans"/>
                <a:ea typeface="Libertinus Sans"/>
                <a:cs typeface="Libertinus Sans"/>
              </a:rPr>
              <a:t>)</a:t>
            </a:r>
            <a:endParaRPr sz="1600" b="0" strike="noStrike" spc="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233847341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051467951" name="Grafik 105146795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163608551" name="Textfeld 163608550"/>
          <p:cNvSpPr txBox="1"/>
          <p:nvPr/>
        </p:nvSpPr>
        <p:spPr bwMode="auto">
          <a:xfrm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65064" name="Textfeld 1"/>
          <p:cNvSpPr/>
          <p:nvPr/>
        </p:nvSpPr>
        <p:spPr bwMode="auto">
          <a:xfrm>
            <a:off x="259342" y="1619021"/>
            <a:ext cx="8605101" cy="5159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2000" b="0" strike="noStrike" spc="0" dirty="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ax</a:t>
            </a:r>
            <a:r>
              <a:rPr lang="de-DE" sz="2000" b="0" strike="noStrike" spc="0" baseline="30000" dirty="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2</a:t>
            </a:r>
            <a:r>
              <a:rPr lang="de-DE" sz="2000" b="0" strike="noStrike" spc="0" dirty="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 + </a:t>
            </a:r>
            <a:r>
              <a:rPr lang="de-DE" sz="2000" b="0" strike="noStrike" spc="0" dirty="0" err="1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bx</a:t>
            </a:r>
            <a:r>
              <a:rPr lang="de-DE" sz="2000" b="0" strike="noStrike" spc="0" dirty="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 + c</a:t>
            </a:r>
            <a:endParaRPr lang="de-DE" sz="2000" b="1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de-DE" sz="1600" b="0" u="sng" strike="noStrike" spc="0" dirty="0" err="1">
                <a:latin typeface="Libertinus Sans"/>
                <a:cs typeface="Libertinus Sans"/>
              </a:rPr>
              <a:t>MathML</a:t>
            </a:r>
            <a:r>
              <a:rPr lang="de-DE" sz="1600" b="0" strike="noStrike" spc="0" dirty="0">
                <a:latin typeface="Libertinus Sans"/>
                <a:cs typeface="Libertinus Sans"/>
              </a:rPr>
              <a:t>:				</a:t>
            </a:r>
            <a:r>
              <a:rPr lang="de-DE" sz="1600" b="0" u="sng" strike="noStrike" spc="0" dirty="0">
                <a:latin typeface="Libertinus Sans"/>
                <a:cs typeface="Libertinus Sans"/>
              </a:rPr>
              <a:t>S-Ausdruck</a:t>
            </a:r>
            <a:r>
              <a:rPr lang="de-DE" sz="1600" b="0" strike="noStrike" spc="0" dirty="0">
                <a:latin typeface="Libertinus Sans"/>
                <a:cs typeface="Libertinus Sans"/>
              </a:rPr>
              <a:t>:		</a:t>
            </a:r>
            <a:r>
              <a:rPr lang="de-DE" sz="1600" b="0" u="sng" strike="noStrike" spc="0" dirty="0" err="1"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latin typeface="Libertinus Sans"/>
                <a:cs typeface="Libertinus Sans"/>
              </a:rPr>
              <a:t>:</a:t>
            </a: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257234628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17990959" name="Grafik 151799095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635649860" name="Textfeld 635649859"/>
          <p:cNvSpPr txBox="1"/>
          <p:nvPr/>
        </p:nvSpPr>
        <p:spPr bwMode="auto">
          <a:xfrm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  <p:sp>
        <p:nvSpPr>
          <p:cNvPr id="1322743810" name="Textfeld 1322743809"/>
          <p:cNvSpPr txBox="1"/>
          <p:nvPr/>
        </p:nvSpPr>
        <p:spPr bwMode="auto">
          <a:xfrm>
            <a:off x="392603" y="2307392"/>
            <a:ext cx="3216487" cy="37832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br>
              <a:rPr lang="de-DE" sz="12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</a:b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&lt;math&gt;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&lt;apply&gt;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&lt;plus/&gt;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&lt;apply&gt;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&lt;times/&gt;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&lt;ci&gt;a&lt;/ci&gt;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&lt;apply&gt;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    &lt;power/&gt;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    &lt;ci&gt;x&lt;/ci&gt;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    &lt;</a:t>
            </a:r>
            <a:r>
              <a:rPr sz="1100" dirty="0" err="1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cn</a:t>
            </a: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&gt;2&lt;/</a:t>
            </a:r>
            <a:r>
              <a:rPr sz="1100" dirty="0" err="1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cn</a:t>
            </a: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&lt;/apply&gt;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&lt;/apply&gt;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&lt;apply&gt;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&lt;times/&gt;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&lt;ci&gt;b&lt;/ci&gt;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&lt;ci&gt;x&lt;/ci&gt;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&lt;/apply&gt;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&lt;ci&gt;c&lt;/ci&gt;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&lt;/apply&gt;</a:t>
            </a:r>
          </a:p>
          <a:p>
            <a:pPr>
              <a:defRPr/>
            </a:pPr>
            <a:r>
              <a:rPr sz="11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&lt;/math&gt;</a:t>
            </a:r>
            <a:endParaRPr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851385" name="Textfeld 186851384"/>
          <p:cNvSpPr txBox="1"/>
          <p:nvPr/>
        </p:nvSpPr>
        <p:spPr bwMode="auto">
          <a:xfrm>
            <a:off x="3923929" y="2499786"/>
            <a:ext cx="2088232" cy="96898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(plus</a:t>
            </a:r>
          </a:p>
          <a:p>
            <a:pPr>
              <a:defRPr/>
            </a:pP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(times a (power x 2))</a:t>
            </a:r>
          </a:p>
          <a:p>
            <a:pPr>
              <a:defRPr/>
            </a:pP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(times b x)</a:t>
            </a:r>
          </a:p>
          <a:p>
            <a:pPr>
              <a:defRPr/>
            </a:pPr>
            <a:r>
              <a:rPr sz="1400" dirty="0"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c)</a:t>
            </a:r>
            <a:endParaRPr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79713547" name="Textfeld 1079713546"/>
          <p:cNvSpPr txBox="1"/>
          <p:nvPr/>
        </p:nvSpPr>
        <p:spPr bwMode="auto">
          <a:xfrm>
            <a:off x="3923928" y="3501008"/>
            <a:ext cx="4746853" cy="250581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Wurden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die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Fehler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von TEI-XML und XHTML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wiederholt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?</a:t>
            </a:r>
            <a:b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</a:b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Werden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sie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mit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MathML-Code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korrigiert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?</a:t>
            </a:r>
            <a:br>
              <a:rPr sz="1400" dirty="0">
                <a:latin typeface="Libertinus Sans"/>
                <a:cs typeface="Libertinus Sans"/>
              </a:rPr>
            </a:br>
            <a:endParaRPr sz="1400" dirty="0">
              <a:latin typeface="Libertinus Sans"/>
              <a:cs typeface="Libertinus Sans"/>
            </a:endParaRPr>
          </a:p>
          <a:p>
            <a:pPr>
              <a:lnSpc>
                <a:spcPct val="114999"/>
              </a:lnSpc>
              <a:defRPr/>
            </a:pPr>
            <a:r>
              <a:rPr sz="1400" dirty="0">
                <a:latin typeface="Libertinus Sans"/>
                <a:cs typeface="Libertinus Sans"/>
              </a:rPr>
              <a:t>MathML = Die </a:t>
            </a:r>
            <a:r>
              <a:rPr sz="1400" dirty="0" err="1">
                <a:latin typeface="Libertinus Sans"/>
                <a:cs typeface="Libertinus Sans"/>
              </a:rPr>
              <a:t>gute</a:t>
            </a:r>
            <a:r>
              <a:rPr sz="1400" dirty="0">
                <a:latin typeface="Libertinus Sans"/>
                <a:cs typeface="Libertinus Sans"/>
              </a:rPr>
              <a:t> Idee, </a:t>
            </a:r>
            <a:r>
              <a:rPr sz="1400" dirty="0" err="1">
                <a:latin typeface="Libertinus Sans"/>
                <a:cs typeface="Libertinus Sans"/>
              </a:rPr>
              <a:t>mathmatische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Formeln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durch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ihren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Strukturbaum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maschinenlesbar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darzustellen</a:t>
            </a:r>
            <a:r>
              <a:rPr sz="1400" dirty="0">
                <a:latin typeface="Libertinus Sans"/>
                <a:cs typeface="Libertinus Sans"/>
              </a:rPr>
              <a:t>, </a:t>
            </a:r>
            <a:r>
              <a:rPr sz="1400" dirty="0" err="1">
                <a:latin typeface="Libertinus Sans"/>
                <a:cs typeface="Libertinus Sans"/>
              </a:rPr>
              <a:t>runiniert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durch</a:t>
            </a:r>
            <a:r>
              <a:rPr sz="1400" dirty="0">
                <a:latin typeface="Libertinus Sans"/>
                <a:cs typeface="Libertinus Sans"/>
              </a:rPr>
              <a:t> “Overengineering”</a:t>
            </a:r>
            <a:r>
              <a:rPr lang="de-DE" sz="1400" dirty="0">
                <a:latin typeface="Libertinus Sans"/>
                <a:cs typeface="Libertinus Sans"/>
              </a:rPr>
              <a:t>?</a:t>
            </a:r>
            <a:br>
              <a:rPr sz="1400" dirty="0">
                <a:latin typeface="Libertinus Sans"/>
                <a:cs typeface="Libertinus Sans"/>
              </a:rPr>
            </a:br>
            <a:endParaRPr sz="1400" dirty="0">
              <a:latin typeface="Libertinus Sans"/>
              <a:cs typeface="Libertinus Sans"/>
            </a:endParaRPr>
          </a:p>
          <a:p>
            <a:pPr>
              <a:lnSpc>
                <a:spcPct val="114999"/>
              </a:lnSpc>
              <a:defRPr/>
            </a:pPr>
            <a:r>
              <a:rPr sz="1400" dirty="0" err="1">
                <a:latin typeface="Libertinus Sans"/>
                <a:cs typeface="Libertinus Sans"/>
              </a:rPr>
              <a:t>Beispiel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aus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en.wikipedia.org</a:t>
            </a:r>
            <a:r>
              <a:rPr sz="1400" dirty="0">
                <a:latin typeface="Libertinus Sans"/>
                <a:cs typeface="Libertinus Sans"/>
              </a:rPr>
              <a:t>: </a:t>
            </a:r>
            <a:r>
              <a:rPr sz="1400" u="sng" dirty="0">
                <a:solidFill>
                  <a:schemeClr val="accent5"/>
                </a:solidFill>
                <a:latin typeface="Libertinus Sans"/>
                <a:cs typeface="Libertinus Sans"/>
                <a:hlinkClick r:id="rId3" tooltip="https://t1p.de/7vay3"/>
              </a:rPr>
              <a:t>t1p.de/7vay3</a:t>
            </a:r>
            <a:endParaRPr sz="140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1CCD55-103E-45CA-82EE-5F5B529BC9A2}"/>
              </a:ext>
            </a:extLst>
          </p:cNvPr>
          <p:cNvSpPr txBox="1"/>
          <p:nvPr/>
        </p:nvSpPr>
        <p:spPr>
          <a:xfrm>
            <a:off x="6660232" y="249978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5">
                    <a:lumMod val="75000"/>
                  </a:schemeClr>
                </a:solidFill>
                <a:latin typeface="Libertinus Sans" pitchFamily="50" charset="0"/>
                <a:ea typeface="Libertinus Sans" pitchFamily="50" charset="0"/>
                <a:cs typeface="Libertinus Sans" pitchFamily="50" charset="0"/>
              </a:rPr>
              <a:t>ax^2 + </a:t>
            </a:r>
            <a:r>
              <a:rPr lang="de-DE" sz="1400" dirty="0" err="1">
                <a:solidFill>
                  <a:schemeClr val="accent5">
                    <a:lumMod val="75000"/>
                  </a:schemeClr>
                </a:solidFill>
                <a:latin typeface="Libertinus Sans" pitchFamily="50" charset="0"/>
                <a:ea typeface="Libertinus Sans" pitchFamily="50" charset="0"/>
                <a:cs typeface="Libertinus Sans" pitchFamily="50" charset="0"/>
              </a:rPr>
              <a:t>bx</a:t>
            </a:r>
            <a:r>
              <a:rPr lang="de-DE" sz="1400" dirty="0">
                <a:solidFill>
                  <a:schemeClr val="accent5">
                    <a:lumMod val="75000"/>
                  </a:schemeClr>
                </a:solidFill>
                <a:latin typeface="Libertinus Sans" pitchFamily="50" charset="0"/>
                <a:ea typeface="Libertinus Sans" pitchFamily="50" charset="0"/>
                <a:cs typeface="Libertinus Sans" pitchFamily="50" charset="0"/>
              </a:rPr>
              <a:t> +c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006155" name="Textfeld 1"/>
          <p:cNvSpPr/>
          <p:nvPr/>
        </p:nvSpPr>
        <p:spPr bwMode="auto">
          <a:xfrm>
            <a:off x="323528" y="1538666"/>
            <a:ext cx="8898141" cy="85362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ASCII- bzw. Unicode-basierte Formate</a:t>
            </a:r>
            <a:br>
              <a:rPr lang="de-DE" sz="1600" b="1" strike="noStrike" spc="0" dirty="0">
                <a:latin typeface="Libertinus Sans"/>
                <a:cs typeface="Libertinus Sans"/>
              </a:rPr>
            </a:b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Logische Formeln lassen sich in der Regel in Unicode darstellen</a:t>
            </a: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ASCIIMath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sng" strike="noStrike" cap="none" spc="0" dirty="0">
                <a:solidFill>
                  <a:schemeClr val="tx1"/>
                </a:solidFill>
                <a:latin typeface="Libertinus Sans"/>
                <a:cs typeface="Libertinus Sans"/>
                <a:hlinkClick r:id="rId2" tooltip="http://asciimath.org/"/>
              </a:rPr>
              <a:t>http://asciimath.org/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Keine deutlichen Vorteile gegenüber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LaTeX</a:t>
            </a: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Tastatur-Notation, die die Formeln mit den auf der Tastatur verfügbaren Zeichen abbildet.</a:t>
            </a: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ctr">
              <a:lnSpc>
                <a:spcPct val="100000"/>
              </a:lnSpc>
              <a:defRPr/>
            </a:pPr>
            <a:r>
              <a:rPr lang="de-DE" sz="1600" b="0" i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Ein gangbarer Weg, aber </a:t>
            </a:r>
            <a:r>
              <a:rPr lang="de-DE" sz="1600" b="0" i="1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vllt</a:t>
            </a:r>
            <a:r>
              <a:rPr lang="de-DE" sz="1600" b="0" i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. eher für die Eingabe und ggf. die Suche</a:t>
            </a:r>
            <a:endParaRPr sz="1600" b="0" i="1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Ergebnis (Bereitstellungsformate):</a:t>
            </a: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Ja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LaTeX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, S-Ausdrücke,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MetaMath</a:t>
            </a: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rgbClr val="C00000"/>
                </a:solidFill>
                <a:latin typeface="Libertinus Sans"/>
                <a:cs typeface="Libertinus Sans"/>
              </a:rPr>
              <a:t>Nein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MathML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(ältere Versionen)</a:t>
            </a:r>
          </a:p>
          <a:p>
            <a:pPr marL="261850" lvl="0" indent="-261850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accent5"/>
                </a:solidFill>
                <a:latin typeface="Libertinus Sans"/>
                <a:cs typeface="Libertinus Sans"/>
              </a:rPr>
              <a:t>Vielleicht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dirty="0" err="1">
                <a:latin typeface="Libertinus Sans"/>
                <a:cs typeface="Libertinus Sans"/>
              </a:rPr>
              <a:t>MathML</a:t>
            </a:r>
            <a:r>
              <a:rPr lang="de-DE" sz="1600" dirty="0">
                <a:latin typeface="Libertinus Sans"/>
                <a:cs typeface="Libertinus Sans"/>
              </a:rPr>
              <a:t> Core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, Coq, Unicode/Tastaturnotation (falls bei der Eingabe verwendet)</a:t>
            </a: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1595405853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39295468" name="Grafik 53929546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2100115624" name="Textfeld 2100115623"/>
          <p:cNvSpPr txBox="1"/>
          <p:nvPr/>
        </p:nvSpPr>
        <p:spPr bwMode="auto">
          <a:xfrm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259317" name="Textfeld 1"/>
          <p:cNvSpPr/>
          <p:nvPr/>
        </p:nvSpPr>
        <p:spPr bwMode="auto">
          <a:xfrm>
            <a:off x="348279" y="1637109"/>
            <a:ext cx="8741836" cy="87100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Eingabetechnologien</a:t>
            </a: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solidFill>
                  <a:schemeClr val="accent5"/>
                </a:solidFill>
                <a:latin typeface="Libertinus Sans"/>
                <a:cs typeface="Libertinus Sans"/>
              </a:rPr>
              <a:t>LaTeX:</a:t>
            </a:r>
            <a:endParaRPr sz="1600" b="0" strike="noStrike" spc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Bearbeiter können sofort loslegen, kein Entwicklungsaufwand für Druck und Online-Vorschau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ggf. anspruchsvolle Entwicklung eines Parsers für die Umwandlung in maschinenlesbare Formen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Inhaltsform könnte zusätzliche Annotation erfordern (bei logischen Formeln unwahrscheinlich)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solidFill>
                  <a:schemeClr val="accent5"/>
                </a:solidFill>
                <a:latin typeface="Libertinus Sans"/>
                <a:cs typeface="Libertinus Sans"/>
              </a:rPr>
              <a:t>Tastatur-Notation:</a:t>
            </a:r>
            <a:endParaRPr sz="1600" b="0" strike="noStrike" spc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geringste Tipp-Arbeit, direkte Übernahme aus dem Text, </a:t>
            </a:r>
            <a:r>
              <a:rPr lang="de-DE" sz="1600" b="0" i="1" strike="noStrike" spc="0">
                <a:latin typeface="Libertinus Sans"/>
                <a:cs typeface="Libertinus Sans"/>
              </a:rPr>
              <a:t>einfachste Konvertierung</a:t>
            </a:r>
            <a:r>
              <a:rPr lang="de-DE" sz="1600" b="0" strike="noStrike" spc="0">
                <a:latin typeface="Libertinus Sans"/>
                <a:cs typeface="Libertinus Sans"/>
              </a:rPr>
              <a:t>, evtl. ungewohnt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Werkzeuge für die Umwandlung nach LaTeX und (Live-)Vorschau müssen erst entwickelt werden. Im Prinzip nicht schwer, aber...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solidFill>
                  <a:schemeClr val="accent5"/>
                </a:solidFill>
                <a:latin typeface="Libertinus Sans"/>
                <a:cs typeface="Libertinus Sans"/>
              </a:rPr>
              <a:t>Computer-Algebrasystem:</a:t>
            </a:r>
            <a:endParaRPr sz="1600" b="0" strike="noStrike" spc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Kann zugleich als aktives Bereitstellungsformat dienen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Sinnvoll, wenn LaTeX-Export möglich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Hinsichtlich Vorschau etc. ebenfalls etwas umständlicher als LaTeX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514065059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15406593" name="Grafik 31540659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771858118" name="Textfeld 771858117"/>
          <p:cNvSpPr txBox="1"/>
          <p:nvPr/>
        </p:nvSpPr>
        <p:spPr bwMode="auto">
          <a:xfrm>
            <a:off x="2808904" y="460497"/>
            <a:ext cx="334410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4. Frage</a:t>
            </a:r>
            <a:endParaRPr sz="3600"/>
          </a:p>
        </p:txBody>
      </p:sp>
      <p:sp>
        <p:nvSpPr>
          <p:cNvPr id="516423107" name="Textfeld 516423106"/>
          <p:cNvSpPr txBox="1"/>
          <p:nvPr/>
        </p:nvSpPr>
        <p:spPr bwMode="auto">
          <a:xfrm>
            <a:off x="6737968" y="4554140"/>
            <a:ext cx="221269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i="1">
                <a:solidFill>
                  <a:srgbClr val="C00000"/>
                </a:solidFill>
                <a:latin typeface="Libertinus Sans"/>
                <a:cs typeface="Libertinus Sans"/>
              </a:rPr>
              <a:t>eher nicht</a:t>
            </a:r>
            <a:r>
              <a:rPr sz="1400">
                <a:latin typeface="Libertinus Sans"/>
                <a:cs typeface="Libertinus Sans"/>
              </a:rPr>
              <a:t>: Formeleditor</a:t>
            </a:r>
          </a:p>
          <a:p>
            <a:pPr marL="195764" indent="-195764">
              <a:buFont typeface="Arial"/>
              <a:buChar char="•"/>
              <a:defRPr/>
            </a:pPr>
            <a:r>
              <a:rPr sz="1400">
                <a:latin typeface="Libertinus Sans"/>
                <a:cs typeface="Libertinus Sans"/>
              </a:rPr>
              <a:t>für logische Formeln nicht notwendig</a:t>
            </a:r>
          </a:p>
          <a:p>
            <a:pPr marL="195764" indent="-195764">
              <a:buFont typeface="Arial"/>
              <a:buChar char="•"/>
              <a:defRPr/>
            </a:pPr>
            <a:r>
              <a:rPr sz="1400">
                <a:latin typeface="Libertinus Sans"/>
                <a:cs typeface="Libertinus Sans"/>
              </a:rPr>
              <a:t>langsame Eingabe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619121" name="Textfeld 1"/>
          <p:cNvSpPr/>
          <p:nvPr/>
        </p:nvSpPr>
        <p:spPr bwMode="auto">
          <a:xfrm>
            <a:off x="395536" y="1687187"/>
            <a:ext cx="8352928" cy="3894997"/>
          </a:xfrm>
          <a:prstGeom prst="rect">
            <a:avLst/>
          </a:prstGeom>
          <a:noFill/>
          <a:ln w="19049">
            <a:solidFill>
              <a:schemeClr val="bg2">
                <a:lumMod val="50196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sz="1600" b="0" strike="noStrike" spc="0" dirty="0" err="1">
                <a:latin typeface="Libertinus Sans"/>
                <a:cs typeface="Libertinus Sans"/>
              </a:rPr>
              <a:t>Automatische</a:t>
            </a:r>
            <a:r>
              <a:rPr sz="1600" b="0" strike="noStrike" spc="0" dirty="0">
                <a:latin typeface="Libertinus Sans"/>
                <a:cs typeface="Libertinus Sans"/>
              </a:rPr>
              <a:t> </a:t>
            </a:r>
            <a:r>
              <a:rPr sz="1600" b="0" strike="noStrike" spc="0" dirty="0" err="1">
                <a:latin typeface="Libertinus Sans"/>
                <a:cs typeface="Libertinus Sans"/>
              </a:rPr>
              <a:t>Konvertierung</a:t>
            </a:r>
            <a:r>
              <a:rPr sz="1600" b="0" strike="noStrike" spc="0" dirty="0">
                <a:latin typeface="Libertinus Sans"/>
                <a:cs typeface="Libertinus Sans"/>
              </a:rPr>
              <a:t> von </a:t>
            </a:r>
            <a:r>
              <a:rPr sz="1600" b="0" strike="noStrike" spc="0" dirty="0" err="1">
                <a:latin typeface="Libertinus Sans"/>
                <a:cs typeface="Libertinus Sans"/>
              </a:rPr>
              <a:t>logischen</a:t>
            </a:r>
            <a:r>
              <a:rPr sz="1600" b="0" strike="noStrike" spc="0" dirty="0">
                <a:latin typeface="Libertinus Sans"/>
                <a:cs typeface="Libertinus Sans"/>
              </a:rPr>
              <a:t> </a:t>
            </a:r>
            <a:r>
              <a:rPr sz="1600" b="0" strike="noStrike" spc="0" dirty="0" err="1">
                <a:latin typeface="Libertinus Sans"/>
                <a:cs typeface="Libertinus Sans"/>
              </a:rPr>
              <a:t>Formeln</a:t>
            </a:r>
            <a:r>
              <a:rPr sz="1600" b="0" strike="noStrike" spc="0" dirty="0">
                <a:latin typeface="Libertinus Sans"/>
                <a:cs typeface="Libertinus Sans"/>
              </a:rPr>
              <a:t> in Russell-</a:t>
            </a:r>
            <a:r>
              <a:rPr sz="1600" b="0" strike="noStrike" spc="0" dirty="0" err="1">
                <a:latin typeface="Libertinus Sans"/>
                <a:cs typeface="Libertinus Sans"/>
              </a:rPr>
              <a:t>Peano</a:t>
            </a:r>
            <a:r>
              <a:rPr sz="1600" b="0" strike="noStrike" spc="0" dirty="0">
                <a:latin typeface="Libertinus Sans"/>
                <a:cs typeface="Libertinus Sans"/>
              </a:rPr>
              <a:t>-Notation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(R-P)</a:t>
            </a:r>
            <a:r>
              <a:rPr sz="1600" b="0" strike="noStrike" spc="0" dirty="0">
                <a:latin typeface="Libertinus Sans"/>
                <a:cs typeface="Libertinus Sans"/>
              </a:rPr>
              <a:t>:</a:t>
            </a: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br>
              <a:rPr lang="de-DE" sz="1200" b="0" strike="noStrike" spc="0" dirty="0">
                <a:latin typeface="Libertinus Sans"/>
                <a:cs typeface="Libertinus Sans"/>
              </a:rPr>
            </a:br>
            <a:endParaRPr lang="de-DE" sz="1200" b="0" strike="noStrike" spc="0" dirty="0">
              <a:latin typeface="Libertinus Sans"/>
              <a:cs typeface="Libertinus Sans"/>
            </a:endParaRPr>
          </a:p>
        </p:txBody>
      </p:sp>
      <p:sp>
        <p:nvSpPr>
          <p:cNvPr id="1421487938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139146088" name="Grafik 213914608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863510857" name="Textfeld 863510856"/>
          <p:cNvSpPr txBox="1"/>
          <p:nvPr/>
        </p:nvSpPr>
        <p:spPr bwMode="auto">
          <a:xfrm>
            <a:off x="2808904" y="460497"/>
            <a:ext cx="334986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/>
              <a:t>Exkurs</a:t>
            </a:r>
          </a:p>
        </p:txBody>
      </p:sp>
      <p:sp>
        <p:nvSpPr>
          <p:cNvPr id="90106331" name="Textfeld 90106330"/>
          <p:cNvSpPr txBox="1"/>
          <p:nvPr/>
        </p:nvSpPr>
        <p:spPr bwMode="auto">
          <a:xfrm>
            <a:off x="492294" y="2805435"/>
            <a:ext cx="1623957" cy="457560"/>
          </a:xfrm>
          <a:prstGeom prst="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/>
                <a:cs typeface="Libertinus Sans"/>
              </a:rPr>
              <a:t>Parser - </a:t>
            </a:r>
            <a:r>
              <a:rPr sz="1200" dirty="0" err="1">
                <a:latin typeface="Libertinus Sans"/>
                <a:cs typeface="Libertinus Sans"/>
              </a:rPr>
              <a:t>basierend</a:t>
            </a:r>
            <a:r>
              <a:rPr sz="1200" dirty="0">
                <a:latin typeface="Libertinus Sans"/>
                <a:cs typeface="Libertinus Sans"/>
              </a:rPr>
              <a:t> auf </a:t>
            </a:r>
            <a:r>
              <a:rPr sz="1200" dirty="0" err="1">
                <a:latin typeface="Libertinus Sans"/>
                <a:cs typeface="Libertinus Sans"/>
              </a:rPr>
              <a:t>formaler</a:t>
            </a:r>
            <a:r>
              <a:rPr sz="1200" dirty="0">
                <a:latin typeface="Libertinus Sans"/>
                <a:cs typeface="Libertinus Sans"/>
              </a:rPr>
              <a:t> Grammatik</a:t>
            </a:r>
          </a:p>
        </p:txBody>
      </p:sp>
      <p:sp>
        <p:nvSpPr>
          <p:cNvPr id="1964531860" name="Textfeld 1964531859"/>
          <p:cNvSpPr txBox="1"/>
          <p:nvPr/>
        </p:nvSpPr>
        <p:spPr bwMode="auto">
          <a:xfrm>
            <a:off x="2503514" y="2805435"/>
            <a:ext cx="1769648" cy="457560"/>
          </a:xfrm>
          <a:prstGeom prst="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 err="1">
                <a:latin typeface="Libertinus Sans"/>
                <a:cs typeface="Libertinus Sans"/>
              </a:rPr>
              <a:t>Abstrakter</a:t>
            </a:r>
            <a:r>
              <a:rPr sz="1200" dirty="0">
                <a:latin typeface="Libertinus Sans"/>
                <a:cs typeface="Libertinus Sans"/>
              </a:rPr>
              <a:t> </a:t>
            </a:r>
            <a:r>
              <a:rPr sz="1200" dirty="0" err="1">
                <a:latin typeface="Libertinus Sans"/>
                <a:cs typeface="Libertinus Sans"/>
              </a:rPr>
              <a:t>Syntaxbaum</a:t>
            </a:r>
            <a:br>
              <a:rPr sz="1200" dirty="0">
                <a:latin typeface="Libertinus Sans"/>
                <a:cs typeface="Libertinus Sans"/>
              </a:rPr>
            </a:br>
            <a:r>
              <a:rPr sz="1200" dirty="0">
                <a:latin typeface="Libertinus Sans"/>
                <a:cs typeface="Libertinus Sans"/>
              </a:rPr>
              <a:t>der R-P-Notation</a:t>
            </a:r>
          </a:p>
        </p:txBody>
      </p:sp>
      <p:sp>
        <p:nvSpPr>
          <p:cNvPr id="210434553" name="Textfeld 210434552"/>
          <p:cNvSpPr txBox="1"/>
          <p:nvPr/>
        </p:nvSpPr>
        <p:spPr bwMode="auto">
          <a:xfrm>
            <a:off x="4679172" y="2805435"/>
            <a:ext cx="1734847" cy="457560"/>
          </a:xfrm>
          <a:prstGeom prst="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de-DE" sz="1200" dirty="0">
                <a:latin typeface="Libertinus Sans"/>
                <a:cs typeface="Libertinus Sans"/>
              </a:rPr>
              <a:t>„</a:t>
            </a:r>
            <a:r>
              <a:rPr sz="1200" dirty="0" err="1">
                <a:latin typeface="Libertinus Sans"/>
                <a:cs typeface="Libertinus Sans"/>
              </a:rPr>
              <a:t>Logischer</a:t>
            </a:r>
            <a:r>
              <a:rPr lang="de-DE" sz="1200" dirty="0">
                <a:latin typeface="Libertinus Sans"/>
                <a:cs typeface="Libertinus Sans"/>
              </a:rPr>
              <a:t>"</a:t>
            </a:r>
            <a:r>
              <a:rPr sz="1200" dirty="0">
                <a:latin typeface="Libertinus Sans"/>
                <a:cs typeface="Libertinus Sans"/>
              </a:rPr>
              <a:t> </a:t>
            </a:r>
            <a:r>
              <a:rPr sz="1200" dirty="0" err="1">
                <a:latin typeface="Libertinus Sans"/>
                <a:cs typeface="Libertinus Sans"/>
              </a:rPr>
              <a:t>Syntaxbaum</a:t>
            </a:r>
            <a:br>
              <a:rPr sz="1200" dirty="0">
                <a:latin typeface="Libertinus Sans"/>
                <a:cs typeface="Libertinus Sans"/>
              </a:rPr>
            </a:br>
            <a:r>
              <a:rPr sz="1200" dirty="0">
                <a:latin typeface="Libertinus Sans"/>
                <a:cs typeface="Libertinus Sans"/>
              </a:rPr>
              <a:t>- </a:t>
            </a:r>
            <a:r>
              <a:rPr sz="1200" dirty="0" err="1">
                <a:latin typeface="Libertinus Sans"/>
                <a:cs typeface="Libertinus Sans"/>
              </a:rPr>
              <a:t>notationsunabhängig</a:t>
            </a:r>
            <a:endParaRPr sz="1200" dirty="0">
              <a:latin typeface="Libertinus Sans"/>
              <a:cs typeface="Libertinus Sans"/>
            </a:endParaRPr>
          </a:p>
        </p:txBody>
      </p:sp>
      <p:sp>
        <p:nvSpPr>
          <p:cNvPr id="833665168" name="Textfeld 833665167"/>
          <p:cNvSpPr txBox="1"/>
          <p:nvPr/>
        </p:nvSpPr>
        <p:spPr bwMode="auto">
          <a:xfrm>
            <a:off x="3503369" y="3733078"/>
            <a:ext cx="717722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R-P: </a:t>
            </a:r>
            <a:b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2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TeX</a:t>
            </a:r>
            <a:endParaRPr sz="12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72510322" name="Textfeld 72510321"/>
          <p:cNvSpPr txBox="1"/>
          <p:nvPr/>
        </p:nvSpPr>
        <p:spPr bwMode="auto">
          <a:xfrm>
            <a:off x="4679172" y="3733078"/>
            <a:ext cx="688528" cy="413831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moder</a:t>
            </a:r>
            <a:r>
              <a:rPr lang="de-DE" sz="11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n</a:t>
            </a:r>
            <a:r>
              <a:rPr sz="11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: </a:t>
            </a:r>
            <a:r>
              <a:rPr sz="11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TeX</a:t>
            </a:r>
            <a:endParaRPr sz="11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435544408" name="Textfeld 435544407"/>
          <p:cNvSpPr txBox="1"/>
          <p:nvPr/>
        </p:nvSpPr>
        <p:spPr bwMode="auto">
          <a:xfrm>
            <a:off x="2496674" y="4938850"/>
            <a:ext cx="1742002" cy="560025"/>
          </a:xfrm>
          <a:prstGeom prst="rect">
            <a:avLst/>
          </a:prstGeom>
          <a:noFill/>
          <a:ln w="57150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Online-</a:t>
            </a:r>
            <a:r>
              <a:rPr sz="16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Ausgabe</a:t>
            </a: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 </a:t>
            </a:r>
            <a:b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(HTML)</a:t>
            </a:r>
          </a:p>
        </p:txBody>
      </p:sp>
      <p:sp>
        <p:nvSpPr>
          <p:cNvPr id="1877119972" name="Textfeld 1877119971"/>
          <p:cNvSpPr txBox="1"/>
          <p:nvPr/>
        </p:nvSpPr>
        <p:spPr bwMode="auto">
          <a:xfrm>
            <a:off x="4679172" y="4938850"/>
            <a:ext cx="1744567" cy="560025"/>
          </a:xfrm>
          <a:prstGeom prst="rect">
            <a:avLst/>
          </a:prstGeom>
          <a:noFill/>
          <a:ln w="57150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Druck-Ausgabe</a:t>
            </a: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(n)</a:t>
            </a:r>
            <a:b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(PDF)</a:t>
            </a:r>
          </a:p>
        </p:txBody>
      </p:sp>
      <p:sp>
        <p:nvSpPr>
          <p:cNvPr id="966821791" name="Textfeld 966821790"/>
          <p:cNvSpPr txBox="1"/>
          <p:nvPr/>
        </p:nvSpPr>
        <p:spPr bwMode="auto">
          <a:xfrm>
            <a:off x="2524192" y="3746321"/>
            <a:ext cx="183636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br>
              <a:rPr/>
            </a:br>
            <a:endParaRPr/>
          </a:p>
        </p:txBody>
      </p:sp>
      <p:sp>
        <p:nvSpPr>
          <p:cNvPr id="1114120542" name="Textfeld 1114120541"/>
          <p:cNvSpPr txBox="1"/>
          <p:nvPr/>
        </p:nvSpPr>
        <p:spPr bwMode="auto">
          <a:xfrm>
            <a:off x="2496674" y="3710400"/>
            <a:ext cx="721681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R-P: </a:t>
            </a:r>
            <a:b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Unicode</a:t>
            </a:r>
          </a:p>
        </p:txBody>
      </p:sp>
      <p:sp>
        <p:nvSpPr>
          <p:cNvPr id="1406366231" name="Textfeld 1406366230"/>
          <p:cNvSpPr txBox="1"/>
          <p:nvPr/>
        </p:nvSpPr>
        <p:spPr bwMode="auto">
          <a:xfrm>
            <a:off x="5695033" y="3733078"/>
            <a:ext cx="692847" cy="413831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modern: </a:t>
            </a:r>
            <a:br>
              <a:rPr sz="11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1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Unicode</a:t>
            </a:r>
          </a:p>
        </p:txBody>
      </p:sp>
      <p:sp>
        <p:nvSpPr>
          <p:cNvPr id="92153133" name="Textfeld 92153132"/>
          <p:cNvSpPr txBox="1"/>
          <p:nvPr/>
        </p:nvSpPr>
        <p:spPr bwMode="auto">
          <a:xfrm>
            <a:off x="6882063" y="2430964"/>
            <a:ext cx="1627385" cy="326180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Metamath</a:t>
            </a:r>
            <a:endParaRPr sz="16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1952609093" name="Textfeld 1952609092"/>
          <p:cNvSpPr txBox="1"/>
          <p:nvPr/>
        </p:nvSpPr>
        <p:spPr bwMode="auto">
          <a:xfrm>
            <a:off x="6882063" y="2903225"/>
            <a:ext cx="1661151" cy="328295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Coq</a:t>
            </a:r>
            <a:r>
              <a:rPr lang="de-DE"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 / Lean</a:t>
            </a:r>
            <a:endParaRPr sz="16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1836225848" name="Textfeld 1836225847"/>
          <p:cNvSpPr txBox="1"/>
          <p:nvPr/>
        </p:nvSpPr>
        <p:spPr bwMode="auto">
          <a:xfrm>
            <a:off x="6898946" y="3356978"/>
            <a:ext cx="1638257" cy="326180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MathML</a:t>
            </a:r>
          </a:p>
        </p:txBody>
      </p:sp>
      <p:cxnSp>
        <p:nvCxnSpPr>
          <p:cNvPr id="2" name="Gewinkelte Verbindung 1"/>
          <p:cNvCxnSpPr>
            <a:cxnSpLocks/>
            <a:stCxn id="833665168" idx="2"/>
          </p:cNvCxnSpPr>
          <p:nvPr/>
        </p:nvCxnSpPr>
        <p:spPr bwMode="auto">
          <a:xfrm rot="5400000">
            <a:off x="3504195" y="4527113"/>
            <a:ext cx="709001" cy="707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>
            <a:cxnSpLocks/>
          </p:cNvCxnSpPr>
          <p:nvPr/>
        </p:nvCxnSpPr>
        <p:spPr bwMode="auto">
          <a:xfrm rot="5399978" flipV="1">
            <a:off x="4841704" y="4507414"/>
            <a:ext cx="800828" cy="0"/>
          </a:xfrm>
          <a:prstGeom prst="bentConnector3">
            <a:avLst>
              <a:gd name="adj1" fmla="val 54689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winkelte Verbindung 3"/>
          <p:cNvCxnSpPr>
            <a:cxnSpLocks/>
          </p:cNvCxnSpPr>
          <p:nvPr/>
        </p:nvCxnSpPr>
        <p:spPr bwMode="auto">
          <a:xfrm>
            <a:off x="3864229" y="4522293"/>
            <a:ext cx="1043214" cy="408214"/>
          </a:xfrm>
          <a:prstGeom prst="bentConnector5">
            <a:avLst>
              <a:gd name="adj1" fmla="val 100444"/>
              <a:gd name="adj2" fmla="val 50000"/>
              <a:gd name="adj3" fmla="val 100444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winkelte Verbindung 4"/>
          <p:cNvCxnSpPr>
            <a:cxnSpLocks/>
          </p:cNvCxnSpPr>
          <p:nvPr/>
        </p:nvCxnSpPr>
        <p:spPr bwMode="auto">
          <a:xfrm flipH="1">
            <a:off x="4045657" y="4368078"/>
            <a:ext cx="1196461" cy="570771"/>
          </a:xfrm>
          <a:prstGeom prst="bentConnector5">
            <a:avLst>
              <a:gd name="adj1" fmla="val 99264"/>
              <a:gd name="adj2" fmla="val 41666"/>
              <a:gd name="adj3" fmla="val 99264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cxnSpLocks/>
            <a:endCxn id="1836225848" idx="1"/>
          </p:cNvCxnSpPr>
          <p:nvPr/>
        </p:nvCxnSpPr>
        <p:spPr bwMode="auto">
          <a:xfrm>
            <a:off x="6440514" y="3179721"/>
            <a:ext cx="458431" cy="299356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cxnSpLocks/>
            <a:stCxn id="210434553" idx="3"/>
          </p:cNvCxnSpPr>
          <p:nvPr/>
        </p:nvCxnSpPr>
        <p:spPr bwMode="auto">
          <a:xfrm flipV="1">
            <a:off x="6414020" y="3025326"/>
            <a:ext cx="461922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winkelte Verbindung 7"/>
          <p:cNvCxnSpPr>
            <a:cxnSpLocks/>
            <a:endCxn id="92153133" idx="1"/>
          </p:cNvCxnSpPr>
          <p:nvPr/>
        </p:nvCxnSpPr>
        <p:spPr bwMode="auto">
          <a:xfrm flipV="1">
            <a:off x="6440514" y="2553064"/>
            <a:ext cx="441548" cy="300085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cxnSpLocks/>
            <a:endCxn id="1964531860" idx="1"/>
          </p:cNvCxnSpPr>
          <p:nvPr/>
        </p:nvCxnSpPr>
        <p:spPr bwMode="auto">
          <a:xfrm>
            <a:off x="2158800" y="3025326"/>
            <a:ext cx="344714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cxnSpLocks/>
            <a:stCxn id="1964531860" idx="3"/>
            <a:endCxn id="210434553" idx="1"/>
          </p:cNvCxnSpPr>
          <p:nvPr/>
        </p:nvCxnSpPr>
        <p:spPr bwMode="auto">
          <a:xfrm flipV="1">
            <a:off x="4273163" y="3034215"/>
            <a:ext cx="406009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cxnSpLocks/>
          </p:cNvCxnSpPr>
          <p:nvPr/>
        </p:nvCxnSpPr>
        <p:spPr bwMode="auto">
          <a:xfrm>
            <a:off x="5007229" y="3243221"/>
            <a:ext cx="0" cy="444499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cxnSpLocks/>
            <a:endCxn id="1406366231" idx="0"/>
          </p:cNvCxnSpPr>
          <p:nvPr/>
        </p:nvCxnSpPr>
        <p:spPr bwMode="auto">
          <a:xfrm rot="5399978" flipV="1">
            <a:off x="5810093" y="3506293"/>
            <a:ext cx="453571" cy="0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cxnSpLocks/>
          </p:cNvCxnSpPr>
          <p:nvPr/>
        </p:nvCxnSpPr>
        <p:spPr bwMode="auto">
          <a:xfrm flipH="1">
            <a:off x="3864229" y="3234150"/>
            <a:ext cx="0" cy="462642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cxnSpLocks/>
          </p:cNvCxnSpPr>
          <p:nvPr/>
        </p:nvCxnSpPr>
        <p:spPr bwMode="auto">
          <a:xfrm rot="5399978">
            <a:off x="2615035" y="3467559"/>
            <a:ext cx="485321" cy="360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585854B-1F3F-A04B-A417-886B281EFC10}"/>
              </a:ext>
            </a:extLst>
          </p:cNvPr>
          <p:cNvSpPr txBox="1"/>
          <p:nvPr/>
        </p:nvSpPr>
        <p:spPr>
          <a:xfrm>
            <a:off x="6868476" y="3923989"/>
            <a:ext cx="1722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Hinweis: Vollautomatische Konvertierung nur bedingt möglich, da </a:t>
            </a:r>
            <a:r>
              <a:rPr lang="de-DE" sz="1000" dirty="0" err="1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Validatoren</a:t>
            </a:r>
            <a:r>
              <a:rPr lang="de-DE" sz="1000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 die explizite Angabe sämtlicher Zwischenschritte erwarten.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Textfeld 1"/>
          <p:cNvSpPr/>
          <p:nvPr/>
        </p:nvSpPr>
        <p:spPr bwMode="auto">
          <a:xfrm>
            <a:off x="258984" y="1620000"/>
            <a:ext cx="9025055" cy="41746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“Syntax matters”</a:t>
            </a:r>
            <a:endParaRPr sz="2400" b="1" u="none" strike="noStrike" spc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Aufgabe: Addiere zwei Zahlen!</a:t>
            </a:r>
          </a:p>
          <a:p>
            <a:pPr algn="l">
              <a:lnSpc>
                <a:spcPct val="100000"/>
              </a:lnSpc>
              <a:defRPr/>
            </a:pPr>
            <a:endParaRPr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römisch: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	MMDXLI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+	MCCCXLVII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				</a:t>
            </a: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arabisch: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	2541</a:t>
            </a:r>
            <a:br>
              <a:rPr lang="de-DE" sz="2400" b="0" strike="noStrike" spc="0">
                <a:latin typeface="Libertinus Mono"/>
                <a:cs typeface="Libertinus Mono"/>
              </a:rPr>
            </a:br>
            <a:r>
              <a:rPr lang="de-DE" sz="2400" b="0" strike="noStrike" spc="0">
                <a:latin typeface="Libertinus Mono"/>
                <a:cs typeface="Libertinus Mono"/>
              </a:rPr>
              <a:t>			+	1347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47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132619980" name="Grafik 213261997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1962884347" name="Textfeld 1962884346"/>
          <p:cNvSpPr txBox="1"/>
          <p:nvPr/>
        </p:nvSpPr>
        <p:spPr bwMode="auto">
          <a:xfrm>
            <a:off x="2749374" y="460499"/>
            <a:ext cx="3307022" cy="792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    Motto:</a:t>
            </a:r>
            <a:br>
              <a:rPr sz="2800" b="1">
                <a:latin typeface="Libertinus Sans"/>
                <a:cs typeface="Libertinus Sans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85436" name="Textfeld 1"/>
          <p:cNvSpPr/>
          <p:nvPr/>
        </p:nvSpPr>
        <p:spPr bwMode="auto">
          <a:xfrm>
            <a:off x="258984" y="1620000"/>
            <a:ext cx="8937575" cy="4814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de-DE" sz="2400" b="0" u="sng" strike="noStrike" spc="0">
                <a:solidFill>
                  <a:srgbClr val="000000"/>
                </a:solidFill>
                <a:latin typeface="Libertinus Sans"/>
                <a:cs typeface="Libertinus Sans"/>
              </a:rPr>
              <a:t>Anlass</a:t>
            </a:r>
            <a:r>
              <a:rPr lang="de-DE" sz="2400" b="0" strike="noStrike" spc="0">
                <a:solidFill>
                  <a:srgbClr val="000000"/>
                </a:solidFill>
                <a:latin typeface="Libertinus Sans"/>
                <a:cs typeface="Libertinus Sans"/>
              </a:rPr>
              <a:t>: </a:t>
            </a:r>
            <a:r>
              <a:rPr lang="de-DE" sz="2400" b="1" strike="noStrike" spc="0">
                <a:solidFill>
                  <a:srgbClr val="000000"/>
                </a:solidFill>
                <a:latin typeface="Libertinus Sans"/>
                <a:cs typeface="Libertinus Sans"/>
              </a:rPr>
              <a:t>Planung einer digitalen Rudolf-Carnap-Edition</a:t>
            </a:r>
            <a:endParaRPr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(Christian Damböck, A.W. Carus, Stephan Hartmann, Hannes Leitgeb, Eckhart Arnold)</a:t>
            </a:r>
            <a:endParaRPr lang="de-DE" sz="16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800" b="1" strike="noStrike" spc="0">
                <a:latin typeface="Libertinus Sans"/>
                <a:cs typeface="Libertinus Sans"/>
              </a:rPr>
              <a:t>Rudolf Carnap</a:t>
            </a:r>
            <a:r>
              <a:rPr lang="de-DE" sz="1600" b="0" strike="noStrike" spc="0">
                <a:latin typeface="Libertinus Sans"/>
                <a:cs typeface="Libertinus Sans"/>
              </a:rPr>
              <a:t> (1891-1970)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Philosoph und führender Vertreter des „</a:t>
            </a:r>
            <a:r>
              <a:rPr lang="de-DE" sz="1600" b="1" strike="noStrike" spc="0">
                <a:latin typeface="Libertinus Sans"/>
                <a:cs typeface="Libertinus Sans"/>
              </a:rPr>
              <a:t>Wiener Kreis</a:t>
            </a:r>
            <a:r>
              <a:rPr lang="de-DE" sz="1600" b="0" strike="noStrike" spc="0">
                <a:latin typeface="Libertinus Sans"/>
                <a:cs typeface="Libertinus Sans"/>
              </a:rPr>
              <a:t>es“ (Neupositivismus, Logischer Empirismus)</a:t>
            </a:r>
            <a:endParaRPr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vertritt eine Philosophie, deren Methode sich an den exakten Wissenschaften orientiert</a:t>
            </a:r>
            <a:endParaRPr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überwiegend</a:t>
            </a:r>
            <a:r>
              <a:rPr lang="de-DE" sz="1600" b="1" strike="noStrike" spc="0">
                <a:latin typeface="Libertinus Sans"/>
                <a:cs typeface="Libertinus Sans"/>
              </a:rPr>
              <a:t> erkenntnistheoretische Ausrichtung</a:t>
            </a:r>
            <a:r>
              <a:rPr lang="de-DE" sz="1600" b="0" strike="noStrike" spc="0">
                <a:latin typeface="Libertinus Sans"/>
                <a:cs typeface="Libertinus Sans"/>
              </a:rPr>
              <a:t> (Hauptwerk: „Logische Syntax der Sprache“),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aber auch </a:t>
            </a:r>
            <a:r>
              <a:rPr lang="de-DE" sz="1600" b="1" strike="noStrike" spc="0">
                <a:latin typeface="Libertinus Sans"/>
                <a:cs typeface="Libertinus Sans"/>
              </a:rPr>
              <a:t>religions- und ideologiekritisch</a:t>
            </a:r>
            <a:r>
              <a:rPr lang="de-DE" sz="1600" b="0" strike="noStrike" spc="0">
                <a:latin typeface="Libertinus Sans"/>
                <a:cs typeface="Libertinus Sans"/>
              </a:rPr>
              <a:t> („Scheinprobleme in der Philophie“)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Stilmerkmal: Massiver </a:t>
            </a:r>
            <a:r>
              <a:rPr lang="de-DE" sz="1600" b="1" strike="noStrike" spc="0">
                <a:latin typeface="Libertinus Sans"/>
                <a:cs typeface="Libertinus Sans"/>
              </a:rPr>
              <a:t>Einsatz formaler Logik</a:t>
            </a:r>
            <a:r>
              <a:rPr lang="de-DE" sz="1600" b="0" strike="noStrike" spc="0">
                <a:latin typeface="Libertinus Sans"/>
                <a:cs typeface="Libertinus Sans"/>
              </a:rPr>
              <a:t>.</a:t>
            </a:r>
            <a:r>
              <a:t> 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2400" b="0" strike="noStrike" spc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1257358111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703893739" name="Grafik 170389373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1076915795" name="Textfeld 1076915794"/>
          <p:cNvSpPr txBox="1"/>
          <p:nvPr/>
        </p:nvSpPr>
        <p:spPr bwMode="auto">
          <a:xfrm>
            <a:off x="2808906" y="534292"/>
            <a:ext cx="329478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1">
                <a:latin typeface="Libertinus Sans"/>
                <a:cs typeface="Libertinus Sans"/>
              </a:rPr>
              <a:t>Hintergrund-Infos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986715" name="Textfeld 1"/>
          <p:cNvSpPr/>
          <p:nvPr/>
        </p:nvSpPr>
        <p:spPr bwMode="auto">
          <a:xfrm>
            <a:off x="258984" y="1620000"/>
            <a:ext cx="9451654" cy="51500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Editorisch relevante Merkmale der logischen Notation Carnaps:</a:t>
            </a:r>
            <a:endParaRPr sz="1600" b="1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Die formale Logik, deren sich Carnap bediente, ist als solche nach wie vor gebräuchlich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Verwendete Notation (Russell-Peano) jedoch heute nicht mehr üblich. Beispiele:</a:t>
            </a:r>
          </a:p>
          <a:p>
            <a:pPr>
              <a:defRPr/>
            </a:pPr>
            <a:endParaRPr sz="1600"/>
          </a:p>
          <a:p>
            <a:pPr algn="ctr"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q.⊃.p∨q</a:t>
            </a:r>
            <a:r>
              <a:rPr sz="1600"/>
              <a:t>	</a:t>
            </a:r>
            <a:r>
              <a:rPr sz="1600">
                <a:latin typeface="Libertinus Sans"/>
                <a:cs typeface="Libertinus Sans"/>
              </a:rPr>
              <a:t>(Russell-Peano)</a:t>
            </a:r>
            <a:endParaRPr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 ⊃ p∨q</a:t>
            </a:r>
            <a:r>
              <a:rPr lang="de-DE" sz="1600" b="0" strike="noStrike" spc="0">
                <a:latin typeface="Libertinus Mono"/>
                <a:cs typeface="Libertinus Mono"/>
              </a:rPr>
              <a:t>    (h</a:t>
            </a:r>
            <a:r>
              <a:rPr lang="de-DE" sz="1600" b="0" strike="noStrike" spc="0">
                <a:latin typeface="Libertinus Sans"/>
                <a:cs typeface="Libertinus Sans"/>
              </a:rPr>
              <a:t>eutige Notation)</a:t>
            </a:r>
            <a:endParaRPr sz="1600" b="0" strike="noStrike" spc="0">
              <a:latin typeface="Libertinus Sans"/>
              <a:cs typeface="Libertinus Sans"/>
            </a:endParaRPr>
          </a:p>
          <a:p>
            <a:pPr>
              <a:defRPr/>
            </a:pPr>
            <a:endParaRPr sz="1600"/>
          </a:p>
          <a:p>
            <a:pPr algn="ctr"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p.q.⊃.r:⊃:p.⊃.q⊃</a:t>
            </a:r>
            <a:r>
              <a:rPr lang="de-DE" sz="1600" b="0" strike="noStrike" spc="0">
                <a:latin typeface="Libertinus Mono"/>
                <a:cs typeface="Libertinus Mono"/>
              </a:rPr>
              <a:t>r	</a:t>
            </a:r>
            <a:r>
              <a:rPr lang="de-DE" sz="1600" b="0" strike="noStrike" spc="0">
                <a:latin typeface="Libertinus Sans"/>
                <a:cs typeface="Libertinus Sans"/>
              </a:rPr>
              <a:t>(Russell-Peano)</a:t>
            </a:r>
            <a:endParaRPr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[(p&amp;q)⊃r] ⊃ [p⊃(q⊃r)]</a:t>
            </a:r>
            <a:r>
              <a:rPr lang="de-DE" sz="1600" b="0" strike="noStrike" spc="0">
                <a:latin typeface="Libertinus Sans"/>
                <a:cs typeface="Libertinus Sans"/>
              </a:rPr>
              <a:t> (heutige Notation)</a:t>
            </a:r>
          </a:p>
          <a:p>
            <a:pPr algn="l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Wesentlicher Unterschied: </a:t>
            </a:r>
            <a:r>
              <a:rPr lang="de-DE" sz="1600" b="0" i="1" strike="noStrike" spc="0">
                <a:latin typeface="Libertinus Sans"/>
                <a:cs typeface="Libertinus Sans"/>
              </a:rPr>
              <a:t>Abgrenzung durch Punkte</a:t>
            </a:r>
            <a:r>
              <a:rPr lang="de-DE" sz="1600" b="0" strike="noStrike" spc="0">
                <a:latin typeface="Libertinus Sans"/>
                <a:cs typeface="Libertinus Sans"/>
              </a:rPr>
              <a:t> statt der heute üblichen Gruppierung 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durch Klammern und Präzedenzregeln für Verknüpfungen. (</a:t>
            </a:r>
            <a:r>
              <a:rPr lang="de-DE" sz="1600" b="0" u="sng" strike="noStrike" spc="0">
                <a:latin typeface="Libertinus Sans"/>
                <a:cs typeface="Libertinus Sans"/>
                <a:hlinkClick r:id="rId2" tooltip="Erläuterung der Ruassell-Peano-Notation"/>
              </a:rPr>
              <a:t>plato.stanford.edu/entries/pm-notation/</a:t>
            </a:r>
            <a:r>
              <a:rPr lang="de-DE" sz="1600" b="0" strike="noStrike" spc="0">
                <a:latin typeface="Libertinus Sans"/>
                <a:cs typeface="Libertinus Sans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728353865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802550655" name="Grafik 180255065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555765988" name="Textfeld 555765987"/>
          <p:cNvSpPr txBox="1"/>
          <p:nvPr/>
        </p:nvSpPr>
        <p:spPr bwMode="auto">
          <a:xfrm>
            <a:off x="2808906" y="534292"/>
            <a:ext cx="330630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1">
                <a:latin typeface="Libertinus Sans"/>
                <a:cs typeface="Libertinus Sans"/>
              </a:rPr>
              <a:t>Hintergrund-Infos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684004" name="Textfeld 1"/>
          <p:cNvSpPr/>
          <p:nvPr/>
        </p:nvSpPr>
        <p:spPr bwMode="auto">
          <a:xfrm>
            <a:off x="258984" y="1904998"/>
            <a:ext cx="9667654" cy="466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Wie sollte man mit logischen Formeln in einer digitalen Edition verfahren?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Sollte man Formeln in der historischen Notation oder einer aktuellen wiedergeben?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Sollte man bei der digitalen Ausgabe die Wahl den Leserinnen und Lesern überlassen?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In welcher Form sollte man Formeln für die Erfassung durch Maschinen bereitstellen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(im Gegensatz zur Lektüre durch Menschen)?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Welche Datenformate sollte man verwenden?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Wie kann man die Formeln am bequemsten eingeben?</a:t>
            </a: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72189652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77448355" name="Grafik 117744835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634186260" name="Textfeld 634186259"/>
          <p:cNvSpPr txBox="1"/>
          <p:nvPr/>
        </p:nvSpPr>
        <p:spPr bwMode="auto">
          <a:xfrm>
            <a:off x="2808906" y="275032"/>
            <a:ext cx="332430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800" b="1">
                <a:latin typeface="Libertinus Sans"/>
                <a:cs typeface="Libertinus Sans"/>
              </a:rPr>
              <a:t>Editorische </a:t>
            </a:r>
            <a:br>
              <a:rPr sz="2800" b="1">
                <a:latin typeface="Libertinus Sans"/>
                <a:cs typeface="Libertinus Sans"/>
              </a:rPr>
            </a:br>
            <a:r>
              <a:rPr sz="2800" b="1">
                <a:latin typeface="Libertinus Sans"/>
                <a:cs typeface="Libertinus Sans"/>
              </a:rPr>
              <a:t>Fragen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030140" name="Textfeld 1"/>
          <p:cNvSpPr/>
          <p:nvPr/>
        </p:nvSpPr>
        <p:spPr bwMode="auto">
          <a:xfrm>
            <a:off x="258984" y="1904997"/>
            <a:ext cx="8525116" cy="58155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600" b="1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Historische</a:t>
            </a:r>
            <a:r>
              <a:rPr lang="en-US" sz="1600" b="1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</a:t>
            </a:r>
            <a:r>
              <a:rPr lang="en-US" sz="1600" b="1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oder</a:t>
            </a:r>
            <a:r>
              <a:rPr lang="en-US" sz="1600" b="1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</a:t>
            </a:r>
            <a:r>
              <a:rPr lang="en-US" sz="1600" b="1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aktuelle</a:t>
            </a:r>
            <a:r>
              <a:rPr lang="en-US" sz="1600" b="1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Notation?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de-DE" sz="1600" b="0" i="0" strike="noStrike" spc="0" dirty="0">
                <a:latin typeface="Libertinus Sans"/>
                <a:cs typeface="Libertinus Sans"/>
              </a:rPr>
              <a:t>(Naheliegende) Antwort:</a:t>
            </a:r>
            <a:endParaRPr sz="1600" b="0" i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Historische Notation für die historisch-kritische Edition (wenn Sie gedruckt erscheinen soll).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Digitale Edition: Beide Notationen (umschaltbar), 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ggf. Bereitstellung eines Konverters (Langlebigkeit?)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dirty="0">
                <a:latin typeface="Libertinus Sans"/>
                <a:cs typeface="Libertinus Sans"/>
              </a:rPr>
              <a:t>Auch denkbar</a:t>
            </a:r>
            <a:r>
              <a:rPr lang="de-DE" sz="1600" b="0" strike="noStrike" spc="0" dirty="0">
                <a:latin typeface="Libertinus Sans"/>
                <a:cs typeface="Libertinus Sans"/>
              </a:rPr>
              <a:t>: Gedruckte Studienausgabe ausgewählter Schriften in moderner Notation.</a:t>
            </a: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0" i="1" strike="noStrike" spc="0" dirty="0">
                <a:latin typeface="Libertinus Sans"/>
                <a:cs typeface="Libertinus Sans"/>
              </a:rPr>
              <a:t>Mit automatischer Konvertierung nur geringer Mehraufwand!</a:t>
            </a:r>
            <a:endParaRPr sz="1600" b="0" i="1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(Demonstrator auf: 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cs typeface="Libertinus Sans"/>
                <a:hlinkClick r:id="rId2" tooltip="Konverter für formallogische Formeln"/>
              </a:rPr>
              <a:t>github.com/</a:t>
            </a:r>
            <a:r>
              <a:rPr lang="de-DE" sz="1600" b="0" i="0" u="sng" strike="noStrike" cap="none" spc="0" dirty="0" err="1">
                <a:solidFill>
                  <a:schemeClr val="accent5"/>
                </a:solidFill>
                <a:latin typeface="Libertinus Sans"/>
                <a:cs typeface="Libertinus Sans"/>
                <a:hlinkClick r:id="rId2" tooltip="Konverter für formallogische Formeln"/>
              </a:rPr>
              <a:t>jecki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cs typeface="Libertinus Sans"/>
                <a:hlinkClick r:id="rId2" tooltip="Konverter für formallogische Formeln"/>
              </a:rPr>
              <a:t>/</a:t>
            </a:r>
            <a:r>
              <a:rPr lang="de-DE" sz="1600" b="0" i="0" u="sng" strike="noStrike" cap="none" spc="0" dirty="0" err="1">
                <a:solidFill>
                  <a:schemeClr val="accent5"/>
                </a:solidFill>
                <a:latin typeface="Libertinus Sans"/>
                <a:cs typeface="Libertinus Sans"/>
                <a:hlinkClick r:id="rId2" tooltip="Konverter für formallogische Formeln"/>
              </a:rPr>
              <a:t>logicConverter</a:t>
            </a:r>
            <a:r>
              <a:rPr lang="de-DE" sz="1600" b="0" strike="noStrike" spc="0" dirty="0">
                <a:latin typeface="Libertinus Sans"/>
                <a:cs typeface="Libertinus Sans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1408239204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03373626" name="Grafik 8033736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1711164624" name="Textfeld 1711164623"/>
          <p:cNvSpPr txBox="1"/>
          <p:nvPr/>
        </p:nvSpPr>
        <p:spPr bwMode="auto">
          <a:xfrm>
            <a:off x="2808905" y="460498"/>
            <a:ext cx="334122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94023" indent="-394023" algn="ctr">
              <a:buAutoNum type="arabicPeriod"/>
              <a:defRPr/>
            </a:pPr>
            <a:r>
              <a:rPr sz="3600" b="1">
                <a:latin typeface="Libertinus Sans"/>
                <a:cs typeface="Libertinus Sans"/>
              </a:rPr>
              <a:t>Frage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683508" name="Textfeld 1"/>
          <p:cNvSpPr/>
          <p:nvPr/>
        </p:nvSpPr>
        <p:spPr bwMode="auto">
          <a:xfrm>
            <a:off x="258984" y="1669141"/>
            <a:ext cx="8576968" cy="57650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Maschinenlesbare Bereitstellung, aber wie?</a:t>
            </a:r>
            <a:br>
              <a:rPr lang="de-DE" sz="1600" b="1" strike="noStrike" spc="0" dirty="0">
                <a:latin typeface="Libertinus Sans"/>
                <a:cs typeface="Libertinus Sans"/>
              </a:rPr>
            </a:b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Bereitstellung des „</a:t>
            </a:r>
            <a:r>
              <a:rPr lang="de-DE" sz="1600" b="0" i="1" strike="noStrike" spc="0" dirty="0">
                <a:latin typeface="Libertinus Sans"/>
                <a:cs typeface="Libertinus Sans"/>
              </a:rPr>
              <a:t>digitalen mathematischen Objekts</a:t>
            </a:r>
            <a:r>
              <a:rPr lang="de-DE" sz="1600" b="0" strike="noStrike" spc="0" dirty="0">
                <a:latin typeface="Libertinus Sans"/>
                <a:cs typeface="Libertinus Sans"/>
              </a:rPr>
              <a:t>“ neben der Präsentationsform!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Beispiel:   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f(x + 1)</a:t>
            </a:r>
            <a:r>
              <a:rPr lang="de-DE" sz="1600" b="0" strike="noStrike" spc="0" dirty="0">
                <a:latin typeface="Libertinus Sans"/>
                <a:cs typeface="Libertinus Sans"/>
              </a:rPr>
              <a:t>    kann bedeuten:  	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f </a:t>
            </a:r>
            <a:r>
              <a:rPr lang="de-DE" sz="1600" b="0" strike="noStrike" spc="0" dirty="0">
                <a:solidFill>
                  <a:srgbClr val="C00000"/>
                </a:solidFill>
                <a:latin typeface="Andale Mono"/>
                <a:ea typeface="Andale Mono"/>
                <a:cs typeface="Andale Mono"/>
              </a:rPr>
              <a:t>·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 (x + 1) </a:t>
            </a:r>
            <a:r>
              <a:rPr lang="de-DE" sz="1600" b="0" strike="noStrike" spc="0" dirty="0">
                <a:latin typeface="Libertinus Sans"/>
                <a:cs typeface="Libertinus Sans"/>
              </a:rPr>
              <a:t>	         („f mal (x + 1)“)  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                                oder:  die Funktion    „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f von (x + 1)</a:t>
            </a:r>
            <a:r>
              <a:rPr lang="de-DE" sz="1600" b="0" strike="noStrike" spc="0" dirty="0">
                <a:latin typeface="Libertinus Sans"/>
                <a:cs typeface="Libertinus Sans"/>
              </a:rPr>
              <a:t>“ 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Format der Bereitstellung?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661900" lvl="1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i="1" strike="noStrike" spc="0" dirty="0">
                <a:latin typeface="Libertinus Sans"/>
                <a:cs typeface="Libertinus Sans"/>
              </a:rPr>
              <a:t>passives Format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ASCIIMath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MathML</a:t>
            </a:r>
            <a:r>
              <a:rPr lang="de-DE" sz="1600" b="0" strike="noStrike" spc="0" dirty="0">
                <a:latin typeface="Libertinus Sans"/>
                <a:cs typeface="Libertinus Sans"/>
              </a:rPr>
              <a:t>)?</a:t>
            </a:r>
          </a:p>
          <a:p>
            <a:pPr marL="661900" lvl="1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1" strike="noStrike" spc="0" dirty="0">
                <a:latin typeface="Libertinus Sans"/>
                <a:cs typeface="Libertinus Sans"/>
              </a:rPr>
              <a:t>aktives Format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eines gängigen Proof-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Assistant</a:t>
            </a:r>
            <a:r>
              <a:rPr lang="de-DE" sz="1600" dirty="0" err="1">
                <a:latin typeface="Libertinus Sans"/>
                <a:cs typeface="Libertinus Sans"/>
              </a:rPr>
              <a:t>s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(wie z.B. Coq: 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cs typeface="Libertinus Sans"/>
                <a:hlinkClick r:id="rId2" tooltip="https://coq.inria.fr/"/>
              </a:rPr>
              <a:t>coq.inria.fr/</a:t>
            </a:r>
            <a:r>
              <a:rPr lang="de-DE" sz="1600" b="0" strike="noStrike" spc="0" dirty="0">
                <a:latin typeface="Libertinus Sans"/>
                <a:cs typeface="Libertinus Sans"/>
              </a:rPr>
              <a:t> oder Lean: </a:t>
            </a:r>
            <a:r>
              <a:rPr lang="de-DE" sz="1600" b="0" strike="noStrike" spc="0" dirty="0">
                <a:latin typeface="Libertinus Sans"/>
                <a:cs typeface="Libertinus Sans"/>
                <a:hlinkClick r:id="rId3"/>
              </a:rPr>
              <a:t>leanprover-community.github.io/</a:t>
            </a:r>
            <a:r>
              <a:rPr lang="de-DE" sz="1600" b="0" strike="noStrike" spc="0" dirty="0">
                <a:latin typeface="Libertinus Sans"/>
                <a:cs typeface="Libertinus Sans"/>
              </a:rPr>
              <a:t>)  oder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Validators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</a:t>
            </a:r>
            <a:r>
              <a:rPr lang="de-DE" sz="1600" b="0" strike="noStrike" spc="0" dirty="0">
                <a:latin typeface="Libertinus Sans"/>
                <a:cs typeface="Libertinus Sans"/>
                <a:hlinkClick r:id="rId4"/>
              </a:rPr>
              <a:t>metamath.org</a:t>
            </a:r>
            <a:r>
              <a:rPr lang="de-DE" sz="1600" b="0" strike="noStrike" spc="0" dirty="0">
                <a:latin typeface="Libertinus Sans"/>
                <a:cs typeface="Libertinus Sans"/>
              </a:rPr>
              <a:t>)</a:t>
            </a:r>
            <a:r>
              <a:rPr sz="1600" dirty="0">
                <a:latin typeface="Libertinus Sans"/>
                <a:cs typeface="Libertinus Sans"/>
              </a:rPr>
              <a:t>? </a:t>
            </a:r>
            <a:r>
              <a:rPr sz="1600" dirty="0" err="1">
                <a:latin typeface="Libertinus Sans"/>
                <a:cs typeface="Libertinus Sans"/>
              </a:rPr>
              <a:t>Mehraufwand</a:t>
            </a:r>
            <a:r>
              <a:rPr sz="1600" dirty="0">
                <a:latin typeface="Libertinus Sans"/>
                <a:cs typeface="Libertinus Sans"/>
              </a:rPr>
              <a:t>?</a:t>
            </a:r>
            <a:br>
              <a:rPr sz="1600" dirty="0">
                <a:latin typeface="Libertinus Sans"/>
                <a:cs typeface="Libertinus Sans"/>
              </a:rPr>
            </a:br>
            <a:endParaRPr lang="de-DE" sz="1600" b="0" strike="noStrike" spc="0" dirty="0">
              <a:latin typeface="Libertinus Sans"/>
              <a:cs typeface="Libertinus Sans"/>
            </a:endParaRPr>
          </a:p>
          <a:p>
            <a:pPr lvl="1" algn="l">
              <a:lnSpc>
                <a:spcPct val="100000"/>
              </a:lnSpc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             Beispiele: 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cs typeface="Libertinus Sans"/>
                <a:hlinkClick r:id="rId5" tooltip="https://www.principiarewrite.com/"/>
              </a:rPr>
              <a:t>www.principiarewrite.com/</a:t>
            </a:r>
            <a:r>
              <a:rPr lang="de-DE" sz="1600" b="0" strike="noStrike" spc="0" dirty="0">
                <a:latin typeface="Libertinus Sans"/>
                <a:cs typeface="Libertinus Sans"/>
              </a:rPr>
              <a:t> und </a:t>
            </a:r>
            <a:r>
              <a:rPr lang="de-DE" sz="1600" b="0" u="sng" strike="noStrike" spc="0" dirty="0">
                <a:solidFill>
                  <a:schemeClr val="accent5"/>
                </a:solidFill>
                <a:latin typeface="Libertinus Sans"/>
                <a:cs typeface="Libertinus Sans"/>
                <a:hlinkClick r:id="rId6" tooltip="https://us.metamath.org/mm.html"/>
              </a:rPr>
              <a:t>us.metamath.org/mm.html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2035242756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48266065" name="Grafik 144826606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226045196" name="Textfeld 226045195"/>
          <p:cNvSpPr txBox="1"/>
          <p:nvPr/>
        </p:nvSpPr>
        <p:spPr bwMode="auto">
          <a:xfrm>
            <a:off x="2808905" y="460498"/>
            <a:ext cx="334266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2. Frage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683508" name="Textfeld 1"/>
          <p:cNvSpPr/>
          <p:nvPr/>
        </p:nvSpPr>
        <p:spPr bwMode="auto">
          <a:xfrm>
            <a:off x="251520" y="1556792"/>
            <a:ext cx="8777512" cy="60925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defRPr/>
            </a:pPr>
            <a:r>
              <a:rPr lang="de-DE" sz="1600" b="0" u="sng" strike="noStrike" spc="0" dirty="0">
                <a:latin typeface="Libertinus Sans"/>
                <a:cs typeface="Libertinus Sans"/>
              </a:rPr>
              <a:t>Proof-</a:t>
            </a:r>
            <a:r>
              <a:rPr lang="de-DE" sz="1600" b="0" u="sng" strike="noStrike" spc="0" dirty="0" err="1">
                <a:latin typeface="Libertinus Sans"/>
                <a:cs typeface="Libertinus Sans"/>
              </a:rPr>
              <a:t>Assistants</a:t>
            </a:r>
            <a:r>
              <a:rPr lang="de-DE" sz="1600" b="0" strike="noStrike" spc="0" dirty="0">
                <a:latin typeface="Libertinus Sans"/>
                <a:cs typeface="Libertinus Sans"/>
              </a:rPr>
              <a:t>:  </a:t>
            </a:r>
            <a:r>
              <a:rPr lang="de-DE" sz="1600" b="1" strike="noStrike" spc="0" dirty="0">
                <a:latin typeface="Libertinus Sans"/>
                <a:cs typeface="Libertinus Sans"/>
              </a:rPr>
              <a:t>Coq:</a:t>
            </a:r>
            <a:r>
              <a:rPr lang="de-DE" sz="1600" b="0" strike="noStrike" spc="0" dirty="0">
                <a:latin typeface="Libertinus Sans"/>
                <a:cs typeface="Libertinus Sans"/>
              </a:rPr>
              <a:t> 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cs typeface="Libertinus Sans"/>
                <a:hlinkClick r:id="rId2" tooltip="https://coq.inria.fr/"/>
              </a:rPr>
              <a:t>coq.inria.fr/</a:t>
            </a:r>
            <a:r>
              <a:rPr lang="de-DE" sz="1600" b="0" strike="noStrike" spc="0" dirty="0">
                <a:latin typeface="Libertinus Sans"/>
                <a:cs typeface="Libertinus Sans"/>
              </a:rPr>
              <a:t> </a:t>
            </a:r>
            <a:r>
              <a:rPr lang="de-DE" sz="1600" b="1" strike="noStrike" spc="0" dirty="0">
                <a:latin typeface="Libertinus Sans"/>
                <a:cs typeface="Libertinus Sans"/>
              </a:rPr>
              <a:t>Lean:</a:t>
            </a:r>
            <a:r>
              <a:rPr lang="de-DE" sz="1600" b="0" strike="noStrike" spc="0" dirty="0">
                <a:latin typeface="Libertinus Sans"/>
                <a:cs typeface="Libertinus Sans"/>
              </a:rPr>
              <a:t> </a:t>
            </a:r>
            <a:r>
              <a:rPr lang="de-DE" sz="1600" b="0" strike="noStrike" spc="0" dirty="0">
                <a:latin typeface="Libertinus Sans"/>
                <a:cs typeface="Libertinus Sans"/>
                <a:hlinkClick r:id="rId3"/>
              </a:rPr>
              <a:t>lean-lang.org/</a:t>
            </a:r>
            <a:r>
              <a:rPr lang="de-DE" sz="1600" b="0" strike="noStrike" spc="0" dirty="0">
                <a:latin typeface="Libertinus Sans"/>
                <a:cs typeface="Libertinus Sans"/>
              </a:rPr>
              <a:t> und </a:t>
            </a:r>
            <a:r>
              <a:rPr lang="de-DE" sz="1600" b="0" strike="noStrike" spc="0" dirty="0">
                <a:latin typeface="Libertinus Sans"/>
                <a:cs typeface="Libertinus Sans"/>
                <a:hlinkClick r:id="rId4"/>
              </a:rPr>
              <a:t>leanprover-community.github.io/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dirty="0">
                <a:latin typeface="Libertinus Sans"/>
                <a:cs typeface="Libertinus Sans"/>
              </a:rPr>
              <a:t>Nicht nur Überprüfung von Beweisen, sondern auch Unterstützung beim Entwickeln von Beweisen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strike="noStrike" spc="0" dirty="0">
                <a:latin typeface="Libertinus Sans"/>
                <a:cs typeface="Libertinus Sans"/>
              </a:rPr>
              <a:t>Reiche Programmiersprachen, mit einigem Komfort. (Aber: Mehr Fehlerquellen durch Größe?)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strike="noStrike" spc="0" dirty="0">
                <a:latin typeface="Libertinus Sans"/>
                <a:cs typeface="Libertinus Sans"/>
              </a:rPr>
              <a:t>Lean zugänglicher und einfacher. Mehr Anfängerliteratur – taucht auch schon in Mathe-Vorlesungsskripten auf: </a:t>
            </a:r>
            <a:r>
              <a:rPr lang="de-DE" sz="1600" strike="noStrike" spc="0" dirty="0">
                <a:latin typeface="Libertinus Sans"/>
                <a:cs typeface="Libertinus Sans"/>
                <a:hlinkClick r:id="rId5"/>
              </a:rPr>
              <a:t>loeh.app.uni-regensburg.de/teaching/prooflab_ws2122/lecture_notes.pdf</a:t>
            </a:r>
            <a:r>
              <a:rPr lang="de-DE" sz="1600" strike="noStrike" spc="0" dirty="0">
                <a:latin typeface="Libertinus Sans"/>
                <a:cs typeface="Libertinus Sans"/>
              </a:rPr>
              <a:t> </a:t>
            </a:r>
          </a:p>
          <a:p>
            <a:pPr>
              <a:spcAft>
                <a:spcPts val="1200"/>
              </a:spcAft>
              <a:defRPr/>
            </a:pPr>
            <a:br>
              <a:rPr lang="de-DE" sz="1600" strike="noStrike" spc="0" dirty="0">
                <a:latin typeface="Libertinus Sans"/>
                <a:cs typeface="Libertinus Sans"/>
              </a:rPr>
            </a:br>
            <a:r>
              <a:rPr lang="de-DE" sz="1600" u="sng" strike="noStrike" spc="0" dirty="0">
                <a:latin typeface="Libertinus Sans"/>
                <a:cs typeface="Libertinus Sans"/>
              </a:rPr>
              <a:t>Proof-</a:t>
            </a:r>
            <a:r>
              <a:rPr lang="de-DE" sz="1600" u="sng" strike="noStrike" spc="0" dirty="0" err="1">
                <a:latin typeface="Libertinus Sans"/>
                <a:cs typeface="Libertinus Sans"/>
              </a:rPr>
              <a:t>Validators</a:t>
            </a:r>
            <a:r>
              <a:rPr lang="de-DE" sz="1600" strike="noStrike" spc="0" dirty="0">
                <a:latin typeface="Libertinus Sans"/>
                <a:cs typeface="Libertinus Sans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b="1" strike="noStrike" spc="0" dirty="0">
                <a:latin typeface="Libertinus Sans"/>
                <a:cs typeface="Libertinus Sans"/>
                <a:hlinkClick r:id="rId6"/>
              </a:rPr>
              <a:t>metamath.org</a:t>
            </a:r>
            <a:r>
              <a:rPr lang="de-DE" sz="1600" b="0" dirty="0">
                <a:latin typeface="Libertinus Sans"/>
                <a:cs typeface="Libertinus Sans"/>
              </a:rPr>
              <a:t> (Ansatz beschr</a:t>
            </a:r>
            <a:r>
              <a:rPr lang="de-DE" sz="1600" dirty="0">
                <a:latin typeface="Libertinus Sans"/>
                <a:cs typeface="Libertinus Sans"/>
              </a:rPr>
              <a:t>ieben im „</a:t>
            </a:r>
            <a:r>
              <a:rPr lang="de-DE" sz="1600" dirty="0" err="1">
                <a:latin typeface="Libertinus Sans"/>
                <a:cs typeface="Libertinus Sans"/>
              </a:rPr>
              <a:t>MetaMath</a:t>
            </a:r>
            <a:r>
              <a:rPr lang="de-DE" sz="1600" dirty="0">
                <a:latin typeface="Libertinus Sans"/>
                <a:cs typeface="Libertinus Sans"/>
              </a:rPr>
              <a:t>-Book“ </a:t>
            </a:r>
            <a:r>
              <a:rPr lang="de-DE" sz="1400" dirty="0">
                <a:latin typeface="Libertinus Sans"/>
                <a:cs typeface="Libertinus Sans"/>
                <a:hlinkClick r:id="rId7"/>
              </a:rPr>
              <a:t>us.metamath.org/downloads/metamath.pdf</a:t>
            </a:r>
            <a:r>
              <a:rPr lang="de-DE" sz="1600" dirty="0">
                <a:latin typeface="Libertinus Sans"/>
                <a:cs typeface="Libertinus Sans"/>
              </a:rPr>
              <a:t>)</a:t>
            </a:r>
            <a:endParaRPr lang="de-DE" sz="1600" strike="noStrike" spc="0" dirty="0">
              <a:latin typeface="Libertinus Sans"/>
              <a:cs typeface="Libertinus Sans"/>
            </a:endParaRP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Versteht sich in erster Linie als vollständige (im Sinne unverkürzter Beweisführung) Mathematik-Datenbank mit bewusst minimalen (ca. 500 Code-Zeilen) Theorem-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Validator</a:t>
            </a:r>
            <a:r>
              <a:rPr lang="de-DE" sz="1600" b="0" strike="noStrike" spc="0" dirty="0">
                <a:latin typeface="Libertinus Sans"/>
                <a:cs typeface="Libertinus Sans"/>
              </a:rPr>
              <a:t>.</a:t>
            </a: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dirty="0">
                <a:latin typeface="Libertinus Sans"/>
                <a:cs typeface="Libertinus Sans"/>
              </a:rPr>
              <a:t>Philosophie: Ein Beweis ist die Transformation von (inhaltslosen) Zeichenketten nach Regeln.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Kritik: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Zeichkettenbasierter</a:t>
            </a:r>
            <a:r>
              <a:rPr lang="de-DE" sz="1600" b="0" strike="noStrike" spc="0" dirty="0">
                <a:latin typeface="Libertinus Sans"/>
                <a:cs typeface="Libertinus Sans"/>
              </a:rPr>
              <a:t> Ansatz (im Gegensatz zu Syntax-Bäumen) schließt syntaktische Ambiguitäten nicht aus. (Vgl.: </a:t>
            </a:r>
            <a:r>
              <a:rPr lang="de-DE" sz="1600" b="0" strike="noStrike" spc="0" dirty="0">
                <a:latin typeface="Libertinus Sans"/>
                <a:cs typeface="Libertinus Sans"/>
                <a:hlinkClick r:id="rId8"/>
              </a:rPr>
              <a:t>https://github.com/digama0/mm0</a:t>
            </a:r>
            <a:r>
              <a:rPr lang="de-DE" sz="1600" b="0" strike="noStrike" spc="0" dirty="0">
                <a:latin typeface="Libertinus Sans"/>
                <a:cs typeface="Libertinus Sans"/>
              </a:rPr>
              <a:t> 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2035242756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48266065" name="Grafik 1448266064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226045196" name="Textfeld 226045195"/>
          <p:cNvSpPr txBox="1"/>
          <p:nvPr/>
        </p:nvSpPr>
        <p:spPr bwMode="auto">
          <a:xfrm>
            <a:off x="2771800" y="285189"/>
            <a:ext cx="3342661" cy="114492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-DE" sz="3600" b="1" dirty="0">
                <a:latin typeface="Libertinus Sans"/>
                <a:cs typeface="Libertinus Sans"/>
              </a:rPr>
              <a:t>Exkurs: Proof-</a:t>
            </a:r>
            <a:r>
              <a:rPr lang="de-DE" sz="3600" b="1" dirty="0" err="1">
                <a:latin typeface="Libertinus Sans"/>
                <a:cs typeface="Libertinus Sans"/>
              </a:rPr>
              <a:t>Assistants</a:t>
            </a:r>
            <a:endParaRPr lang="de-DE" sz="3600" b="1" dirty="0">
              <a:latin typeface="Libertinus Sans"/>
              <a:cs typeface="Libertinus Sans"/>
            </a:endParaRPr>
          </a:p>
        </p:txBody>
      </p:sp>
    </p:spTree>
    <p:extLst>
      <p:ext uri="{BB962C8B-B14F-4D97-AF65-F5344CB8AC3E}">
        <p14:creationId xmlns:p14="http://schemas.microsoft.com/office/powerpoint/2010/main" val="72375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881392" name="Textfeld 1"/>
          <p:cNvSpPr/>
          <p:nvPr/>
        </p:nvSpPr>
        <p:spPr bwMode="auto">
          <a:xfrm>
            <a:off x="258984" y="1669141"/>
            <a:ext cx="9029848" cy="77103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Welches Datenformat für die Datenbereitstellung?</a:t>
            </a:r>
          </a:p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 err="1">
                <a:latin typeface="Libertinus Sans"/>
                <a:cs typeface="Libertinus Sans"/>
              </a:rPr>
              <a:t>LaTeX</a:t>
            </a:r>
            <a:endParaRPr lang="de-DE" sz="1600" b="1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Vorteile:</a:t>
            </a:r>
            <a:endParaRPr sz="1600" b="0" strike="noStrike" spc="0" dirty="0">
              <a:solidFill>
                <a:schemeClr val="accent6">
                  <a:lumMod val="75000"/>
                </a:schemeClr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Weit-verbreitet, de-facto Standard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Ergonomisch: Gut durchdachte Syntax. Relativ leicht zu lernen und zu lesen.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Menschenlesbare Darstellung im Druck und im Netz mit verfügbaren Werkzeugen ohne weitere Konvertierung sofort möglich! (Druck: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pdfLaTeX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LuaLaTeX</a:t>
            </a:r>
            <a:r>
              <a:rPr lang="de-DE" sz="1600" b="0" strike="noStrike" spc="0" dirty="0">
                <a:latin typeface="Libertinus Sans"/>
                <a:cs typeface="Libertinus Sans"/>
              </a:rPr>
              <a:t> Online: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MathJaX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KaTeX</a:t>
            </a:r>
            <a:r>
              <a:rPr lang="de-DE" sz="1600" b="0" strike="noStrike" spc="0" dirty="0">
                <a:latin typeface="Libertinus Sans"/>
                <a:cs typeface="Libertinus Sans"/>
              </a:rPr>
              <a:t>)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Insgesamt gute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Werkzeuguntersützung</a:t>
            </a:r>
            <a:r>
              <a:rPr lang="de-DE" sz="1600" b="0" strike="noStrike" spc="0" dirty="0">
                <a:latin typeface="Libertinus Sans"/>
                <a:cs typeface="Libertinus Sans"/>
              </a:rPr>
              <a:t> sowohl für ein- als auch Ausgabe.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Klartextformat mit großer Langzeitstabilität: + 30 Jahre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Nachteile: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Nur Präsentationsform. (Aber: Mit zusätzlichen Annotationen auch Inhaltsform möglich!)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Vergleichsweise kompliziert einzulesen. (u.a. wg. Eigensyntax von Ergänzungen /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Pakteten</a:t>
            </a:r>
            <a:r>
              <a:rPr lang="de-DE" sz="1600" b="0" strike="noStrike" spc="0" dirty="0">
                <a:latin typeface="Libertinus Sans"/>
                <a:cs typeface="Libertinus Sans"/>
              </a:rPr>
              <a:t>)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407683478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71011723" name="Grafik 67101172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1297595569" name="Textfeld 1297595568"/>
          <p:cNvSpPr txBox="1"/>
          <p:nvPr/>
        </p:nvSpPr>
        <p:spPr bwMode="auto">
          <a:xfrm>
            <a:off x="2808905" y="460498"/>
            <a:ext cx="334338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1480</Words>
  <Application>Microsoft Macintosh PowerPoint</Application>
  <DocSecurity>0</DocSecurity>
  <PresentationFormat>Bildschirmpräsentation (4:3)</PresentationFormat>
  <Paragraphs>249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Andale Mono</vt:lpstr>
      <vt:lpstr>Arial</vt:lpstr>
      <vt:lpstr>Calibri</vt:lpstr>
      <vt:lpstr>Libertinus Mono</vt:lpstr>
      <vt:lpstr>Libertinus Sans</vt:lpstr>
      <vt:lpstr>Linux Libertine Display O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Sieber, Gabriele</dc:creator>
  <cp:keywords/>
  <dc:description/>
  <cp:lastModifiedBy>Arnold, Eckhart</cp:lastModifiedBy>
  <cp:revision>43</cp:revision>
  <dcterms:created xsi:type="dcterms:W3CDTF">2019-11-07T13:35:58Z</dcterms:created>
  <dcterms:modified xsi:type="dcterms:W3CDTF">2023-12-11T15:47:13Z</dcterms:modified>
  <cp:category/>
  <dc:identifier/>
  <cp:contentStatus/>
  <dc:language>de-DE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5</vt:i4>
  </property>
</Properties>
</file>