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486" r:id="rId2"/>
    <p:sldId id="488" r:id="rId3"/>
    <p:sldId id="490" r:id="rId4"/>
    <p:sldId id="491" r:id="rId5"/>
    <p:sldId id="494" r:id="rId6"/>
    <p:sldId id="496" r:id="rId7"/>
    <p:sldId id="498" r:id="rId8"/>
    <p:sldId id="501" r:id="rId9"/>
    <p:sldId id="508" r:id="rId10"/>
    <p:sldId id="509" r:id="rId11"/>
    <p:sldId id="510" r:id="rId12"/>
    <p:sldId id="511" r:id="rId13"/>
    <p:sldId id="512" r:id="rId14"/>
    <p:sldId id="513" r:id="rId15"/>
    <p:sldId id="514" r:id="rId16"/>
    <p:sldId id="515" r:id="rId17"/>
    <p:sldId id="516" r:id="rId18"/>
    <p:sldId id="517" r:id="rId19"/>
    <p:sldId id="518" r:id="rId20"/>
  </p:sldIdLst>
  <p:sldSz cx="9144000" cy="6858000" type="screen4x3"/>
  <p:notesSz cx="6858000" cy="9872663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el Brůna" initials="KB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700062-8BA5-474E-9501-1332F0D9024B}" v="17" dt="2025-10-16T11:31:41.3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Středně sytá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54" autoAdjust="0"/>
    <p:restoredTop sz="94660"/>
  </p:normalViewPr>
  <p:slideViewPr>
    <p:cSldViewPr>
      <p:cViewPr varScale="1">
        <p:scale>
          <a:sx n="107" d="100"/>
          <a:sy n="107" d="100"/>
        </p:scale>
        <p:origin x="2069" y="3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9B159-C9AC-4CEB-BA2E-8CBCBD2EF1FA}" type="datetimeFigureOut">
              <a:rPr lang="cs-CZ" smtClean="0"/>
              <a:pPr/>
              <a:t>16.10.2025</a:t>
            </a:fld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9377363"/>
            <a:ext cx="29718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9377363"/>
            <a:ext cx="29718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41A6D-F646-476A-AE29-34CB7B484882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805360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E124B-8265-45BC-B051-7E552660EC40}" type="datetimeFigureOut">
              <a:rPr lang="cs-CZ" smtClean="0"/>
              <a:pPr/>
              <a:t>16.10.2025</a:t>
            </a:fld>
            <a:endParaRPr lang="cs-CZ" dirty="0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689515"/>
            <a:ext cx="5486400" cy="4442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71800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9377316"/>
            <a:ext cx="2971800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86249-3321-4866-887B-7A9AB4416E55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46396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Klepnutím lze upravit styl předlohy podnadpisů.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CA21-D0A2-4753-93BB-3AB4553191C5}" type="datetime1">
              <a:rPr lang="cs-CZ" smtClean="0"/>
              <a:pPr/>
              <a:t>16.10.2025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12D4-BB60-4B89-A97C-B45189C7E3B5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F9A9-172B-4A9F-B657-80EB04952782}" type="datetime1">
              <a:rPr lang="cs-CZ" smtClean="0"/>
              <a:pPr/>
              <a:t>16.10.2025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12D4-BB60-4B89-A97C-B45189C7E3B5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69E6-7AD2-4CB3-8C6F-5F3FACBBFD5C}" type="datetime1">
              <a:rPr lang="cs-CZ" smtClean="0"/>
              <a:pPr/>
              <a:t>16.10.2025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12D4-BB60-4B89-A97C-B45189C7E3B5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FAB1-BF08-4175-8ECA-FA2CE639B81E}" type="datetime1">
              <a:rPr lang="cs-CZ" smtClean="0"/>
              <a:pPr/>
              <a:t>16.10.2025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12D4-BB60-4B89-A97C-B45189C7E3B5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7AAB8-246F-47E7-B0C1-B58BFB8B7B53}" type="datetime1">
              <a:rPr lang="cs-CZ" smtClean="0"/>
              <a:pPr/>
              <a:t>16.10.2025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12D4-BB60-4B89-A97C-B45189C7E3B5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E230C-20A0-41D0-9F49-BA2345523F09}" type="datetime1">
              <a:rPr lang="cs-CZ" smtClean="0"/>
              <a:pPr/>
              <a:t>16.10.2025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12D4-BB60-4B89-A97C-B45189C7E3B5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22205-851D-4149-B6F1-6AE0FF165A23}" type="datetime1">
              <a:rPr lang="cs-CZ" smtClean="0"/>
              <a:pPr/>
              <a:t>16.10.2025</a:t>
            </a:fld>
            <a:endParaRPr lang="cs-CZ" dirty="0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12D4-BB60-4B89-A97C-B45189C7E3B5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76A4-8FEC-44F1-AD18-3358F3E1F3BF}" type="datetime1">
              <a:rPr lang="cs-CZ" smtClean="0"/>
              <a:pPr/>
              <a:t>16.10.2025</a:t>
            </a:fld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12D4-BB60-4B89-A97C-B45189C7E3B5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042E-E45E-4050-8FEA-C1AD361A5AFF}" type="datetime1">
              <a:rPr lang="cs-CZ" smtClean="0"/>
              <a:pPr/>
              <a:t>16.10.2025</a:t>
            </a:fld>
            <a:endParaRPr lang="cs-CZ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12D4-BB60-4B89-A97C-B45189C7E3B5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43535-6AF4-4380-852D-48992AAC5832}" type="datetime1">
              <a:rPr lang="cs-CZ" smtClean="0"/>
              <a:pPr/>
              <a:t>16.10.2025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12D4-BB60-4B89-A97C-B45189C7E3B5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B4CA-6714-4D2E-9E89-EACF4554A89D}" type="datetime1">
              <a:rPr lang="cs-CZ" smtClean="0"/>
              <a:pPr/>
              <a:t>16.10.2025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12D4-BB60-4B89-A97C-B45189C7E3B5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32AB7-5852-4F4A-9E2F-A89C742F9287}" type="datetime1">
              <a:rPr lang="cs-CZ" smtClean="0"/>
              <a:pPr/>
              <a:t>16.10.2025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312D4-BB60-4B89-A97C-B45189C7E3B5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274042"/>
          </a:xfrm>
        </p:spPr>
        <p:txBody>
          <a:bodyPr>
            <a:normAutofit fontScale="90000"/>
          </a:bodyPr>
          <a:lstStyle/>
          <a:p>
            <a:r>
              <a:rPr lang="cs-CZ" dirty="0"/>
              <a:t>Příklady – operace č. 1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07504" y="620688"/>
            <a:ext cx="8928992" cy="4525963"/>
          </a:xfrm>
        </p:spPr>
        <p:txBody>
          <a:bodyPr/>
          <a:lstStyle/>
          <a:p>
            <a:pPr marL="0" indent="0">
              <a:buNone/>
            </a:pPr>
            <a:r>
              <a:rPr lang="cs-CZ" sz="18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Domácí firma vyvezla osobní automobily v hodnotě 90 mil. USD do Ruska. Částka byla promptně zaplacena v bezhotovostní podobě. Firma si ponechá tuto částku na svém bankovním účtu u své domácí banky.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12D4-BB60-4B89-A97C-B45189C7E3B5}" type="slidenum">
              <a:rPr lang="cs-CZ" smtClean="0"/>
              <a:pPr/>
              <a:t>1</a:t>
            </a:fld>
            <a:endParaRPr lang="cs-CZ" dirty="0"/>
          </a:p>
        </p:txBody>
      </p:sp>
      <p:graphicFrame>
        <p:nvGraphicFramePr>
          <p:cNvPr id="7" name="Tabulk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391176"/>
              </p:ext>
            </p:extLst>
          </p:nvPr>
        </p:nvGraphicFramePr>
        <p:xfrm>
          <a:off x="179497" y="1556796"/>
          <a:ext cx="8856991" cy="4759478"/>
        </p:xfrm>
        <a:graphic>
          <a:graphicData uri="http://schemas.openxmlformats.org/drawingml/2006/table">
            <a:tbl>
              <a:tblPr/>
              <a:tblGrid>
                <a:gridCol w="852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4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4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44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44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44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441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441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2441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2441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2441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2441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2441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2441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2441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2441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0772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2741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2441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24417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24417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24417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24417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24417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24417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24417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24417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24417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24417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24417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24417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24417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24417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134650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574507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</a:tblGrid>
              <a:tr h="3768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PLATEBNÍ BILANCE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16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Kredit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6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Debet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43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(operace č.)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435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435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Zboží</a:t>
                      </a:r>
                    </a:p>
                  </a:txBody>
                  <a:tcPr marL="74364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435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Služby</a:t>
                      </a:r>
                    </a:p>
                  </a:txBody>
                  <a:tcPr marL="74364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435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Pr. důch.</a:t>
                      </a:r>
                    </a:p>
                  </a:txBody>
                  <a:tcPr marL="74364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8435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Dr. důch.</a:t>
                      </a:r>
                    </a:p>
                  </a:txBody>
                  <a:tcPr marL="74364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8435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Běžný účet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8435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Kap. účet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3201">
                <a:tc>
                  <a:txBody>
                    <a:bodyPr/>
                    <a:lstStyle/>
                    <a:p>
                      <a:pPr algn="l" fontAlgn="b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69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PLATEBNÍ BILANCE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16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Čistá změna zahraničních finančních aktiv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6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Čistá změna zahraničních finančních pasiv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843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(operace č.)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8435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843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Přímé inv.</a:t>
                      </a:r>
                    </a:p>
                  </a:txBody>
                  <a:tcPr marL="74364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843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Port. inv.</a:t>
                      </a:r>
                    </a:p>
                  </a:txBody>
                  <a:tcPr marL="74364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843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Fin. der.</a:t>
                      </a:r>
                    </a:p>
                  </a:txBody>
                  <a:tcPr marL="74364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843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Ost. inv.</a:t>
                      </a:r>
                    </a:p>
                  </a:txBody>
                  <a:tcPr marL="74364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843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Rez. aktiva</a:t>
                      </a:r>
                    </a:p>
                  </a:txBody>
                  <a:tcPr marL="74364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8435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Fin. účet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3201">
                <a:tc>
                  <a:txBody>
                    <a:bodyPr/>
                    <a:lstStyle/>
                    <a:p>
                      <a:pPr algn="l" fontAlgn="b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768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PLATEBNÍ BILANCE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16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Kredit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6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Debet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88435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Chyb. &amp; op.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8251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2D83FF6-3886-66AE-BAF2-F82DF119E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Graf 1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502D84F1-05C9-CB4F-DFDD-935B88D84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12D4-BB60-4B89-A97C-B45189C7E3B5}" type="slidenum">
              <a:rPr lang="cs-CZ" smtClean="0"/>
              <a:pPr/>
              <a:t>10</a:t>
            </a:fld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E40A028A-5216-C9E1-8BE8-98426D8CB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397422"/>
            <a:ext cx="5317939" cy="488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991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50384E-696D-E089-5253-34B0485703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366000D-460F-6254-DEF5-23305FF6F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Graf 2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4F7CFDAD-0B41-DD9C-3064-E44B361B7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12D4-BB60-4B89-A97C-B45189C7E3B5}" type="slidenum">
              <a:rPr lang="cs-CZ" smtClean="0"/>
              <a:pPr/>
              <a:t>11</a:t>
            </a:fld>
            <a:endParaRPr lang="cs-CZ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97ADF705-523D-521F-5FEB-B5EE48203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111" y="1427428"/>
            <a:ext cx="4725777" cy="493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052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891C1-F0DA-DFE1-F169-99547C110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AACDCC-9F25-F7B5-B070-B65CAE133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Graf 3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9484A747-1E83-86D3-23E0-BF726C4EE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12D4-BB60-4B89-A97C-B45189C7E3B5}" type="slidenum">
              <a:rPr lang="cs-CZ" smtClean="0"/>
              <a:pPr/>
              <a:t>12</a:t>
            </a:fld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CFBF4FDC-67D7-C6D0-214E-2042825B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1353344"/>
            <a:ext cx="786765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156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993D2-72D8-D8C8-EB72-048C06126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DD5B288-CF2C-4231-D410-8FD0A5C42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Graf 4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9700084C-7E6E-A7E0-8983-00663176D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12D4-BB60-4B89-A97C-B45189C7E3B5}" type="slidenum">
              <a:rPr lang="cs-CZ" smtClean="0"/>
              <a:pPr/>
              <a:t>13</a:t>
            </a:fld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D52EFA81-5D5C-873B-D127-ABC9225C5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556792"/>
            <a:ext cx="6035639" cy="461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18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F44C4-9996-0D36-8B49-09CB655D6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1356E31-DE62-F11F-31FA-4B714DA55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Graf 5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86E5D6C7-38AD-B61C-8EB4-2B8AB7BD1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12D4-BB60-4B89-A97C-B45189C7E3B5}" type="slidenum">
              <a:rPr lang="cs-CZ" smtClean="0"/>
              <a:pPr/>
              <a:t>14</a:t>
            </a:fld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BA701A3-43C1-6468-7693-82918A3F1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218" y="1344467"/>
            <a:ext cx="4511563" cy="523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132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0AACE1-08A7-AFF6-EA12-5A733007D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49AB266-F404-AC93-268C-2820E335A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Graf 6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3BFE07E6-DD96-03B8-7347-F486FD1BD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12D4-BB60-4B89-A97C-B45189C7E3B5}" type="slidenum">
              <a:rPr lang="cs-CZ" smtClean="0"/>
              <a:pPr/>
              <a:t>15</a:t>
            </a:fld>
            <a:endParaRPr lang="cs-CZ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D967AE76-237C-3BEC-3B22-71E502C73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609" y="1466922"/>
            <a:ext cx="5072782" cy="488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9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68CA68-9244-8E5A-3510-B839151F5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0B395D-D1D7-1338-CCC0-522E30B75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Graf 7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F7864D4D-6148-F432-B2A8-146620161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12D4-BB60-4B89-A97C-B45189C7E3B5}" type="slidenum">
              <a:rPr lang="cs-CZ" smtClean="0"/>
              <a:pPr/>
              <a:t>16</a:t>
            </a:fld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F590E3BB-9D24-4839-857F-B7FFC360A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378289"/>
            <a:ext cx="4472468" cy="514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184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F63188-084E-8593-1E99-DE4614828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8A4368A-D1EC-FAFE-A0F3-BC434CAB8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Graf 8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15931132-006F-72E7-AF4F-79428FA84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12D4-BB60-4B89-A97C-B45189C7E3B5}" type="slidenum">
              <a:rPr lang="cs-CZ" smtClean="0"/>
              <a:pPr/>
              <a:t>17</a:t>
            </a:fld>
            <a:endParaRPr lang="cs-CZ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DA97CFD6-2B36-F4DC-84BC-6FC4F4B39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575" y="1248737"/>
            <a:ext cx="4822850" cy="547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99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7F742-BFC4-541C-0A85-3AF4267E3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75DA9F9-97BB-ABB8-69B4-2D217F3A5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Graf 9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EE786B94-929C-F8E8-BC54-FF1E8B48C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12D4-BB60-4B89-A97C-B45189C7E3B5}" type="slidenum">
              <a:rPr lang="cs-CZ" smtClean="0"/>
              <a:pPr/>
              <a:t>18</a:t>
            </a:fld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3DC62EA6-F367-3DC5-F62A-031667AD4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778" y="1168918"/>
            <a:ext cx="4779417" cy="541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322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B11F3B-665F-5757-BE65-1C3722EE06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1C5F8B-D72A-5DFC-99DE-E62858A12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Graf 10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EB0B0820-7823-2FC4-54A5-F3D9A66B1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12D4-BB60-4B89-A97C-B45189C7E3B5}" type="slidenum">
              <a:rPr lang="cs-CZ" smtClean="0"/>
              <a:pPr/>
              <a:t>19</a:t>
            </a:fld>
            <a:endParaRPr lang="cs-CZ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9E8C7237-11E2-A251-4FFF-90ABB9F4E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417638"/>
            <a:ext cx="4482430" cy="489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937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274042"/>
          </a:xfrm>
        </p:spPr>
        <p:txBody>
          <a:bodyPr>
            <a:normAutofit fontScale="90000"/>
          </a:bodyPr>
          <a:lstStyle/>
          <a:p>
            <a:r>
              <a:rPr lang="cs-CZ" dirty="0"/>
              <a:t>Příklady – operace č. 2</a:t>
            </a:r>
          </a:p>
        </p:txBody>
      </p:sp>
      <p:graphicFrame>
        <p:nvGraphicFramePr>
          <p:cNvPr id="6" name="Zástupný symbol pro obsah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3450674"/>
              </p:ext>
            </p:extLst>
          </p:nvPr>
        </p:nvGraphicFramePr>
        <p:xfrm>
          <a:off x="182100" y="1366758"/>
          <a:ext cx="8604967" cy="4934026"/>
        </p:xfrm>
        <a:graphic>
          <a:graphicData uri="http://schemas.openxmlformats.org/drawingml/2006/table">
            <a:tbl>
              <a:tblPr/>
              <a:tblGrid>
                <a:gridCol w="816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3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4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49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49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49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498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498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498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498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498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498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498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498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498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498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0319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784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57977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498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498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14981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14981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14981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14981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14981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4981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4981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14981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14981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14981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14981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14981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128989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550350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</a:tblGrid>
              <a:tr h="3714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PLATEBNÍ BILANCE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17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Kredit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6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Debet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7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(operace č.)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725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725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Zboží</a:t>
                      </a:r>
                    </a:p>
                  </a:txBody>
                  <a:tcPr marL="73285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725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Služby</a:t>
                      </a:r>
                    </a:p>
                  </a:txBody>
                  <a:tcPr marL="73285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725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Pr. důch.</a:t>
                      </a:r>
                    </a:p>
                  </a:txBody>
                  <a:tcPr marL="73285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5725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Dr. důch.</a:t>
                      </a:r>
                    </a:p>
                  </a:txBody>
                  <a:tcPr marL="73285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725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Běžný účet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725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Kap. účet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2724">
                <a:tc>
                  <a:txBody>
                    <a:bodyPr/>
                    <a:lstStyle/>
                    <a:p>
                      <a:pPr algn="l" fontAlgn="b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marL="8143" marR="8143" marT="81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216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PLATEBNÍ BILANCE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17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Čistá změna zahraničních finančních aktiv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6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Čistá změna zahraničních finančních pasiv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57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(operace č.)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5725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572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Přímé inv.</a:t>
                      </a:r>
                    </a:p>
                  </a:txBody>
                  <a:tcPr marL="73285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572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Port. inv.</a:t>
                      </a:r>
                    </a:p>
                  </a:txBody>
                  <a:tcPr marL="73285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572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Fin. der.</a:t>
                      </a:r>
                    </a:p>
                  </a:txBody>
                  <a:tcPr marL="73285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572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Ost. inv.</a:t>
                      </a:r>
                    </a:p>
                  </a:txBody>
                  <a:tcPr marL="73285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572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Rez. aktiva</a:t>
                      </a:r>
                    </a:p>
                  </a:txBody>
                  <a:tcPr marL="73285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5725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Fin. účet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5725">
                <a:tc>
                  <a:txBody>
                    <a:bodyPr/>
                    <a:lstStyle/>
                    <a:p>
                      <a:pPr algn="l" fontAlgn="b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marL="8143" marR="8143" marT="81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714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PLATEBNÍ BILANCE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17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Kredit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6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Debet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</a:t>
                      </a:r>
                    </a:p>
                  </a:txBody>
                  <a:tcPr marL="8143" marR="8143" marT="8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85725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Chyb. &amp; op.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3" marR="8143" marT="8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12D4-BB60-4B89-A97C-B45189C7E3B5}" type="slidenum">
              <a:rPr lang="cs-CZ" smtClean="0"/>
              <a:pPr/>
              <a:t>2</a:t>
            </a:fld>
            <a:endParaRPr lang="cs-CZ" dirty="0"/>
          </a:p>
        </p:txBody>
      </p:sp>
      <p:sp>
        <p:nvSpPr>
          <p:cNvPr id="5" name="Obdélník 4"/>
          <p:cNvSpPr/>
          <p:nvPr/>
        </p:nvSpPr>
        <p:spPr>
          <a:xfrm>
            <a:off x="215516" y="681699"/>
            <a:ext cx="8712968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600"/>
              </a:spcAft>
            </a:pPr>
            <a:r>
              <a:rPr lang="cs-CZ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Domácí firma dovezla oblečení z Číny v hodnotě 100 mil. USD, za které okamžitě bezhotovostně zaplatila.</a:t>
            </a:r>
            <a:endParaRPr lang="cs-CZ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913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274042"/>
          </a:xfrm>
        </p:spPr>
        <p:txBody>
          <a:bodyPr>
            <a:normAutofit fontScale="90000"/>
          </a:bodyPr>
          <a:lstStyle/>
          <a:p>
            <a:r>
              <a:rPr lang="cs-CZ" dirty="0"/>
              <a:t>Příklady – operace č. 3</a:t>
            </a:r>
          </a:p>
        </p:txBody>
      </p:sp>
      <p:graphicFrame>
        <p:nvGraphicFramePr>
          <p:cNvPr id="6" name="Zástupný symbol pro obsah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0228653"/>
              </p:ext>
            </p:extLst>
          </p:nvPr>
        </p:nvGraphicFramePr>
        <p:xfrm>
          <a:off x="107510" y="1268760"/>
          <a:ext cx="8831068" cy="4978912"/>
        </p:xfrm>
        <a:graphic>
          <a:graphicData uri="http://schemas.openxmlformats.org/drawingml/2006/table">
            <a:tbl>
              <a:tblPr/>
              <a:tblGrid>
                <a:gridCol w="850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37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37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7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37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237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237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237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237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237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237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2376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2376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0740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2674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2376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2376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2376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2376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2376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2376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2376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2376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2376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2376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2376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2376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2376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23760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23760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134256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572827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</a:tblGrid>
              <a:tr h="39955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PLATEBNÍ BILANCE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16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Kredit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6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Debet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77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(operace č.)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778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778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Zboží</a:t>
                      </a:r>
                    </a:p>
                  </a:txBody>
                  <a:tcPr marL="74364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778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Služby</a:t>
                      </a:r>
                    </a:p>
                  </a:txBody>
                  <a:tcPr marL="74364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9778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Pr. důch.</a:t>
                      </a:r>
                    </a:p>
                  </a:txBody>
                  <a:tcPr marL="74364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9778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Dr. důch.</a:t>
                      </a:r>
                    </a:p>
                  </a:txBody>
                  <a:tcPr marL="74364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9778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Běžný účet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9778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Kap. účet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4229">
                <a:tc>
                  <a:txBody>
                    <a:bodyPr/>
                    <a:lstStyle/>
                    <a:p>
                      <a:pPr algn="l" fontAlgn="b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956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PLATEBNÍ BILANCE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16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Čistá změna zahraničních finančních aktiv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6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Čistá změna zahraničních finančních pasiv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977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(operace č.)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9778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977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Přímé inv.</a:t>
                      </a:r>
                    </a:p>
                  </a:txBody>
                  <a:tcPr marL="74364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977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Port. inv.</a:t>
                      </a:r>
                    </a:p>
                  </a:txBody>
                  <a:tcPr marL="74364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977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Fin. der.</a:t>
                      </a:r>
                    </a:p>
                  </a:txBody>
                  <a:tcPr marL="74364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977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Ost. inv.</a:t>
                      </a:r>
                    </a:p>
                  </a:txBody>
                  <a:tcPr marL="74364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977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Rez. aktiva</a:t>
                      </a:r>
                    </a:p>
                  </a:txBody>
                  <a:tcPr marL="74364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9778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Fin. účet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9778">
                <a:tc>
                  <a:txBody>
                    <a:bodyPr/>
                    <a:lstStyle/>
                    <a:p>
                      <a:pPr algn="l" fontAlgn="b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9955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PLATEBNÍ BILANCE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16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Kredit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6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Debet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99778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Chyb. &amp; op.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12D4-BB60-4B89-A97C-B45189C7E3B5}" type="slidenum">
              <a:rPr lang="cs-CZ" smtClean="0"/>
              <a:pPr/>
              <a:t>3</a:t>
            </a:fld>
            <a:endParaRPr lang="cs-CZ" dirty="0"/>
          </a:p>
        </p:txBody>
      </p:sp>
      <p:sp>
        <p:nvSpPr>
          <p:cNvPr id="5" name="Obdélník 4"/>
          <p:cNvSpPr/>
          <p:nvPr/>
        </p:nvSpPr>
        <p:spPr>
          <a:xfrm>
            <a:off x="395536" y="457518"/>
            <a:ext cx="8543043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600"/>
              </a:spcAft>
            </a:pPr>
            <a:r>
              <a:rPr lang="cs-CZ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Domácí firma dovezla z USA elektroniku v hodnotě 22 mil. USD, transakce bude zaplacena za třicet dní.</a:t>
            </a:r>
            <a:endParaRPr lang="cs-CZ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245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cs-CZ" dirty="0"/>
              <a:t>Příklady – operace č. 4</a:t>
            </a:r>
          </a:p>
        </p:txBody>
      </p:sp>
      <p:graphicFrame>
        <p:nvGraphicFramePr>
          <p:cNvPr id="6" name="Zástupný symbol pro obsah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2022147"/>
              </p:ext>
            </p:extLst>
          </p:nvPr>
        </p:nvGraphicFramePr>
        <p:xfrm>
          <a:off x="157129" y="1580764"/>
          <a:ext cx="8879366" cy="4753786"/>
        </p:xfrm>
        <a:graphic>
          <a:graphicData uri="http://schemas.openxmlformats.org/drawingml/2006/table">
            <a:tbl>
              <a:tblPr/>
              <a:tblGrid>
                <a:gridCol w="854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9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9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49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49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49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4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498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2498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2498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2498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2498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2498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2498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2498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2498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0799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2798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24984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24984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24984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24984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24984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24984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24984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24984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24984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24984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24984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24984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24984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24984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24984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134990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575958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</a:tblGrid>
              <a:tr h="36212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PLATEBNÍ BILANCE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16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Kredit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6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Debet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06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(operace č.)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065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065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Zboží</a:t>
                      </a:r>
                    </a:p>
                  </a:txBody>
                  <a:tcPr marL="74364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065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Služby</a:t>
                      </a:r>
                    </a:p>
                  </a:txBody>
                  <a:tcPr marL="74364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1065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Pr. důch.</a:t>
                      </a:r>
                    </a:p>
                  </a:txBody>
                  <a:tcPr marL="74364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1065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Dr. důch.</a:t>
                      </a:r>
                    </a:p>
                  </a:txBody>
                  <a:tcPr marL="74364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1065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Běžný účet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1065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Kap. účet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6036">
                <a:tc>
                  <a:txBody>
                    <a:bodyPr/>
                    <a:lstStyle/>
                    <a:p>
                      <a:pPr algn="l" fontAlgn="b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307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PLATEBNÍ BILANCE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16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Čistá změna zahraničních finančních aktiv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6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Čistá změna zahraničních finančních pasiv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106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(operace č.)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1065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106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Přímé inv.</a:t>
                      </a:r>
                    </a:p>
                  </a:txBody>
                  <a:tcPr marL="74364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106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Port. inv.</a:t>
                      </a:r>
                    </a:p>
                  </a:txBody>
                  <a:tcPr marL="74364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106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Fin. der.</a:t>
                      </a:r>
                    </a:p>
                  </a:txBody>
                  <a:tcPr marL="74364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106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Ost. inv.</a:t>
                      </a:r>
                    </a:p>
                  </a:txBody>
                  <a:tcPr marL="74364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106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Rez. aktiva</a:t>
                      </a:r>
                    </a:p>
                  </a:txBody>
                  <a:tcPr marL="74364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1065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Fin. účet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1065">
                <a:tc>
                  <a:txBody>
                    <a:bodyPr/>
                    <a:lstStyle/>
                    <a:p>
                      <a:pPr algn="l" fontAlgn="b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6212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PLATEBNÍ BILANCE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16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Kredit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6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Debet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81065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Chyb. &amp; op.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12D4-BB60-4B89-A97C-B45189C7E3B5}" type="slidenum">
              <a:rPr lang="cs-CZ" smtClean="0"/>
              <a:pPr/>
              <a:t>4</a:t>
            </a:fld>
            <a:endParaRPr lang="cs-CZ" dirty="0"/>
          </a:p>
        </p:txBody>
      </p:sp>
      <p:sp>
        <p:nvSpPr>
          <p:cNvPr id="5" name="Obdélník 4"/>
          <p:cNvSpPr/>
          <p:nvPr/>
        </p:nvSpPr>
        <p:spPr>
          <a:xfrm>
            <a:off x="179512" y="622374"/>
            <a:ext cx="8856984" cy="981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600"/>
              </a:spcAft>
            </a:pPr>
            <a:r>
              <a:rPr lang="cs-CZ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Domácí firma vyvezla do jiné země EU černé uhlí za 36 mil. USD, které bylo promptně zaplaceno v bezhotovostní podobě. Firma po obdržení částky požádala svou domácí banku o konverzi prostředků do domácí měny.</a:t>
            </a:r>
            <a:endParaRPr lang="cs-CZ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814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12207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cs-CZ" dirty="0"/>
              <a:t>Příklady – operace č. 5</a:t>
            </a:r>
          </a:p>
        </p:txBody>
      </p:sp>
      <p:graphicFrame>
        <p:nvGraphicFramePr>
          <p:cNvPr id="6" name="Zástupný symbol pro obsah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9405803"/>
              </p:ext>
            </p:extLst>
          </p:nvPr>
        </p:nvGraphicFramePr>
        <p:xfrm>
          <a:off x="111390" y="1903833"/>
          <a:ext cx="8898471" cy="4771916"/>
        </p:xfrm>
        <a:graphic>
          <a:graphicData uri="http://schemas.openxmlformats.org/drawingml/2006/table">
            <a:tbl>
              <a:tblPr/>
              <a:tblGrid>
                <a:gridCol w="856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4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54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54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54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54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54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254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254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254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2546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2546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2546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2546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2546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0822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284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2546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2546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2546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2546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2546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2546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2546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2546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2546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25468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25468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25468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25468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25468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25468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135281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577198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</a:tblGrid>
              <a:tr h="38243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PLATEBNÍ BILANCE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16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Kredit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6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Debet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21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(operace č.)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216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216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Zboží</a:t>
                      </a:r>
                    </a:p>
                  </a:txBody>
                  <a:tcPr marL="74364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216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Služby</a:t>
                      </a:r>
                    </a:p>
                  </a:txBody>
                  <a:tcPr marL="74364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1216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Pr. důch.</a:t>
                      </a:r>
                    </a:p>
                  </a:txBody>
                  <a:tcPr marL="74364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1216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Dr. důch.</a:t>
                      </a:r>
                    </a:p>
                  </a:txBody>
                  <a:tcPr marL="74364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1216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Běžný účet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1216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Kap. účet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905">
                <a:tc>
                  <a:txBody>
                    <a:bodyPr/>
                    <a:lstStyle/>
                    <a:p>
                      <a:pPr algn="l" fontAlgn="b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287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PLATEBNÍ BILANCE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16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Čistá změna zahraničních finančních aktiv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6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Čistá změna zahraničních finančních pasiv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121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(operace č.)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1216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121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Přímé inv.</a:t>
                      </a:r>
                    </a:p>
                  </a:txBody>
                  <a:tcPr marL="74364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121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Port. inv.</a:t>
                      </a:r>
                    </a:p>
                  </a:txBody>
                  <a:tcPr marL="74364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121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Fin. der.</a:t>
                      </a:r>
                    </a:p>
                  </a:txBody>
                  <a:tcPr marL="74364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121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Ost. inv.</a:t>
                      </a:r>
                    </a:p>
                  </a:txBody>
                  <a:tcPr marL="74364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121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Rez. aktiva</a:t>
                      </a:r>
                    </a:p>
                  </a:txBody>
                  <a:tcPr marL="74364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1216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Fin. účet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1216">
                <a:tc>
                  <a:txBody>
                    <a:bodyPr/>
                    <a:lstStyle/>
                    <a:p>
                      <a:pPr algn="l" fontAlgn="b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8243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PLATEBNÍ BILANCE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16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Kredit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6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Debet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91216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Chyb. &amp; op.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>
          <a:xfrm>
            <a:off x="6876256" y="57945"/>
            <a:ext cx="2133600" cy="365125"/>
          </a:xfrm>
        </p:spPr>
        <p:txBody>
          <a:bodyPr/>
          <a:lstStyle/>
          <a:p>
            <a:fld id="{920312D4-BB60-4B89-A97C-B45189C7E3B5}" type="slidenum">
              <a:rPr lang="cs-CZ" smtClean="0"/>
              <a:pPr/>
              <a:t>5</a:t>
            </a:fld>
            <a:endParaRPr lang="cs-CZ" dirty="0"/>
          </a:p>
        </p:txBody>
      </p:sp>
      <p:sp>
        <p:nvSpPr>
          <p:cNvPr id="5" name="Obdélník 4"/>
          <p:cNvSpPr/>
          <p:nvPr/>
        </p:nvSpPr>
        <p:spPr>
          <a:xfrm>
            <a:off x="107504" y="626049"/>
            <a:ext cx="9036496" cy="1277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600"/>
              </a:spcAft>
            </a:pPr>
            <a:r>
              <a:rPr lang="cs-CZ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Domácí firma vyvezla zemědělské produkty v hodnotě 5 mil. USD, tyto byly promptně zaplaceny v bezhotovostní podobě. Domácí firma po obdržení částky požádala svoji domácí banku o konverzi prostředků do domácí měny. </a:t>
            </a:r>
            <a:r>
              <a:rPr lang="cs-CZ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Domácí banka následně prodala 5 mil. USD centrální bance domácí země.</a:t>
            </a:r>
            <a:endParaRPr lang="cs-CZ" dirty="0">
              <a:solidFill>
                <a:schemeClr val="accent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956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cs-CZ" dirty="0"/>
              <a:t>Příklady – operace č. 6</a:t>
            </a:r>
          </a:p>
        </p:txBody>
      </p:sp>
      <p:graphicFrame>
        <p:nvGraphicFramePr>
          <p:cNvPr id="6" name="Zástupný symbol pro obsah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7208842"/>
              </p:ext>
            </p:extLst>
          </p:nvPr>
        </p:nvGraphicFramePr>
        <p:xfrm>
          <a:off x="107504" y="1282714"/>
          <a:ext cx="8784968" cy="5073638"/>
        </p:xfrm>
        <a:graphic>
          <a:graphicData uri="http://schemas.openxmlformats.org/drawingml/2006/table">
            <a:tbl>
              <a:tblPr/>
              <a:tblGrid>
                <a:gridCol w="845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5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5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25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25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25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25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25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225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2259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2259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2259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2259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2259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2259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2259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0684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2556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2259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2259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2259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2259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22592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22592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22592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22592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22592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22592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22592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22592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22592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22592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22592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133555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569836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</a:tblGrid>
              <a:tr h="4071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PLATEBNÍ BILANCE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16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Kredit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6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Debet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57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(operace č.)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579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579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Zboží</a:t>
                      </a:r>
                    </a:p>
                  </a:txBody>
                  <a:tcPr marL="74364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579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Služby</a:t>
                      </a:r>
                    </a:p>
                  </a:txBody>
                  <a:tcPr marL="74364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579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Pr. důch.</a:t>
                      </a:r>
                    </a:p>
                  </a:txBody>
                  <a:tcPr marL="74364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579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Dr. důch.</a:t>
                      </a:r>
                    </a:p>
                  </a:txBody>
                  <a:tcPr marL="74364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3579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Běžný účet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3579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Kap. účet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7924">
                <a:tc>
                  <a:txBody>
                    <a:bodyPr/>
                    <a:lstStyle/>
                    <a:p>
                      <a:pPr algn="l" fontAlgn="b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9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PLATEBNÍ BILANCE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16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Čistá změna zahraničních finančních aktiv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6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Čistá změna zahraničních finančních pasiv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357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(operace č.)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3579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357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Přímé inv.</a:t>
                      </a:r>
                    </a:p>
                  </a:txBody>
                  <a:tcPr marL="74364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357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Port. inv.</a:t>
                      </a:r>
                    </a:p>
                  </a:txBody>
                  <a:tcPr marL="74364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357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Fin. der.</a:t>
                      </a:r>
                    </a:p>
                  </a:txBody>
                  <a:tcPr marL="74364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357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Ost. inv.</a:t>
                      </a:r>
                    </a:p>
                  </a:txBody>
                  <a:tcPr marL="74364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357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Rez. aktiva</a:t>
                      </a:r>
                    </a:p>
                  </a:txBody>
                  <a:tcPr marL="74364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3579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Fin. účet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3579">
                <a:tc>
                  <a:txBody>
                    <a:bodyPr/>
                    <a:lstStyle/>
                    <a:p>
                      <a:pPr algn="l" fontAlgn="b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4071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PLATEBNÍ BILANCE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16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Kredit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6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Debet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3579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Chyb. &amp; op.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>
          <a:xfrm>
            <a:off x="6975489" y="30634"/>
            <a:ext cx="2133600" cy="365125"/>
          </a:xfrm>
        </p:spPr>
        <p:txBody>
          <a:bodyPr/>
          <a:lstStyle/>
          <a:p>
            <a:fld id="{920312D4-BB60-4B89-A97C-B45189C7E3B5}" type="slidenum">
              <a:rPr lang="cs-CZ" smtClean="0"/>
              <a:pPr/>
              <a:t>6</a:t>
            </a:fld>
            <a:endParaRPr lang="cs-CZ" dirty="0"/>
          </a:p>
        </p:txBody>
      </p:sp>
      <p:sp>
        <p:nvSpPr>
          <p:cNvPr id="5" name="Obdélník 4"/>
          <p:cNvSpPr/>
          <p:nvPr/>
        </p:nvSpPr>
        <p:spPr>
          <a:xfrm>
            <a:off x="251520" y="620688"/>
            <a:ext cx="8784976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600"/>
              </a:spcAft>
            </a:pPr>
            <a:r>
              <a:rPr lang="cs-CZ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Saudskoarabská státní delegace zaplatila za ubytování v tuzemském hotelu a následné služby 2 mil USD v hotovosti. </a:t>
            </a:r>
            <a:endParaRPr lang="cs-CZ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380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cs-CZ" dirty="0"/>
              <a:t>Příklady – operace č. 7</a:t>
            </a:r>
          </a:p>
        </p:txBody>
      </p:sp>
      <p:graphicFrame>
        <p:nvGraphicFramePr>
          <p:cNvPr id="6" name="Zástupný symbol pro obsah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3704216"/>
              </p:ext>
            </p:extLst>
          </p:nvPr>
        </p:nvGraphicFramePr>
        <p:xfrm>
          <a:off x="170603" y="1388253"/>
          <a:ext cx="8561566" cy="4752334"/>
        </p:xfrm>
        <a:graphic>
          <a:graphicData uri="http://schemas.openxmlformats.org/drawingml/2006/table">
            <a:tbl>
              <a:tblPr/>
              <a:tblGrid>
                <a:gridCol w="826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4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4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1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74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74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74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69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740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740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740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740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740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740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740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740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0435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2030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7406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7406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7406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7406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17406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17406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17406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17406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17406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7406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7406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17406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17406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17406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17406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130444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556561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</a:tblGrid>
              <a:tr h="36664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PLATEBNÍ BILANCE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16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Kredit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6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Debet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32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(operace č.)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32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32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Zboží</a:t>
                      </a:r>
                    </a:p>
                  </a:txBody>
                  <a:tcPr marL="73771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32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Služby</a:t>
                      </a:r>
                    </a:p>
                  </a:txBody>
                  <a:tcPr marL="73771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32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Pr. důch.</a:t>
                      </a:r>
                    </a:p>
                  </a:txBody>
                  <a:tcPr marL="73771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32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Dr. důch.</a:t>
                      </a:r>
                    </a:p>
                  </a:txBody>
                  <a:tcPr marL="73771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332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Běžný účet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332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Kap. účet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0489">
                <a:tc>
                  <a:txBody>
                    <a:bodyPr/>
                    <a:lstStyle/>
                    <a:p>
                      <a:pPr algn="l" fontAlgn="b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747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PLATEBNÍ BILANCE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16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Čistá změna zahraničních finančních aktiv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6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Čistá změna zahraničních finančních pasiv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332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(operace č.)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332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332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Přímé inv.</a:t>
                      </a:r>
                    </a:p>
                  </a:txBody>
                  <a:tcPr marL="73771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332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Port. inv.</a:t>
                      </a:r>
                    </a:p>
                  </a:txBody>
                  <a:tcPr marL="73771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332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Fin. der.</a:t>
                      </a:r>
                    </a:p>
                  </a:txBody>
                  <a:tcPr marL="73771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332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Ost. inv.</a:t>
                      </a:r>
                    </a:p>
                  </a:txBody>
                  <a:tcPr marL="73771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332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Rez. aktiva</a:t>
                      </a:r>
                    </a:p>
                  </a:txBody>
                  <a:tcPr marL="73771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-0,5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332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Fin. účet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3321">
                <a:tc>
                  <a:txBody>
                    <a:bodyPr/>
                    <a:lstStyle/>
                    <a:p>
                      <a:pPr algn="l" fontAlgn="b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6664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PLATEBNÍ BILANCE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16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Kredit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6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Debet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</a:t>
                      </a:r>
                    </a:p>
                  </a:txBody>
                  <a:tcPr marL="8197" marR="8197" marT="81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8332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Chyb. &amp; op.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97" marR="8197" marT="81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12D4-BB60-4B89-A97C-B45189C7E3B5}" type="slidenum">
              <a:rPr lang="cs-CZ" smtClean="0"/>
              <a:pPr/>
              <a:t>7</a:t>
            </a:fld>
            <a:endParaRPr lang="cs-CZ" dirty="0"/>
          </a:p>
        </p:txBody>
      </p:sp>
      <p:sp>
        <p:nvSpPr>
          <p:cNvPr id="5" name="Obdélník 4"/>
          <p:cNvSpPr/>
          <p:nvPr/>
        </p:nvSpPr>
        <p:spPr>
          <a:xfrm>
            <a:off x="179512" y="582938"/>
            <a:ext cx="8856984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600"/>
              </a:spcAft>
            </a:pPr>
            <a:r>
              <a:rPr lang="cs-CZ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Vláda poskytla humanitární pomoc obětem přírodní katastrofy ve výši 0,5 mil. USD. Tato částka byla převedena v bezhotovostní podobě na účet centrální banky postiženého státu.</a:t>
            </a:r>
            <a:endParaRPr lang="cs-CZ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288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cs-CZ" dirty="0"/>
              <a:t>Příklady – operace č. 8</a:t>
            </a:r>
          </a:p>
        </p:txBody>
      </p:sp>
      <p:graphicFrame>
        <p:nvGraphicFramePr>
          <p:cNvPr id="6" name="Zástupný symbol pro obsah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0391661"/>
              </p:ext>
            </p:extLst>
          </p:nvPr>
        </p:nvGraphicFramePr>
        <p:xfrm>
          <a:off x="98888" y="1233736"/>
          <a:ext cx="8937619" cy="5075583"/>
        </p:xfrm>
        <a:graphic>
          <a:graphicData uri="http://schemas.openxmlformats.org/drawingml/2006/table">
            <a:tbl>
              <a:tblPr/>
              <a:tblGrid>
                <a:gridCol w="860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4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64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64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64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64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64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264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264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264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264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264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264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2646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2646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087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2948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2646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2646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2646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2646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2646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2646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2646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2646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2646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2646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2646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2646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2646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26460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26460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135876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579736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</a:tblGrid>
              <a:tr h="40731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PLATEBNÍ BILANCE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16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Kredit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6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Debet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6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(operace č.)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657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5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Zboží</a:t>
                      </a:r>
                    </a:p>
                  </a:txBody>
                  <a:tcPr marL="74364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65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Služby</a:t>
                      </a:r>
                    </a:p>
                  </a:txBody>
                  <a:tcPr marL="74364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65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Pr. důch.</a:t>
                      </a:r>
                    </a:p>
                  </a:txBody>
                  <a:tcPr marL="74364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65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Dr. důch.</a:t>
                      </a:r>
                    </a:p>
                  </a:txBody>
                  <a:tcPr marL="74364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365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Běžný účet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365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Kap. účet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2,5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algn="l" fontAlgn="b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713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PLATEBNÍ BILANCE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16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Čistá změna zahraničních finančních aktiv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6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Čistá změna zahraničních finančních pasiv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36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(operace č.)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3657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365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Přímé inv.</a:t>
                      </a:r>
                    </a:p>
                  </a:txBody>
                  <a:tcPr marL="74364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365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Port. inv.</a:t>
                      </a:r>
                    </a:p>
                  </a:txBody>
                  <a:tcPr marL="74364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365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Fin. der.</a:t>
                      </a:r>
                    </a:p>
                  </a:txBody>
                  <a:tcPr marL="74364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365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Ost. inv.</a:t>
                      </a:r>
                    </a:p>
                  </a:txBody>
                  <a:tcPr marL="74364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365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Rez. aktiva</a:t>
                      </a:r>
                    </a:p>
                  </a:txBody>
                  <a:tcPr marL="74364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2,5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365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Fin. účet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3657">
                <a:tc>
                  <a:txBody>
                    <a:bodyPr/>
                    <a:lstStyle/>
                    <a:p>
                      <a:pPr algn="l" fontAlgn="b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40731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PLATEBNÍ BILANCE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16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Kredit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6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Debet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365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Chyb. &amp; op.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12D4-BB60-4B89-A97C-B45189C7E3B5}" type="slidenum">
              <a:rPr lang="cs-CZ" smtClean="0"/>
              <a:pPr/>
              <a:t>8</a:t>
            </a:fld>
            <a:endParaRPr lang="cs-CZ" dirty="0"/>
          </a:p>
        </p:txBody>
      </p:sp>
      <p:sp>
        <p:nvSpPr>
          <p:cNvPr id="5" name="Obdélník 4"/>
          <p:cNvSpPr/>
          <p:nvPr/>
        </p:nvSpPr>
        <p:spPr>
          <a:xfrm>
            <a:off x="107504" y="548680"/>
            <a:ext cx="8928992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600"/>
              </a:spcAft>
            </a:pPr>
            <a:r>
              <a:rPr lang="cs-CZ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Země jakožto člen EU získala 2,5 mil. USD ze strukturálních fondů EU. Částka byla poukázána na účet vedený u domácí centrální banky. </a:t>
            </a:r>
            <a:endParaRPr lang="cs-CZ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749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9411" y="116632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cs-CZ" dirty="0"/>
              <a:t>Příklady – operace č. 12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12D4-BB60-4B89-A97C-B45189C7E3B5}" type="slidenum">
              <a:rPr lang="cs-CZ" smtClean="0"/>
              <a:pPr/>
              <a:t>9</a:t>
            </a:fld>
            <a:endParaRPr lang="cs-CZ" dirty="0"/>
          </a:p>
        </p:txBody>
      </p:sp>
      <p:sp>
        <p:nvSpPr>
          <p:cNvPr id="6" name="Obdélník 5"/>
          <p:cNvSpPr/>
          <p:nvPr/>
        </p:nvSpPr>
        <p:spPr>
          <a:xfrm>
            <a:off x="179512" y="584043"/>
            <a:ext cx="8784976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600"/>
              </a:spcAft>
            </a:pPr>
            <a:r>
              <a:rPr lang="cs-CZ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Domácí vláda emitovala na zahraničních trzích dluhopisy ve výši 2 mil. USD, které byly promptně uhrazeny v bezhotovostní podobě.</a:t>
            </a:r>
            <a:endParaRPr lang="cs-CZ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Zástupný symbol pro obsah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2374848"/>
              </p:ext>
            </p:extLst>
          </p:nvPr>
        </p:nvGraphicFramePr>
        <p:xfrm>
          <a:off x="107504" y="1318458"/>
          <a:ext cx="8784968" cy="4753786"/>
        </p:xfrm>
        <a:graphic>
          <a:graphicData uri="http://schemas.openxmlformats.org/drawingml/2006/table">
            <a:tbl>
              <a:tblPr/>
              <a:tblGrid>
                <a:gridCol w="845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5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5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25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25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25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25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25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225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2259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2259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2259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2259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2259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2259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2259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0684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2556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2259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2259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2259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2259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22592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22592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22592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22592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22592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22592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22592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22592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22592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22592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22592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133555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569836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</a:tblGrid>
              <a:tr h="37162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PLATEBNÍ BILANCE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16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Kredit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6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Debet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81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(operace č.)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81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81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Zboží</a:t>
                      </a:r>
                    </a:p>
                  </a:txBody>
                  <a:tcPr marL="74364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81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Služby</a:t>
                      </a:r>
                    </a:p>
                  </a:txBody>
                  <a:tcPr marL="74364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81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Pr. důch.</a:t>
                      </a:r>
                    </a:p>
                  </a:txBody>
                  <a:tcPr marL="74364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581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Dr. důch.</a:t>
                      </a:r>
                    </a:p>
                  </a:txBody>
                  <a:tcPr marL="74364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81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Běžný účet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81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Kap. účet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650">
                <a:tc>
                  <a:txBody>
                    <a:bodyPr/>
                    <a:lstStyle/>
                    <a:p>
                      <a:pPr algn="l" fontAlgn="b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233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PLATEBNÍ BILANCE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16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Čistá změna zahraničních finančních aktiv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6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Čistá změna zahraničních finančních pasiv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581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(operace č.)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581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581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Přímé inv.</a:t>
                      </a:r>
                    </a:p>
                  </a:txBody>
                  <a:tcPr marL="74364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581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Port. inv.</a:t>
                      </a:r>
                    </a:p>
                  </a:txBody>
                  <a:tcPr marL="74364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581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Fin. der.</a:t>
                      </a:r>
                    </a:p>
                  </a:txBody>
                  <a:tcPr marL="74364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581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Ost. inv.</a:t>
                      </a:r>
                    </a:p>
                  </a:txBody>
                  <a:tcPr marL="74364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581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Rez. aktiva</a:t>
                      </a:r>
                    </a:p>
                  </a:txBody>
                  <a:tcPr marL="74364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581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Fin. účet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5811">
                <a:tc>
                  <a:txBody>
                    <a:bodyPr/>
                    <a:lstStyle/>
                    <a:p>
                      <a:pPr algn="l" fontAlgn="b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7162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PLATEBNÍ BILANCE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16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Kredit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6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Debet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</a:t>
                      </a:r>
                    </a:p>
                  </a:txBody>
                  <a:tcPr marL="8263" marR="8263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8581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Chyb. &amp; op.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63" marR="8263" marT="8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286835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7854</TotalTime>
  <Words>5939</Words>
  <Application>Microsoft Office PowerPoint</Application>
  <PresentationFormat>Předvádění na obrazovce (4:3)</PresentationFormat>
  <Paragraphs>5230</Paragraphs>
  <Slides>19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19</vt:i4>
      </vt:variant>
    </vt:vector>
  </HeadingPairs>
  <TitlesOfParts>
    <vt:vector size="23" baseType="lpstr">
      <vt:lpstr>Arial</vt:lpstr>
      <vt:lpstr>Calibri</vt:lpstr>
      <vt:lpstr>Times New Roman</vt:lpstr>
      <vt:lpstr>Motiv sady Office</vt:lpstr>
      <vt:lpstr>Příklady – operace č. 1</vt:lpstr>
      <vt:lpstr>Příklady – operace č. 2</vt:lpstr>
      <vt:lpstr>Příklady – operace č. 3</vt:lpstr>
      <vt:lpstr>Příklady – operace č. 4</vt:lpstr>
      <vt:lpstr>Příklady – operace č. 5</vt:lpstr>
      <vt:lpstr>Příklady – operace č. 6</vt:lpstr>
      <vt:lpstr>Příklady – operace č. 7</vt:lpstr>
      <vt:lpstr>Příklady – operace č. 8</vt:lpstr>
      <vt:lpstr>Příklady – operace č. 12</vt:lpstr>
      <vt:lpstr>Graf 1</vt:lpstr>
      <vt:lpstr>Graf 2</vt:lpstr>
      <vt:lpstr>Graf 3</vt:lpstr>
      <vt:lpstr>Graf 4</vt:lpstr>
      <vt:lpstr>Graf 5</vt:lpstr>
      <vt:lpstr>Graf 6</vt:lpstr>
      <vt:lpstr>Graf 7</vt:lpstr>
      <vt:lpstr>Graf 8</vt:lpstr>
      <vt:lpstr>Graf 9</vt:lpstr>
      <vt:lpstr>Graf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Mezinárodní finance – 1MT301</dc:title>
  <dc:creator>Ondra</dc:creator>
  <cp:lastModifiedBy>Jáchym Novotný  | EMUN</cp:lastModifiedBy>
  <cp:revision>535</cp:revision>
  <dcterms:created xsi:type="dcterms:W3CDTF">2013-09-24T08:21:55Z</dcterms:created>
  <dcterms:modified xsi:type="dcterms:W3CDTF">2025-10-16T11:32:08Z</dcterms:modified>
</cp:coreProperties>
</file>