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KE"/>
        </a:p>
      </c:txPr>
    </c:title>
    <c:autoTitleDeleted val="0"/>
    <c:plotArea>
      <c:layout>
        <c:manualLayout>
          <c:layoutTarget val="inner"/>
          <c:xMode val="edge"/>
          <c:yMode val="edge"/>
          <c:x val="0.33944149537615664"/>
          <c:y val="6.2727269733845389E-2"/>
          <c:w val="0.37725736339025384"/>
          <c:h val="0.88987714674888352"/>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B64-49F6-A0CC-7A7D3A38699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B64-49F6-A0CC-7A7D3A38699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B64-49F6-A0CC-7A7D3A386992}"/>
              </c:ext>
            </c:extLst>
          </c:dPt>
          <c:cat>
            <c:strRef>
              <c:f>Sheet1!$A$1:$A$3</c:f>
              <c:strCache>
                <c:ptCount val="3"/>
                <c:pt idx="0">
                  <c:v>Analysis Phase</c:v>
                </c:pt>
                <c:pt idx="1">
                  <c:v>Design Phase</c:v>
                </c:pt>
                <c:pt idx="2">
                  <c:v>Implementation and testing</c:v>
                </c:pt>
              </c:strCache>
            </c:strRef>
          </c:cat>
          <c:val>
            <c:numRef>
              <c:f>Sheet1!$B$1:$B$3</c:f>
              <c:numCache>
                <c:formatCode>General</c:formatCode>
                <c:ptCount val="3"/>
                <c:pt idx="0">
                  <c:v>6000</c:v>
                </c:pt>
                <c:pt idx="1">
                  <c:v>150000</c:v>
                </c:pt>
                <c:pt idx="2">
                  <c:v>60000</c:v>
                </c:pt>
              </c:numCache>
            </c:numRef>
          </c:val>
          <c:extLst>
            <c:ext xmlns:c16="http://schemas.microsoft.com/office/drawing/2014/chart" uri="{C3380CC4-5D6E-409C-BE32-E72D297353CC}">
              <c16:uniqueId val="{00000006-1B64-49F6-A0CC-7A7D3A38699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K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706D85-2C2A-475E-B6DC-8C1136E557F0}"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B288094-6CE0-413C-9846-BBE16C59928E}" type="slidenum">
              <a:rPr lang="en-KE" smtClean="0"/>
              <a:t>‹#›</a:t>
            </a:fld>
            <a:endParaRPr lang="en-KE"/>
          </a:p>
        </p:txBody>
      </p:sp>
    </p:spTree>
    <p:extLst>
      <p:ext uri="{BB962C8B-B14F-4D97-AF65-F5344CB8AC3E}">
        <p14:creationId xmlns:p14="http://schemas.microsoft.com/office/powerpoint/2010/main" val="3053825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706D85-2C2A-475E-B6DC-8C1136E557F0}"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B288094-6CE0-413C-9846-BBE16C59928E}" type="slidenum">
              <a:rPr lang="en-KE" smtClean="0"/>
              <a:t>‹#›</a:t>
            </a:fld>
            <a:endParaRPr lang="en-KE"/>
          </a:p>
        </p:txBody>
      </p:sp>
    </p:spTree>
    <p:extLst>
      <p:ext uri="{BB962C8B-B14F-4D97-AF65-F5344CB8AC3E}">
        <p14:creationId xmlns:p14="http://schemas.microsoft.com/office/powerpoint/2010/main" val="2918571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706D85-2C2A-475E-B6DC-8C1136E557F0}"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B288094-6CE0-413C-9846-BBE16C59928E}" type="slidenum">
              <a:rPr lang="en-KE" smtClean="0"/>
              <a:t>‹#›</a:t>
            </a:fld>
            <a:endParaRPr lang="en-K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4700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706D85-2C2A-475E-B6DC-8C1136E557F0}"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B288094-6CE0-413C-9846-BBE16C59928E}" type="slidenum">
              <a:rPr lang="en-KE" smtClean="0"/>
              <a:t>‹#›</a:t>
            </a:fld>
            <a:endParaRPr lang="en-KE"/>
          </a:p>
        </p:txBody>
      </p:sp>
    </p:spTree>
    <p:extLst>
      <p:ext uri="{BB962C8B-B14F-4D97-AF65-F5344CB8AC3E}">
        <p14:creationId xmlns:p14="http://schemas.microsoft.com/office/powerpoint/2010/main" val="3141952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706D85-2C2A-475E-B6DC-8C1136E557F0}"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B288094-6CE0-413C-9846-BBE16C59928E}" type="slidenum">
              <a:rPr lang="en-KE" smtClean="0"/>
              <a:t>‹#›</a:t>
            </a:fld>
            <a:endParaRPr lang="en-K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9594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706D85-2C2A-475E-B6DC-8C1136E557F0}"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B288094-6CE0-413C-9846-BBE16C59928E}" type="slidenum">
              <a:rPr lang="en-KE" smtClean="0"/>
              <a:t>‹#›</a:t>
            </a:fld>
            <a:endParaRPr lang="en-KE"/>
          </a:p>
        </p:txBody>
      </p:sp>
    </p:spTree>
    <p:extLst>
      <p:ext uri="{BB962C8B-B14F-4D97-AF65-F5344CB8AC3E}">
        <p14:creationId xmlns:p14="http://schemas.microsoft.com/office/powerpoint/2010/main" val="543920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706D85-2C2A-475E-B6DC-8C1136E557F0}"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B288094-6CE0-413C-9846-BBE16C59928E}" type="slidenum">
              <a:rPr lang="en-KE" smtClean="0"/>
              <a:t>‹#›</a:t>
            </a:fld>
            <a:endParaRPr lang="en-KE"/>
          </a:p>
        </p:txBody>
      </p:sp>
    </p:spTree>
    <p:extLst>
      <p:ext uri="{BB962C8B-B14F-4D97-AF65-F5344CB8AC3E}">
        <p14:creationId xmlns:p14="http://schemas.microsoft.com/office/powerpoint/2010/main" val="3355170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706D85-2C2A-475E-B6DC-8C1136E557F0}"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B288094-6CE0-413C-9846-BBE16C59928E}" type="slidenum">
              <a:rPr lang="en-KE" smtClean="0"/>
              <a:t>‹#›</a:t>
            </a:fld>
            <a:endParaRPr lang="en-KE"/>
          </a:p>
        </p:txBody>
      </p:sp>
    </p:spTree>
    <p:extLst>
      <p:ext uri="{BB962C8B-B14F-4D97-AF65-F5344CB8AC3E}">
        <p14:creationId xmlns:p14="http://schemas.microsoft.com/office/powerpoint/2010/main" val="1919648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706D85-2C2A-475E-B6DC-8C1136E557F0}"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B288094-6CE0-413C-9846-BBE16C59928E}" type="slidenum">
              <a:rPr lang="en-KE" smtClean="0"/>
              <a:t>‹#›</a:t>
            </a:fld>
            <a:endParaRPr lang="en-KE"/>
          </a:p>
        </p:txBody>
      </p:sp>
    </p:spTree>
    <p:extLst>
      <p:ext uri="{BB962C8B-B14F-4D97-AF65-F5344CB8AC3E}">
        <p14:creationId xmlns:p14="http://schemas.microsoft.com/office/powerpoint/2010/main" val="182253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706D85-2C2A-475E-B6DC-8C1136E557F0}" type="datetimeFigureOut">
              <a:rPr lang="en-KE" smtClean="0"/>
              <a:t>21/06/2022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B288094-6CE0-413C-9846-BBE16C59928E}" type="slidenum">
              <a:rPr lang="en-KE" smtClean="0"/>
              <a:t>‹#›</a:t>
            </a:fld>
            <a:endParaRPr lang="en-KE"/>
          </a:p>
        </p:txBody>
      </p:sp>
    </p:spTree>
    <p:extLst>
      <p:ext uri="{BB962C8B-B14F-4D97-AF65-F5344CB8AC3E}">
        <p14:creationId xmlns:p14="http://schemas.microsoft.com/office/powerpoint/2010/main" val="2975155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706D85-2C2A-475E-B6DC-8C1136E557F0}" type="datetimeFigureOut">
              <a:rPr lang="en-KE" smtClean="0"/>
              <a:t>21/06/2022</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0B288094-6CE0-413C-9846-BBE16C59928E}" type="slidenum">
              <a:rPr lang="en-KE" smtClean="0"/>
              <a:t>‹#›</a:t>
            </a:fld>
            <a:endParaRPr lang="en-KE"/>
          </a:p>
        </p:txBody>
      </p:sp>
    </p:spTree>
    <p:extLst>
      <p:ext uri="{BB962C8B-B14F-4D97-AF65-F5344CB8AC3E}">
        <p14:creationId xmlns:p14="http://schemas.microsoft.com/office/powerpoint/2010/main" val="545342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706D85-2C2A-475E-B6DC-8C1136E557F0}" type="datetimeFigureOut">
              <a:rPr lang="en-KE" smtClean="0"/>
              <a:t>21/06/2022</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0B288094-6CE0-413C-9846-BBE16C59928E}" type="slidenum">
              <a:rPr lang="en-KE" smtClean="0"/>
              <a:t>‹#›</a:t>
            </a:fld>
            <a:endParaRPr lang="en-KE"/>
          </a:p>
        </p:txBody>
      </p:sp>
    </p:spTree>
    <p:extLst>
      <p:ext uri="{BB962C8B-B14F-4D97-AF65-F5344CB8AC3E}">
        <p14:creationId xmlns:p14="http://schemas.microsoft.com/office/powerpoint/2010/main" val="2780415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706D85-2C2A-475E-B6DC-8C1136E557F0}" type="datetimeFigureOut">
              <a:rPr lang="en-KE" smtClean="0"/>
              <a:t>21/06/2022</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0B288094-6CE0-413C-9846-BBE16C59928E}" type="slidenum">
              <a:rPr lang="en-KE" smtClean="0"/>
              <a:t>‹#›</a:t>
            </a:fld>
            <a:endParaRPr lang="en-KE"/>
          </a:p>
        </p:txBody>
      </p:sp>
    </p:spTree>
    <p:extLst>
      <p:ext uri="{BB962C8B-B14F-4D97-AF65-F5344CB8AC3E}">
        <p14:creationId xmlns:p14="http://schemas.microsoft.com/office/powerpoint/2010/main" val="148271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06D85-2C2A-475E-B6DC-8C1136E557F0}" type="datetimeFigureOut">
              <a:rPr lang="en-KE" smtClean="0"/>
              <a:t>21/06/2022</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0B288094-6CE0-413C-9846-BBE16C59928E}" type="slidenum">
              <a:rPr lang="en-KE" smtClean="0"/>
              <a:t>‹#›</a:t>
            </a:fld>
            <a:endParaRPr lang="en-KE"/>
          </a:p>
        </p:txBody>
      </p:sp>
    </p:spTree>
    <p:extLst>
      <p:ext uri="{BB962C8B-B14F-4D97-AF65-F5344CB8AC3E}">
        <p14:creationId xmlns:p14="http://schemas.microsoft.com/office/powerpoint/2010/main" val="1739624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706D85-2C2A-475E-B6DC-8C1136E557F0}" type="datetimeFigureOut">
              <a:rPr lang="en-KE" smtClean="0"/>
              <a:t>21/06/2022</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0B288094-6CE0-413C-9846-BBE16C59928E}" type="slidenum">
              <a:rPr lang="en-KE" smtClean="0"/>
              <a:t>‹#›</a:t>
            </a:fld>
            <a:endParaRPr lang="en-KE"/>
          </a:p>
        </p:txBody>
      </p:sp>
    </p:spTree>
    <p:extLst>
      <p:ext uri="{BB962C8B-B14F-4D97-AF65-F5344CB8AC3E}">
        <p14:creationId xmlns:p14="http://schemas.microsoft.com/office/powerpoint/2010/main" val="1042021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1706D85-2C2A-475E-B6DC-8C1136E557F0}" type="datetimeFigureOut">
              <a:rPr lang="en-KE" smtClean="0"/>
              <a:t>21/06/2022</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0B288094-6CE0-413C-9846-BBE16C59928E}" type="slidenum">
              <a:rPr lang="en-KE" smtClean="0"/>
              <a:t>‹#›</a:t>
            </a:fld>
            <a:endParaRPr lang="en-KE"/>
          </a:p>
        </p:txBody>
      </p:sp>
    </p:spTree>
    <p:extLst>
      <p:ext uri="{BB962C8B-B14F-4D97-AF65-F5344CB8AC3E}">
        <p14:creationId xmlns:p14="http://schemas.microsoft.com/office/powerpoint/2010/main" val="570478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706D85-2C2A-475E-B6DC-8C1136E557F0}" type="datetimeFigureOut">
              <a:rPr lang="en-KE" smtClean="0"/>
              <a:t>21/06/2022</a:t>
            </a:fld>
            <a:endParaRPr lang="en-K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0B288094-6CE0-413C-9846-BBE16C59928E}" type="slidenum">
              <a:rPr lang="en-KE" smtClean="0"/>
              <a:t>‹#›</a:t>
            </a:fld>
            <a:endParaRPr lang="en-KE"/>
          </a:p>
        </p:txBody>
      </p:sp>
    </p:spTree>
    <p:extLst>
      <p:ext uri="{BB962C8B-B14F-4D97-AF65-F5344CB8AC3E}">
        <p14:creationId xmlns:p14="http://schemas.microsoft.com/office/powerpoint/2010/main" val="368012786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282D-E774-409F-912F-A12582DB12B7}"/>
              </a:ext>
            </a:extLst>
          </p:cNvPr>
          <p:cNvSpPr>
            <a:spLocks noGrp="1"/>
          </p:cNvSpPr>
          <p:nvPr>
            <p:ph type="ctrTitle"/>
          </p:nvPr>
        </p:nvSpPr>
        <p:spPr>
          <a:xfrm>
            <a:off x="1738489" y="1061156"/>
            <a:ext cx="7535514" cy="2144888"/>
          </a:xfrm>
        </p:spPr>
        <p:txBody>
          <a:bodyPr/>
          <a:lstStyle/>
          <a:p>
            <a:r>
              <a:rPr lang="en-GB" sz="3600" dirty="0"/>
              <a:t>DESIGN AND IMPLEMENTATION OF SECONDARY SCHOOL ONLINE PLACEMENT SYSTEM </a:t>
            </a:r>
            <a:endParaRPr lang="en-KE" sz="3600" dirty="0"/>
          </a:p>
        </p:txBody>
      </p:sp>
      <p:sp>
        <p:nvSpPr>
          <p:cNvPr id="3" name="Subtitle 2">
            <a:extLst>
              <a:ext uri="{FF2B5EF4-FFF2-40B4-BE49-F238E27FC236}">
                <a16:creationId xmlns:a16="http://schemas.microsoft.com/office/drawing/2014/main" id="{E606C63F-E030-4DD1-803E-1442F21D662F}"/>
              </a:ext>
            </a:extLst>
          </p:cNvPr>
          <p:cNvSpPr>
            <a:spLocks noGrp="1"/>
          </p:cNvSpPr>
          <p:nvPr>
            <p:ph type="subTitle" idx="1"/>
          </p:nvPr>
        </p:nvSpPr>
        <p:spPr/>
        <p:txBody>
          <a:bodyPr/>
          <a:lstStyle/>
          <a:p>
            <a:r>
              <a:rPr lang="en-GB" dirty="0"/>
              <a:t>CASE STUDY( THE MINISTRY OF EDUCATION)</a:t>
            </a:r>
          </a:p>
          <a:p>
            <a:r>
              <a:rPr lang="en-GB" dirty="0"/>
              <a:t>Presented by: Lavender Castine Barrack</a:t>
            </a:r>
            <a:endParaRPr lang="en-KE" dirty="0"/>
          </a:p>
        </p:txBody>
      </p:sp>
    </p:spTree>
    <p:extLst>
      <p:ext uri="{BB962C8B-B14F-4D97-AF65-F5344CB8AC3E}">
        <p14:creationId xmlns:p14="http://schemas.microsoft.com/office/powerpoint/2010/main" val="13553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FA61-34F1-47FC-918D-2E94BC2565F3}"/>
              </a:ext>
            </a:extLst>
          </p:cNvPr>
          <p:cNvSpPr>
            <a:spLocks noGrp="1"/>
          </p:cNvSpPr>
          <p:nvPr>
            <p:ph type="title"/>
          </p:nvPr>
        </p:nvSpPr>
        <p:spPr/>
        <p:txBody>
          <a:bodyPr/>
          <a:lstStyle/>
          <a:p>
            <a:r>
              <a:rPr lang="en-GB" dirty="0"/>
              <a:t>JUSTIFICATION</a:t>
            </a:r>
            <a:endParaRPr lang="en-KE" dirty="0"/>
          </a:p>
        </p:txBody>
      </p:sp>
      <p:sp>
        <p:nvSpPr>
          <p:cNvPr id="3" name="Content Placeholder 2">
            <a:extLst>
              <a:ext uri="{FF2B5EF4-FFF2-40B4-BE49-F238E27FC236}">
                <a16:creationId xmlns:a16="http://schemas.microsoft.com/office/drawing/2014/main" id="{52312712-8625-4177-92FF-AC7BCED9AF39}"/>
              </a:ext>
            </a:extLst>
          </p:cNvPr>
          <p:cNvSpPr>
            <a:spLocks noGrp="1"/>
          </p:cNvSpPr>
          <p:nvPr>
            <p:ph idx="1"/>
          </p:nvPr>
        </p:nvSpPr>
        <p:spPr/>
        <p:txBody>
          <a:bodyPr/>
          <a:lstStyle/>
          <a:p>
            <a:pPr marL="0" indent="0">
              <a:buNone/>
            </a:pPr>
            <a:r>
              <a:rPr lang="en-GB" dirty="0"/>
              <a:t>This system is targeted to ensure that each student that will interact with it be able to given a chance in the schools of their choices and it will ensure that there is transparency in the school selection exercise</a:t>
            </a:r>
          </a:p>
        </p:txBody>
      </p:sp>
    </p:spTree>
    <p:extLst>
      <p:ext uri="{BB962C8B-B14F-4D97-AF65-F5344CB8AC3E}">
        <p14:creationId xmlns:p14="http://schemas.microsoft.com/office/powerpoint/2010/main" val="2888627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9827-6358-4B8F-B45E-C7664CBD9BBB}"/>
              </a:ext>
            </a:extLst>
          </p:cNvPr>
          <p:cNvSpPr>
            <a:spLocks noGrp="1"/>
          </p:cNvSpPr>
          <p:nvPr>
            <p:ph type="title"/>
          </p:nvPr>
        </p:nvSpPr>
        <p:spPr/>
        <p:txBody>
          <a:bodyPr/>
          <a:lstStyle/>
          <a:p>
            <a:r>
              <a:rPr lang="en-GB" dirty="0"/>
              <a:t>Background information</a:t>
            </a:r>
            <a:endParaRPr lang="en-KE" dirty="0"/>
          </a:p>
        </p:txBody>
      </p:sp>
      <p:sp>
        <p:nvSpPr>
          <p:cNvPr id="3" name="Content Placeholder 2">
            <a:extLst>
              <a:ext uri="{FF2B5EF4-FFF2-40B4-BE49-F238E27FC236}">
                <a16:creationId xmlns:a16="http://schemas.microsoft.com/office/drawing/2014/main" id="{24A581F6-8CE1-4456-BEEB-3DD9D6C21455}"/>
              </a:ext>
            </a:extLst>
          </p:cNvPr>
          <p:cNvSpPr>
            <a:spLocks noGrp="1"/>
          </p:cNvSpPr>
          <p:nvPr>
            <p:ph idx="1"/>
          </p:nvPr>
        </p:nvSpPr>
        <p:spPr/>
        <p:txBody>
          <a:bodyPr/>
          <a:lstStyle/>
          <a:p>
            <a:pPr marL="0" indent="0">
              <a:buNone/>
            </a:pPr>
            <a:r>
              <a:rPr lang="en-GB" dirty="0"/>
              <a:t> The current system that the primary students are using to select secondary  schools is much tedious and tiresome, my system will help students to select schools  they like online and this will be according to their performances.</a:t>
            </a:r>
          </a:p>
          <a:p>
            <a:pPr marL="0" indent="0">
              <a:buNone/>
            </a:pPr>
            <a:r>
              <a:rPr lang="en-GB" dirty="0"/>
              <a:t>The system that the ministry of education is using to place students in secondary schools is not transparent, my system will ensure there is transparency in the selection exercise.</a:t>
            </a:r>
          </a:p>
          <a:p>
            <a:pPr marL="0" indent="0">
              <a:buNone/>
            </a:pPr>
            <a:endParaRPr lang="en-KE" dirty="0"/>
          </a:p>
        </p:txBody>
      </p:sp>
    </p:spTree>
    <p:extLst>
      <p:ext uri="{BB962C8B-B14F-4D97-AF65-F5344CB8AC3E}">
        <p14:creationId xmlns:p14="http://schemas.microsoft.com/office/powerpoint/2010/main" val="142991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6375-0294-4F23-A6AD-AC429102966B}"/>
              </a:ext>
            </a:extLst>
          </p:cNvPr>
          <p:cNvSpPr>
            <a:spLocks noGrp="1"/>
          </p:cNvSpPr>
          <p:nvPr>
            <p:ph type="title"/>
          </p:nvPr>
        </p:nvSpPr>
        <p:spPr/>
        <p:txBody>
          <a:bodyPr/>
          <a:lstStyle/>
          <a:p>
            <a:r>
              <a:rPr lang="en-GB" dirty="0"/>
              <a:t>PROBLEM STATEMENT</a:t>
            </a:r>
            <a:endParaRPr lang="en-KE" dirty="0"/>
          </a:p>
        </p:txBody>
      </p:sp>
      <p:sp>
        <p:nvSpPr>
          <p:cNvPr id="3" name="Content Placeholder 2">
            <a:extLst>
              <a:ext uri="{FF2B5EF4-FFF2-40B4-BE49-F238E27FC236}">
                <a16:creationId xmlns:a16="http://schemas.microsoft.com/office/drawing/2014/main" id="{3528FB19-3002-4C1C-9A37-9B0A9FFBF4AA}"/>
              </a:ext>
            </a:extLst>
          </p:cNvPr>
          <p:cNvSpPr>
            <a:spLocks noGrp="1"/>
          </p:cNvSpPr>
          <p:nvPr>
            <p:ph idx="1"/>
          </p:nvPr>
        </p:nvSpPr>
        <p:spPr/>
        <p:txBody>
          <a:bodyPr/>
          <a:lstStyle/>
          <a:p>
            <a:r>
              <a:rPr lang="en-GB" dirty="0"/>
              <a:t>Poor choices of schools by the students through the manual system</a:t>
            </a:r>
          </a:p>
          <a:p>
            <a:r>
              <a:rPr lang="en-GB" dirty="0"/>
              <a:t>Tension among parents and guardians when a student has been called to schools that they can not afford</a:t>
            </a:r>
          </a:p>
          <a:p>
            <a:r>
              <a:rPr lang="en-GB" dirty="0"/>
              <a:t>Indiscipline cases that are brought by students being taken to schools they don’t like or those that they did not choose</a:t>
            </a:r>
          </a:p>
          <a:p>
            <a:r>
              <a:rPr lang="en-GB" dirty="0"/>
              <a:t>Lack of transparency by the ministry of education in the selection exercise</a:t>
            </a:r>
            <a:endParaRPr lang="en-KE" dirty="0"/>
          </a:p>
        </p:txBody>
      </p:sp>
    </p:spTree>
    <p:extLst>
      <p:ext uri="{BB962C8B-B14F-4D97-AF65-F5344CB8AC3E}">
        <p14:creationId xmlns:p14="http://schemas.microsoft.com/office/powerpoint/2010/main" val="223929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EE6B-E775-44C3-8B18-12458F3E080F}"/>
              </a:ext>
            </a:extLst>
          </p:cNvPr>
          <p:cNvSpPr>
            <a:spLocks noGrp="1"/>
          </p:cNvSpPr>
          <p:nvPr>
            <p:ph type="title"/>
          </p:nvPr>
        </p:nvSpPr>
        <p:spPr/>
        <p:txBody>
          <a:bodyPr/>
          <a:lstStyle/>
          <a:p>
            <a:r>
              <a:rPr lang="en-GB" dirty="0"/>
              <a:t>PROPOSED SOLUTION</a:t>
            </a:r>
            <a:endParaRPr lang="en-KE" dirty="0"/>
          </a:p>
        </p:txBody>
      </p:sp>
      <p:sp>
        <p:nvSpPr>
          <p:cNvPr id="3" name="Content Placeholder 2">
            <a:extLst>
              <a:ext uri="{FF2B5EF4-FFF2-40B4-BE49-F238E27FC236}">
                <a16:creationId xmlns:a16="http://schemas.microsoft.com/office/drawing/2014/main" id="{B77BBF99-49C2-429D-AE60-4CAB0467368F}"/>
              </a:ext>
            </a:extLst>
          </p:cNvPr>
          <p:cNvSpPr>
            <a:spLocks noGrp="1"/>
          </p:cNvSpPr>
          <p:nvPr>
            <p:ph idx="1"/>
          </p:nvPr>
        </p:nvSpPr>
        <p:spPr>
          <a:xfrm>
            <a:off x="677334" y="1488613"/>
            <a:ext cx="8596668" cy="3880773"/>
          </a:xfrm>
        </p:spPr>
        <p:txBody>
          <a:bodyPr/>
          <a:lstStyle/>
          <a:p>
            <a:pPr marL="0" indent="0">
              <a:buNone/>
            </a:pPr>
            <a:endParaRPr lang="en-GB" dirty="0"/>
          </a:p>
          <a:p>
            <a:r>
              <a:rPr lang="en-GB" dirty="0"/>
              <a:t>To ensure transparency in school selection exercise</a:t>
            </a:r>
          </a:p>
          <a:p>
            <a:r>
              <a:rPr lang="en-GB" dirty="0"/>
              <a:t>Through this system the learners will be able to decide with ease which schools are best for them and which their guardians can easily afford</a:t>
            </a:r>
          </a:p>
          <a:p>
            <a:r>
              <a:rPr lang="en-GB" dirty="0"/>
              <a:t>The system will prove to eliminate stress and confusion from both learners and parents in regards to transiting from primary school to secondary schools</a:t>
            </a:r>
          </a:p>
          <a:p>
            <a:endParaRPr lang="en-KE" dirty="0"/>
          </a:p>
        </p:txBody>
      </p:sp>
    </p:spTree>
    <p:extLst>
      <p:ext uri="{BB962C8B-B14F-4D97-AF65-F5344CB8AC3E}">
        <p14:creationId xmlns:p14="http://schemas.microsoft.com/office/powerpoint/2010/main" val="198579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C01A-9B4A-448A-BED0-9974E2BB457E}"/>
              </a:ext>
            </a:extLst>
          </p:cNvPr>
          <p:cNvSpPr>
            <a:spLocks noGrp="1"/>
          </p:cNvSpPr>
          <p:nvPr>
            <p:ph type="title"/>
          </p:nvPr>
        </p:nvSpPr>
        <p:spPr/>
        <p:txBody>
          <a:bodyPr/>
          <a:lstStyle/>
          <a:p>
            <a:r>
              <a:rPr lang="en-GB" dirty="0"/>
              <a:t>SCOPE</a:t>
            </a:r>
            <a:endParaRPr lang="en-KE" dirty="0"/>
          </a:p>
        </p:txBody>
      </p:sp>
      <p:sp>
        <p:nvSpPr>
          <p:cNvPr id="3" name="Content Placeholder 2">
            <a:extLst>
              <a:ext uri="{FF2B5EF4-FFF2-40B4-BE49-F238E27FC236}">
                <a16:creationId xmlns:a16="http://schemas.microsoft.com/office/drawing/2014/main" id="{8E2431AD-1856-4BF9-9F3E-9B49D8CA9C12}"/>
              </a:ext>
            </a:extLst>
          </p:cNvPr>
          <p:cNvSpPr>
            <a:spLocks noGrp="1"/>
          </p:cNvSpPr>
          <p:nvPr>
            <p:ph idx="1"/>
          </p:nvPr>
        </p:nvSpPr>
        <p:spPr>
          <a:xfrm>
            <a:off x="677334" y="1488613"/>
            <a:ext cx="8596668" cy="3880773"/>
          </a:xfrm>
        </p:spPr>
        <p:txBody>
          <a:bodyPr/>
          <a:lstStyle/>
          <a:p>
            <a:pPr marL="0" indent="0">
              <a:buNone/>
            </a:pPr>
            <a:r>
              <a:rPr lang="en-GB" dirty="0"/>
              <a:t>PROJECT DELIVERABLES</a:t>
            </a:r>
          </a:p>
          <a:p>
            <a:r>
              <a:rPr lang="en-GB" dirty="0"/>
              <a:t>User interface for each student</a:t>
            </a:r>
          </a:p>
          <a:p>
            <a:r>
              <a:rPr lang="en-GB" dirty="0"/>
              <a:t>	The system will provide a platform with the list of schools where the students will choose from</a:t>
            </a:r>
          </a:p>
          <a:p>
            <a:r>
              <a:rPr lang="en-GB" dirty="0"/>
              <a:t>Give the students at least two schools from which they can decide with ease</a:t>
            </a:r>
            <a:endParaRPr lang="en-KE" dirty="0"/>
          </a:p>
        </p:txBody>
      </p:sp>
    </p:spTree>
    <p:extLst>
      <p:ext uri="{BB962C8B-B14F-4D97-AF65-F5344CB8AC3E}">
        <p14:creationId xmlns:p14="http://schemas.microsoft.com/office/powerpoint/2010/main" val="6223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08B9-0299-478A-8697-F8A04ACA4FC9}"/>
              </a:ext>
            </a:extLst>
          </p:cNvPr>
          <p:cNvSpPr>
            <a:spLocks noGrp="1"/>
          </p:cNvSpPr>
          <p:nvPr>
            <p:ph type="title"/>
          </p:nvPr>
        </p:nvSpPr>
        <p:spPr/>
        <p:txBody>
          <a:bodyPr/>
          <a:lstStyle/>
          <a:p>
            <a:r>
              <a:rPr lang="en-GB" dirty="0"/>
              <a:t>TIME</a:t>
            </a:r>
            <a:endParaRPr lang="en-KE" dirty="0"/>
          </a:p>
        </p:txBody>
      </p:sp>
      <p:sp>
        <p:nvSpPr>
          <p:cNvPr id="3" name="Content Placeholder 2">
            <a:extLst>
              <a:ext uri="{FF2B5EF4-FFF2-40B4-BE49-F238E27FC236}">
                <a16:creationId xmlns:a16="http://schemas.microsoft.com/office/drawing/2014/main" id="{6A31F40F-979C-4226-9111-A1EBC653B378}"/>
              </a:ext>
            </a:extLst>
          </p:cNvPr>
          <p:cNvSpPr>
            <a:spLocks noGrp="1"/>
          </p:cNvSpPr>
          <p:nvPr>
            <p:ph idx="1"/>
          </p:nvPr>
        </p:nvSpPr>
        <p:spPr/>
        <p:txBody>
          <a:bodyPr/>
          <a:lstStyle/>
          <a:p>
            <a:pPr>
              <a:buFont typeface="+mj-lt"/>
              <a:buAutoNum type="arabicPeriod"/>
            </a:pPr>
            <a:r>
              <a:rPr lang="en-GB" dirty="0"/>
              <a:t>Analysis phase- 1 Month</a:t>
            </a:r>
          </a:p>
          <a:p>
            <a:pPr>
              <a:buFont typeface="+mj-lt"/>
              <a:buAutoNum type="arabicPeriod"/>
            </a:pPr>
            <a:r>
              <a:rPr lang="en-GB" dirty="0"/>
              <a:t>Design Phase-5 Months</a:t>
            </a:r>
          </a:p>
          <a:p>
            <a:pPr>
              <a:buFont typeface="+mj-lt"/>
              <a:buAutoNum type="arabicPeriod"/>
            </a:pPr>
            <a:r>
              <a:rPr lang="en-GB" dirty="0"/>
              <a:t>Implementation and Testing -1 month</a:t>
            </a:r>
            <a:endParaRPr lang="en-KE" dirty="0"/>
          </a:p>
        </p:txBody>
      </p:sp>
    </p:spTree>
    <p:extLst>
      <p:ext uri="{BB962C8B-B14F-4D97-AF65-F5344CB8AC3E}">
        <p14:creationId xmlns:p14="http://schemas.microsoft.com/office/powerpoint/2010/main" val="314061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A826-7679-47D1-B863-644469A6B5B8}"/>
              </a:ext>
            </a:extLst>
          </p:cNvPr>
          <p:cNvSpPr>
            <a:spLocks noGrp="1"/>
          </p:cNvSpPr>
          <p:nvPr>
            <p:ph type="title"/>
          </p:nvPr>
        </p:nvSpPr>
        <p:spPr>
          <a:xfrm>
            <a:off x="677334" y="609600"/>
            <a:ext cx="8596668" cy="1987826"/>
          </a:xfrm>
        </p:spPr>
        <p:txBody>
          <a:bodyPr>
            <a:normAutofit fontScale="90000"/>
          </a:bodyPr>
          <a:lstStyle/>
          <a:p>
            <a:r>
              <a:rPr lang="en-GB" dirty="0"/>
              <a:t>Cost</a:t>
            </a:r>
            <a:br>
              <a:rPr lang="en-GB" dirty="0"/>
            </a:br>
            <a:r>
              <a:rPr lang="en-GB" dirty="0">
                <a:solidFill>
                  <a:schemeClr val="tx1"/>
                </a:solidFill>
              </a:rPr>
              <a:t>Analysis Phase-6000</a:t>
            </a:r>
            <a:br>
              <a:rPr lang="en-GB" dirty="0">
                <a:solidFill>
                  <a:schemeClr val="tx1"/>
                </a:solidFill>
              </a:rPr>
            </a:br>
            <a:r>
              <a:rPr lang="en-GB" dirty="0">
                <a:solidFill>
                  <a:schemeClr val="tx1"/>
                </a:solidFill>
              </a:rPr>
              <a:t>Design Phase-150000</a:t>
            </a:r>
            <a:br>
              <a:rPr lang="en-GB" dirty="0">
                <a:solidFill>
                  <a:schemeClr val="tx1"/>
                </a:solidFill>
              </a:rPr>
            </a:br>
            <a:r>
              <a:rPr lang="en-GB" dirty="0">
                <a:solidFill>
                  <a:schemeClr val="tx1"/>
                </a:solidFill>
              </a:rPr>
              <a:t>Implementation and testing-60000</a:t>
            </a:r>
            <a:br>
              <a:rPr lang="en-GB" dirty="0"/>
            </a:br>
            <a:endParaRPr lang="en-KE" dirty="0"/>
          </a:p>
        </p:txBody>
      </p:sp>
      <p:graphicFrame>
        <p:nvGraphicFramePr>
          <p:cNvPr id="10" name="Content Placeholder 9">
            <a:extLst>
              <a:ext uri="{FF2B5EF4-FFF2-40B4-BE49-F238E27FC236}">
                <a16:creationId xmlns:a16="http://schemas.microsoft.com/office/drawing/2014/main" id="{623C8202-5856-4E0F-9F57-F48EE2566413}"/>
              </a:ext>
            </a:extLst>
          </p:cNvPr>
          <p:cNvGraphicFramePr>
            <a:graphicFrameLocks noGrp="1"/>
          </p:cNvGraphicFramePr>
          <p:nvPr>
            <p:ph idx="1"/>
            <p:extLst>
              <p:ext uri="{D42A27DB-BD31-4B8C-83A1-F6EECF244321}">
                <p14:modId xmlns:p14="http://schemas.microsoft.com/office/powerpoint/2010/main" val="3675082322"/>
              </p:ext>
            </p:extLst>
          </p:nvPr>
        </p:nvGraphicFramePr>
        <p:xfrm>
          <a:off x="677863" y="3008243"/>
          <a:ext cx="8982972" cy="38497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983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2E4C9-FD5E-4518-91B7-E23CD76A3E09}"/>
              </a:ext>
            </a:extLst>
          </p:cNvPr>
          <p:cNvSpPr>
            <a:spLocks noGrp="1"/>
          </p:cNvSpPr>
          <p:nvPr>
            <p:ph type="title"/>
          </p:nvPr>
        </p:nvSpPr>
        <p:spPr/>
        <p:txBody>
          <a:bodyPr/>
          <a:lstStyle/>
          <a:p>
            <a:r>
              <a:rPr lang="en-GB" dirty="0"/>
              <a:t>OBJECTIVES</a:t>
            </a:r>
            <a:endParaRPr lang="en-KE" dirty="0"/>
          </a:p>
        </p:txBody>
      </p:sp>
      <p:sp>
        <p:nvSpPr>
          <p:cNvPr id="3" name="Content Placeholder 2">
            <a:extLst>
              <a:ext uri="{FF2B5EF4-FFF2-40B4-BE49-F238E27FC236}">
                <a16:creationId xmlns:a16="http://schemas.microsoft.com/office/drawing/2014/main" id="{EFC1EE85-2234-47E5-8A58-58F93F353679}"/>
              </a:ext>
            </a:extLst>
          </p:cNvPr>
          <p:cNvSpPr>
            <a:spLocks noGrp="1"/>
          </p:cNvSpPr>
          <p:nvPr>
            <p:ph idx="1"/>
          </p:nvPr>
        </p:nvSpPr>
        <p:spPr>
          <a:xfrm>
            <a:off x="558065" y="1696763"/>
            <a:ext cx="8596668" cy="3880773"/>
          </a:xfrm>
        </p:spPr>
        <p:txBody>
          <a:bodyPr/>
          <a:lstStyle/>
          <a:p>
            <a:r>
              <a:rPr lang="en-GB" dirty="0"/>
              <a:t>To ensure there is transparency in the school selection exercise</a:t>
            </a:r>
          </a:p>
          <a:p>
            <a:r>
              <a:rPr lang="en-GB" dirty="0"/>
              <a:t>To ensure that the students get to choose schools according to their performances</a:t>
            </a:r>
          </a:p>
          <a:p>
            <a:r>
              <a:rPr lang="en-GB" dirty="0"/>
              <a:t>To ensure the students have no difficulties in selecting schools</a:t>
            </a:r>
            <a:endParaRPr lang="en-KE" dirty="0"/>
          </a:p>
        </p:txBody>
      </p:sp>
    </p:spTree>
    <p:extLst>
      <p:ext uri="{BB962C8B-B14F-4D97-AF65-F5344CB8AC3E}">
        <p14:creationId xmlns:p14="http://schemas.microsoft.com/office/powerpoint/2010/main" val="299248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1B16-62F8-46F6-9FAB-773B19124A7C}"/>
              </a:ext>
            </a:extLst>
          </p:cNvPr>
          <p:cNvSpPr>
            <a:spLocks noGrp="1"/>
          </p:cNvSpPr>
          <p:nvPr>
            <p:ph type="title"/>
          </p:nvPr>
        </p:nvSpPr>
        <p:spPr/>
        <p:txBody>
          <a:bodyPr/>
          <a:lstStyle/>
          <a:p>
            <a:r>
              <a:rPr lang="en-GB" dirty="0"/>
              <a:t>FRAMEWORK</a:t>
            </a:r>
            <a:endParaRPr lang="en-KE" dirty="0"/>
          </a:p>
        </p:txBody>
      </p:sp>
      <p:sp>
        <p:nvSpPr>
          <p:cNvPr id="3" name="Content Placeholder 2">
            <a:extLst>
              <a:ext uri="{FF2B5EF4-FFF2-40B4-BE49-F238E27FC236}">
                <a16:creationId xmlns:a16="http://schemas.microsoft.com/office/drawing/2014/main" id="{28A00039-B551-4199-A61E-DA9219FBD102}"/>
              </a:ext>
            </a:extLst>
          </p:cNvPr>
          <p:cNvSpPr>
            <a:spLocks noGrp="1"/>
          </p:cNvSpPr>
          <p:nvPr>
            <p:ph idx="1"/>
          </p:nvPr>
        </p:nvSpPr>
        <p:spPr>
          <a:xfrm>
            <a:off x="677334" y="1444979"/>
            <a:ext cx="8596668" cy="5046132"/>
          </a:xfrm>
        </p:spPr>
        <p:txBody>
          <a:bodyPr>
            <a:normAutofit fontScale="92500" lnSpcReduction="20000"/>
          </a:bodyPr>
          <a:lstStyle/>
          <a:p>
            <a:pPr marL="0" indent="0">
              <a:buNone/>
            </a:pPr>
            <a:r>
              <a:rPr lang="en-GB" dirty="0"/>
              <a:t>The process that will be involved are:</a:t>
            </a:r>
          </a:p>
          <a:p>
            <a:r>
              <a:rPr lang="en-GB" dirty="0"/>
              <a:t>Analysis- this will involve collection and interpreting information in order to ensure the set objectives for the system will e achieved</a:t>
            </a:r>
          </a:p>
          <a:p>
            <a:r>
              <a:rPr lang="en-GB" dirty="0"/>
              <a:t>Design- This is the process of determining how the system will achieve its objectives and how it will appear and look like</a:t>
            </a:r>
          </a:p>
          <a:p>
            <a:r>
              <a:rPr lang="en-GB" dirty="0"/>
              <a:t>Tools-</a:t>
            </a:r>
          </a:p>
          <a:p>
            <a:pPr marL="0" indent="0">
              <a:buNone/>
            </a:pPr>
            <a:r>
              <a:rPr lang="en-GB" dirty="0"/>
              <a:t>	Flow charts</a:t>
            </a:r>
          </a:p>
          <a:p>
            <a:pPr marL="0" indent="0">
              <a:buNone/>
            </a:pPr>
            <a:r>
              <a:rPr lang="en-GB" dirty="0"/>
              <a:t>This is diagrammatic representation that illustrates the sequence of operations performed to get a solution of a problem</a:t>
            </a:r>
          </a:p>
          <a:p>
            <a:pPr marL="0" indent="0">
              <a:buNone/>
            </a:pPr>
            <a:r>
              <a:rPr lang="en-GB" dirty="0"/>
              <a:t>It includes the use of symbols like a rectangle to show a process or symbol of an arrow show flow</a:t>
            </a:r>
          </a:p>
          <a:p>
            <a:pPr marL="0" indent="0">
              <a:buNone/>
            </a:pPr>
            <a:r>
              <a:rPr lang="en-GB" dirty="0"/>
              <a:t>	The components are:</a:t>
            </a:r>
          </a:p>
          <a:p>
            <a:pPr>
              <a:buFont typeface="+mj-lt"/>
              <a:buAutoNum type="arabicParenR"/>
            </a:pPr>
            <a:r>
              <a:rPr lang="en-GB" dirty="0"/>
              <a:t>External entities</a:t>
            </a:r>
          </a:p>
          <a:p>
            <a:pPr>
              <a:buFont typeface="+mj-lt"/>
              <a:buAutoNum type="arabicParenR"/>
            </a:pPr>
            <a:r>
              <a:rPr lang="en-GB" dirty="0"/>
              <a:t>Data stores</a:t>
            </a:r>
          </a:p>
          <a:p>
            <a:pPr>
              <a:buFont typeface="+mj-lt"/>
              <a:buAutoNum type="arabicParenR"/>
            </a:pPr>
            <a:r>
              <a:rPr lang="en-GB" dirty="0"/>
              <a:t>Process </a:t>
            </a:r>
          </a:p>
          <a:p>
            <a:pPr>
              <a:buFont typeface="+mj-lt"/>
              <a:buAutoNum type="arabicParenR"/>
            </a:pPr>
            <a:r>
              <a:rPr lang="en-GB" dirty="0"/>
              <a:t>Data flows</a:t>
            </a:r>
          </a:p>
          <a:p>
            <a:pPr marL="0" indent="0">
              <a:buNone/>
            </a:pPr>
            <a:endParaRPr lang="en-GB" dirty="0"/>
          </a:p>
          <a:p>
            <a:pPr marL="0" indent="0">
              <a:buNone/>
            </a:pPr>
            <a:endParaRPr lang="en-KE" dirty="0"/>
          </a:p>
        </p:txBody>
      </p:sp>
    </p:spTree>
    <p:extLst>
      <p:ext uri="{BB962C8B-B14F-4D97-AF65-F5344CB8AC3E}">
        <p14:creationId xmlns:p14="http://schemas.microsoft.com/office/powerpoint/2010/main" val="231565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
  <TotalTime>130</TotalTime>
  <Words>370</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1_Facet</vt:lpstr>
      <vt:lpstr>DESIGN AND IMPLEMENTATION OF SECONDARY SCHOOL ONLINE PLACEMENT SYSTEM </vt:lpstr>
      <vt:lpstr>Background information</vt:lpstr>
      <vt:lpstr>PROBLEM STATEMENT</vt:lpstr>
      <vt:lpstr>PROPOSED SOLUTION</vt:lpstr>
      <vt:lpstr>SCOPE</vt:lpstr>
      <vt:lpstr>TIME</vt:lpstr>
      <vt:lpstr>Cost Analysis Phase-6000 Design Phase-150000 Implementation and testing-60000 </vt:lpstr>
      <vt:lpstr>OBJECTIVES</vt:lpstr>
      <vt:lpstr>FRAMEWORK</vt:lpstr>
      <vt:lpstr>JUSTIFICATION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Liz</dc:creator>
  <cp:lastModifiedBy>Liz</cp:lastModifiedBy>
  <cp:revision>17</cp:revision>
  <dcterms:created xsi:type="dcterms:W3CDTF">2022-06-20T09:41:41Z</dcterms:created>
  <dcterms:modified xsi:type="dcterms:W3CDTF">2022-06-21T00:46:34Z</dcterms:modified>
</cp:coreProperties>
</file>