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 id="2147484056" r:id="rId2"/>
    <p:sldMasterId id="2147484074" r:id="rId3"/>
  </p:sldMasterIdLst>
  <p:sldIdLst>
    <p:sldId id="26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cost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E15-413B-ABFB-29B21C6EDEB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E15-413B-ABFB-29B21C6EDEB0}"/>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E15-413B-ABFB-29B21C6EDEB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KE"/>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Analysis phase</c:v>
                </c:pt>
                <c:pt idx="1">
                  <c:v>Design phase</c:v>
                </c:pt>
                <c:pt idx="2">
                  <c:v>Implementation &amp; testing</c:v>
                </c:pt>
              </c:strCache>
            </c:strRef>
          </c:cat>
          <c:val>
            <c:numRef>
              <c:f>Sheet1!$B$2:$B$4</c:f>
              <c:numCache>
                <c:formatCode>General</c:formatCode>
                <c:ptCount val="3"/>
                <c:pt idx="0" formatCode="#,##0">
                  <c:v>10000</c:v>
                </c:pt>
                <c:pt idx="1">
                  <c:v>120000</c:v>
                </c:pt>
                <c:pt idx="2">
                  <c:v>65000</c:v>
                </c:pt>
              </c:numCache>
            </c:numRef>
          </c:val>
          <c:extLst>
            <c:ext xmlns:c16="http://schemas.microsoft.com/office/drawing/2014/chart" uri="{C3380CC4-5D6E-409C-BE32-E72D297353CC}">
              <c16:uniqueId val="{00000000-954A-4612-8170-C89FC1FD62C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7425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893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886439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4294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825077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869589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112472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485008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163729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4249467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41334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454389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71960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97955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2260A-E7DF-4F1E-B997-C3BA09C9A452}" type="datetimeFigureOut">
              <a:rPr lang="en-KE" smtClean="0"/>
              <a:t>21/06/2022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20267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3"/>
          <p:cNvSpPr>
            <a:spLocks noGrp="1"/>
          </p:cNvSpPr>
          <p:nvPr>
            <p:ph type="ftr" sz="quarter" idx="11"/>
          </p:nvPr>
        </p:nvSpPr>
        <p:spPr/>
        <p:txBody>
          <a:bodyPr/>
          <a:lstStyle/>
          <a:p>
            <a:endParaRPr lang="en-KE"/>
          </a:p>
        </p:txBody>
      </p:sp>
      <p:sp>
        <p:nvSpPr>
          <p:cNvPr id="6" name="Slide Number Placeholder 4"/>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52173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2"/>
          <p:cNvSpPr>
            <a:spLocks noGrp="1"/>
          </p:cNvSpPr>
          <p:nvPr>
            <p:ph type="ftr" sz="quarter" idx="11"/>
          </p:nvPr>
        </p:nvSpPr>
        <p:spPr/>
        <p:txBody>
          <a:bodyPr/>
          <a:lstStyle/>
          <a:p>
            <a:endParaRPr lang="en-KE"/>
          </a:p>
        </p:txBody>
      </p:sp>
      <p:sp>
        <p:nvSpPr>
          <p:cNvPr id="6" name="Slide Number Placeholder 3"/>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26370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5"/>
          <p:cNvSpPr>
            <a:spLocks noGrp="1"/>
          </p:cNvSpPr>
          <p:nvPr>
            <p:ph type="ftr" sz="quarter" idx="11"/>
          </p:nvPr>
        </p:nvSpPr>
        <p:spPr/>
        <p:txBody>
          <a:bodyPr/>
          <a:lstStyle/>
          <a:p>
            <a:endParaRPr lang="en-KE"/>
          </a:p>
        </p:txBody>
      </p:sp>
      <p:sp>
        <p:nvSpPr>
          <p:cNvPr id="6"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338362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1519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966149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833391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102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07728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210718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971691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7438486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790572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9921545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22706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0241976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735045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408025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2260A-E7DF-4F1E-B997-C3BA09C9A452}" type="datetimeFigureOut">
              <a:rPr lang="en-KE" smtClean="0"/>
              <a:t>21/06/2022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67275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952746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3"/>
          <p:cNvSpPr>
            <a:spLocks noGrp="1"/>
          </p:cNvSpPr>
          <p:nvPr>
            <p:ph type="ftr" sz="quarter" idx="11"/>
          </p:nvPr>
        </p:nvSpPr>
        <p:spPr/>
        <p:txBody>
          <a:bodyPr/>
          <a:lstStyle/>
          <a:p>
            <a:endParaRPr lang="en-KE"/>
          </a:p>
        </p:txBody>
      </p:sp>
      <p:sp>
        <p:nvSpPr>
          <p:cNvPr id="6" name="Slide Number Placeholder 4"/>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908924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2"/>
          <p:cNvSpPr>
            <a:spLocks noGrp="1"/>
          </p:cNvSpPr>
          <p:nvPr>
            <p:ph type="ftr" sz="quarter" idx="11"/>
          </p:nvPr>
        </p:nvSpPr>
        <p:spPr/>
        <p:txBody>
          <a:bodyPr/>
          <a:lstStyle/>
          <a:p>
            <a:endParaRPr lang="en-KE"/>
          </a:p>
        </p:txBody>
      </p:sp>
      <p:sp>
        <p:nvSpPr>
          <p:cNvPr id="6" name="Slide Number Placeholder 3"/>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975523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5"/>
          <p:cNvSpPr>
            <a:spLocks noGrp="1"/>
          </p:cNvSpPr>
          <p:nvPr>
            <p:ph type="ftr" sz="quarter" idx="11"/>
          </p:nvPr>
        </p:nvSpPr>
        <p:spPr/>
        <p:txBody>
          <a:bodyPr/>
          <a:lstStyle/>
          <a:p>
            <a:endParaRPr lang="en-KE"/>
          </a:p>
        </p:txBody>
      </p:sp>
      <p:sp>
        <p:nvSpPr>
          <p:cNvPr id="6"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615891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658325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3963602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508420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3778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91503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326076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82376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2260A-E7DF-4F1E-B997-C3BA09C9A452}" type="datetimeFigureOut">
              <a:rPr lang="en-KE" smtClean="0"/>
              <a:t>21/06/2022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6895998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2254418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42651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3"/>
          <p:cNvSpPr>
            <a:spLocks noGrp="1"/>
          </p:cNvSpPr>
          <p:nvPr>
            <p:ph type="ftr" sz="quarter" idx="11"/>
          </p:nvPr>
        </p:nvSpPr>
        <p:spPr/>
        <p:txBody>
          <a:bodyPr/>
          <a:lstStyle/>
          <a:p>
            <a:endParaRPr lang="en-KE"/>
          </a:p>
        </p:txBody>
      </p:sp>
      <p:sp>
        <p:nvSpPr>
          <p:cNvPr id="6" name="Slide Number Placeholder 4"/>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44785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2"/>
          <p:cNvSpPr>
            <a:spLocks noGrp="1"/>
          </p:cNvSpPr>
          <p:nvPr>
            <p:ph type="ftr" sz="quarter" idx="11"/>
          </p:nvPr>
        </p:nvSpPr>
        <p:spPr/>
        <p:txBody>
          <a:bodyPr/>
          <a:lstStyle/>
          <a:p>
            <a:endParaRPr lang="en-KE"/>
          </a:p>
        </p:txBody>
      </p:sp>
      <p:sp>
        <p:nvSpPr>
          <p:cNvPr id="6" name="Slide Number Placeholder 3"/>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26694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5" name="Footer Placeholder 5"/>
          <p:cNvSpPr>
            <a:spLocks noGrp="1"/>
          </p:cNvSpPr>
          <p:nvPr>
            <p:ph type="ftr" sz="quarter" idx="11"/>
          </p:nvPr>
        </p:nvSpPr>
        <p:spPr/>
        <p:txBody>
          <a:bodyPr/>
          <a:lstStyle/>
          <a:p>
            <a:endParaRPr lang="en-KE"/>
          </a:p>
        </p:txBody>
      </p:sp>
      <p:sp>
        <p:nvSpPr>
          <p:cNvPr id="6"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77091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12260A-E7DF-4F1E-B997-C3BA09C9A452}"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06A94B0-7830-4FC2-A6D8-16075C42F38B}" type="slidenum">
              <a:rPr lang="en-KE" smtClean="0"/>
              <a:t>‹#›</a:t>
            </a:fld>
            <a:endParaRPr lang="en-KE"/>
          </a:p>
        </p:txBody>
      </p:sp>
    </p:spTree>
    <p:extLst>
      <p:ext uri="{BB962C8B-B14F-4D97-AF65-F5344CB8AC3E}">
        <p14:creationId xmlns:p14="http://schemas.microsoft.com/office/powerpoint/2010/main" val="136851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3.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12260A-E7DF-4F1E-B997-C3BA09C9A452}" type="datetimeFigureOut">
              <a:rPr lang="en-KE" smtClean="0"/>
              <a:t>21/06/2022</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K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6A94B0-7830-4FC2-A6D8-16075C42F38B}" type="slidenum">
              <a:rPr lang="en-KE" smtClean="0"/>
              <a:t>‹#›</a:t>
            </a:fld>
            <a:endParaRPr lang="en-KE"/>
          </a:p>
        </p:txBody>
      </p:sp>
    </p:spTree>
    <p:extLst>
      <p:ext uri="{BB962C8B-B14F-4D97-AF65-F5344CB8AC3E}">
        <p14:creationId xmlns:p14="http://schemas.microsoft.com/office/powerpoint/2010/main" val="3131481135"/>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12260A-E7DF-4F1E-B997-C3BA09C9A452}" type="datetimeFigureOut">
              <a:rPr lang="en-KE" smtClean="0"/>
              <a:t>21/06/2022</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K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6A94B0-7830-4FC2-A6D8-16075C42F38B}" type="slidenum">
              <a:rPr lang="en-KE" smtClean="0"/>
              <a:t>‹#›</a:t>
            </a:fld>
            <a:endParaRPr lang="en-KE"/>
          </a:p>
        </p:txBody>
      </p:sp>
    </p:spTree>
    <p:extLst>
      <p:ext uri="{BB962C8B-B14F-4D97-AF65-F5344CB8AC3E}">
        <p14:creationId xmlns:p14="http://schemas.microsoft.com/office/powerpoint/2010/main" val="2413830594"/>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12260A-E7DF-4F1E-B997-C3BA09C9A452}" type="datetimeFigureOut">
              <a:rPr lang="en-KE" smtClean="0"/>
              <a:t>21/06/2022</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K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6A94B0-7830-4FC2-A6D8-16075C42F38B}" type="slidenum">
              <a:rPr lang="en-KE" smtClean="0"/>
              <a:t>‹#›</a:t>
            </a:fld>
            <a:endParaRPr lang="en-KE"/>
          </a:p>
        </p:txBody>
      </p:sp>
    </p:spTree>
    <p:extLst>
      <p:ext uri="{BB962C8B-B14F-4D97-AF65-F5344CB8AC3E}">
        <p14:creationId xmlns:p14="http://schemas.microsoft.com/office/powerpoint/2010/main" val="19774657"/>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83816-CCF6-4E87-8678-54DEAA257D38}"/>
              </a:ext>
            </a:extLst>
          </p:cNvPr>
          <p:cNvSpPr>
            <a:spLocks noGrp="1"/>
          </p:cNvSpPr>
          <p:nvPr>
            <p:ph type="ctrTitle"/>
          </p:nvPr>
        </p:nvSpPr>
        <p:spPr/>
        <p:txBody>
          <a:bodyPr/>
          <a:lstStyle/>
          <a:p>
            <a:r>
              <a:rPr lang="en-GB" dirty="0"/>
              <a:t>DESIGN AND IMPLEMENTATION OF A LAND RATES  </a:t>
            </a:r>
            <a:r>
              <a:rPr lang="en-GB"/>
              <a:t>COLLECTION SYSTEM</a:t>
            </a:r>
            <a:endParaRPr lang="en-KE" dirty="0"/>
          </a:p>
        </p:txBody>
      </p:sp>
      <p:sp>
        <p:nvSpPr>
          <p:cNvPr id="5" name="Subtitle 4">
            <a:extLst>
              <a:ext uri="{FF2B5EF4-FFF2-40B4-BE49-F238E27FC236}">
                <a16:creationId xmlns:a16="http://schemas.microsoft.com/office/drawing/2014/main" id="{FFAB0099-745D-4F83-863C-2EB952594057}"/>
              </a:ext>
            </a:extLst>
          </p:cNvPr>
          <p:cNvSpPr>
            <a:spLocks noGrp="1"/>
          </p:cNvSpPr>
          <p:nvPr>
            <p:ph type="subTitle" idx="1"/>
          </p:nvPr>
        </p:nvSpPr>
        <p:spPr/>
        <p:txBody>
          <a:bodyPr/>
          <a:lstStyle/>
          <a:p>
            <a:r>
              <a:rPr lang="en-GB" dirty="0"/>
              <a:t>(CASE STUDY OF NAKURU  COUNTY) </a:t>
            </a:r>
          </a:p>
          <a:p>
            <a:r>
              <a:rPr lang="en-GB" dirty="0"/>
              <a:t>Presented by: </a:t>
            </a:r>
            <a:r>
              <a:rPr lang="en-GB" dirty="0" err="1"/>
              <a:t>liz</a:t>
            </a:r>
            <a:r>
              <a:rPr lang="en-GB" dirty="0"/>
              <a:t>  </a:t>
            </a:r>
            <a:r>
              <a:rPr lang="en-GB" dirty="0" err="1"/>
              <a:t>kamau</a:t>
            </a:r>
            <a:r>
              <a:rPr lang="en-GB" dirty="0"/>
              <a:t> 12692</a:t>
            </a:r>
            <a:endParaRPr lang="en-KE" dirty="0"/>
          </a:p>
        </p:txBody>
      </p:sp>
    </p:spTree>
    <p:extLst>
      <p:ext uri="{BB962C8B-B14F-4D97-AF65-F5344CB8AC3E}">
        <p14:creationId xmlns:p14="http://schemas.microsoft.com/office/powerpoint/2010/main" val="1244837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D140-EBE2-467C-8F43-823767789492}"/>
              </a:ext>
            </a:extLst>
          </p:cNvPr>
          <p:cNvSpPr>
            <a:spLocks noGrp="1"/>
          </p:cNvSpPr>
          <p:nvPr>
            <p:ph type="title"/>
          </p:nvPr>
        </p:nvSpPr>
        <p:spPr/>
        <p:txBody>
          <a:bodyPr/>
          <a:lstStyle/>
          <a:p>
            <a:r>
              <a:rPr lang="en-GB" dirty="0"/>
              <a:t>JUSTIFICATION</a:t>
            </a:r>
            <a:endParaRPr lang="en-KE" dirty="0"/>
          </a:p>
        </p:txBody>
      </p:sp>
      <p:sp>
        <p:nvSpPr>
          <p:cNvPr id="3" name="Content Placeholder 2">
            <a:extLst>
              <a:ext uri="{FF2B5EF4-FFF2-40B4-BE49-F238E27FC236}">
                <a16:creationId xmlns:a16="http://schemas.microsoft.com/office/drawing/2014/main" id="{70FD2380-54C1-4E8E-ACE2-32DA323A8E6D}"/>
              </a:ext>
            </a:extLst>
          </p:cNvPr>
          <p:cNvSpPr>
            <a:spLocks noGrp="1"/>
          </p:cNvSpPr>
          <p:nvPr>
            <p:ph idx="1"/>
          </p:nvPr>
        </p:nvSpPr>
        <p:spPr/>
        <p:txBody>
          <a:bodyPr/>
          <a:lstStyle/>
          <a:p>
            <a:pPr marL="0" indent="0">
              <a:buNone/>
            </a:pPr>
            <a:r>
              <a:rPr lang="en-GB" dirty="0"/>
              <a:t>Accessing of demand notices by Cal depended fully on the ICT director which was timely , a debtor acquiring an invoice and a receipt was also a struggle and also verification of payments in order to issue a receipts was a challenge.</a:t>
            </a:r>
          </a:p>
          <a:p>
            <a:pPr marL="0" indent="0">
              <a:buNone/>
            </a:pPr>
            <a:r>
              <a:rPr lang="en-GB" dirty="0"/>
              <a:t>The Land Rates Collection system will be able to tackle these struggles by ensuring verification of transactions, access of invoices ,receipts and demand notices.</a:t>
            </a:r>
          </a:p>
          <a:p>
            <a:endParaRPr lang="en-KE" dirty="0"/>
          </a:p>
        </p:txBody>
      </p:sp>
    </p:spTree>
    <p:extLst>
      <p:ext uri="{BB962C8B-B14F-4D97-AF65-F5344CB8AC3E}">
        <p14:creationId xmlns:p14="http://schemas.microsoft.com/office/powerpoint/2010/main" val="2243149665"/>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90E3-5FD3-4ED6-A8DD-BE4411A79539}"/>
              </a:ext>
            </a:extLst>
          </p:cNvPr>
          <p:cNvSpPr>
            <a:spLocks noGrp="1"/>
          </p:cNvSpPr>
          <p:nvPr>
            <p:ph type="title"/>
          </p:nvPr>
        </p:nvSpPr>
        <p:spPr/>
        <p:txBody>
          <a:bodyPr/>
          <a:lstStyle/>
          <a:p>
            <a:r>
              <a:rPr lang="en-GB" dirty="0"/>
              <a:t>BACKGROUND INFORMATION</a:t>
            </a:r>
            <a:endParaRPr lang="en-KE" dirty="0"/>
          </a:p>
        </p:txBody>
      </p:sp>
      <p:sp>
        <p:nvSpPr>
          <p:cNvPr id="3" name="Content Placeholder 2">
            <a:extLst>
              <a:ext uri="{FF2B5EF4-FFF2-40B4-BE49-F238E27FC236}">
                <a16:creationId xmlns:a16="http://schemas.microsoft.com/office/drawing/2014/main" id="{9C18F5D1-C360-48F0-8505-59AA327D0942}"/>
              </a:ext>
            </a:extLst>
          </p:cNvPr>
          <p:cNvSpPr>
            <a:spLocks noGrp="1"/>
          </p:cNvSpPr>
          <p:nvPr>
            <p:ph idx="1"/>
          </p:nvPr>
        </p:nvSpPr>
        <p:spPr/>
        <p:txBody>
          <a:bodyPr>
            <a:normAutofit fontScale="85000" lnSpcReduction="20000"/>
          </a:bodyPr>
          <a:lstStyle/>
          <a:p>
            <a:pPr marL="0" indent="0">
              <a:buNone/>
            </a:pPr>
            <a:endParaRPr lang="en-GB" dirty="0"/>
          </a:p>
          <a:p>
            <a:pPr marL="0" indent="0">
              <a:buNone/>
            </a:pPr>
            <a:r>
              <a:rPr lang="en-GB" dirty="0"/>
              <a:t> Paying debts to an organisation involved in debt collection such as Collection Africa Limited (CAL),has been hectic over the past years in terms of :</a:t>
            </a:r>
          </a:p>
          <a:p>
            <a:r>
              <a:rPr lang="en-GB" dirty="0"/>
              <a:t>A debtor accessing a payment request(invoice) and an overview payment plan in order to settle debts owed was tedious.</a:t>
            </a:r>
          </a:p>
          <a:p>
            <a:r>
              <a:rPr lang="en-GB" dirty="0"/>
              <a:t>CAL accessing demand notices from the county government of Nakuru has been timely, since CAL are not allowed to access the system used in county, thus depend on ICT Director of the county.</a:t>
            </a:r>
          </a:p>
          <a:p>
            <a:r>
              <a:rPr lang="en-GB" dirty="0"/>
              <a:t>Information details of debtors in order to  be located  has been a struggle in terms of; if ownership has changed or the debtor has relocated to a new place in order to keep tabs.</a:t>
            </a:r>
          </a:p>
          <a:p>
            <a:r>
              <a:rPr lang="en-GB" dirty="0"/>
              <a:t>Verification of payments and issuing of receipts once the debtor has paid was hectic ,usually a debtor would transact and ignore follow up or not request for receipt.</a:t>
            </a:r>
          </a:p>
          <a:p>
            <a:pPr marL="0" indent="0">
              <a:buNone/>
            </a:pPr>
            <a:r>
              <a:rPr lang="en-GB" dirty="0"/>
              <a:t> </a:t>
            </a:r>
          </a:p>
          <a:p>
            <a:endParaRPr lang="en-GB" dirty="0"/>
          </a:p>
          <a:p>
            <a:pPr marL="0" indent="0">
              <a:buNone/>
            </a:pPr>
            <a:endParaRPr lang="en-GB" dirty="0"/>
          </a:p>
          <a:p>
            <a:endParaRPr lang="en-GB" dirty="0"/>
          </a:p>
          <a:p>
            <a:endParaRPr lang="en-GB" dirty="0"/>
          </a:p>
          <a:p>
            <a:pPr marL="0" indent="0">
              <a:buNone/>
            </a:pPr>
            <a:endParaRPr lang="en-KE" dirty="0"/>
          </a:p>
        </p:txBody>
      </p:sp>
    </p:spTree>
    <p:extLst>
      <p:ext uri="{BB962C8B-B14F-4D97-AF65-F5344CB8AC3E}">
        <p14:creationId xmlns:p14="http://schemas.microsoft.com/office/powerpoint/2010/main" val="351857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1DB3-4203-4BAD-BB7D-C2409A685F32}"/>
              </a:ext>
            </a:extLst>
          </p:cNvPr>
          <p:cNvSpPr>
            <a:spLocks noGrp="1"/>
          </p:cNvSpPr>
          <p:nvPr>
            <p:ph type="title"/>
          </p:nvPr>
        </p:nvSpPr>
        <p:spPr/>
        <p:txBody>
          <a:bodyPr/>
          <a:lstStyle/>
          <a:p>
            <a:r>
              <a:rPr lang="en-GB" dirty="0"/>
              <a:t>PROBLEM STATEMENT</a:t>
            </a:r>
            <a:endParaRPr lang="en-KE" dirty="0"/>
          </a:p>
        </p:txBody>
      </p:sp>
      <p:sp>
        <p:nvSpPr>
          <p:cNvPr id="3" name="Content Placeholder 2">
            <a:extLst>
              <a:ext uri="{FF2B5EF4-FFF2-40B4-BE49-F238E27FC236}">
                <a16:creationId xmlns:a16="http://schemas.microsoft.com/office/drawing/2014/main" id="{ADF51341-1927-45CA-923A-7740CCF1BEDF}"/>
              </a:ext>
            </a:extLst>
          </p:cNvPr>
          <p:cNvSpPr>
            <a:spLocks noGrp="1"/>
          </p:cNvSpPr>
          <p:nvPr>
            <p:ph idx="1"/>
          </p:nvPr>
        </p:nvSpPr>
        <p:spPr/>
        <p:txBody>
          <a:bodyPr>
            <a:normAutofit lnSpcReduction="10000"/>
          </a:bodyPr>
          <a:lstStyle/>
          <a:p>
            <a:pPr marL="0" indent="0">
              <a:buNone/>
            </a:pPr>
            <a:endParaRPr lang="en-GB" dirty="0"/>
          </a:p>
          <a:p>
            <a:pPr marL="0" indent="0">
              <a:buNone/>
            </a:pPr>
            <a:endParaRPr lang="en-GB" dirty="0"/>
          </a:p>
          <a:p>
            <a:r>
              <a:rPr lang="en-GB" dirty="0"/>
              <a:t>A debtor accessing a payment request(invoice) and an overview payment plan in order to settle debts owed was tedious.</a:t>
            </a:r>
          </a:p>
          <a:p>
            <a:r>
              <a:rPr lang="en-GB" dirty="0"/>
              <a:t>CAL accessing demand notices from the county government of Nakuru has been timely, since CAL are not allowed to access the system used in county, thus depend on ICT Director of the county.</a:t>
            </a:r>
          </a:p>
          <a:p>
            <a:r>
              <a:rPr lang="en-GB" dirty="0"/>
              <a:t>Information details of debtors in order to  be located  has been a struggle in terms of; if ownership has changed or the debtor has relocated to a new place in order to keep tabs</a:t>
            </a:r>
          </a:p>
          <a:p>
            <a:r>
              <a:rPr lang="en-GB" dirty="0"/>
              <a:t>Confirmation and verification of payments whether  the transactions are bank transactions and mobile money transfer.</a:t>
            </a:r>
          </a:p>
          <a:p>
            <a:endParaRPr lang="en-GB" dirty="0"/>
          </a:p>
          <a:p>
            <a:pPr marL="0" indent="0">
              <a:buNone/>
            </a:pPr>
            <a:endParaRPr lang="en-KE" dirty="0"/>
          </a:p>
        </p:txBody>
      </p:sp>
    </p:spTree>
    <p:extLst>
      <p:ext uri="{BB962C8B-B14F-4D97-AF65-F5344CB8AC3E}">
        <p14:creationId xmlns:p14="http://schemas.microsoft.com/office/powerpoint/2010/main" val="302818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8A05-EB61-4771-A286-51B9B71B37C2}"/>
              </a:ext>
            </a:extLst>
          </p:cNvPr>
          <p:cNvSpPr>
            <a:spLocks noGrp="1"/>
          </p:cNvSpPr>
          <p:nvPr>
            <p:ph type="title"/>
          </p:nvPr>
        </p:nvSpPr>
        <p:spPr/>
        <p:txBody>
          <a:bodyPr/>
          <a:lstStyle/>
          <a:p>
            <a:r>
              <a:rPr lang="en-GB" dirty="0"/>
              <a:t>PROPOSED SOLUTION</a:t>
            </a:r>
            <a:endParaRPr lang="en-KE" dirty="0"/>
          </a:p>
        </p:txBody>
      </p:sp>
      <p:sp>
        <p:nvSpPr>
          <p:cNvPr id="3" name="Content Placeholder 2">
            <a:extLst>
              <a:ext uri="{FF2B5EF4-FFF2-40B4-BE49-F238E27FC236}">
                <a16:creationId xmlns:a16="http://schemas.microsoft.com/office/drawing/2014/main" id="{1F6D749D-61A3-4B9E-9C3A-C34D22302E05}"/>
              </a:ext>
            </a:extLst>
          </p:cNvPr>
          <p:cNvSpPr>
            <a:spLocks noGrp="1"/>
          </p:cNvSpPr>
          <p:nvPr>
            <p:ph idx="1"/>
          </p:nvPr>
        </p:nvSpPr>
        <p:spPr/>
        <p:txBody>
          <a:bodyPr/>
          <a:lstStyle/>
          <a:p>
            <a:pPr marL="0" indent="0">
              <a:buNone/>
            </a:pPr>
            <a:endParaRPr lang="en-GB" dirty="0"/>
          </a:p>
          <a:p>
            <a:r>
              <a:rPr lang="en-GB" dirty="0"/>
              <a:t>Provide a system that will provide a debtor with a payment request and a payment plan that will be comfortable in terms of financial aid</a:t>
            </a:r>
          </a:p>
          <a:p>
            <a:r>
              <a:rPr lang="en-GB" dirty="0"/>
              <a:t>CAL will be able to access demand notices with ease ,without depending on the Director of ICT</a:t>
            </a:r>
          </a:p>
          <a:p>
            <a:r>
              <a:rPr lang="en-GB" dirty="0"/>
              <a:t>The system will provide details of debtors in terms of location ,phone contact,  designation and email address</a:t>
            </a:r>
          </a:p>
          <a:p>
            <a:r>
              <a:rPr lang="en-GB" dirty="0"/>
              <a:t>Confirmation and verification of payments whether  the transactions are bank transactions and mobile money transfer.</a:t>
            </a:r>
          </a:p>
          <a:p>
            <a:endParaRPr lang="en-GB" dirty="0"/>
          </a:p>
          <a:p>
            <a:endParaRPr lang="en-KE" dirty="0"/>
          </a:p>
        </p:txBody>
      </p:sp>
    </p:spTree>
    <p:extLst>
      <p:ext uri="{BB962C8B-B14F-4D97-AF65-F5344CB8AC3E}">
        <p14:creationId xmlns:p14="http://schemas.microsoft.com/office/powerpoint/2010/main" val="418016339"/>
      </p:ext>
    </p:extLst>
  </p:cSld>
  <p:clrMapOvr>
    <a:masterClrMapping/>
  </p:clrMapOvr>
  <p:transition spd="slow" advTm="30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E00D7-694D-44AA-8295-8BB35D5F3C01}"/>
              </a:ext>
            </a:extLst>
          </p:cNvPr>
          <p:cNvSpPr>
            <a:spLocks noGrp="1"/>
          </p:cNvSpPr>
          <p:nvPr>
            <p:ph type="title"/>
          </p:nvPr>
        </p:nvSpPr>
        <p:spPr/>
        <p:txBody>
          <a:bodyPr/>
          <a:lstStyle/>
          <a:p>
            <a:r>
              <a:rPr lang="en-GB" dirty="0"/>
              <a:t>SCOPE</a:t>
            </a:r>
            <a:endParaRPr lang="en-KE" dirty="0"/>
          </a:p>
        </p:txBody>
      </p:sp>
      <p:sp>
        <p:nvSpPr>
          <p:cNvPr id="4" name="Content Placeholder 3">
            <a:extLst>
              <a:ext uri="{FF2B5EF4-FFF2-40B4-BE49-F238E27FC236}">
                <a16:creationId xmlns:a16="http://schemas.microsoft.com/office/drawing/2014/main" id="{46649B46-9AC6-4E46-94FA-C50D7C6EE1F8}"/>
              </a:ext>
            </a:extLst>
          </p:cNvPr>
          <p:cNvSpPr>
            <a:spLocks noGrp="1"/>
          </p:cNvSpPr>
          <p:nvPr>
            <p:ph idx="1"/>
          </p:nvPr>
        </p:nvSpPr>
        <p:spPr/>
        <p:txBody>
          <a:bodyPr/>
          <a:lstStyle/>
          <a:p>
            <a:pPr marL="0" indent="0">
              <a:buNone/>
            </a:pPr>
            <a:r>
              <a:rPr lang="en-GB" dirty="0"/>
              <a:t>PROJECTS DELIVERABLES</a:t>
            </a:r>
          </a:p>
          <a:p>
            <a:r>
              <a:rPr lang="en-GB" dirty="0"/>
              <a:t>Capturing land and landowner details</a:t>
            </a:r>
          </a:p>
          <a:p>
            <a:r>
              <a:rPr lang="en-GB" dirty="0"/>
              <a:t>Facilitation of land rates collection by issuing prompt demand notices</a:t>
            </a:r>
          </a:p>
          <a:p>
            <a:r>
              <a:rPr lang="en-GB" dirty="0"/>
              <a:t>Generate reports of defaulters</a:t>
            </a:r>
          </a:p>
          <a:p>
            <a:r>
              <a:rPr lang="en-GB" dirty="0"/>
              <a:t>Provide an efficient mode of verifying transactions</a:t>
            </a:r>
          </a:p>
          <a:p>
            <a:endParaRPr lang="en-GB" dirty="0"/>
          </a:p>
          <a:p>
            <a:pPr marL="0" indent="0">
              <a:buNone/>
            </a:pPr>
            <a:endParaRPr lang="en-KE" dirty="0"/>
          </a:p>
        </p:txBody>
      </p:sp>
    </p:spTree>
    <p:extLst>
      <p:ext uri="{BB962C8B-B14F-4D97-AF65-F5344CB8AC3E}">
        <p14:creationId xmlns:p14="http://schemas.microsoft.com/office/powerpoint/2010/main" val="19926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E01C-9C11-4AE3-9DF9-E4347EB05C0A}"/>
              </a:ext>
            </a:extLst>
          </p:cNvPr>
          <p:cNvSpPr>
            <a:spLocks noGrp="1"/>
          </p:cNvSpPr>
          <p:nvPr>
            <p:ph type="title"/>
          </p:nvPr>
        </p:nvSpPr>
        <p:spPr/>
        <p:txBody>
          <a:bodyPr/>
          <a:lstStyle/>
          <a:p>
            <a:r>
              <a:rPr lang="en-GB" dirty="0"/>
              <a:t>	TIME </a:t>
            </a:r>
            <a:br>
              <a:rPr lang="en-GB" dirty="0"/>
            </a:br>
            <a:endParaRPr lang="en-KE" dirty="0"/>
          </a:p>
        </p:txBody>
      </p:sp>
      <p:sp>
        <p:nvSpPr>
          <p:cNvPr id="3" name="Content Placeholder 2">
            <a:extLst>
              <a:ext uri="{FF2B5EF4-FFF2-40B4-BE49-F238E27FC236}">
                <a16:creationId xmlns:a16="http://schemas.microsoft.com/office/drawing/2014/main" id="{7B78785A-FE08-4035-8F50-730F821B85B3}"/>
              </a:ext>
            </a:extLst>
          </p:cNvPr>
          <p:cNvSpPr>
            <a:spLocks noGrp="1"/>
          </p:cNvSpPr>
          <p:nvPr>
            <p:ph idx="1"/>
          </p:nvPr>
        </p:nvSpPr>
        <p:spPr/>
        <p:txBody>
          <a:bodyPr/>
          <a:lstStyle/>
          <a:p>
            <a:pPr marL="0" indent="0">
              <a:buNone/>
            </a:pPr>
            <a:r>
              <a:rPr lang="en-GB" dirty="0"/>
              <a:t>The project will take 6 months to be completed, the phases include;</a:t>
            </a:r>
          </a:p>
          <a:p>
            <a:r>
              <a:rPr lang="en-GB" dirty="0"/>
              <a:t>Analysis Phase -1 month</a:t>
            </a:r>
          </a:p>
          <a:p>
            <a:r>
              <a:rPr lang="en-GB" dirty="0"/>
              <a:t>Design phase /Coding – 4 months</a:t>
            </a:r>
          </a:p>
          <a:p>
            <a:r>
              <a:rPr lang="en-GB" dirty="0"/>
              <a:t>Implementation &amp; testing-1 month</a:t>
            </a:r>
          </a:p>
          <a:p>
            <a:endParaRPr lang="en-KE" dirty="0"/>
          </a:p>
        </p:txBody>
      </p:sp>
    </p:spTree>
    <p:extLst>
      <p:ext uri="{BB962C8B-B14F-4D97-AF65-F5344CB8AC3E}">
        <p14:creationId xmlns:p14="http://schemas.microsoft.com/office/powerpoint/2010/main" val="356997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449F55-8325-4BF8-8788-12D37C7EC90E}"/>
              </a:ext>
            </a:extLst>
          </p:cNvPr>
          <p:cNvSpPr>
            <a:spLocks noGrp="1"/>
          </p:cNvSpPr>
          <p:nvPr>
            <p:ph type="title"/>
          </p:nvPr>
        </p:nvSpPr>
        <p:spPr>
          <a:xfrm>
            <a:off x="443000" y="-1549400"/>
            <a:ext cx="8596668" cy="1320800"/>
          </a:xfrm>
        </p:spPr>
        <p:txBody>
          <a:bodyPr/>
          <a:lstStyle/>
          <a:p>
            <a:r>
              <a:rPr lang="en-GB" dirty="0"/>
              <a:t>COST TO BE INCURED</a:t>
            </a:r>
            <a:endParaRPr lang="en-KE" dirty="0"/>
          </a:p>
        </p:txBody>
      </p:sp>
      <p:sp>
        <p:nvSpPr>
          <p:cNvPr id="3" name="Content Placeholder 2">
            <a:extLst>
              <a:ext uri="{FF2B5EF4-FFF2-40B4-BE49-F238E27FC236}">
                <a16:creationId xmlns:a16="http://schemas.microsoft.com/office/drawing/2014/main" id="{94F3A1D3-DFD2-483B-B025-CB283B0F24BA}"/>
              </a:ext>
            </a:extLst>
          </p:cNvPr>
          <p:cNvSpPr>
            <a:spLocks noGrp="1"/>
          </p:cNvSpPr>
          <p:nvPr>
            <p:ph idx="1"/>
          </p:nvPr>
        </p:nvSpPr>
        <p:spPr/>
        <p:txBody>
          <a:bodyPr/>
          <a:lstStyle/>
          <a:p>
            <a:pPr marL="0" indent="0">
              <a:buNone/>
            </a:pPr>
            <a:r>
              <a:rPr lang="en-GB" dirty="0"/>
              <a:t>COST</a:t>
            </a:r>
            <a:endParaRPr lang="en-KE" dirty="0"/>
          </a:p>
        </p:txBody>
      </p:sp>
      <p:graphicFrame>
        <p:nvGraphicFramePr>
          <p:cNvPr id="6" name="Chart 5">
            <a:extLst>
              <a:ext uri="{FF2B5EF4-FFF2-40B4-BE49-F238E27FC236}">
                <a16:creationId xmlns:a16="http://schemas.microsoft.com/office/drawing/2014/main" id="{1178DA3C-D959-4622-8728-C999CB5EAECC}"/>
              </a:ext>
            </a:extLst>
          </p:cNvPr>
          <p:cNvGraphicFramePr/>
          <p:nvPr>
            <p:extLst>
              <p:ext uri="{D42A27DB-BD31-4B8C-83A1-F6EECF244321}">
                <p14:modId xmlns:p14="http://schemas.microsoft.com/office/powerpoint/2010/main" val="413435459"/>
              </p:ext>
            </p:extLst>
          </p:nvPr>
        </p:nvGraphicFramePr>
        <p:xfrm>
          <a:off x="677334" y="120000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8442359D-36E4-4E95-AEDF-8D39271845C0}"/>
              </a:ext>
            </a:extLst>
          </p:cNvPr>
          <p:cNvSpPr txBox="1"/>
          <p:nvPr/>
        </p:nvSpPr>
        <p:spPr>
          <a:xfrm>
            <a:off x="8805334" y="2052918"/>
            <a:ext cx="3057247" cy="369332"/>
          </a:xfrm>
          <a:prstGeom prst="rect">
            <a:avLst/>
          </a:prstGeom>
          <a:noFill/>
        </p:spPr>
        <p:txBody>
          <a:bodyPr wrap="none" rtlCol="0">
            <a:spAutoFit/>
          </a:bodyPr>
          <a:lstStyle/>
          <a:p>
            <a:r>
              <a:rPr lang="en-GB" dirty="0"/>
              <a:t>Total budget : </a:t>
            </a:r>
            <a:r>
              <a:rPr lang="en-GB" dirty="0" err="1"/>
              <a:t>ksh</a:t>
            </a:r>
            <a:r>
              <a:rPr lang="en-GB" dirty="0"/>
              <a:t> 195,000</a:t>
            </a:r>
            <a:endParaRPr lang="en-KE" dirty="0"/>
          </a:p>
        </p:txBody>
      </p:sp>
    </p:spTree>
    <p:extLst>
      <p:ext uri="{BB962C8B-B14F-4D97-AF65-F5344CB8AC3E}">
        <p14:creationId xmlns:p14="http://schemas.microsoft.com/office/powerpoint/2010/main" val="41927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1725-6FF3-4EEC-9390-CBE1C7E159CD}"/>
              </a:ext>
            </a:extLst>
          </p:cNvPr>
          <p:cNvSpPr>
            <a:spLocks noGrp="1"/>
          </p:cNvSpPr>
          <p:nvPr>
            <p:ph type="title"/>
          </p:nvPr>
        </p:nvSpPr>
        <p:spPr/>
        <p:txBody>
          <a:bodyPr/>
          <a:lstStyle/>
          <a:p>
            <a:r>
              <a:rPr lang="en-GB" dirty="0"/>
              <a:t>OBJECTIVES</a:t>
            </a:r>
            <a:endParaRPr lang="en-KE" dirty="0"/>
          </a:p>
        </p:txBody>
      </p:sp>
      <p:sp>
        <p:nvSpPr>
          <p:cNvPr id="3" name="Content Placeholder 2">
            <a:extLst>
              <a:ext uri="{FF2B5EF4-FFF2-40B4-BE49-F238E27FC236}">
                <a16:creationId xmlns:a16="http://schemas.microsoft.com/office/drawing/2014/main" id="{609BC41A-15BE-4784-811D-95ED342FFAE4}"/>
              </a:ext>
            </a:extLst>
          </p:cNvPr>
          <p:cNvSpPr>
            <a:spLocks noGrp="1"/>
          </p:cNvSpPr>
          <p:nvPr>
            <p:ph idx="1"/>
          </p:nvPr>
        </p:nvSpPr>
        <p:spPr/>
        <p:txBody>
          <a:bodyPr>
            <a:normAutofit lnSpcReduction="10000"/>
          </a:bodyPr>
          <a:lstStyle/>
          <a:p>
            <a:pPr marL="0" indent="0">
              <a:buNone/>
            </a:pPr>
            <a:r>
              <a:rPr lang="en-GB" dirty="0"/>
              <a:t>MAIN OBJECTIVE</a:t>
            </a:r>
          </a:p>
          <a:p>
            <a:pPr marL="0" indent="0">
              <a:buNone/>
            </a:pPr>
            <a:r>
              <a:rPr lang="en-GB" dirty="0"/>
              <a:t>To  design ,develop a system and implement an efficient user friendly and interactive web based land rates collection system.</a:t>
            </a:r>
          </a:p>
          <a:p>
            <a:pPr marL="0" indent="0">
              <a:buNone/>
            </a:pPr>
            <a:endParaRPr lang="en-GB" dirty="0"/>
          </a:p>
          <a:p>
            <a:pPr marL="0" indent="0">
              <a:buNone/>
            </a:pPr>
            <a:r>
              <a:rPr lang="en-GB" dirty="0"/>
              <a:t>	SPECIFIC OBJECTIVES</a:t>
            </a:r>
          </a:p>
          <a:p>
            <a:r>
              <a:rPr lang="en-GB" dirty="0"/>
              <a:t>To develop a system that will capture land and landowner details.</a:t>
            </a:r>
          </a:p>
          <a:p>
            <a:r>
              <a:rPr lang="en-GB" dirty="0"/>
              <a:t>To  develop a system that will facilitate land rate collection by issuing prompt demand notices.</a:t>
            </a:r>
          </a:p>
          <a:p>
            <a:r>
              <a:rPr lang="en-GB" dirty="0"/>
              <a:t>To develop a system that will generate reports of defaulters </a:t>
            </a:r>
          </a:p>
          <a:p>
            <a:r>
              <a:rPr lang="en-GB" dirty="0"/>
              <a:t>To develop a system that will provide an efficient mode of verifying transactions</a:t>
            </a:r>
          </a:p>
          <a:p>
            <a:endParaRPr lang="en-GB" dirty="0"/>
          </a:p>
          <a:p>
            <a:pPr marL="0" indent="0">
              <a:buNone/>
            </a:pPr>
            <a:endParaRPr lang="en-KE" dirty="0"/>
          </a:p>
        </p:txBody>
      </p:sp>
    </p:spTree>
    <p:extLst>
      <p:ext uri="{BB962C8B-B14F-4D97-AF65-F5344CB8AC3E}">
        <p14:creationId xmlns:p14="http://schemas.microsoft.com/office/powerpoint/2010/main" val="135025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2FA8-3BAE-434A-AA09-61425B5F8893}"/>
              </a:ext>
            </a:extLst>
          </p:cNvPr>
          <p:cNvSpPr>
            <a:spLocks noGrp="1"/>
          </p:cNvSpPr>
          <p:nvPr>
            <p:ph type="title"/>
          </p:nvPr>
        </p:nvSpPr>
        <p:spPr>
          <a:xfrm>
            <a:off x="790222" y="259644"/>
            <a:ext cx="9260612" cy="925689"/>
          </a:xfrm>
        </p:spPr>
        <p:txBody>
          <a:bodyPr/>
          <a:lstStyle/>
          <a:p>
            <a:r>
              <a:rPr lang="en-GB" dirty="0"/>
              <a:t>FRAMEWORK</a:t>
            </a:r>
            <a:endParaRPr lang="en-KE" dirty="0"/>
          </a:p>
        </p:txBody>
      </p:sp>
      <p:sp>
        <p:nvSpPr>
          <p:cNvPr id="3" name="Content Placeholder 2">
            <a:extLst>
              <a:ext uri="{FF2B5EF4-FFF2-40B4-BE49-F238E27FC236}">
                <a16:creationId xmlns:a16="http://schemas.microsoft.com/office/drawing/2014/main" id="{45580150-B8A2-4BC1-9923-7B2322FA65CE}"/>
              </a:ext>
            </a:extLst>
          </p:cNvPr>
          <p:cNvSpPr>
            <a:spLocks noGrp="1"/>
          </p:cNvSpPr>
          <p:nvPr>
            <p:ph idx="1"/>
          </p:nvPr>
        </p:nvSpPr>
        <p:spPr>
          <a:xfrm>
            <a:off x="881514" y="1185333"/>
            <a:ext cx="9169320" cy="5672667"/>
          </a:xfrm>
        </p:spPr>
        <p:txBody>
          <a:bodyPr>
            <a:normAutofit fontScale="25000" lnSpcReduction="20000"/>
          </a:bodyPr>
          <a:lstStyle/>
          <a:p>
            <a:pPr marL="0" indent="0">
              <a:buNone/>
            </a:pPr>
            <a:r>
              <a:rPr lang="en-GB" sz="7200" dirty="0">
                <a:latin typeface="Times New Roman" panose="02020603050405020304" pitchFamily="18" charset="0"/>
                <a:cs typeface="Times New Roman" panose="02020603050405020304" pitchFamily="18" charset="0"/>
              </a:rPr>
              <a:t>The process that will be involved are;</a:t>
            </a:r>
          </a:p>
          <a:p>
            <a:r>
              <a:rPr lang="en-GB" sz="7200" dirty="0">
                <a:latin typeface="Times New Roman" panose="02020603050405020304" pitchFamily="18" charset="0"/>
                <a:cs typeface="Times New Roman" panose="02020603050405020304" pitchFamily="18" charset="0"/>
              </a:rPr>
              <a:t>Analysis , will involve collecting and interpreting information   in order to ensure  the set objectives for the system will be achieved , that is if user needs are being met.</a:t>
            </a:r>
          </a:p>
          <a:p>
            <a:r>
              <a:rPr lang="en-GB" sz="7200" dirty="0">
                <a:latin typeface="Times New Roman" panose="02020603050405020304" pitchFamily="18" charset="0"/>
                <a:cs typeface="Times New Roman" panose="02020603050405020304" pitchFamily="18" charset="0"/>
              </a:rPr>
              <a:t>Design is the process of determining  how the system will achieve its objectives(purpose) and how it will appear or look like .</a:t>
            </a:r>
          </a:p>
          <a:p>
            <a:pPr marL="0" indent="0">
              <a:buNone/>
            </a:pPr>
            <a:endParaRPr lang="en-GB" sz="7200" dirty="0">
              <a:latin typeface="Times New Roman" panose="02020603050405020304" pitchFamily="18" charset="0"/>
              <a:cs typeface="Times New Roman" panose="02020603050405020304" pitchFamily="18" charset="0"/>
            </a:endParaRPr>
          </a:p>
          <a:p>
            <a:r>
              <a:rPr lang="en-GB" sz="7200" dirty="0">
                <a:latin typeface="Times New Roman" panose="02020603050405020304" pitchFamily="18" charset="0"/>
                <a:cs typeface="Times New Roman" panose="02020603050405020304" pitchFamily="18" charset="0"/>
              </a:rPr>
              <a:t>Tools </a:t>
            </a:r>
          </a:p>
          <a:p>
            <a:pPr marL="0" indent="0">
              <a:buNone/>
            </a:pPr>
            <a:r>
              <a:rPr lang="en-GB" sz="7200" dirty="0">
                <a:latin typeface="Times New Roman" panose="02020603050405020304" pitchFamily="18" charset="0"/>
                <a:cs typeface="Times New Roman" panose="02020603050405020304" pitchFamily="18" charset="0"/>
              </a:rPr>
              <a:t>Flow charts</a:t>
            </a:r>
          </a:p>
          <a:p>
            <a:pPr marL="0" indent="0">
              <a:buNone/>
            </a:pPr>
            <a:r>
              <a:rPr lang="en-GB" sz="7200" dirty="0">
                <a:latin typeface="Times New Roman" panose="02020603050405020304" pitchFamily="18" charset="0"/>
                <a:cs typeface="Times New Roman" panose="02020603050405020304" pitchFamily="18" charset="0"/>
              </a:rPr>
              <a:t>Is a diagrammatic representation that illustrates  the sequence of operations performed to get a solution of a problem.</a:t>
            </a:r>
          </a:p>
          <a:p>
            <a:pPr marL="0" indent="0">
              <a:buNone/>
            </a:pPr>
            <a:r>
              <a:rPr lang="en-GB" sz="7200" dirty="0">
                <a:latin typeface="Times New Roman" panose="02020603050405020304" pitchFamily="18" charset="0"/>
                <a:cs typeface="Times New Roman" panose="02020603050405020304" pitchFamily="18" charset="0"/>
              </a:rPr>
              <a:t>Include use of symbols like a rectangle to show a process or  symbol of an arrow to show flow.</a:t>
            </a:r>
          </a:p>
          <a:p>
            <a:pPr marL="0" indent="0">
              <a:buNone/>
            </a:pPr>
            <a:endParaRPr lang="en-GB" sz="7200" dirty="0">
              <a:latin typeface="Times New Roman" panose="02020603050405020304" pitchFamily="18" charset="0"/>
              <a:cs typeface="Times New Roman" panose="02020603050405020304" pitchFamily="18" charset="0"/>
            </a:endParaRPr>
          </a:p>
          <a:p>
            <a:pPr marL="0" indent="0">
              <a:buNone/>
            </a:pPr>
            <a:r>
              <a:rPr lang="en-GB" sz="7200" dirty="0">
                <a:latin typeface="Times New Roman" panose="02020603050405020304" pitchFamily="18" charset="0"/>
                <a:cs typeface="Times New Roman" panose="02020603050405020304" pitchFamily="18" charset="0"/>
              </a:rPr>
              <a:t>Data flow diagram</a:t>
            </a:r>
          </a:p>
          <a:p>
            <a:pPr marL="0" indent="0">
              <a:buNone/>
            </a:pPr>
            <a:r>
              <a:rPr lang="en-GB" sz="7200" dirty="0">
                <a:latin typeface="Times New Roman" panose="02020603050405020304" pitchFamily="18" charset="0"/>
                <a:cs typeface="Times New Roman" panose="02020603050405020304" pitchFamily="18" charset="0"/>
              </a:rPr>
              <a:t>A graphical representation of the system’s data and how the process transform the data</a:t>
            </a:r>
          </a:p>
          <a:p>
            <a:pPr marL="0" indent="0">
              <a:buNone/>
            </a:pPr>
            <a:r>
              <a:rPr lang="en-GB" sz="7200" dirty="0">
                <a:latin typeface="Times New Roman" panose="02020603050405020304" pitchFamily="18" charset="0"/>
                <a:cs typeface="Times New Roman" panose="02020603050405020304" pitchFamily="18" charset="0"/>
              </a:rPr>
              <a:t>The components  are; external entities ,data stores , processes and data flow.</a:t>
            </a:r>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a:p>
            <a:pPr>
              <a:buFont typeface="Wingdings" panose="05000000000000000000" pitchFamily="2" charset="2"/>
              <a:buChar char="Ø"/>
            </a:pPr>
            <a:endParaRPr lang="en-GB" dirty="0"/>
          </a:p>
          <a:p>
            <a:pPr marL="0" indent="0">
              <a:buNone/>
            </a:pPr>
            <a:endParaRPr lang="en-GB" dirty="0"/>
          </a:p>
          <a:p>
            <a:pPr marL="0" indent="0">
              <a:buNone/>
            </a:pPr>
            <a:endParaRPr lang="en-KE" dirty="0"/>
          </a:p>
        </p:txBody>
      </p:sp>
    </p:spTree>
    <p:extLst>
      <p:ext uri="{BB962C8B-B14F-4D97-AF65-F5344CB8AC3E}">
        <p14:creationId xmlns:p14="http://schemas.microsoft.com/office/powerpoint/2010/main" val="3925986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419</TotalTime>
  <Words>674</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Century Gothic</vt:lpstr>
      <vt:lpstr>Times New Roman</vt:lpstr>
      <vt:lpstr>Wingdings</vt:lpstr>
      <vt:lpstr>Wingdings 3</vt:lpstr>
      <vt:lpstr>Ion</vt:lpstr>
      <vt:lpstr>2_Ion</vt:lpstr>
      <vt:lpstr>1_Ion</vt:lpstr>
      <vt:lpstr>DESIGN AND IMPLEMENTATION OF A LAND RATES  COLLECTION SYSTEM</vt:lpstr>
      <vt:lpstr>BACKGROUND INFORMATION</vt:lpstr>
      <vt:lpstr>PROBLEM STATEMENT</vt:lpstr>
      <vt:lpstr>PROPOSED SOLUTION</vt:lpstr>
      <vt:lpstr>SCOPE</vt:lpstr>
      <vt:lpstr> TIME  </vt:lpstr>
      <vt:lpstr>COST TO BE INCURED</vt:lpstr>
      <vt:lpstr>OBJECTIVES</vt:lpstr>
      <vt:lpstr>FRAMEWORK</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Liz</dc:creator>
  <cp:lastModifiedBy>Liz</cp:lastModifiedBy>
  <cp:revision>50</cp:revision>
  <dcterms:created xsi:type="dcterms:W3CDTF">2022-06-19T22:19:17Z</dcterms:created>
  <dcterms:modified xsi:type="dcterms:W3CDTF">2022-06-20T23:04:10Z</dcterms:modified>
</cp:coreProperties>
</file>