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1" r:id="rId5"/>
    <p:sldId id="262" r:id="rId6"/>
    <p:sldId id="258" r:id="rId7"/>
    <p:sldId id="259" r:id="rId8"/>
    <p:sldId id="265" r:id="rId9"/>
    <p:sldId id="266" r:id="rId10"/>
    <p:sldId id="263" r:id="rId11"/>
    <p:sldId id="264"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339F3A-D274-49B3-A2ED-9BD9051A24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1241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39F3A-D274-49B3-A2ED-9BD9051A24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3059265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39F3A-D274-49B3-A2ED-9BD9051A24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275784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339F3A-D274-49B3-A2ED-9BD9051A24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110142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339F3A-D274-49B3-A2ED-9BD9051A24F0}" type="datetimeFigureOut">
              <a:rPr lang="en-US" smtClean="0"/>
              <a:t>9/14/2017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226623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339F3A-D274-49B3-A2ED-9BD9051A24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63786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339F3A-D274-49B3-A2ED-9BD9051A24F0}" type="datetimeFigureOut">
              <a:rPr lang="en-US" smtClean="0"/>
              <a:t>9/14/2017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26850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339F3A-D274-49B3-A2ED-9BD9051A24F0}" type="datetimeFigureOut">
              <a:rPr lang="en-US" smtClean="0"/>
              <a:t>9/14/2017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145754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39F3A-D274-49B3-A2ED-9BD9051A24F0}" type="datetimeFigureOut">
              <a:rPr lang="en-US" smtClean="0"/>
              <a:t>9/14/2017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181872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39F3A-D274-49B3-A2ED-9BD9051A24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340629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339F3A-D274-49B3-A2ED-9BD9051A24F0}" type="datetimeFigureOut">
              <a:rPr lang="en-US" smtClean="0"/>
              <a:t>9/14/2017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A856C-8867-44AE-966D-7E0FB914FC6E}" type="slidenum">
              <a:rPr lang="en-US" smtClean="0"/>
              <a:t>‹#›</a:t>
            </a:fld>
            <a:endParaRPr lang="en-US"/>
          </a:p>
        </p:txBody>
      </p:sp>
    </p:spTree>
    <p:extLst>
      <p:ext uri="{BB962C8B-B14F-4D97-AF65-F5344CB8AC3E}">
        <p14:creationId xmlns:p14="http://schemas.microsoft.com/office/powerpoint/2010/main" val="1108260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39F3A-D274-49B3-A2ED-9BD9051A24F0}" type="datetimeFigureOut">
              <a:rPr lang="en-US" smtClean="0"/>
              <a:t>9/14/2017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A856C-8867-44AE-966D-7E0FB914FC6E}" type="slidenum">
              <a:rPr lang="en-US" smtClean="0"/>
              <a:t>‹#›</a:t>
            </a:fld>
            <a:endParaRPr lang="en-US"/>
          </a:p>
        </p:txBody>
      </p:sp>
    </p:spTree>
    <p:extLst>
      <p:ext uri="{BB962C8B-B14F-4D97-AF65-F5344CB8AC3E}">
        <p14:creationId xmlns:p14="http://schemas.microsoft.com/office/powerpoint/2010/main" val="328318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Non-functional Requirements</a:t>
            </a:r>
            <a:endParaRPr lang="en-US" dirty="0"/>
          </a:p>
        </p:txBody>
      </p:sp>
      <p:sp>
        <p:nvSpPr>
          <p:cNvPr id="3" name="Subtitle 2"/>
          <p:cNvSpPr>
            <a:spLocks noGrp="1"/>
          </p:cNvSpPr>
          <p:nvPr>
            <p:ph type="subTitle" idx="1"/>
          </p:nvPr>
        </p:nvSpPr>
        <p:spPr/>
        <p:txBody>
          <a:bodyPr>
            <a:normAutofit fontScale="70000" lnSpcReduction="20000"/>
          </a:bodyPr>
          <a:lstStyle/>
          <a:p>
            <a:endParaRPr lang="en-US" dirty="0" smtClean="0"/>
          </a:p>
          <a:p>
            <a:r>
              <a:rPr lang="en-US" dirty="0" smtClean="0"/>
              <a:t>Mastering the Requirements Process: Getting Requirements Right, 3/e, Video Enhanced Edition – Chapter 11</a:t>
            </a:r>
            <a:endParaRPr lang="en-US" dirty="0"/>
          </a:p>
          <a:p>
            <a:r>
              <a:rPr lang="en-US" dirty="0"/>
              <a:t>IEEE Guide to </a:t>
            </a:r>
            <a:r>
              <a:rPr lang="en-US" dirty="0" smtClean="0"/>
              <a:t>SRS</a:t>
            </a:r>
          </a:p>
          <a:p>
            <a:r>
              <a:rPr lang="en-US" dirty="0"/>
              <a:t>Software </a:t>
            </a:r>
            <a:r>
              <a:rPr lang="en-US" dirty="0" smtClean="0"/>
              <a:t>Requirements, By</a:t>
            </a:r>
            <a:r>
              <a:rPr lang="en-US" dirty="0"/>
              <a:t>: Karl E </a:t>
            </a:r>
            <a:r>
              <a:rPr lang="en-US" dirty="0" err="1"/>
              <a:t>Wiegers</a:t>
            </a:r>
            <a:r>
              <a:rPr lang="en-US" dirty="0"/>
              <a:t> and Joy </a:t>
            </a:r>
            <a:r>
              <a:rPr lang="en-US" dirty="0" smtClean="0"/>
              <a:t>Beatty, Publisher</a:t>
            </a:r>
            <a:r>
              <a:rPr lang="en-US" dirty="0"/>
              <a:t>: Microsoft </a:t>
            </a:r>
            <a:r>
              <a:rPr lang="en-US" dirty="0" smtClean="0"/>
              <a:t>Press – Chapter II</a:t>
            </a:r>
            <a:endParaRPr lang="en-US" dirty="0"/>
          </a:p>
        </p:txBody>
      </p:sp>
    </p:spTree>
    <p:extLst>
      <p:ext uri="{BB962C8B-B14F-4D97-AF65-F5344CB8AC3E}">
        <p14:creationId xmlns:p14="http://schemas.microsoft.com/office/powerpoint/2010/main" val="3475537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idx="1"/>
          </p:nvPr>
        </p:nvSpPr>
        <p:spPr/>
        <p:txBody>
          <a:bodyPr>
            <a:normAutofit lnSpcReduction="10000"/>
          </a:bodyPr>
          <a:lstStyle/>
          <a:p>
            <a:r>
              <a:rPr lang="en-US" dirty="0"/>
              <a:t>Availability is a measure of the planned up time during which the system’s services are available for use and fully </a:t>
            </a:r>
            <a:r>
              <a:rPr lang="en-US" dirty="0" smtClean="0"/>
              <a:t>operational</a:t>
            </a:r>
          </a:p>
          <a:p>
            <a:r>
              <a:rPr lang="en-US" dirty="0" smtClean="0"/>
              <a:t>Availability </a:t>
            </a:r>
            <a:r>
              <a:rPr lang="en-US" dirty="0"/>
              <a:t>equals the ratio of up time to the sum of up time and down </a:t>
            </a:r>
            <a:r>
              <a:rPr lang="en-US" dirty="0" smtClean="0"/>
              <a:t>time</a:t>
            </a:r>
          </a:p>
          <a:p>
            <a:r>
              <a:rPr lang="en-US" dirty="0" smtClean="0"/>
              <a:t>Examples</a:t>
            </a:r>
          </a:p>
          <a:p>
            <a:pPr lvl="1"/>
            <a:r>
              <a:rPr lang="en-US" dirty="0" smtClean="0"/>
              <a:t>AVL-1</a:t>
            </a:r>
            <a:r>
              <a:rPr lang="en-US" dirty="0"/>
              <a:t>. The system shall be at least 95 percent available on weekdays between 6:00 A.M. and midnight Eastern Time, and at least 99 percent available on weekdays between 3:00 P.M. and 5:00 P.M. Eastern Time</a:t>
            </a:r>
            <a:r>
              <a:rPr lang="en-US" dirty="0" smtClean="0"/>
              <a:t>.</a:t>
            </a:r>
          </a:p>
          <a:p>
            <a:pPr lvl="1"/>
            <a:r>
              <a:rPr lang="en-US" dirty="0"/>
              <a:t>AVL-2. Down time that is excluded from the calculation of availability consists of maintenance scheduled during the hours from 6:00 P.M. Sunday Pacific Time, through 3:00 A.M. Monday Pacific Time.</a:t>
            </a:r>
          </a:p>
        </p:txBody>
      </p:sp>
    </p:spTree>
    <p:extLst>
      <p:ext uri="{BB962C8B-B14F-4D97-AF65-F5344CB8AC3E}">
        <p14:creationId xmlns:p14="http://schemas.microsoft.com/office/powerpoint/2010/main" val="3905612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85000" lnSpcReduction="20000"/>
          </a:bodyPr>
          <a:lstStyle/>
          <a:p>
            <a:r>
              <a:rPr lang="en-US" dirty="0"/>
              <a:t>Security deals with blocking unauthorized access to system functions or data, ensuring that the software is protected from malware attacks, and so </a:t>
            </a:r>
            <a:r>
              <a:rPr lang="en-US" dirty="0" smtClean="0"/>
              <a:t>on</a:t>
            </a:r>
          </a:p>
          <a:p>
            <a:r>
              <a:rPr lang="en-US" dirty="0" smtClean="0"/>
              <a:t>Examples</a:t>
            </a:r>
          </a:p>
          <a:p>
            <a:pPr lvl="1"/>
            <a:r>
              <a:rPr lang="en-US" dirty="0"/>
              <a:t>SEC-1. The system shall lock a user’s account after four consecutive unsuccessful logon attempts within a period of five minutes.</a:t>
            </a:r>
          </a:p>
          <a:p>
            <a:pPr lvl="1"/>
            <a:r>
              <a:rPr lang="en-US" dirty="0"/>
              <a:t>SEC-2. The system shall log all attempts to access secure data by users having insufficient privilege levels.</a:t>
            </a:r>
          </a:p>
          <a:p>
            <a:pPr lvl="1"/>
            <a:r>
              <a:rPr lang="en-US" dirty="0"/>
              <a:t>SEC-3. A user shall have to change the temporary password assigned by the security officer to a previously unused password immediately following the first successful logon with the temporary password.</a:t>
            </a:r>
          </a:p>
          <a:p>
            <a:pPr lvl="1"/>
            <a:r>
              <a:rPr lang="en-US" dirty="0"/>
              <a:t>SEC-4. A door unlock that results from a successful security badge read shall keep the door unlocked for 8.0 seconds, with a tolerance of 0.5 second.</a:t>
            </a:r>
          </a:p>
          <a:p>
            <a:pPr lvl="1"/>
            <a:r>
              <a:rPr lang="en-US" dirty="0"/>
              <a:t>SEC-5. The resident antimalware software shall quarantine any incoming Internet traffic that exhibits characteristics of known or suspected virus signatures.</a:t>
            </a:r>
          </a:p>
          <a:p>
            <a:pPr lvl="1"/>
            <a:r>
              <a:rPr lang="en-US" dirty="0"/>
              <a:t>SEC-6. The magnetometer shall detect at least 99.9 percent of prohibited objects, with a false positive rate not to exceed 1 percent.</a:t>
            </a:r>
          </a:p>
        </p:txBody>
      </p:sp>
    </p:spTree>
    <p:extLst>
      <p:ext uri="{BB962C8B-B14F-4D97-AF65-F5344CB8AC3E}">
        <p14:creationId xmlns:p14="http://schemas.microsoft.com/office/powerpoint/2010/main" val="635641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Maintainability</a:t>
            </a:r>
          </a:p>
        </p:txBody>
      </p:sp>
      <p:sp>
        <p:nvSpPr>
          <p:cNvPr id="3" name="Content Placeholder 2"/>
          <p:cNvSpPr>
            <a:spLocks noGrp="1"/>
          </p:cNvSpPr>
          <p:nvPr>
            <p:ph idx="1"/>
          </p:nvPr>
        </p:nvSpPr>
        <p:spPr/>
        <p:txBody>
          <a:bodyPr/>
          <a:lstStyle/>
          <a:p>
            <a:r>
              <a:rPr lang="en-US" dirty="0"/>
              <a:t>The ability to change the system to deal with new technology or to </a:t>
            </a:r>
            <a:r>
              <a:rPr lang="en-US" dirty="0" smtClean="0"/>
              <a:t>fix defects</a:t>
            </a:r>
          </a:p>
          <a:p>
            <a:r>
              <a:rPr lang="en-US" dirty="0" smtClean="0"/>
              <a:t>Examples</a:t>
            </a:r>
          </a:p>
          <a:p>
            <a:pPr lvl="1"/>
            <a:r>
              <a:rPr lang="en-US" dirty="0"/>
              <a:t>Installation of a new version shall leave all database contents and </a:t>
            </a:r>
            <a:r>
              <a:rPr lang="en-US" dirty="0" smtClean="0"/>
              <a:t>all personal </a:t>
            </a:r>
            <a:r>
              <a:rPr lang="en-US" dirty="0"/>
              <a:t>settings </a:t>
            </a:r>
            <a:r>
              <a:rPr lang="en-US" dirty="0" smtClean="0"/>
              <a:t>unchanged</a:t>
            </a:r>
          </a:p>
          <a:p>
            <a:pPr lvl="1"/>
            <a:r>
              <a:rPr lang="en-US" dirty="0" smtClean="0"/>
              <a:t>No </a:t>
            </a:r>
            <a:r>
              <a:rPr lang="en-US" dirty="0"/>
              <a:t>method in any object may exceed 200 lines of </a:t>
            </a:r>
            <a:r>
              <a:rPr lang="en-US" dirty="0" smtClean="0"/>
              <a:t>code</a:t>
            </a:r>
          </a:p>
          <a:p>
            <a:pPr lvl="1"/>
            <a:r>
              <a:rPr lang="en-US" dirty="0"/>
              <a:t>The product shall provide facilities for tracing any database field </a:t>
            </a:r>
            <a:r>
              <a:rPr lang="en-US" dirty="0" smtClean="0"/>
              <a:t>to places </a:t>
            </a:r>
            <a:r>
              <a:rPr lang="en-US" dirty="0"/>
              <a:t>where it is used</a:t>
            </a:r>
            <a:endParaRPr lang="en-US" dirty="0" smtClean="0"/>
          </a:p>
          <a:p>
            <a:pPr lvl="1"/>
            <a:endParaRPr lang="en-US" dirty="0"/>
          </a:p>
        </p:txBody>
      </p:sp>
    </p:spTree>
    <p:extLst>
      <p:ext uri="{BB962C8B-B14F-4D97-AF65-F5344CB8AC3E}">
        <p14:creationId xmlns:p14="http://schemas.microsoft.com/office/powerpoint/2010/main" val="13286171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a:t>
            </a:r>
          </a:p>
        </p:txBody>
      </p:sp>
      <p:sp>
        <p:nvSpPr>
          <p:cNvPr id="3" name="Content Placeholder 2"/>
          <p:cNvSpPr>
            <a:spLocks noGrp="1"/>
          </p:cNvSpPr>
          <p:nvPr>
            <p:ph idx="1"/>
          </p:nvPr>
        </p:nvSpPr>
        <p:spPr/>
        <p:txBody>
          <a:bodyPr>
            <a:normAutofit lnSpcReduction="10000"/>
          </a:bodyPr>
          <a:lstStyle/>
          <a:p>
            <a:r>
              <a:rPr lang="en-US" dirty="0"/>
              <a:t>The effort needed to migrate software from one operating environment to another is a measure of </a:t>
            </a:r>
            <a:r>
              <a:rPr lang="en-US" dirty="0" smtClean="0"/>
              <a:t>portability</a:t>
            </a:r>
          </a:p>
          <a:p>
            <a:r>
              <a:rPr lang="en-US" dirty="0"/>
              <a:t> Portability has become increasingly important as applications must run in multiple environments, such as Windows, Mac, and Linux; iOS and Android; and PCs, tablets, and </a:t>
            </a:r>
            <a:r>
              <a:rPr lang="en-US" dirty="0" smtClean="0"/>
              <a:t>phones</a:t>
            </a:r>
          </a:p>
          <a:p>
            <a:r>
              <a:rPr lang="en-US" dirty="0" smtClean="0"/>
              <a:t>Examples</a:t>
            </a:r>
          </a:p>
          <a:p>
            <a:pPr lvl="1"/>
            <a:r>
              <a:rPr lang="en-US" dirty="0"/>
              <a:t>POR-1. Modifying the iOS version of the application to run on Android devices shall require changing no more than 10 percent of the source code.</a:t>
            </a:r>
          </a:p>
          <a:p>
            <a:pPr lvl="1"/>
            <a:r>
              <a:rPr lang="en-US" dirty="0"/>
              <a:t>POR-2. The user shall be able to port browser bookmarks to and from Firefox, Internet Explorer, Opera, Chrome, and Safari.</a:t>
            </a:r>
          </a:p>
          <a:p>
            <a:pPr lvl="1"/>
            <a:r>
              <a:rPr lang="en-US" dirty="0"/>
              <a:t>POR-3. The platform migration tool shall transfer customized user profiles to the new installation with no user action needed.</a:t>
            </a:r>
          </a:p>
        </p:txBody>
      </p:sp>
    </p:spTree>
    <p:extLst>
      <p:ext uri="{BB962C8B-B14F-4D97-AF65-F5344CB8AC3E}">
        <p14:creationId xmlns:p14="http://schemas.microsoft.com/office/powerpoint/2010/main" val="340374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lstStyle/>
          <a:p>
            <a:r>
              <a:rPr lang="en-US" dirty="0" smtClean="0"/>
              <a:t>1 Performance</a:t>
            </a:r>
          </a:p>
          <a:p>
            <a:r>
              <a:rPr lang="en-US" dirty="0" smtClean="0"/>
              <a:t>2 Reliability</a:t>
            </a:r>
          </a:p>
          <a:p>
            <a:r>
              <a:rPr lang="en-US" dirty="0" smtClean="0"/>
              <a:t>3 Availability</a:t>
            </a:r>
          </a:p>
          <a:p>
            <a:r>
              <a:rPr lang="en-US" dirty="0" smtClean="0"/>
              <a:t>4 Security</a:t>
            </a:r>
          </a:p>
          <a:p>
            <a:r>
              <a:rPr lang="en-US" dirty="0" smtClean="0"/>
              <a:t>5 Maintainability</a:t>
            </a:r>
          </a:p>
          <a:p>
            <a:r>
              <a:rPr lang="en-US" dirty="0" smtClean="0"/>
              <a:t>6 Portability</a:t>
            </a:r>
          </a:p>
          <a:p>
            <a:r>
              <a:rPr lang="en-US" dirty="0" smtClean="0"/>
              <a:t>…. (</a:t>
            </a:r>
            <a:r>
              <a:rPr lang="en-US" dirty="0" err="1" smtClean="0"/>
              <a:t>Etc</a:t>
            </a:r>
            <a:r>
              <a:rPr lang="en-US" dirty="0" smtClean="0"/>
              <a:t>…)</a:t>
            </a:r>
          </a:p>
          <a:p>
            <a:pPr marL="0" indent="0">
              <a:buNone/>
            </a:pPr>
            <a:endParaRPr lang="en-US" dirty="0"/>
          </a:p>
        </p:txBody>
      </p:sp>
    </p:spTree>
    <p:extLst>
      <p:ext uri="{BB962C8B-B14F-4D97-AF65-F5344CB8AC3E}">
        <p14:creationId xmlns:p14="http://schemas.microsoft.com/office/powerpoint/2010/main" val="602789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58698" y="538035"/>
            <a:ext cx="7150057" cy="5780362"/>
          </a:xfrm>
          <a:prstGeom prst="rect">
            <a:avLst/>
          </a:prstGeom>
        </p:spPr>
      </p:pic>
    </p:spTree>
    <p:extLst>
      <p:ext uri="{BB962C8B-B14F-4D97-AF65-F5344CB8AC3E}">
        <p14:creationId xmlns:p14="http://schemas.microsoft.com/office/powerpoint/2010/main" val="3492912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Non-Functional Requirements?</a:t>
            </a:r>
            <a:endParaRPr lang="en-US" dirty="0"/>
          </a:p>
        </p:txBody>
      </p:sp>
      <p:sp>
        <p:nvSpPr>
          <p:cNvPr id="3" name="Content Placeholder 2"/>
          <p:cNvSpPr>
            <a:spLocks noGrp="1"/>
          </p:cNvSpPr>
          <p:nvPr>
            <p:ph idx="1"/>
          </p:nvPr>
        </p:nvSpPr>
        <p:spPr/>
        <p:txBody>
          <a:bodyPr/>
          <a:lstStyle/>
          <a:p>
            <a:r>
              <a:rPr lang="en-US" dirty="0" smtClean="0"/>
              <a:t>When you buy a cellular phone, which one will you choose and why?</a:t>
            </a:r>
          </a:p>
          <a:p>
            <a:pPr lvl="1"/>
            <a:r>
              <a:rPr lang="en-US" dirty="0" smtClean="0"/>
              <a:t>The basic function is communication with another party</a:t>
            </a:r>
            <a:endParaRPr lang="en-US" dirty="0"/>
          </a:p>
        </p:txBody>
      </p:sp>
    </p:spTree>
    <p:extLst>
      <p:ext uri="{BB962C8B-B14F-4D97-AF65-F5344CB8AC3E}">
        <p14:creationId xmlns:p14="http://schemas.microsoft.com/office/powerpoint/2010/main" val="548564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functionality</a:t>
            </a:r>
            <a:r>
              <a:rPr lang="en-US" b="1" dirty="0"/>
              <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“Hi, Sam, this is Clarice. I’m presenting a class in the new training room today, but the heating system is terribly loud. I’m practically shouting over the fan and I’m getting hoarse. You’re the maintenance supervisor. Why is this system so loud? Is it broken?”</a:t>
            </a:r>
          </a:p>
          <a:p>
            <a:pPr marL="0" indent="0">
              <a:buNone/>
            </a:pPr>
            <a:r>
              <a:rPr lang="en-US" dirty="0" smtClean="0"/>
              <a:t>“It’s working normally,” Sam replied. “The heating system in that room meets the requirements the engineers gave me. It circulates the right amount of air per minute, it controls the temperature to within half a degree from 60 to 85 degrees, and it has all the requested profile programming capabilities. Nobody said anything about noise, so I bought the cheapest system that satisfied the requirements.”</a:t>
            </a:r>
          </a:p>
          <a:p>
            <a:pPr marL="0" indent="0">
              <a:buNone/>
            </a:pPr>
            <a:r>
              <a:rPr lang="en-US" dirty="0" smtClean="0"/>
              <a:t>Clarice said, “The temperature control is fine. But this is a training room! The students can hardly hear me. We’re going to have to install a PA system or get a quieter heating system. What do you suggest?”</a:t>
            </a:r>
          </a:p>
          <a:p>
            <a:pPr marL="0" indent="0">
              <a:buNone/>
            </a:pPr>
            <a:r>
              <a:rPr lang="en-US" dirty="0" smtClean="0"/>
              <a:t>Sam wasn’t much help. “Clarice, the system meets all the requirements I was given,” he repeated. “If I’d known that noise levels were so important, I could have bought a different unit, but now it would be really expensive to replace it. Maybe you can use some throat lozenges so you don’t lose your voice.”</a:t>
            </a:r>
            <a:endParaRPr lang="en-US" dirty="0"/>
          </a:p>
        </p:txBody>
      </p:sp>
    </p:spTree>
    <p:extLst>
      <p:ext uri="{BB962C8B-B14F-4D97-AF65-F5344CB8AC3E}">
        <p14:creationId xmlns:p14="http://schemas.microsoft.com/office/powerpoint/2010/main" val="284311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a:t>
            </a:r>
            <a:endParaRPr lang="en-US" dirty="0"/>
          </a:p>
        </p:txBody>
      </p:sp>
      <p:sp>
        <p:nvSpPr>
          <p:cNvPr id="3" name="Content Placeholder 2"/>
          <p:cNvSpPr>
            <a:spLocks noGrp="1"/>
          </p:cNvSpPr>
          <p:nvPr>
            <p:ph idx="1"/>
          </p:nvPr>
        </p:nvSpPr>
        <p:spPr/>
        <p:txBody>
          <a:bodyPr/>
          <a:lstStyle/>
          <a:p>
            <a:r>
              <a:rPr lang="en-US" dirty="0"/>
              <a:t>Performance requirements are written when your product needs to perform some tasks in a </a:t>
            </a:r>
            <a:endParaRPr lang="en-US" dirty="0" smtClean="0"/>
          </a:p>
          <a:p>
            <a:pPr lvl="1"/>
            <a:r>
              <a:rPr lang="en-US" dirty="0" smtClean="0"/>
              <a:t>given </a:t>
            </a:r>
            <a:r>
              <a:rPr lang="en-US" dirty="0"/>
              <a:t>amount of time, </a:t>
            </a:r>
            <a:endParaRPr lang="en-US" dirty="0" smtClean="0"/>
          </a:p>
          <a:p>
            <a:pPr lvl="1"/>
            <a:r>
              <a:rPr lang="en-US" dirty="0" smtClean="0"/>
              <a:t>some </a:t>
            </a:r>
            <a:r>
              <a:rPr lang="en-US" dirty="0"/>
              <a:t>tasks need to be done to a specific level of accuracy, or </a:t>
            </a:r>
            <a:endParaRPr lang="en-US" dirty="0" smtClean="0"/>
          </a:p>
          <a:p>
            <a:pPr lvl="1"/>
            <a:r>
              <a:rPr lang="en-US" dirty="0" smtClean="0"/>
              <a:t>the </a:t>
            </a:r>
            <a:r>
              <a:rPr lang="en-US" dirty="0"/>
              <a:t>product needs to have certain data storage capacity, or </a:t>
            </a:r>
            <a:endParaRPr lang="en-US" dirty="0" smtClean="0"/>
          </a:p>
          <a:p>
            <a:pPr lvl="1"/>
            <a:r>
              <a:rPr lang="en-US" dirty="0" smtClean="0"/>
              <a:t>it </a:t>
            </a:r>
            <a:r>
              <a:rPr lang="en-US" dirty="0"/>
              <a:t>has to achieve a certain volume of throughput</a:t>
            </a:r>
            <a:r>
              <a:rPr lang="en-US" dirty="0" smtClean="0"/>
              <a:t>.</a:t>
            </a:r>
          </a:p>
          <a:p>
            <a:pPr marL="0" indent="0">
              <a:buNone/>
            </a:pPr>
            <a:endParaRPr lang="en-US" dirty="0"/>
          </a:p>
        </p:txBody>
      </p:sp>
    </p:spTree>
    <p:extLst>
      <p:ext uri="{BB962C8B-B14F-4D97-AF65-F5344CB8AC3E}">
        <p14:creationId xmlns:p14="http://schemas.microsoft.com/office/powerpoint/2010/main" val="3619032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note</a:t>
            </a:r>
            <a:endParaRPr lang="en-US" dirty="0"/>
          </a:p>
        </p:txBody>
      </p:sp>
      <p:sp>
        <p:nvSpPr>
          <p:cNvPr id="3" name="Content Placeholder 2"/>
          <p:cNvSpPr>
            <a:spLocks noGrp="1"/>
          </p:cNvSpPr>
          <p:nvPr>
            <p:ph idx="1"/>
          </p:nvPr>
        </p:nvSpPr>
        <p:spPr/>
        <p:txBody>
          <a:bodyPr/>
          <a:lstStyle/>
          <a:p>
            <a:r>
              <a:rPr lang="en-US" dirty="0" smtClean="0"/>
              <a:t>Need </a:t>
            </a:r>
            <a:r>
              <a:rPr lang="en-US" dirty="0"/>
              <a:t>for speed must be </a:t>
            </a:r>
            <a:r>
              <a:rPr lang="en-US" dirty="0" smtClean="0"/>
              <a:t>genuine</a:t>
            </a:r>
          </a:p>
          <a:p>
            <a:r>
              <a:rPr lang="en-US" dirty="0" smtClean="0"/>
              <a:t>Example:</a:t>
            </a:r>
          </a:p>
          <a:p>
            <a:pPr lvl="1"/>
            <a:r>
              <a:rPr lang="en-US" dirty="0" smtClean="0"/>
              <a:t>The system shall identify whether an aircraft is hostile or friendly within 0.25 second.</a:t>
            </a:r>
          </a:p>
          <a:p>
            <a:r>
              <a:rPr lang="en-US" dirty="0"/>
              <a:t>Capacity is another performance </a:t>
            </a:r>
            <a:r>
              <a:rPr lang="en-US" dirty="0" smtClean="0"/>
              <a:t>requirement</a:t>
            </a:r>
          </a:p>
          <a:p>
            <a:r>
              <a:rPr lang="en-US" dirty="0" smtClean="0"/>
              <a:t>Example:</a:t>
            </a:r>
          </a:p>
          <a:p>
            <a:pPr lvl="1"/>
            <a:r>
              <a:rPr lang="en-US" dirty="0" smtClean="0"/>
              <a:t>The system shall support 2,000 concurrent users.</a:t>
            </a:r>
            <a:endParaRPr lang="en-US" dirty="0"/>
          </a:p>
        </p:txBody>
      </p:sp>
    </p:spTree>
    <p:extLst>
      <p:ext uri="{BB962C8B-B14F-4D97-AF65-F5344CB8AC3E}">
        <p14:creationId xmlns:p14="http://schemas.microsoft.com/office/powerpoint/2010/main" val="2336163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r>
              <a:rPr lang="en-US" dirty="0" smtClean="0"/>
              <a:t>Examples</a:t>
            </a:r>
          </a:p>
          <a:p>
            <a:pPr lvl="1"/>
            <a:r>
              <a:rPr lang="en-US" dirty="0"/>
              <a:t>PER-1. Authorization of an ATM withdrawal request shall take no more than 2.0 seconds.</a:t>
            </a:r>
          </a:p>
          <a:p>
            <a:pPr lvl="1"/>
            <a:r>
              <a:rPr lang="en-US" dirty="0"/>
              <a:t>PER-2. The anti-lock braking system speed sensors shall report wheel speeds every 2 milliseconds with a variation not to exceed 0.1 millisecond.</a:t>
            </a:r>
          </a:p>
          <a:p>
            <a:pPr lvl="1"/>
            <a:r>
              <a:rPr lang="en-US" dirty="0"/>
              <a:t>PER-3. Webpages shall fully download in an average of 3 seconds or less over a 30 megabits/second Internet connection.</a:t>
            </a:r>
          </a:p>
          <a:p>
            <a:pPr lvl="1"/>
            <a:r>
              <a:rPr lang="en-US" dirty="0"/>
              <a:t>PER-4. At least 98 percent of the time, the trading system shall update the transaction status display within 1 second after the completion of each trade.</a:t>
            </a:r>
          </a:p>
        </p:txBody>
      </p:sp>
    </p:spTree>
    <p:extLst>
      <p:ext uri="{BB962C8B-B14F-4D97-AF65-F5344CB8AC3E}">
        <p14:creationId xmlns:p14="http://schemas.microsoft.com/office/powerpoint/2010/main" val="707075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a:t>
            </a:r>
          </a:p>
        </p:txBody>
      </p:sp>
      <p:sp>
        <p:nvSpPr>
          <p:cNvPr id="3" name="Content Placeholder 2"/>
          <p:cNvSpPr>
            <a:spLocks noGrp="1"/>
          </p:cNvSpPr>
          <p:nvPr>
            <p:ph idx="1"/>
          </p:nvPr>
        </p:nvSpPr>
        <p:spPr/>
        <p:txBody>
          <a:bodyPr/>
          <a:lstStyle/>
          <a:p>
            <a:r>
              <a:rPr lang="en-US" dirty="0"/>
              <a:t>The probability of the software executing without failure for a specific period of time is known as </a:t>
            </a:r>
            <a:r>
              <a:rPr lang="en-US" dirty="0" smtClean="0"/>
              <a:t>reliability</a:t>
            </a:r>
          </a:p>
          <a:p>
            <a:r>
              <a:rPr lang="en-US" dirty="0" smtClean="0"/>
              <a:t>Examples</a:t>
            </a:r>
          </a:p>
          <a:p>
            <a:pPr lvl="1"/>
            <a:r>
              <a:rPr lang="en-US" dirty="0"/>
              <a:t>REL-1. No more than 5 experimental runs out of 1,000 can be lost because of software failures</a:t>
            </a:r>
            <a:r>
              <a:rPr lang="en-US" dirty="0" smtClean="0"/>
              <a:t>.</a:t>
            </a:r>
          </a:p>
          <a:p>
            <a:pPr lvl="1"/>
            <a:r>
              <a:rPr lang="en-US" dirty="0"/>
              <a:t>REL-2. The mean time between failures of the card reader component shall be at least 90 days.</a:t>
            </a:r>
          </a:p>
        </p:txBody>
      </p:sp>
    </p:spTree>
    <p:extLst>
      <p:ext uri="{BB962C8B-B14F-4D97-AF65-F5344CB8AC3E}">
        <p14:creationId xmlns:p14="http://schemas.microsoft.com/office/powerpoint/2010/main" val="21849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1051</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Non-functional Requirements</vt:lpstr>
      <vt:lpstr>Non-functional Requirements</vt:lpstr>
      <vt:lpstr>PowerPoint Presentation</vt:lpstr>
      <vt:lpstr>Why Non-Functional Requirements?</vt:lpstr>
      <vt:lpstr>Beyond functionality </vt:lpstr>
      <vt:lpstr>Performance</vt:lpstr>
      <vt:lpstr>To note</vt:lpstr>
      <vt:lpstr>Performance</vt:lpstr>
      <vt:lpstr>Reliability</vt:lpstr>
      <vt:lpstr>Availability</vt:lpstr>
      <vt:lpstr>Security</vt:lpstr>
      <vt:lpstr>Maintainability</vt:lpstr>
      <vt:lpstr>Portability</vt:lpstr>
    </vt:vector>
  </TitlesOfParts>
  <Company>Baldwin Wallace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Non-functional Requirements</dc:title>
  <dc:creator>Vinitha Subburaj</dc:creator>
  <cp:lastModifiedBy>Subburaj, Vinitha</cp:lastModifiedBy>
  <cp:revision>8</cp:revision>
  <dcterms:created xsi:type="dcterms:W3CDTF">2016-03-14T16:42:32Z</dcterms:created>
  <dcterms:modified xsi:type="dcterms:W3CDTF">2017-09-14T16:25:03Z</dcterms:modified>
</cp:coreProperties>
</file>