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36C0-7461-4F3F-96F6-E153566914F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C563C-E582-4ACF-A199-D342DB6C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9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52A4C-875F-4EBF-B3E9-2A6D5BABCCD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1E3B3-2BF1-427F-8AED-1D73875CCF1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09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9DDFF-0E42-4218-924D-92A5BEDEA71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85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3A664-8162-4ADE-9679-4DD1E25376B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7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02144-AEC4-4D9A-BB0B-989EE5E6C33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79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36338-AB4C-4FEB-92EF-4A419EAF19A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71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5CB19-EF47-4F8E-83E6-FF183B2A568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77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F33D9-C736-4A52-B8E1-3EF7BE7C404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49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5A7FA-3843-4F4D-9D80-107C7BF957E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29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C9856-5C2A-4362-B6C2-94AC7EF108B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806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ECA4E-8ED2-45C0-B398-9BE43D1CEB4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7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7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9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0C11-C73C-4802-BBA0-3D2E8795236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FC84-D33D-41F0-8B25-DC81CB6C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Modeling and Functional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derived from this Use-Case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1400" b="1" dirty="0">
                <a:latin typeface="Arial" panose="020B0604020202020204" pitchFamily="34" charset="0"/>
              </a:rPr>
              <a:t>Derived Functional Requirements</a:t>
            </a:r>
            <a:r>
              <a:rPr lang="en-US" altLang="en-US" sz="1400" b="1" dirty="0" smtClean="0">
                <a:latin typeface="Arial" panose="020B0604020202020204" pitchFamily="34" charset="0"/>
              </a:rPr>
              <a:t>: Sample set</a:t>
            </a:r>
          </a:p>
          <a:p>
            <a:pPr marL="0" indent="0">
              <a:buNone/>
            </a:pPr>
            <a:endParaRPr lang="en-US" altLang="en-US" sz="1400" b="1" dirty="0" smtClean="0">
              <a:latin typeface="Arial" panose="020B0604020202020204" pitchFamily="34" charset="0"/>
            </a:endParaRPr>
          </a:p>
          <a:p>
            <a:r>
              <a:rPr lang="en-US" altLang="en-US" sz="1600" b="1" dirty="0" smtClean="0"/>
              <a:t>FR 1. The system shall allow customers to withdraw money</a:t>
            </a:r>
          </a:p>
          <a:p>
            <a:pPr marL="457200" lvl="1" indent="0">
              <a:buNone/>
            </a:pPr>
            <a:r>
              <a:rPr lang="en-US" altLang="en-US" sz="1600" dirty="0" smtClean="0"/>
              <a:t>FR 1.1 The </a:t>
            </a:r>
            <a:r>
              <a:rPr lang="en-US" altLang="en-US" sz="1600" dirty="0"/>
              <a:t>system shall provide an option to withdraw </a:t>
            </a:r>
            <a:r>
              <a:rPr lang="en-US" altLang="en-US" sz="1600" dirty="0" smtClean="0"/>
              <a:t>money</a:t>
            </a:r>
          </a:p>
          <a:p>
            <a:pPr marL="457200" lvl="1" indent="0">
              <a:buNone/>
            </a:pPr>
            <a:r>
              <a:rPr lang="en-US" altLang="en-US" sz="1600" dirty="0" smtClean="0"/>
              <a:t>FR 1.2 The </a:t>
            </a:r>
            <a:r>
              <a:rPr lang="en-US" altLang="en-US" sz="1600" dirty="0"/>
              <a:t>system shall query the user for the amount of </a:t>
            </a:r>
            <a:r>
              <a:rPr lang="en-US" altLang="en-US" sz="1600" dirty="0" smtClean="0"/>
              <a:t>money</a:t>
            </a:r>
          </a:p>
          <a:p>
            <a:pPr marL="457200" lvl="1" indent="0">
              <a:buNone/>
            </a:pPr>
            <a:r>
              <a:rPr lang="en-US" altLang="en-US" sz="1600" dirty="0" smtClean="0"/>
              <a:t>FR 1.3 The </a:t>
            </a:r>
            <a:r>
              <a:rPr lang="en-US" altLang="en-US" sz="1600" dirty="0"/>
              <a:t>system shall query the user for the account type </a:t>
            </a:r>
            <a:endParaRPr lang="en-US" altLang="en-US" sz="1600" dirty="0" smtClean="0"/>
          </a:p>
          <a:p>
            <a:pPr marL="457200" lvl="1" indent="0">
              <a:buNone/>
            </a:pPr>
            <a:r>
              <a:rPr lang="en-US" altLang="en-US" sz="1600" dirty="0" smtClean="0"/>
              <a:t>FR 1.4 The </a:t>
            </a:r>
            <a:r>
              <a:rPr lang="en-US" altLang="en-US" sz="1600" dirty="0"/>
              <a:t>system shall validate the amount is available in the user’s account before releasing funds to the </a:t>
            </a:r>
            <a:r>
              <a:rPr lang="en-US" altLang="en-US" sz="1600" dirty="0" smtClean="0"/>
              <a:t>user</a:t>
            </a:r>
          </a:p>
          <a:p>
            <a:pPr marL="457200" lvl="1" indent="0">
              <a:buNone/>
            </a:pPr>
            <a:r>
              <a:rPr lang="en-US" altLang="en-US" sz="1600" dirty="0" smtClean="0"/>
              <a:t>FR 1.5 The </a:t>
            </a:r>
            <a:r>
              <a:rPr lang="en-US" altLang="en-US" sz="1600" dirty="0"/>
              <a:t>system shall validate the amount is a multiple of $</a:t>
            </a:r>
            <a:r>
              <a:rPr lang="en-US" altLang="en-US" sz="1600" dirty="0" smtClean="0"/>
              <a:t>20.</a:t>
            </a:r>
          </a:p>
          <a:p>
            <a:pPr marL="457200" lvl="1" indent="0">
              <a:buNone/>
            </a:pPr>
            <a:r>
              <a:rPr lang="en-US" altLang="en-US" sz="1600" dirty="0" smtClean="0"/>
              <a:t>FR 1.6 The </a:t>
            </a:r>
            <a:r>
              <a:rPr lang="en-US" altLang="en-US" sz="1600" dirty="0"/>
              <a:t>system shall debit the user’s account upon withdrawal of </a:t>
            </a:r>
            <a:r>
              <a:rPr lang="en-US" altLang="en-US" sz="1600" dirty="0" smtClean="0"/>
              <a:t>fund</a:t>
            </a:r>
          </a:p>
          <a:p>
            <a:pPr marL="457200" lvl="1" indent="0">
              <a:buNone/>
            </a:pPr>
            <a:r>
              <a:rPr lang="en-US" altLang="en-US" sz="1600" dirty="0" smtClean="0"/>
              <a:t>FR 1.7 The </a:t>
            </a:r>
            <a:r>
              <a:rPr lang="en-US" altLang="en-US" sz="1600" dirty="0"/>
              <a:t>system shall be able to issue a specific amount of money to the user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1600" b="1" dirty="0" smtClean="0"/>
              <a:t>FR 2. The system shall allow customers to deposit money</a:t>
            </a:r>
          </a:p>
          <a:p>
            <a:pPr marL="457200" lvl="1" indent="0">
              <a:buNone/>
            </a:pPr>
            <a:r>
              <a:rPr lang="en-US" altLang="en-US" sz="1600" dirty="0" smtClean="0"/>
              <a:t>FR 2.1 …….</a:t>
            </a:r>
          </a:p>
          <a:p>
            <a:pPr marL="457200" lvl="1" indent="0">
              <a:buNone/>
            </a:pPr>
            <a:r>
              <a:rPr lang="en-US" altLang="en-US" sz="1600" dirty="0" smtClean="0"/>
              <a:t>FR 2.2 …….</a:t>
            </a:r>
          </a:p>
          <a:p>
            <a:pPr marL="457200" lvl="1" indent="0">
              <a:buNone/>
            </a:pPr>
            <a:endParaRPr lang="en-US" altLang="en-US" sz="1600" dirty="0" smtClean="0"/>
          </a:p>
          <a:p>
            <a:endParaRPr lang="en-US" altLang="en-US" sz="20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05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altLang="en-US" dirty="0"/>
              <a:t>What I want in the SRS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5344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/>
              <a:t>A reference to the Use Case this requirement is from (for a very small number they may not have a use case.. But most will).</a:t>
            </a:r>
          </a:p>
          <a:p>
            <a:r>
              <a:rPr lang="en-US" altLang="en-US" sz="2400" dirty="0"/>
              <a:t>The source of the use case. </a:t>
            </a:r>
            <a:r>
              <a:rPr lang="en-US" altLang="en-US" sz="2400" dirty="0" smtClean="0"/>
              <a:t>end </a:t>
            </a:r>
            <a:r>
              <a:rPr lang="en-US" altLang="en-US" sz="2400" dirty="0"/>
              <a:t>users, marketing, sys admins, internal… think about who may care most about this </a:t>
            </a:r>
            <a:r>
              <a:rPr lang="en-US" altLang="en-US" sz="2400" dirty="0" smtClean="0"/>
              <a:t>use-case</a:t>
            </a:r>
            <a:endParaRPr lang="en-US" altLang="en-US" sz="2400" dirty="0"/>
          </a:p>
          <a:p>
            <a:r>
              <a:rPr lang="en-US" altLang="en-US" sz="2400" dirty="0"/>
              <a:t>The event that starts the use case (if it’s in the use/case that is fine) </a:t>
            </a:r>
          </a:p>
          <a:p>
            <a:r>
              <a:rPr lang="en-US" altLang="en-US" sz="2400" dirty="0"/>
              <a:t>Priority of the requirement</a:t>
            </a:r>
          </a:p>
          <a:p>
            <a:pPr marL="457200" lvl="1" indent="0">
              <a:buNone/>
            </a:pPr>
            <a:endParaRPr lang="en-US" altLang="en-US" sz="2000" dirty="0">
              <a:solidFill>
                <a:srgbClr val="285E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Chart</a:t>
            </a:r>
          </a:p>
        </p:txBody>
      </p:sp>
      <p:graphicFrame>
        <p:nvGraphicFramePr>
          <p:cNvPr id="22638" name="Group 110"/>
          <p:cNvGraphicFramePr>
            <a:graphicFrameLocks noGrp="1"/>
          </p:cNvGraphicFramePr>
          <p:nvPr/>
        </p:nvGraphicFramePr>
        <p:xfrm>
          <a:off x="1905000" y="1524000"/>
          <a:ext cx="8305800" cy="46812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Type</a:t>
                      </a:r>
                      <a:b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F = Functional</a:t>
                      </a:r>
                      <a:b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NF = Non-Functional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Contained in Use Case(s)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Customer - John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U3, U8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The system shall provide an option to withdraw 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Customer - John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U3, U8, U10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The system shall query the user for the amount of 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Internal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U1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The system shall require user login before any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Internal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U1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The system shall lock users out who have failed the maximum number of password attempts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6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</a:t>
            </a:r>
            <a:r>
              <a:rPr lang="en-US" altLang="en-US" dirty="0" smtClean="0"/>
              <a:t>Requirements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functional requirement is something the system must do.</a:t>
            </a:r>
          </a:p>
          <a:p>
            <a:r>
              <a:rPr lang="en-US" altLang="en-US"/>
              <a:t>A functional requirement is testable</a:t>
            </a:r>
          </a:p>
          <a:p>
            <a:r>
              <a:rPr lang="en-US" altLang="en-US"/>
              <a:t>A general rule is a functional requirement is a “shall statement”</a:t>
            </a:r>
          </a:p>
          <a:p>
            <a:pPr lvl="1"/>
            <a:r>
              <a:rPr lang="en-US" altLang="en-US"/>
              <a:t>The system shall require users to login to access all functions.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1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These can be high level or low level (generally we’re at high level in this class) </a:t>
            </a:r>
          </a:p>
          <a:p>
            <a:pPr lvl="1"/>
            <a:r>
              <a:rPr lang="en-US" altLang="en-US" dirty="0"/>
              <a:t>High level: The system shall charge users credit cards for purchases</a:t>
            </a:r>
          </a:p>
          <a:p>
            <a:pPr lvl="1"/>
            <a:r>
              <a:rPr lang="en-US" altLang="en-US" dirty="0"/>
              <a:t>Low level: The system shall validate all passwords contain upper and lowercase characters and one number</a:t>
            </a:r>
          </a:p>
        </p:txBody>
      </p:sp>
    </p:spTree>
    <p:extLst>
      <p:ext uri="{BB962C8B-B14F-4D97-AF65-F5344CB8AC3E}">
        <p14:creationId xmlns:p14="http://schemas.microsoft.com/office/powerpoint/2010/main" val="34577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altLang="en-US"/>
              <a:t>Functional Requirements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534400" cy="4114800"/>
          </a:xfrm>
        </p:spPr>
        <p:txBody>
          <a:bodyPr/>
          <a:lstStyle/>
          <a:p>
            <a:r>
              <a:rPr lang="en-US" altLang="en-US" sz="2400"/>
              <a:t>Are testable</a:t>
            </a:r>
          </a:p>
          <a:p>
            <a:r>
              <a:rPr lang="en-US" altLang="en-US" sz="2400"/>
              <a:t>Are things the system you are developing must do</a:t>
            </a:r>
          </a:p>
          <a:p>
            <a:r>
              <a:rPr lang="en-US" altLang="en-US" sz="2400"/>
              <a:t>Should be one thing (not multiple). (Because a requirement is a single entity… it passes or fails as one piece)</a:t>
            </a:r>
          </a:p>
          <a:p>
            <a:r>
              <a:rPr lang="en-US" altLang="en-US" sz="2400"/>
              <a:t>Should have a source (who/what decided this was required)</a:t>
            </a:r>
          </a:p>
          <a:p>
            <a:pPr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934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altLang="en-US"/>
              <a:t>Functional Requirements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534400" cy="4114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Should not be a design choice (this is hard to get right). </a:t>
            </a:r>
          </a:p>
          <a:p>
            <a:pPr lvl="1"/>
            <a:r>
              <a:rPr lang="en-US" altLang="en-US" sz="2000" dirty="0"/>
              <a:t>The system shall store user information including name, DOB, address and SSN. &lt;-- Good!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F3322C"/>
                </a:solidFill>
              </a:rPr>
              <a:t>The system shall store user information in an Oracle database including name, DOB, address, SSN. &lt;-- </a:t>
            </a:r>
            <a:r>
              <a:rPr lang="en-US" altLang="en-US" sz="2000" b="1" dirty="0">
                <a:solidFill>
                  <a:srgbClr val="F3322C"/>
                </a:solidFill>
              </a:rPr>
              <a:t>bad</a:t>
            </a:r>
            <a:endParaRPr lang="en-US" altLang="en-US" sz="2000" dirty="0">
              <a:solidFill>
                <a:srgbClr val="F3322C"/>
              </a:solidFill>
            </a:endParaRPr>
          </a:p>
          <a:p>
            <a:pPr lvl="2"/>
            <a:r>
              <a:rPr lang="en-US" altLang="en-US" sz="1800" dirty="0"/>
              <a:t>Is Oracle really REQUIRED? Hard to say… maybe, but probably not. This is a decision you would make at implementation design time. </a:t>
            </a:r>
          </a:p>
          <a:p>
            <a:pPr lvl="2"/>
            <a:r>
              <a:rPr lang="en-US" altLang="en-US" sz="1800" dirty="0"/>
              <a:t>Question: Does the customer care that you use Oracle? MySQL</a:t>
            </a:r>
            <a:r>
              <a:rPr lang="en-US" altLang="en-US" sz="1800" dirty="0" smtClean="0"/>
              <a:t>?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02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altLang="en-US"/>
              <a:t>Functional Requirements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534400" cy="4114800"/>
          </a:xfrm>
        </p:spPr>
        <p:txBody>
          <a:bodyPr/>
          <a:lstStyle/>
          <a:p>
            <a:r>
              <a:rPr lang="en-US" altLang="en-US" sz="2400"/>
              <a:t>Must have a unique ID. 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000"/>
              <a:t>When testing you need to reference REQ-1 or REQ-287. Multiple things cannot be labeled REQ-1. 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Later our test cases will say: This test case validates requirements REQ-1, REQ-27, and REQ-56. </a:t>
            </a:r>
          </a:p>
        </p:txBody>
      </p:sp>
    </p:spTree>
    <p:extLst>
      <p:ext uri="{BB962C8B-B14F-4D97-AF65-F5344CB8AC3E}">
        <p14:creationId xmlns:p14="http://schemas.microsoft.com/office/powerpoint/2010/main" val="365588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altLang="en-US"/>
              <a:t>Functional Requirements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5344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b="1"/>
              <a:t>Bad requirements examples:</a:t>
            </a:r>
            <a:endParaRPr lang="en-US" altLang="en-US" sz="2400"/>
          </a:p>
          <a:p>
            <a:pPr lvl="1"/>
            <a:r>
              <a:rPr lang="en-US" altLang="en-US" sz="2000"/>
              <a:t>The system shall validate and accept credit cards and cashier’s checks. High priority.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The system shall process all mouse clicks very fast to ensure user’s do not have to wait.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The user must have Adobe Acrobat installed. </a:t>
            </a:r>
          </a:p>
        </p:txBody>
      </p:sp>
    </p:spTree>
    <p:extLst>
      <p:ext uri="{BB962C8B-B14F-4D97-AF65-F5344CB8AC3E}">
        <p14:creationId xmlns:p14="http://schemas.microsoft.com/office/powerpoint/2010/main" val="576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altLang="en-US"/>
              <a:t>Functional Requirements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5344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b="1" dirty="0"/>
              <a:t>Bad requirements examples:</a:t>
            </a:r>
            <a:endParaRPr lang="en-US" altLang="en-US" sz="2400" dirty="0"/>
          </a:p>
          <a:p>
            <a:pPr lvl="1"/>
            <a:r>
              <a:rPr lang="en-US" altLang="en-US" sz="2000" dirty="0"/>
              <a:t>The system shall validate and accept credit cards and cashier’s checks. High priority.</a:t>
            </a:r>
          </a:p>
          <a:p>
            <a:pPr lvl="2"/>
            <a:r>
              <a:rPr lang="en-US" altLang="en-US" sz="1800" dirty="0"/>
              <a:t>Problem: two requirements instead of one. </a:t>
            </a:r>
          </a:p>
          <a:p>
            <a:pPr lvl="2"/>
            <a:r>
              <a:rPr lang="en-US" altLang="en-US" sz="1800" dirty="0"/>
              <a:t>If the credit card processing works, but the cashier’s check validation does not… is this requirement pass or fail? Has to be fail, but that is misleading. </a:t>
            </a:r>
          </a:p>
          <a:p>
            <a:pPr lvl="2"/>
            <a:r>
              <a:rPr lang="en-US" altLang="en-US" sz="1800" dirty="0"/>
              <a:t>Maybe only credit cards are high priority and cashier’s checks are low priority.</a:t>
            </a:r>
          </a:p>
          <a:p>
            <a:pPr lvl="1"/>
            <a:r>
              <a:rPr lang="en-US" altLang="en-US" sz="2000" dirty="0"/>
              <a:t>The system shall process all mouse clicks very fast to ensure user’s do not have to wait.</a:t>
            </a:r>
          </a:p>
          <a:p>
            <a:pPr lvl="2"/>
            <a:r>
              <a:rPr lang="en-US" altLang="en-US" sz="1800" dirty="0"/>
              <a:t>Problem: This is not testable. Quantify how fast is acceptable?</a:t>
            </a:r>
          </a:p>
          <a:p>
            <a:pPr lvl="1"/>
            <a:r>
              <a:rPr lang="en-US" altLang="en-US" sz="2000" dirty="0"/>
              <a:t>The user must have Adobe Acrobat installed. </a:t>
            </a:r>
          </a:p>
          <a:p>
            <a:pPr lvl="2"/>
            <a:r>
              <a:rPr lang="en-US" altLang="en-US" sz="1800" dirty="0"/>
              <a:t>Problem: This is not something our system must do. It could be in the constraints/assumptions or maybe operating environment sections, but is not a functional requirement of our system</a:t>
            </a:r>
          </a:p>
        </p:txBody>
      </p:sp>
    </p:spTree>
    <p:extLst>
      <p:ext uri="{BB962C8B-B14F-4D97-AF65-F5344CB8AC3E}">
        <p14:creationId xmlns:p14="http://schemas.microsoft.com/office/powerpoint/2010/main" val="7844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altLang="en-US"/>
              <a:t>Use Case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534400" cy="60960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altLang="en-US" sz="1200" b="1" dirty="0">
                <a:latin typeface="Arial" panose="020B0604020202020204" pitchFamily="34" charset="0"/>
              </a:rPr>
              <a:t>Use case name and identifier</a:t>
            </a:r>
            <a:r>
              <a:rPr lang="en-US" altLang="en-US" sz="1200" dirty="0">
                <a:latin typeface="Arial" panose="020B0604020202020204" pitchFamily="34" charset="0"/>
              </a:rPr>
              <a:t>: U3 - Withdraw money from ATM</a:t>
            </a:r>
          </a:p>
          <a:p>
            <a:pPr marL="533400" indent="-533400"/>
            <a:r>
              <a:rPr lang="en-US" altLang="en-US" sz="1200" b="1" dirty="0">
                <a:latin typeface="Arial" panose="020B0604020202020204" pitchFamily="34" charset="0"/>
              </a:rPr>
              <a:t>Objective: </a:t>
            </a:r>
            <a:r>
              <a:rPr lang="en-US" altLang="en-US" sz="1200" dirty="0">
                <a:latin typeface="Arial" panose="020B0604020202020204" pitchFamily="34" charset="0"/>
              </a:rPr>
              <a:t>The customer is withdrawing money from the ATM and the system will debit the customer</a:t>
            </a:r>
            <a:r>
              <a:rPr lang="en-US" altLang="en-US" sz="1200" dirty="0"/>
              <a:t>’</a:t>
            </a:r>
            <a:r>
              <a:rPr lang="en-US" altLang="en-US" sz="1200" dirty="0">
                <a:latin typeface="Arial" panose="020B0604020202020204" pitchFamily="34" charset="0"/>
              </a:rPr>
              <a:t>s account.</a:t>
            </a:r>
          </a:p>
          <a:p>
            <a:pPr marL="533400" indent="-533400"/>
            <a:r>
              <a:rPr lang="en-US" altLang="en-US" sz="1200" b="1" dirty="0" smtClean="0">
                <a:latin typeface="Arial" panose="020B0604020202020204" pitchFamily="34" charset="0"/>
              </a:rPr>
              <a:t>Actors</a:t>
            </a:r>
            <a:r>
              <a:rPr lang="en-US" altLang="en-US" sz="1200" dirty="0">
                <a:latin typeface="Arial" panose="020B0604020202020204" pitchFamily="34" charset="0"/>
              </a:rPr>
              <a:t>: Customer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 marL="533400" indent="-533400"/>
            <a:r>
              <a:rPr lang="en-US" altLang="en-US" sz="1200" b="1" dirty="0">
                <a:latin typeface="Arial" panose="020B0604020202020204" pitchFamily="34" charset="0"/>
              </a:rPr>
              <a:t>Flow of Events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Basic Flow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1.	Use case begins when Customer inserts their Bank Card.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2.	The system reads the bank card information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3.	The System validates the information read from the ATM card.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4.	The System prompts for PIN. 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5.	The Customer enters PIN. 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6.	The System validates PIN. 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7.	The System asks which operation the Customer wishes to perform.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8.	The Customer selects “Cash Withdraw”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9.	The System prompts for the amount to withdraw in multiples of $20.  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10.	The Customer enters amount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11.	The System displays account types (“checking”, “saving”, “credit”) and requests the Customer select one 	 for withdrawal </a:t>
            </a:r>
          </a:p>
          <a:p>
            <a:pPr marL="1482725" lvl="3">
              <a:buAutoNum type="arabicPeriod" startAt="12"/>
            </a:pPr>
            <a:r>
              <a:rPr lang="en-US" altLang="en-US" sz="1200" dirty="0" smtClean="0">
                <a:latin typeface="Arial" panose="020B0604020202020204" pitchFamily="34" charset="0"/>
              </a:rPr>
              <a:t>          The Customer selects the account type </a:t>
            </a:r>
          </a:p>
          <a:p>
            <a:pPr marL="1482725" lvl="3">
              <a:buAutoNum type="arabicPeriod" startAt="12"/>
            </a:pPr>
            <a:r>
              <a:rPr lang="en-US" altLang="en-US" sz="1200" dirty="0" smtClean="0">
                <a:latin typeface="Arial" panose="020B0604020202020204" pitchFamily="34" charset="0"/>
              </a:rPr>
              <a:t>          The System asks the Customer to withdraw the card. </a:t>
            </a:r>
          </a:p>
          <a:p>
            <a:pPr marL="1482725" lvl="3">
              <a:buAutoNum type="arabicPeriod" startAt="13"/>
            </a:pPr>
            <a:r>
              <a:rPr lang="en-US" altLang="en-US" sz="1200" dirty="0" smtClean="0">
                <a:latin typeface="Arial" panose="020B0604020202020204" pitchFamily="34" charset="0"/>
              </a:rPr>
              <a:t>	The Customer withdraws the card. 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17.	The System dispenses the requested amount of cash.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18.	The System prints a receipt.</a:t>
            </a:r>
          </a:p>
          <a:p>
            <a:pPr marL="1254125" lvl="3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19.	The Customer pulls out the receipt.</a:t>
            </a:r>
          </a:p>
          <a:p>
            <a:pPr marL="914400" lvl="2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Alternative Flow: </a:t>
            </a:r>
            <a:r>
              <a:rPr lang="en-US" altLang="en-US" sz="1200" dirty="0">
                <a:latin typeface="Arial" panose="020B0604020202020204" pitchFamily="34" charset="0"/>
              </a:rPr>
              <a:t>At step 9</a:t>
            </a:r>
            <a:r>
              <a:rPr lang="en-US" altLang="en-US" sz="1200" dirty="0" smtClean="0">
                <a:latin typeface="Arial" panose="020B0604020202020204" pitchFamily="34" charset="0"/>
              </a:rPr>
              <a:t>, </a:t>
            </a:r>
            <a:r>
              <a:rPr lang="en-US" altLang="en-US" sz="1200" dirty="0">
                <a:latin typeface="Arial" panose="020B0604020202020204" pitchFamily="34" charset="0"/>
              </a:rPr>
              <a:t>amount is not a multiple of $20</a:t>
            </a:r>
          </a:p>
          <a:p>
            <a:pPr marL="1254125" lvl="3" indent="0"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9</a:t>
            </a:r>
            <a:r>
              <a:rPr lang="en-US" altLang="en-US" sz="1200" dirty="0" smtClean="0">
                <a:latin typeface="Arial" panose="020B0604020202020204" pitchFamily="34" charset="0"/>
              </a:rPr>
              <a:t>. a. A </a:t>
            </a:r>
            <a:r>
              <a:rPr lang="en-US" altLang="en-US" sz="1200" dirty="0">
                <a:latin typeface="Arial" panose="020B0604020202020204" pitchFamily="34" charset="0"/>
              </a:rPr>
              <a:t>message is displayed telling customer they must use multiples of $</a:t>
            </a:r>
            <a:r>
              <a:rPr lang="en-US" altLang="en-US" sz="1200" dirty="0" smtClean="0">
                <a:latin typeface="Arial" panose="020B0604020202020204" pitchFamily="34" charset="0"/>
              </a:rPr>
              <a:t>20</a:t>
            </a:r>
          </a:p>
          <a:p>
            <a:pPr marL="1254125" lvl="3" indent="0"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9</a:t>
            </a:r>
            <a:r>
              <a:rPr lang="en-US" altLang="en-US" sz="1200" dirty="0" smtClean="0">
                <a:latin typeface="Arial" panose="020B0604020202020204" pitchFamily="34" charset="0"/>
              </a:rPr>
              <a:t>. b. Return </a:t>
            </a:r>
            <a:r>
              <a:rPr lang="en-US" altLang="en-US" sz="1200" dirty="0">
                <a:latin typeface="Arial" panose="020B0604020202020204" pitchFamily="34" charset="0"/>
              </a:rPr>
              <a:t>to step 9</a:t>
            </a:r>
            <a:r>
              <a:rPr lang="en-US" altLang="en-US" sz="1200" dirty="0" smtClean="0">
                <a:latin typeface="Arial" panose="020B0604020202020204" pitchFamily="34" charset="0"/>
              </a:rPr>
              <a:t>.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Exception </a:t>
            </a:r>
            <a:r>
              <a:rPr lang="en-US" altLang="en-US" sz="1200" dirty="0">
                <a:latin typeface="Arial" panose="020B0604020202020204" pitchFamily="34" charset="0"/>
              </a:rPr>
              <a:t>Flows: </a:t>
            </a:r>
          </a:p>
          <a:p>
            <a:pPr marL="1425575" lvl="3" indent="-171450">
              <a:buFont typeface="Arial" panose="020B0604020202020204" pitchFamily="34" charset="0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</a:rPr>
              <a:t>Database is locked due to backup in progress. </a:t>
            </a:r>
            <a:r>
              <a:rPr lang="en-US" altLang="en-US" sz="1200" dirty="0" smtClean="0">
                <a:latin typeface="Arial" panose="020B0604020202020204" pitchFamily="34" charset="0"/>
              </a:rPr>
              <a:t>System display a message “Database Error” and returns the card.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533400" indent="-533400"/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721</Words>
  <Application>Microsoft Office PowerPoint</Application>
  <PresentationFormat>Widescreen</PresentationFormat>
  <Paragraphs>130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Verdana</vt:lpstr>
      <vt:lpstr>Office Theme</vt:lpstr>
      <vt:lpstr>Use Case Modeling and 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Use Case</vt:lpstr>
      <vt:lpstr>Requirements derived from this Use-Case</vt:lpstr>
      <vt:lpstr>What I want in the SRS</vt:lpstr>
      <vt:lpstr>Requirements Chart</vt:lpstr>
    </vt:vector>
  </TitlesOfParts>
  <Company>Baldwin Wallace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Modeling and Functional Requirements</dc:title>
  <dc:creator>Vinitha Subburaj</dc:creator>
  <cp:lastModifiedBy>Subburaj, Vinitha</cp:lastModifiedBy>
  <cp:revision>10</cp:revision>
  <dcterms:created xsi:type="dcterms:W3CDTF">2016-02-19T17:17:26Z</dcterms:created>
  <dcterms:modified xsi:type="dcterms:W3CDTF">2017-09-14T16:15:31Z</dcterms:modified>
</cp:coreProperties>
</file>