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2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8" r:id="rId8"/>
    <p:sldId id="262" r:id="rId9"/>
    <p:sldId id="264" r:id="rId10"/>
    <p:sldId id="265" r:id="rId11"/>
    <p:sldId id="266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" initials="e" lastIdx="2" clrIdx="0">
    <p:extLst>
      <p:ext uri="{19B8F6BF-5375-455C-9EA6-DF929625EA0E}">
        <p15:presenceInfo xmlns:p15="http://schemas.microsoft.com/office/powerpoint/2012/main" userId="7c2057cc35d274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0T22:14:50.178" idx="2">
    <p:pos x="10" y="10"/>
    <p:text>Со слайда 6 по 8 будет множество переключений во время презентации для наглядной демонстрации принципов.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D3FD7-A755-4966-A4E3-844B456159E1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B48F5-1657-4915-8D98-F0B144A908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9B03AD-6ED1-4274-A52A-DC9FA690B45D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0814-6C13-4B68-BA33-FC93401D68EA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8EC655-A397-44F6-BEB5-313C5D0F8057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0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75E-3736-4BED-B83B-878B977CCF33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E8A1D6-559C-4085-B648-411A8ED5D278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6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190-BFE2-4CFD-9A7E-BD949474EF89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5710-0CB8-4676-9B8A-3AA4A0ACE6ED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0F95-D820-4A9A-9A58-FE09324B1C7B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D4B6-5C60-499C-BC94-767365083D7C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21958E-7981-43C3-93C0-452CF197834A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4962-766E-43CB-AAF1-179505212E07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CB1547-160B-4F9E-9E20-0F577EC68284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3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3" y="1949204"/>
            <a:ext cx="10993549" cy="1065043"/>
          </a:xfr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/>
              <a:t>Сайт для компании «Кисловодск-строй»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3" y="3407182"/>
            <a:ext cx="10993546" cy="1000292"/>
          </a:xfrm>
        </p:spPr>
        <p:txBody>
          <a:bodyPr>
            <a:normAutofit/>
          </a:bodyPr>
          <a:lstStyle/>
          <a:p>
            <a:r>
              <a:rPr lang="ru-RU" sz="2400" cap="none" dirty="0">
                <a:solidFill>
                  <a:schemeClr val="bg1"/>
                </a:solidFill>
              </a:rPr>
              <a:t>Автор: Моисеев Евгений</a:t>
            </a:r>
          </a:p>
          <a:p>
            <a:r>
              <a:rPr lang="en-US" sz="2400" cap="none" dirty="0">
                <a:solidFill>
                  <a:schemeClr val="bg1"/>
                </a:solidFill>
              </a:rPr>
              <a:t>GitHub: </a:t>
            </a:r>
            <a:r>
              <a:rPr lang="ru-RU" sz="2400" cap="none" dirty="0">
                <a:solidFill>
                  <a:schemeClr val="bg1"/>
                </a:solidFill>
              </a:rPr>
              <a:t> </a:t>
            </a:r>
            <a:r>
              <a:rPr lang="en-US" sz="2400" cap="none" dirty="0">
                <a:solidFill>
                  <a:schemeClr val="bg1"/>
                </a:solidFill>
                <a:hlinkClick r:id="rId2"/>
              </a:rPr>
              <a:t>https://github.com/jecsonM/MDKmyWORKasAstudent.git</a:t>
            </a:r>
            <a:endParaRPr lang="ru-RU" sz="2400" cap="none" dirty="0">
              <a:solidFill>
                <a:schemeClr val="bg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81193" y="3162650"/>
            <a:ext cx="11029615" cy="3112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81193" y="581506"/>
            <a:ext cx="11029615" cy="71365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>
              <a:spcBef>
                <a:spcPct val="0"/>
              </a:spcBef>
              <a:buNone/>
              <a:defRPr sz="3600" b="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/>
              <a:t>Институт </a:t>
            </a:r>
            <a:r>
              <a:rPr lang="ru-RU" sz="2800" dirty="0"/>
              <a:t>среднего профессионального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3306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10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20273" y="20123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36780" y="1715956"/>
            <a:ext cx="10747500" cy="10543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Примеры наших ключевых оценочных элементов</a:t>
            </a:r>
            <a:endParaRPr lang="ru-RU" sz="2400" u="sng" dirty="0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592513" y="2335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44511"/>
              </p:ext>
            </p:extLst>
          </p:nvPr>
        </p:nvGraphicFramePr>
        <p:xfrm>
          <a:off x="984086" y="2468109"/>
          <a:ext cx="10223828" cy="4657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7334">
                  <a:extLst>
                    <a:ext uri="{9D8B030D-6E8A-4147-A177-3AD203B41FA5}">
                      <a16:colId xmlns:a16="http://schemas.microsoft.com/office/drawing/2014/main" val="2380330741"/>
                    </a:ext>
                  </a:extLst>
                </a:gridCol>
                <a:gridCol w="6396494">
                  <a:extLst>
                    <a:ext uri="{9D8B030D-6E8A-4147-A177-3AD203B41FA5}">
                      <a16:colId xmlns:a16="http://schemas.microsoft.com/office/drawing/2014/main" val="3651323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Функциональность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Поиск товаров в каталоге по названию товара, описанию товара.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6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Наличие ограничений на длину введённых данных во всех полях ввода.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08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Время ответа сайта не превышает 30 сек.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118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Ведение системы контроля версий проекта.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02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Ведение системы контроля версий проекта.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Ведение системы контроля версий проекта.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104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Переносимость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Возможность открыть с самых популярных браузеров (</a:t>
                      </a:r>
                      <a:r>
                        <a:rPr lang="en-US" sz="2400" dirty="0">
                          <a:effectLst/>
                        </a:rPr>
                        <a:t>Google Chrome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Opera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Yandex</a:t>
                      </a:r>
                      <a:r>
                        <a:rPr lang="en-US" sz="2400" dirty="0">
                          <a:effectLst/>
                        </a:rPr>
                        <a:t> Browser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Mozilla Firefox</a:t>
                      </a:r>
                      <a:r>
                        <a:rPr lang="ru-RU" sz="2400" dirty="0">
                          <a:effectLst/>
                        </a:rPr>
                        <a:t>).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68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129318"/>
              </p:ext>
            </p:extLst>
          </p:nvPr>
        </p:nvGraphicFramePr>
        <p:xfrm>
          <a:off x="6375503" y="2265536"/>
          <a:ext cx="5377472" cy="3228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8448">
                  <a:extLst>
                    <a:ext uri="{9D8B030D-6E8A-4147-A177-3AD203B41FA5}">
                      <a16:colId xmlns:a16="http://schemas.microsoft.com/office/drawing/2014/main" val="1792865036"/>
                    </a:ext>
                  </a:extLst>
                </a:gridCol>
                <a:gridCol w="2689024">
                  <a:extLst>
                    <a:ext uri="{9D8B030D-6E8A-4147-A177-3AD203B41FA5}">
                      <a16:colId xmlns:a16="http://schemas.microsoft.com/office/drawing/2014/main" val="1743073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Действие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Ожидаемый результат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02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Первый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блок действий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992978"/>
                  </a:ext>
                </a:extLst>
              </a:tr>
              <a:tr h="9211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Второй блок действий</a:t>
                      </a:r>
                      <a:r>
                        <a:rPr lang="ru-RU" sz="1800" dirty="0" smtClean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Действие1,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Действие2,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Действие3,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Действие4,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29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ru-RU" sz="1800" dirty="0" smtClean="0">
                          <a:effectLst/>
                        </a:rPr>
                        <a:t>Последний блок действий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3377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11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75502" y="1965455"/>
            <a:ext cx="53774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Тест-кейс № 01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Название Тест-Кейса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806421" y="5266927"/>
            <a:ext cx="3328854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Форма </a:t>
            </a:r>
            <a:r>
              <a:rPr lang="ru-RU" sz="2800" u="sng" dirty="0" smtClean="0"/>
              <a:t>Тест-Кейса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2" y="1995430"/>
            <a:ext cx="5676900" cy="4451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Мы проводили </a:t>
            </a:r>
            <a:r>
              <a:rPr lang="ru-RU" sz="2400" b="1" dirty="0" smtClean="0"/>
              <a:t>функциональное</a:t>
            </a:r>
            <a:r>
              <a:rPr lang="ru-RU" sz="2400" dirty="0" smtClean="0"/>
              <a:t> тестирование </a:t>
            </a:r>
            <a:r>
              <a:rPr lang="ru-RU" sz="2400" u="sng" dirty="0" smtClean="0"/>
              <a:t>пользовательского интерфейса</a:t>
            </a:r>
          </a:p>
          <a:p>
            <a:r>
              <a:rPr lang="ru-RU" sz="2400" dirty="0" smtClean="0"/>
              <a:t>Пользовались методами: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Равномерного тестирования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Предугадывания ошибки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Граничного тестирования</a:t>
            </a:r>
          </a:p>
          <a:p>
            <a:r>
              <a:rPr lang="ru-RU" sz="2400" dirty="0" smtClean="0"/>
              <a:t>На данный момент процент тестового покрытия составляет </a:t>
            </a:r>
            <a:r>
              <a:rPr lang="ru-RU" sz="2400" b="1" dirty="0" smtClean="0">
                <a:solidFill>
                  <a:schemeClr val="accent1"/>
                </a:solidFill>
              </a:rPr>
              <a:t>75%</a:t>
            </a:r>
            <a:r>
              <a:rPr lang="ru-R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6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7"/>
            <a:ext cx="4381333" cy="257247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проекта была заведена система контроля версий, что также мы отмечали среди </a:t>
            </a:r>
            <a:r>
              <a:rPr lang="ru-RU" sz="2400" smtClean="0"/>
              <a:t>оценочных элементов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12</a:t>
            </a:fld>
            <a:r>
              <a:rPr lang="ru-RU" sz="1200" dirty="0"/>
              <a:t> из 14</a:t>
            </a:r>
            <a:endParaRPr lang="en-US" sz="1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1844707"/>
            <a:ext cx="6085776" cy="41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Оценочно работа выполнена на </a:t>
            </a:r>
            <a:r>
              <a:rPr lang="ru-RU" sz="2400" b="1" dirty="0" smtClean="0">
                <a:solidFill>
                  <a:schemeClr val="accent1"/>
                </a:solidFill>
              </a:rPr>
              <a:t>36,91% </a:t>
            </a:r>
            <a:r>
              <a:rPr lang="ru-RU" sz="2400" dirty="0"/>
              <a:t>от всего объёма.</a:t>
            </a:r>
          </a:p>
          <a:p>
            <a:r>
              <a:rPr lang="ru-RU" sz="2400" dirty="0"/>
              <a:t>Для </a:t>
            </a:r>
            <a:r>
              <a:rPr lang="ru-RU" sz="2400" dirty="0" smtClean="0"/>
              <a:t>завершения проекта следует: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Полноценно разобраться с технологией хостинга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Разработать полноценный </a:t>
            </a:r>
            <a:r>
              <a:rPr lang="ru-RU" sz="2400" dirty="0" err="1" smtClean="0"/>
              <a:t>агрегатор</a:t>
            </a:r>
            <a:r>
              <a:rPr lang="ru-RU" sz="2400" dirty="0" smtClean="0"/>
              <a:t> и наладить связь между веб клиентом и сервером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Разработать большее количество тест кейсов для полного покрытия</a:t>
            </a:r>
            <a:endParaRPr lang="ru-RU" sz="2400" dirty="0"/>
          </a:p>
          <a:p>
            <a:r>
              <a:rPr lang="ru-RU" sz="2400" dirty="0" smtClean="0"/>
              <a:t>Несмотря на кажущийся ещё большой объём работы, всё равно могу утверждать, что доволен своим вложенным трудом и полученными навыками.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58299" y="595821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13</a:t>
            </a:fld>
            <a:r>
              <a:rPr lang="en-US" sz="1200" dirty="0" smtClean="0"/>
              <a:t> </a:t>
            </a:r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92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34204"/>
          </a:xfrm>
        </p:spPr>
        <p:txBody>
          <a:bodyPr/>
          <a:lstStyle/>
          <a:p>
            <a:r>
              <a:rPr lang="ru-RU" dirty="0"/>
              <a:t>Сайт для компании </a:t>
            </a:r>
            <a:r>
              <a:rPr lang="ru-RU" sz="4000" dirty="0"/>
              <a:t>«Кисловодск-строй»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81194" y="2114027"/>
            <a:ext cx="10993546" cy="971740"/>
          </a:xfrm>
        </p:spPr>
        <p:txBody>
          <a:bodyPr>
            <a:noAutofit/>
          </a:bodyPr>
          <a:lstStyle/>
          <a:p>
            <a:r>
              <a:rPr lang="ru-RU" sz="2400" cap="none" dirty="0"/>
              <a:t>Автор: Моисеев Евгений</a:t>
            </a:r>
          </a:p>
          <a:p>
            <a:r>
              <a:rPr lang="en-US" sz="2400" cap="none"/>
              <a:t>GitHub: </a:t>
            </a:r>
            <a:r>
              <a:rPr lang="ru-RU" sz="2400" cap="none"/>
              <a:t> </a:t>
            </a:r>
            <a:r>
              <a:rPr lang="en-US" sz="2400" cap="none">
                <a:hlinkClick r:id="rId2"/>
              </a:rPr>
              <a:t>https://</a:t>
            </a:r>
            <a:r>
              <a:rPr lang="en-US" sz="2400" cap="none" smtClean="0">
                <a:hlinkClick r:id="rId2"/>
              </a:rPr>
              <a:t>github.com/jecsonM/MDKmyWORKasAstudent.git</a:t>
            </a:r>
            <a:endParaRPr lang="ru-RU" sz="2400" cap="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>
                <a:solidFill>
                  <a:schemeClr val="bg1"/>
                </a:solidFill>
              </a:rPr>
              <a:pPr/>
              <a:t>14</a:t>
            </a:fld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из 14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3" y="3229761"/>
            <a:ext cx="11029615" cy="3045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Спасибо за внимание</a:t>
            </a:r>
          </a:p>
          <a:p>
            <a:pPr algn="ctr"/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Готов к ответам на ваши вопросы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212580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Заказчик: Строительная компания «Кисловодск-Строй»</a:t>
            </a:r>
          </a:p>
          <a:p>
            <a:r>
              <a:rPr lang="ru-RU" sz="2400" dirty="0" smtClean="0"/>
              <a:t>Предметная область</a:t>
            </a:r>
          </a:p>
          <a:p>
            <a:r>
              <a:rPr lang="ru-RU" sz="2400" dirty="0" smtClean="0"/>
              <a:t>Сроки – примерно 2,5 месяца</a:t>
            </a:r>
          </a:p>
          <a:p>
            <a:r>
              <a:rPr lang="ru-RU" sz="2400" dirty="0" smtClean="0"/>
              <a:t>Бюджет – строго 2,125 млн. рублей</a:t>
            </a:r>
          </a:p>
          <a:p>
            <a:r>
              <a:rPr lang="ru-RU" sz="2400" dirty="0"/>
              <a:t>Требования </a:t>
            </a:r>
            <a:r>
              <a:rPr lang="ru-RU" sz="2400" dirty="0" smtClean="0"/>
              <a:t>– добавить новый функционал, создать БД, обновить дизайн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2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91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Жизненного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746" y="1786856"/>
            <a:ext cx="11029615" cy="74662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Классическая с </a:t>
            </a:r>
            <a:r>
              <a:rPr lang="ru-RU" sz="4000" dirty="0" err="1" smtClean="0"/>
              <a:t>прототипированием</a:t>
            </a:r>
            <a:endParaRPr lang="ru-RU" sz="4000" dirty="0"/>
          </a:p>
        </p:txBody>
      </p:sp>
      <p:sp>
        <p:nvSpPr>
          <p:cNvPr id="107" name="Номер слайда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3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863442" y="253347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Сбор и уточнение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требований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Быстрое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макета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Мониторинг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соглашения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Проектирования архитектуры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системы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80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системы</a:t>
            </a:r>
          </a:p>
        </p:txBody>
      </p:sp>
      <p:cxnSp>
        <p:nvCxnSpPr>
          <p:cNvPr id="85" name="Прямая со стрелкой 84"/>
          <p:cNvCxnSpPr/>
          <p:nvPr/>
        </p:nvCxnSpPr>
        <p:spPr>
          <a:xfrm>
            <a:off x="5041785" y="296293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5043183" y="366062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5043183" y="444918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5043183" y="515386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5043183" y="592565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/>
          <p:nvPr/>
        </p:nvCxnSpPr>
        <p:spPr>
          <a:xfrm flipV="1">
            <a:off x="2768937" y="3490107"/>
            <a:ext cx="74930" cy="1478915"/>
          </a:xfrm>
          <a:prstGeom prst="bentConnector3">
            <a:avLst>
              <a:gd name="adj1" fmla="val -14061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Структура сайта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4</a:t>
            </a:fld>
            <a:r>
              <a:rPr lang="ru-RU" sz="1200" dirty="0"/>
              <a:t> из 14</a:t>
            </a:r>
            <a:endParaRPr lang="en-US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33" y="1837141"/>
            <a:ext cx="8023709" cy="50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Уровни доступа: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Гостевой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Зарегистрированный пользователь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Администратор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5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9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92371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Принципы, использованные при проектировании интерфейса: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структуризации </a:t>
            </a:r>
            <a:r>
              <a:rPr lang="ru-RU" sz="2400" dirty="0" smtClean="0"/>
              <a:t>(группы эл. управления)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простоты </a:t>
            </a:r>
            <a:r>
              <a:rPr lang="ru-RU" sz="2400" dirty="0" smtClean="0"/>
              <a:t>(доступность страниц)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повторного использования </a:t>
            </a:r>
            <a:r>
              <a:rPr lang="ru-RU" sz="2400" dirty="0" smtClean="0"/>
              <a:t>(унификация интерфейса)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видимости («всё необходимое рядом»)</a:t>
            </a:r>
          </a:p>
          <a:p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6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73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28863" y="602235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7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801104" y="6103198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Корзина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925020" y="6124729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Каталог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61" y="612396"/>
            <a:ext cx="4816819" cy="5708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612396"/>
            <a:ext cx="5497008" cy="5696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81192" y="-473504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solidFill>
                  <a:schemeClr val="accent1"/>
                </a:solidFill>
              </a:rPr>
              <a:t>Графический Пользовательский интерфейс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7512" y="612396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-473504"/>
            <a:ext cx="11029616" cy="1013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Графический Пользовательский интерфейс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81192" y="4907994"/>
            <a:ext cx="4790908" cy="10543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(верх)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8</a:t>
            </a:fld>
            <a:r>
              <a:rPr lang="ru-RU" sz="1200" dirty="0"/>
              <a:t> из 14</a:t>
            </a:r>
            <a:endParaRPr lang="en-US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702545"/>
            <a:ext cx="6720332" cy="411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0" y="702546"/>
            <a:ext cx="3724992" cy="5253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6470610" y="5781930"/>
            <a:ext cx="4613944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(низ)</a:t>
            </a:r>
          </a:p>
        </p:txBody>
      </p:sp>
    </p:spTree>
    <p:extLst>
      <p:ext uri="{BB962C8B-B14F-4D97-AF65-F5344CB8AC3E}">
        <p14:creationId xmlns:p14="http://schemas.microsoft.com/office/powerpoint/2010/main" val="5726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оператора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780" y="1971413"/>
            <a:ext cx="6744748" cy="4823670"/>
          </a:xfrm>
        </p:spPr>
        <p:txBody>
          <a:bodyPr>
            <a:noAutofit/>
          </a:bodyPr>
          <a:lstStyle/>
          <a:p>
            <a:r>
              <a:rPr lang="ru-RU" sz="2600" dirty="0" smtClean="0"/>
              <a:t>Функционал, внесённый в руководство: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Запуск </a:t>
            </a:r>
            <a:r>
              <a:rPr lang="ru-RU" sz="2600" dirty="0" smtClean="0"/>
              <a:t>программы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Поиск материала по </a:t>
            </a:r>
            <a:r>
              <a:rPr lang="ru-RU" sz="2600" dirty="0" smtClean="0"/>
              <a:t>фильтру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просмотра корзины </a:t>
            </a:r>
            <a:r>
              <a:rPr lang="ru-RU" sz="2600" dirty="0" smtClean="0"/>
              <a:t>товаров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просмотра истории заказов </a:t>
            </a:r>
            <a:r>
              <a:rPr lang="ru-RU" sz="2600" dirty="0" smtClean="0"/>
              <a:t>Кошелёк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расчёта примерной стоимости </a:t>
            </a:r>
            <a:r>
              <a:rPr lang="ru-RU" sz="2600" dirty="0" smtClean="0"/>
              <a:t>застройки, </a:t>
            </a:r>
            <a:r>
              <a:rPr lang="ru-RU" sz="2600" dirty="0"/>
              <a:t>в зависимости от введённых </a:t>
            </a:r>
            <a:r>
              <a:rPr lang="ru-RU" sz="2600" dirty="0" smtClean="0"/>
              <a:t>параметров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Завершение </a:t>
            </a:r>
            <a:r>
              <a:rPr lang="ru-RU" sz="2600" dirty="0" smtClean="0"/>
              <a:t>программы</a:t>
            </a:r>
            <a:endParaRPr lang="ru-RU" sz="2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46751" y="1971413"/>
            <a:ext cx="4915950" cy="4823670"/>
          </a:xfrm>
        </p:spPr>
        <p:txBody>
          <a:bodyPr>
            <a:noAutofit/>
          </a:bodyPr>
          <a:lstStyle/>
          <a:p>
            <a:r>
              <a:rPr lang="ru-RU" sz="2600" dirty="0" smtClean="0"/>
              <a:t>В руководстве описаны ошибки: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Ввод некорректных данных в калькулятор примерной стоимости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Ошибка работы всего сайта, во время технических неполадок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Ввод некорректного адреса доставки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51246" y="621619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9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48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451</TotalTime>
  <Words>481</Words>
  <Application>Microsoft Office PowerPoint</Application>
  <PresentationFormat>Широкоэкранный</PresentationFormat>
  <Paragraphs>113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Times New Roman</vt:lpstr>
      <vt:lpstr>Wingdings 2</vt:lpstr>
      <vt:lpstr>Дивиденд</vt:lpstr>
      <vt:lpstr>Сайт для компании «Кисловодск-строй»</vt:lpstr>
      <vt:lpstr>Предметная область</vt:lpstr>
      <vt:lpstr>Модель Жизненного цикла</vt:lpstr>
      <vt:lpstr>Графический Пользовательский интерфейс</vt:lpstr>
      <vt:lpstr>Графический Пользовательский интерфейс</vt:lpstr>
      <vt:lpstr>Графический Пользовательский интерфейс</vt:lpstr>
      <vt:lpstr>Презентация PowerPoint</vt:lpstr>
      <vt:lpstr>Графический Пользовательский интерфейс</vt:lpstr>
      <vt:lpstr>Руководство оператора</vt:lpstr>
      <vt:lpstr>Тестирование</vt:lpstr>
      <vt:lpstr>Тестирование</vt:lpstr>
      <vt:lpstr>Система контроля версий</vt:lpstr>
      <vt:lpstr>Выводы</vt:lpstr>
      <vt:lpstr>Сайт для компании «Кисловодск-строй»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компании «Кисловодск-строй»</dc:title>
  <dc:creator>evgen</dc:creator>
  <cp:lastModifiedBy>evgen</cp:lastModifiedBy>
  <cp:revision>37</cp:revision>
  <dcterms:created xsi:type="dcterms:W3CDTF">2024-06-17T10:39:22Z</dcterms:created>
  <dcterms:modified xsi:type="dcterms:W3CDTF">2024-06-24T08:57:51Z</dcterms:modified>
</cp:coreProperties>
</file>