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2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8" r:id="rId8"/>
    <p:sldId id="262" r:id="rId9"/>
    <p:sldId id="264" r:id="rId10"/>
    <p:sldId id="265" r:id="rId11"/>
    <p:sldId id="266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n" initials="e" lastIdx="2" clrIdx="0">
    <p:extLst>
      <p:ext uri="{19B8F6BF-5375-455C-9EA6-DF929625EA0E}">
        <p15:presenceInfo xmlns:p15="http://schemas.microsoft.com/office/powerpoint/2012/main" userId="7c2057cc35d274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20T22:14:50.178" idx="2">
    <p:pos x="10" y="10"/>
    <p:text>Со слайда 6 по 8 будет множество переключений во время презентации для наглядной демонстрации принципов.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D3FD7-A755-4966-A4E3-844B456159E1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B48F5-1657-4915-8D98-F0B144A908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39B03AD-6ED1-4274-A52A-DC9FA690B45D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0814-6C13-4B68-BA33-FC93401D68EA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A8EC655-A397-44F6-BEB5-313C5D0F8057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0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375E-3736-4BED-B83B-878B977CCF33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3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E8A1D6-559C-4085-B648-411A8ED5D278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6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5F190-BFE2-4CFD-9A7E-BD949474EF89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24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5710-0CB8-4676-9B8A-3AA4A0ACE6ED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0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0F95-D820-4A9A-9A58-FE09324B1C7B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4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D4B6-5C60-499C-BC94-767365083D7C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21958E-7981-43C3-93C0-452CF197834A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32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4962-766E-43CB-AAF1-179505212E07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CB1547-160B-4F9E-9E20-0F577EC68284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43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csonM/MDKmyWORKasAstuden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065043"/>
          </a:xfrm>
        </p:spPr>
        <p:txBody>
          <a:bodyPr>
            <a:noAutofit/>
          </a:bodyPr>
          <a:lstStyle/>
          <a:p>
            <a:r>
              <a:rPr lang="ru-RU" dirty="0" smtClean="0"/>
              <a:t>Сайт для компании </a:t>
            </a:r>
            <a:r>
              <a:rPr lang="ru-RU" sz="4000" dirty="0" smtClean="0"/>
              <a:t>«Кисловодск-строй»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085475"/>
            <a:ext cx="10993546" cy="1000292"/>
          </a:xfrm>
        </p:spPr>
        <p:txBody>
          <a:bodyPr>
            <a:norm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 dirty="0"/>
              <a:t>GitHub: </a:t>
            </a:r>
            <a:r>
              <a:rPr lang="ru-RU" sz="2400" cap="none" dirty="0"/>
              <a:t> </a:t>
            </a:r>
            <a:r>
              <a:rPr lang="en-US" sz="2400" cap="none" dirty="0">
                <a:hlinkClick r:id="rId2"/>
              </a:rPr>
              <a:t>https://github.com/jecsonM/MDKmyWORKasAstudent.git</a:t>
            </a:r>
            <a:endParaRPr lang="ru-RU" sz="2400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81193" y="3162650"/>
            <a:ext cx="11029615" cy="3112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200" b="1" dirty="0">
                <a:solidFill>
                  <a:schemeClr val="bg1"/>
                </a:solidFill>
              </a:rPr>
              <a:t>Министерство науки и высшего образования Российской Федерации</a:t>
            </a:r>
            <a:endParaRPr lang="ru-RU" sz="2200" dirty="0">
              <a:solidFill>
                <a:schemeClr val="bg1"/>
              </a:solidFill>
            </a:endParaRP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федеральное государственное автономное образовательное учреждение 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высшего образования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«Санкт-Петербургский политехнический университет Петра Великого»</a:t>
            </a:r>
          </a:p>
          <a:p>
            <a:pPr algn="ctr"/>
            <a:r>
              <a:rPr lang="ru-RU" sz="2200" dirty="0">
                <a:solidFill>
                  <a:schemeClr val="bg1"/>
                </a:solidFill>
              </a:rPr>
              <a:t>(ФГАОУ ВО «</a:t>
            </a:r>
            <a:r>
              <a:rPr lang="ru-RU" sz="2200" dirty="0" err="1">
                <a:solidFill>
                  <a:schemeClr val="bg1"/>
                </a:solidFill>
              </a:rPr>
              <a:t>СПбПУ</a:t>
            </a:r>
            <a:r>
              <a:rPr lang="ru-RU" sz="2200" dirty="0">
                <a:solidFill>
                  <a:schemeClr val="bg1"/>
                </a:solidFill>
              </a:rPr>
              <a:t>»)</a:t>
            </a:r>
          </a:p>
          <a:p>
            <a:pPr algn="ctr"/>
            <a:r>
              <a:rPr lang="ru-RU" sz="2200" b="1" dirty="0">
                <a:solidFill>
                  <a:schemeClr val="bg1"/>
                </a:solidFill>
              </a:rPr>
              <a:t>Институт среднего профессионального образования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4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10</a:t>
            </a:fld>
            <a:endParaRPr lang="en-US" sz="1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20273" y="20123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36780" y="1715956"/>
            <a:ext cx="10747500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Примеры наших ключевых оценочных элементов</a:t>
            </a:r>
            <a:endParaRPr lang="ru-RU" sz="2400" u="sng" dirty="0" smtClean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592513" y="2335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11935"/>
              </p:ext>
            </p:extLst>
          </p:nvPr>
        </p:nvGraphicFramePr>
        <p:xfrm>
          <a:off x="581192" y="2631573"/>
          <a:ext cx="10510838" cy="39135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34778">
                  <a:extLst>
                    <a:ext uri="{9D8B030D-6E8A-4147-A177-3AD203B41FA5}">
                      <a16:colId xmlns:a16="http://schemas.microsoft.com/office/drawing/2014/main" val="2380330741"/>
                    </a:ext>
                  </a:extLst>
                </a:gridCol>
                <a:gridCol w="6576060">
                  <a:extLst>
                    <a:ext uri="{9D8B030D-6E8A-4147-A177-3AD203B41FA5}">
                      <a16:colId xmlns:a16="http://schemas.microsoft.com/office/drawing/2014/main" val="3651323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Функциональность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chemeClr val="tx1"/>
                          </a:solidFill>
                          <a:effectLst/>
                        </a:rPr>
                        <a:t>Поиск товаров в каталоге по названию товара, описанию товара.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56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Надёжность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Наличие ограничений на длину введённых данных во всех полях ввода.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9084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Удобство использования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Время ответа сайта не превышает 30 сек.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011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Производительность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Ведение системы контроля версий проекта.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02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Удобство сопровождения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Ведение системы контроля версий проекта.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104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Переносимость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Возможность открыть с самых популярных браузеров (</a:t>
                      </a:r>
                      <a:r>
                        <a:rPr lang="en-US" sz="2400" dirty="0">
                          <a:effectLst/>
                        </a:rPr>
                        <a:t>Google Chrome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Opera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Yandex</a:t>
                      </a:r>
                      <a:r>
                        <a:rPr lang="en-US" sz="2400" dirty="0">
                          <a:effectLst/>
                        </a:rPr>
                        <a:t> Browser</a:t>
                      </a:r>
                      <a:r>
                        <a:rPr lang="ru-RU" sz="2400" dirty="0">
                          <a:effectLst/>
                        </a:rPr>
                        <a:t>, </a:t>
                      </a:r>
                      <a:r>
                        <a:rPr lang="en-US" sz="2400" dirty="0">
                          <a:effectLst/>
                        </a:rPr>
                        <a:t>Mozilla Firefox</a:t>
                      </a:r>
                      <a:r>
                        <a:rPr lang="ru-RU" sz="2400" dirty="0">
                          <a:effectLst/>
                        </a:rPr>
                        <a:t>).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68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129318"/>
              </p:ext>
            </p:extLst>
          </p:nvPr>
        </p:nvGraphicFramePr>
        <p:xfrm>
          <a:off x="6375503" y="2265536"/>
          <a:ext cx="5377472" cy="3172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8448">
                  <a:extLst>
                    <a:ext uri="{9D8B030D-6E8A-4147-A177-3AD203B41FA5}">
                      <a16:colId xmlns:a16="http://schemas.microsoft.com/office/drawing/2014/main" val="1792865036"/>
                    </a:ext>
                  </a:extLst>
                </a:gridCol>
                <a:gridCol w="2689024">
                  <a:extLst>
                    <a:ext uri="{9D8B030D-6E8A-4147-A177-3AD203B41FA5}">
                      <a16:colId xmlns:a16="http://schemas.microsoft.com/office/drawing/2014/main" val="1743073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Действие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Ожидаемый результат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02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Первый</a:t>
                      </a:r>
                      <a:r>
                        <a:rPr lang="ru-RU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9992978"/>
                  </a:ext>
                </a:extLst>
              </a:tr>
              <a:tr h="92115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Второй блок действий</a:t>
                      </a:r>
                      <a:r>
                        <a:rPr lang="ru-RU" sz="1800" dirty="0" smtClean="0">
                          <a:effectLst/>
                        </a:rPr>
                        <a:t>: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Действие1,</a:t>
                      </a:r>
                      <a:endParaRPr lang="ru-RU" sz="18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Действие2,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ru-RU" sz="1800" dirty="0" smtClean="0">
                          <a:effectLst/>
                        </a:rPr>
                        <a:t>Действие3,</a:t>
                      </a:r>
                    </a:p>
                    <a:p>
                      <a:pPr marL="342900" marR="0" lvl="0" indent="-34290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Действие4,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92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</a:pPr>
                      <a:r>
                        <a:rPr lang="ru-RU" sz="1800" dirty="0" smtClean="0">
                          <a:effectLst/>
                        </a:rPr>
                        <a:t>Последний блок действий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3377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11</a:t>
            </a:fld>
            <a:endParaRPr lang="en-US" sz="1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75502" y="1965455"/>
            <a:ext cx="53774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Тест-кейс № 01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Название Тест-Кейса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7806421" y="5266927"/>
            <a:ext cx="332885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Форма </a:t>
            </a:r>
            <a:r>
              <a:rPr lang="ru-RU" sz="2800" u="sng" dirty="0" smtClean="0"/>
              <a:t>Тест-Кейса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2" y="1995430"/>
            <a:ext cx="5676900" cy="4451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Мы </a:t>
            </a:r>
            <a:r>
              <a:rPr lang="ru-RU" sz="2400" dirty="0" smtClean="0"/>
              <a:t>проводили </a:t>
            </a:r>
            <a:r>
              <a:rPr lang="ru-RU" sz="2400" b="1" dirty="0" smtClean="0"/>
              <a:t>функциональное</a:t>
            </a:r>
            <a:r>
              <a:rPr lang="ru-RU" sz="2400" dirty="0" smtClean="0"/>
              <a:t> тестирование </a:t>
            </a:r>
            <a:r>
              <a:rPr lang="ru-RU" sz="2400" u="sng" dirty="0" smtClean="0"/>
              <a:t>пользовательского интерфейса</a:t>
            </a:r>
          </a:p>
          <a:p>
            <a:r>
              <a:rPr lang="ru-RU" sz="2400" dirty="0" smtClean="0"/>
              <a:t>Пользовались методами: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Равномерного тестирования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Предугадывания ошибки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Граничного тестирования</a:t>
            </a:r>
          </a:p>
          <a:p>
            <a:r>
              <a:rPr lang="ru-RU" sz="2400" dirty="0" smtClean="0"/>
              <a:t>На данный момент процент тестового покрытия составляет </a:t>
            </a:r>
            <a:r>
              <a:rPr lang="ru-RU" sz="2400" b="1" dirty="0" smtClean="0">
                <a:solidFill>
                  <a:schemeClr val="accent1"/>
                </a:solidFill>
              </a:rPr>
              <a:t>75%</a:t>
            </a:r>
            <a:r>
              <a:rPr lang="ru-RU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46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контроля версий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7"/>
            <a:ext cx="4381333" cy="2572478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Для проекта была заведена система контроля версий, что также мы отмечали среди </a:t>
            </a:r>
            <a:r>
              <a:rPr lang="ru-RU" sz="2400" smtClean="0"/>
              <a:t>оценочных элементов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12</a:t>
            </a:fld>
            <a:endParaRPr lang="en-US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44707"/>
            <a:ext cx="6272212" cy="42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 smtClean="0"/>
              <a:t>Оценочно работа выполнена на </a:t>
            </a:r>
            <a:r>
              <a:rPr lang="ru-RU" sz="2400" b="1" dirty="0" smtClean="0">
                <a:solidFill>
                  <a:schemeClr val="accent1"/>
                </a:solidFill>
              </a:rPr>
              <a:t>36,91% </a:t>
            </a:r>
            <a:r>
              <a:rPr lang="ru-RU" sz="2400" dirty="0"/>
              <a:t>от всего объёма.</a:t>
            </a:r>
          </a:p>
          <a:p>
            <a:r>
              <a:rPr lang="ru-RU" sz="2400" dirty="0"/>
              <a:t>Для </a:t>
            </a:r>
            <a:r>
              <a:rPr lang="ru-RU" sz="2400" dirty="0" smtClean="0"/>
              <a:t>завершения проекта следует: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Полноценно разобраться с технологией хостинга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полноценный </a:t>
            </a:r>
            <a:r>
              <a:rPr lang="ru-RU" sz="2400" dirty="0" err="1" smtClean="0"/>
              <a:t>агрегатор</a:t>
            </a:r>
            <a:r>
              <a:rPr lang="ru-RU" sz="2400" dirty="0" smtClean="0"/>
              <a:t> и наладить связь между веб клиентом и сервером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/>
              <a:t>Разработать большее количество тест кейсов для полного покрытия</a:t>
            </a:r>
            <a:endParaRPr lang="ru-RU" sz="2400" dirty="0"/>
          </a:p>
          <a:p>
            <a:r>
              <a:rPr lang="ru-RU" sz="2400" dirty="0" smtClean="0"/>
              <a:t>Несмотря на кажущийся ещё большой объём работы, всё равно могу утверждать, что доволен своим вложенным трудом и полученными навыками.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558299" y="5958214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92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934204"/>
          </a:xfrm>
        </p:spPr>
        <p:txBody>
          <a:bodyPr/>
          <a:lstStyle/>
          <a:p>
            <a:r>
              <a:rPr lang="ru-RU" dirty="0"/>
              <a:t>Сайт для компании </a:t>
            </a:r>
            <a:r>
              <a:rPr lang="ru-RU" sz="4000" dirty="0"/>
              <a:t>«Кисловодск-строй»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581194" y="2114027"/>
            <a:ext cx="10993546" cy="971740"/>
          </a:xfrm>
        </p:spPr>
        <p:txBody>
          <a:bodyPr>
            <a:noAutofit/>
          </a:bodyPr>
          <a:lstStyle/>
          <a:p>
            <a:r>
              <a:rPr lang="ru-RU" sz="2400" cap="none" dirty="0"/>
              <a:t>Автор: Моисеев Евгений</a:t>
            </a:r>
          </a:p>
          <a:p>
            <a:r>
              <a:rPr lang="en-US" sz="2400" cap="none"/>
              <a:t>GitHub: </a:t>
            </a:r>
            <a:r>
              <a:rPr lang="ru-RU" sz="2400" cap="none"/>
              <a:t> </a:t>
            </a:r>
            <a:r>
              <a:rPr lang="en-US" sz="2400" cap="none">
                <a:hlinkClick r:id="rId2"/>
              </a:rPr>
              <a:t>https://</a:t>
            </a:r>
            <a:r>
              <a:rPr lang="en-US" sz="2400" cap="none" smtClean="0">
                <a:hlinkClick r:id="rId2"/>
              </a:rPr>
              <a:t>github.com/jecsonM/MDKmyWORKasAstudent.git</a:t>
            </a:r>
            <a:endParaRPr lang="ru-RU" sz="2400" cap="none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>
                <a:solidFill>
                  <a:schemeClr val="bg1"/>
                </a:solidFill>
              </a:rPr>
              <a:pPr/>
              <a:t>14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81193" y="3229761"/>
            <a:ext cx="11029615" cy="3045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Спасибо за внимание</a:t>
            </a:r>
          </a:p>
          <a:p>
            <a:pPr algn="ctr"/>
            <a:endParaRPr lang="ru-RU" sz="3600" b="1" dirty="0">
              <a:solidFill>
                <a:schemeClr val="bg1"/>
              </a:solidFill>
            </a:endParaRPr>
          </a:p>
          <a:p>
            <a:pPr algn="ctr"/>
            <a:r>
              <a:rPr lang="ru-RU" sz="3600" b="1" dirty="0" smtClean="0">
                <a:solidFill>
                  <a:schemeClr val="bg1"/>
                </a:solidFill>
              </a:rPr>
              <a:t>Готов к ответам на ваши вопросы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7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Предметная область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3" y="2212580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Заказчик: Строительная компания «Кисловодск-Строй»</a:t>
            </a:r>
          </a:p>
          <a:p>
            <a:r>
              <a:rPr lang="ru-RU" sz="2400" dirty="0" smtClean="0"/>
              <a:t>Предметная область</a:t>
            </a:r>
          </a:p>
          <a:p>
            <a:r>
              <a:rPr lang="ru-RU" sz="2400" dirty="0" smtClean="0"/>
              <a:t>Сроки – </a:t>
            </a:r>
            <a:r>
              <a:rPr lang="ru-RU" sz="2400" dirty="0" smtClean="0"/>
              <a:t>примерно 2,5 </a:t>
            </a:r>
            <a:r>
              <a:rPr lang="ru-RU" sz="2400" dirty="0" smtClean="0"/>
              <a:t>месяца</a:t>
            </a:r>
          </a:p>
          <a:p>
            <a:r>
              <a:rPr lang="ru-RU" sz="2400" dirty="0" smtClean="0"/>
              <a:t>Бюджет – </a:t>
            </a:r>
            <a:r>
              <a:rPr lang="ru-RU" sz="2400" dirty="0" smtClean="0"/>
              <a:t>строго </a:t>
            </a:r>
            <a:r>
              <a:rPr lang="ru-RU" sz="2400" dirty="0" smtClean="0"/>
              <a:t>2,125 </a:t>
            </a:r>
            <a:r>
              <a:rPr lang="ru-RU" sz="2400" dirty="0" smtClean="0"/>
              <a:t>млн. рублей</a:t>
            </a:r>
          </a:p>
          <a:p>
            <a:r>
              <a:rPr lang="ru-RU" sz="2400" dirty="0"/>
              <a:t>Требования </a:t>
            </a:r>
            <a:r>
              <a:rPr lang="ru-RU" sz="2400" dirty="0" smtClean="0"/>
              <a:t>– добавить новый функционал, создать БД, обновить дизайн</a:t>
            </a:r>
            <a:endParaRPr lang="ru-RU" sz="2400" dirty="0" smtClean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917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Жизненного цикла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3746" y="1786856"/>
            <a:ext cx="11029615" cy="74662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Классическая с </a:t>
            </a:r>
            <a:r>
              <a:rPr lang="ru-RU" sz="4000" dirty="0" err="1" smtClean="0"/>
              <a:t>прототипированием</a:t>
            </a:r>
            <a:endParaRPr lang="ru-RU" sz="4000" dirty="0"/>
          </a:p>
        </p:txBody>
      </p:sp>
      <p:sp>
        <p:nvSpPr>
          <p:cNvPr id="107" name="Номер слайда 10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3</a:t>
            </a:fld>
            <a:endParaRPr lang="en-US" sz="12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2863442" y="253347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Сбор и уточнение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требований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Быстрое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макета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Мониторинг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соглашения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Проектирования архитектуры </a:t>
            </a:r>
            <a:r>
              <a:rPr lang="ru-RU" sz="24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системы</a:t>
            </a:r>
          </a:p>
          <a:p>
            <a:pPr marL="400050" lvl="0" indent="-400050">
              <a:spcAft>
                <a:spcPts val="0"/>
              </a:spcAft>
              <a:buClr>
                <a:schemeClr val="accent2"/>
              </a:buClr>
              <a:buFont typeface="+mj-lt"/>
              <a:buAutoNum type="romanUcPeriod"/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00050" lvl="0" indent="-400050">
              <a:spcAft>
                <a:spcPts val="800"/>
              </a:spcAft>
              <a:buClr>
                <a:schemeClr val="accent2"/>
              </a:buClr>
              <a:buFont typeface="+mj-lt"/>
              <a:buAutoNum type="romanUcPeriod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системы</a:t>
            </a:r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5041785" y="296293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5043183" y="366062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/>
          <p:nvPr/>
        </p:nvCxnSpPr>
        <p:spPr>
          <a:xfrm>
            <a:off x="5043183" y="4449189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5043183" y="515386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>
            <a:off x="5043183" y="5925653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/>
          <p:nvPr/>
        </p:nvCxnSpPr>
        <p:spPr>
          <a:xfrm flipV="1">
            <a:off x="2768937" y="3490107"/>
            <a:ext cx="74930" cy="1478915"/>
          </a:xfrm>
          <a:prstGeom prst="bentConnector3">
            <a:avLst>
              <a:gd name="adj1" fmla="val -140616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3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Графический Пользовательский 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Структура сайта</a:t>
            </a:r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4</a:t>
            </a:fld>
            <a:endParaRPr lang="en-US" sz="1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20" y="1871737"/>
            <a:ext cx="7732756" cy="48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Уровни доступа: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Гостевой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Зарегистрированный пользователь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3600" dirty="0" smtClean="0"/>
              <a:t>Администратор</a:t>
            </a:r>
            <a:endParaRPr lang="ru-RU" sz="3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9992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Пользовательский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92371"/>
            <a:ext cx="11029615" cy="36783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Принципы, использованные при проектировании интерфейса: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структуризации </a:t>
            </a:r>
            <a:r>
              <a:rPr lang="ru-RU" sz="2400" dirty="0" smtClean="0"/>
              <a:t>(группы эл. управления)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простоты </a:t>
            </a:r>
            <a:r>
              <a:rPr lang="ru-RU" sz="2400" dirty="0" smtClean="0"/>
              <a:t>(доступность страниц)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/>
              <a:t>повторного </a:t>
            </a:r>
            <a:r>
              <a:rPr lang="ru-RU" sz="2400" dirty="0"/>
              <a:t>использования </a:t>
            </a:r>
            <a:r>
              <a:rPr lang="ru-RU" sz="2400" dirty="0" smtClean="0"/>
              <a:t>(унификация интерфейса)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Принцип </a:t>
            </a:r>
            <a:r>
              <a:rPr lang="ru-RU" sz="2400" dirty="0" smtClean="0"/>
              <a:t>видимости («всё необходимое рядом»)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731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28863" y="602235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7</a:t>
            </a:fld>
            <a:endParaRPr lang="en-US" sz="12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1801104" y="6103198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Корзина</a:t>
            </a: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7925020" y="6124729"/>
            <a:ext cx="3159535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Каталог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595" y="625042"/>
            <a:ext cx="4806149" cy="5696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612396"/>
            <a:ext cx="5497008" cy="5696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581192" y="-473504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mtClean="0">
                <a:solidFill>
                  <a:schemeClr val="accent1"/>
                </a:solidFill>
              </a:rPr>
              <a:t>Графический Пользовательский интерфейс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27512" y="612396"/>
            <a:ext cx="11334276" cy="6049661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-473504"/>
            <a:ext cx="11029616" cy="1013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/>
                </a:solidFill>
              </a:rPr>
              <a:t>Графический Пользовательский интерфейс</a:t>
            </a:r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581192" y="4907994"/>
            <a:ext cx="4790908" cy="105433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(верх)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8</a:t>
            </a:fld>
            <a:endParaRPr lang="en-US" sz="12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2" y="702545"/>
            <a:ext cx="6720332" cy="4115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430" y="702546"/>
            <a:ext cx="3724992" cy="52535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Объект 2"/>
          <p:cNvSpPr txBox="1">
            <a:spLocks/>
          </p:cNvSpPr>
          <p:nvPr/>
        </p:nvSpPr>
        <p:spPr>
          <a:xfrm>
            <a:off x="6802478" y="5762880"/>
            <a:ext cx="4613944" cy="1054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Макет </a:t>
            </a:r>
            <a:r>
              <a:rPr lang="ru-RU" sz="2400" u="sng" dirty="0" smtClean="0"/>
              <a:t>Главной страницы (низ)</a:t>
            </a:r>
          </a:p>
        </p:txBody>
      </p:sp>
    </p:spTree>
    <p:extLst>
      <p:ext uri="{BB962C8B-B14F-4D97-AF65-F5344CB8AC3E}">
        <p14:creationId xmlns:p14="http://schemas.microsoft.com/office/powerpoint/2010/main" val="57263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Руководство оператора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67780" y="1971413"/>
            <a:ext cx="6744748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Функционал, внесённый в руководство: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Запуск </a:t>
            </a:r>
            <a:r>
              <a:rPr lang="ru-RU" sz="2600" dirty="0" smtClean="0"/>
              <a:t>программы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Поиск материала по </a:t>
            </a:r>
            <a:r>
              <a:rPr lang="ru-RU" sz="2600" dirty="0" smtClean="0"/>
              <a:t>фильтру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корзины </a:t>
            </a:r>
            <a:r>
              <a:rPr lang="ru-RU" sz="2600" dirty="0" smtClean="0"/>
              <a:t>товаров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просмотра истории заказов </a:t>
            </a:r>
            <a:r>
              <a:rPr lang="ru-RU" sz="2600" dirty="0" smtClean="0"/>
              <a:t>Кошелёк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Функция расчёта примерной стоимости </a:t>
            </a:r>
            <a:r>
              <a:rPr lang="ru-RU" sz="2600" dirty="0" smtClean="0"/>
              <a:t>застройки, </a:t>
            </a:r>
            <a:r>
              <a:rPr lang="ru-RU" sz="2600" dirty="0"/>
              <a:t>в зависимости от введённых </a:t>
            </a:r>
            <a:r>
              <a:rPr lang="ru-RU" sz="2600" dirty="0" smtClean="0"/>
              <a:t>параметров</a:t>
            </a:r>
            <a:endParaRPr lang="ru-RU" sz="2600" dirty="0"/>
          </a:p>
          <a:p>
            <a:pPr marL="342900" lvl="0" indent="-342900">
              <a:buFont typeface="+mj-lt"/>
              <a:buAutoNum type="arabicPeriod"/>
            </a:pPr>
            <a:r>
              <a:rPr lang="ru-RU" sz="2600" dirty="0"/>
              <a:t>Завершение </a:t>
            </a:r>
            <a:r>
              <a:rPr lang="ru-RU" sz="2600" dirty="0" smtClean="0"/>
              <a:t>программы</a:t>
            </a:r>
            <a:endParaRPr lang="ru-RU" sz="2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46751" y="1971413"/>
            <a:ext cx="4915950" cy="4823670"/>
          </a:xfrm>
        </p:spPr>
        <p:txBody>
          <a:bodyPr>
            <a:noAutofit/>
          </a:bodyPr>
          <a:lstStyle/>
          <a:p>
            <a:r>
              <a:rPr lang="ru-RU" sz="2600" dirty="0" smtClean="0"/>
              <a:t>В руководстве описаны ошибки: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некорректных данных в калькулятор примерной стоимости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Ошибка работы всего сайта, во время технических неполадок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600" dirty="0" smtClean="0"/>
              <a:t>Ввод некорректного адреса доставки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51246" y="6216196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483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435</TotalTime>
  <Words>482</Words>
  <Application>Microsoft Office PowerPoint</Application>
  <PresentationFormat>Широкоэкранный</PresentationFormat>
  <Paragraphs>121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Gill Sans MT</vt:lpstr>
      <vt:lpstr>Times New Roman</vt:lpstr>
      <vt:lpstr>Wingdings 2</vt:lpstr>
      <vt:lpstr>Дивиденд</vt:lpstr>
      <vt:lpstr>Сайт для компании «Кисловодск-строй»</vt:lpstr>
      <vt:lpstr>Предметная область</vt:lpstr>
      <vt:lpstr>Модель Жизненного цикла</vt:lpstr>
      <vt:lpstr>Графический Пользовательский интерфейс</vt:lpstr>
      <vt:lpstr>Графический Пользовательский интерфейс</vt:lpstr>
      <vt:lpstr>Графический Пользовательский интерфейс</vt:lpstr>
      <vt:lpstr>Презентация PowerPoint</vt:lpstr>
      <vt:lpstr>Графический Пользовательский интерфейс</vt:lpstr>
      <vt:lpstr>Руководство оператора</vt:lpstr>
      <vt:lpstr>Тестирование</vt:lpstr>
      <vt:lpstr>Тестирование</vt:lpstr>
      <vt:lpstr>Система контроля версий</vt:lpstr>
      <vt:lpstr>Выводы</vt:lpstr>
      <vt:lpstr>Сайт для компании «Кисловодск-строй»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компании «Кисловодск-строй»</dc:title>
  <dc:creator>evgen</dc:creator>
  <cp:lastModifiedBy>evgen</cp:lastModifiedBy>
  <cp:revision>33</cp:revision>
  <dcterms:created xsi:type="dcterms:W3CDTF">2024-06-17T10:39:22Z</dcterms:created>
  <dcterms:modified xsi:type="dcterms:W3CDTF">2024-06-20T19:33:30Z</dcterms:modified>
</cp:coreProperties>
</file>