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5" r:id="rId2"/>
    <p:sldMasterId id="2147483901" r:id="rId3"/>
  </p:sldMasterIdLst>
  <p:notesMasterIdLst>
    <p:notesMasterId r:id="rId16"/>
  </p:notesMasterIdLst>
  <p:sldIdLst>
    <p:sldId id="295" r:id="rId4"/>
    <p:sldId id="287" r:id="rId5"/>
    <p:sldId id="296" r:id="rId6"/>
    <p:sldId id="301" r:id="rId7"/>
    <p:sldId id="302" r:id="rId8"/>
    <p:sldId id="304" r:id="rId9"/>
    <p:sldId id="305" r:id="rId10"/>
    <p:sldId id="306" r:id="rId11"/>
    <p:sldId id="308" r:id="rId12"/>
    <p:sldId id="310" r:id="rId13"/>
    <p:sldId id="312" r:id="rId14"/>
    <p:sldId id="315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EFF"/>
    <a:srgbClr val="C859FF"/>
    <a:srgbClr val="FF0000"/>
    <a:srgbClr val="E32816"/>
    <a:srgbClr val="B02111"/>
    <a:srgbClr val="F23C00"/>
    <a:srgbClr val="3B8283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37B19-17C7-4FCB-A38A-CAD7B81715B8}" v="2" dt="2021-12-10T11:32:40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5994"/>
  </p:normalViewPr>
  <p:slideViewPr>
    <p:cSldViewPr snapToGrid="0" snapToObjects="1">
      <p:cViewPr varScale="1">
        <p:scale>
          <a:sx n="72" d="100"/>
          <a:sy n="72" d="100"/>
        </p:scale>
        <p:origin x="60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enton" userId="5293371be2fe45bc" providerId="LiveId" clId="{CDD37B19-17C7-4FCB-A38A-CAD7B81715B8}"/>
    <pc:docChg chg="custSel modSld">
      <pc:chgData name="Jake Denton" userId="5293371be2fe45bc" providerId="LiveId" clId="{CDD37B19-17C7-4FCB-A38A-CAD7B81715B8}" dt="2021-12-10T11:33:18.479" v="127" actId="1076"/>
      <pc:docMkLst>
        <pc:docMk/>
      </pc:docMkLst>
      <pc:sldChg chg="addSp modSp mod">
        <pc:chgData name="Jake Denton" userId="5293371be2fe45bc" providerId="LiveId" clId="{CDD37B19-17C7-4FCB-A38A-CAD7B81715B8}" dt="2021-12-10T11:33:18.479" v="127" actId="1076"/>
        <pc:sldMkLst>
          <pc:docMk/>
          <pc:sldMk cId="787089491" sldId="315"/>
        </pc:sldMkLst>
        <pc:spChg chg="add mod">
          <ac:chgData name="Jake Denton" userId="5293371be2fe45bc" providerId="LiveId" clId="{CDD37B19-17C7-4FCB-A38A-CAD7B81715B8}" dt="2021-12-10T11:33:18.479" v="127" actId="1076"/>
          <ac:spMkLst>
            <pc:docMk/>
            <pc:sldMk cId="787089491" sldId="315"/>
            <ac:spMk id="4" creationId="{2A56ED6A-A6BE-4E35-8282-BCFFE08947EE}"/>
          </ac:spMkLst>
        </pc:spChg>
        <pc:spChg chg="mod">
          <ac:chgData name="Jake Denton" userId="5293371be2fe45bc" providerId="LiveId" clId="{CDD37B19-17C7-4FCB-A38A-CAD7B81715B8}" dt="2021-12-10T11:30:31.712" v="0" actId="1076"/>
          <ac:spMkLst>
            <pc:docMk/>
            <pc:sldMk cId="787089491" sldId="315"/>
            <ac:spMk id="13" creationId="{2DC0C5F2-02B6-1E47-9212-87E8DB0AFC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35D83-82A4-4E5A-A8A0-CF45ED2C49CA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999D-3598-4858-A7D6-649B11162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斜纹 11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斜纹 15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斜纹 8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87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91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42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3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2" name="斜纹 11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斜纹 12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5" name="斜纹 14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斜纹 15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977260" y="-3347"/>
            <a:ext cx="6214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4" name="斜纹 13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斜纹 16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斜纹 18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flipH="1">
            <a:off x="0" y="-3347"/>
            <a:ext cx="59772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58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12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05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1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50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2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18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0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5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48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69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斜纹 11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斜纹 15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0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188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斜纹 11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斜纹 15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6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斜纹 9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斜纹 3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8" r:id="rId3"/>
    <p:sldLayoutId id="2147483699" r:id="rId4"/>
    <p:sldLayoutId id="2147483683" r:id="rId5"/>
    <p:sldLayoutId id="2147483686" r:id="rId6"/>
    <p:sldLayoutId id="2147483688" r:id="rId7"/>
    <p:sldLayoutId id="2147483682" r:id="rId8"/>
    <p:sldLayoutId id="2147483691" r:id="rId9"/>
    <p:sldLayoutId id="2147483689" r:id="rId10"/>
    <p:sldLayoutId id="2147483687" r:id="rId11"/>
    <p:sldLayoutId id="2147483684" r:id="rId12"/>
    <p:sldLayoutId id="2147483696" r:id="rId13"/>
    <p:sldLayoutId id="2147483697" r:id="rId14"/>
    <p:sldLayoutId id="2147483694" r:id="rId15"/>
    <p:sldLayoutId id="2147483692" r:id="rId16"/>
    <p:sldLayoutId id="2147483700" r:id="rId17"/>
    <p:sldLayoutId id="2147483701" r:id="rId18"/>
    <p:sldLayoutId id="2147483702" r:id="rId19"/>
    <p:sldLayoutId id="2147483704" r:id="rId20"/>
    <p:sldLayoutId id="214748366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5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30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tio_distribution#Gaussian_ratio_distributions" TargetMode="Externa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ADFA58-1BA8-DC49-9B49-75799CAFA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4226" y="878427"/>
            <a:ext cx="9563548" cy="749165"/>
          </a:xfrm>
        </p:spPr>
        <p:txBody>
          <a:bodyPr>
            <a:noAutofit/>
          </a:bodyPr>
          <a:lstStyle/>
          <a:p>
            <a:r>
              <a:rPr lang="en-US" sz="7200" dirty="0"/>
              <a:t>CALCULATING </a:t>
            </a:r>
            <a:r>
              <a:rPr lang="en-US" sz="6600" dirty="0"/>
              <a:t>UNCERTAINTY</a:t>
            </a:r>
            <a:r>
              <a:rPr lang="en-US" sz="7200" dirty="0"/>
              <a:t> FOR R0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DDED-C2DC-7945-842C-192E8130B4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230" y="5163578"/>
            <a:ext cx="5207540" cy="1129645"/>
          </a:xfrm>
        </p:spPr>
        <p:txBody>
          <a:bodyPr>
            <a:normAutofit/>
          </a:bodyPr>
          <a:lstStyle/>
          <a:p>
            <a:r>
              <a:rPr lang="en-US" sz="2400" dirty="0"/>
              <a:t>PRESENTED BY</a:t>
            </a:r>
          </a:p>
          <a:p>
            <a:r>
              <a:rPr lang="en-US" sz="2400" dirty="0"/>
              <a:t>JAKE DENTON &amp; ARCHIE BOSWELL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360D6-C1F8-7145-A62A-B156054F31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7438" y="3453341"/>
            <a:ext cx="8437124" cy="1613509"/>
          </a:xfrm>
        </p:spPr>
        <p:txBody>
          <a:bodyPr/>
          <a:lstStyle/>
          <a:p>
            <a:r>
              <a:rPr lang="en-US" dirty="0"/>
              <a:t>UNCERTAINTY QUANTIFICATION</a:t>
            </a:r>
          </a:p>
          <a:p>
            <a:r>
              <a:rPr lang="en-US" altLang="zh-CN" dirty="0"/>
              <a:t>Project 1 Presentation 2021/22</a:t>
            </a:r>
          </a:p>
          <a:p>
            <a:r>
              <a:rPr lang="en-US" altLang="zh-CN" dirty="0"/>
              <a:t>School of Mathematics Sciences </a:t>
            </a:r>
          </a:p>
          <a:p>
            <a:r>
              <a:rPr lang="en-US" altLang="zh-CN" dirty="0"/>
              <a:t>University of Nottingham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8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5F39470-BF3A-2B4A-8A58-5E3A764D2AC5}"/>
              </a:ext>
            </a:extLst>
          </p:cNvPr>
          <p:cNvSpPr/>
          <p:nvPr/>
        </p:nvSpPr>
        <p:spPr>
          <a:xfrm>
            <a:off x="6990704" y="1348065"/>
            <a:ext cx="4583980" cy="5056919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315" y="184058"/>
            <a:ext cx="8954355" cy="81679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B5A0C7-FBD2-264E-84C9-18B1867DF477}"/>
              </a:ext>
            </a:extLst>
          </p:cNvPr>
          <p:cNvGraphicFramePr>
            <a:graphicFrameLocks noGrp="1"/>
          </p:cNvGraphicFramePr>
          <p:nvPr/>
        </p:nvGraphicFramePr>
        <p:xfrm>
          <a:off x="991293" y="8018199"/>
          <a:ext cx="6049700" cy="2926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758">
                  <a:extLst>
                    <a:ext uri="{9D8B030D-6E8A-4147-A177-3AD203B41FA5}">
                      <a16:colId xmlns:a16="http://schemas.microsoft.com/office/drawing/2014/main" val="3080860766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3078344042"/>
                    </a:ext>
                  </a:extLst>
                </a:gridCol>
                <a:gridCol w="1632031">
                  <a:extLst>
                    <a:ext uri="{9D8B030D-6E8A-4147-A177-3AD203B41FA5}">
                      <a16:colId xmlns:a16="http://schemas.microsoft.com/office/drawing/2014/main" val="1310698729"/>
                    </a:ext>
                  </a:extLst>
                </a:gridCol>
                <a:gridCol w="1597306">
                  <a:extLst>
                    <a:ext uri="{9D8B030D-6E8A-4147-A177-3AD203B41FA5}">
                      <a16:colId xmlns:a16="http://schemas.microsoft.com/office/drawing/2014/main" val="2983262734"/>
                    </a:ext>
                  </a:extLst>
                </a:gridCol>
              </a:tblGrid>
              <a:tr h="91523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Covariance matrix of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59572"/>
                  </a:ext>
                </a:extLst>
              </a:tr>
              <a:tr h="250098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26633"/>
                  </a:ext>
                </a:extLst>
              </a:tr>
              <a:tr h="311963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0.011941325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0.006158393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-0.010062125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89635"/>
                  </a:ext>
                </a:extLst>
              </a:tr>
              <a:tr h="437671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0.006158393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none" strike="noStrike" kern="1200" dirty="0">
                          <a:effectLst/>
                        </a:rPr>
                        <a:t>0.003212934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-0.005076886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27864"/>
                  </a:ext>
                </a:extLst>
              </a:tr>
              <a:tr h="437671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-0.010062125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-0.005076886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none" strike="noStrike" kern="1200" dirty="0">
                          <a:effectLst/>
                        </a:rPr>
                        <a:t>0.019949790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32479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F53312F6-2E7C-C249-A21C-59DF38A2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" y="1376865"/>
            <a:ext cx="5058137" cy="40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49986D-B771-A044-8F9C-F20E0CFFCB71}"/>
              </a:ext>
            </a:extLst>
          </p:cNvPr>
          <p:cNvSpPr txBox="1"/>
          <p:nvPr/>
        </p:nvSpPr>
        <p:spPr>
          <a:xfrm>
            <a:off x="1887500" y="4770619"/>
            <a:ext cx="2697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[FIGURE 4: HISTOGRAM OF RO VALUES]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28F92-3D10-B04C-BA9C-670E8199161B}"/>
              </a:ext>
            </a:extLst>
          </p:cNvPr>
          <p:cNvSpPr txBox="1"/>
          <p:nvPr/>
        </p:nvSpPr>
        <p:spPr>
          <a:xfrm>
            <a:off x="1378832" y="5394597"/>
            <a:ext cx="3605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 values lie between 2 and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Long tail (ratio 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Only 7 values lower then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D8595-BE81-B744-8DCD-C0A3A5CF5BD0}"/>
              </a:ext>
            </a:extLst>
          </p:cNvPr>
          <p:cNvSpPr txBox="1"/>
          <p:nvPr/>
        </p:nvSpPr>
        <p:spPr>
          <a:xfrm>
            <a:off x="1198700" y="800797"/>
            <a:ext cx="372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100000 SAMPLES WERE TAKEN: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4918C-8367-7346-83F8-071EA766D85F}"/>
              </a:ext>
            </a:extLst>
          </p:cNvPr>
          <p:cNvSpPr txBox="1"/>
          <p:nvPr/>
        </p:nvSpPr>
        <p:spPr>
          <a:xfrm>
            <a:off x="8068748" y="788570"/>
            <a:ext cx="212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 ESTIMATIONS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6751-A19B-FD43-8F97-26802C79EDB1}"/>
              </a:ext>
            </a:extLst>
          </p:cNvPr>
          <p:cNvSpPr txBox="1"/>
          <p:nvPr/>
        </p:nvSpPr>
        <p:spPr>
          <a:xfrm>
            <a:off x="7581676" y="1356538"/>
            <a:ext cx="3128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ORDER EXPANSION: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1E47A-AE0C-E846-ADDF-BD538E4409B3}"/>
              </a:ext>
            </a:extLst>
          </p:cNvPr>
          <p:cNvSpPr txBox="1"/>
          <p:nvPr/>
        </p:nvSpPr>
        <p:spPr>
          <a:xfrm>
            <a:off x="7445968" y="2279250"/>
            <a:ext cx="3406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ORDER EXPANSION: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1AF61-7F82-014F-B3A8-880C704B38F7}"/>
              </a:ext>
            </a:extLst>
          </p:cNvPr>
          <p:cNvSpPr txBox="1"/>
          <p:nvPr/>
        </p:nvSpPr>
        <p:spPr>
          <a:xfrm>
            <a:off x="6931159" y="3263140"/>
            <a:ext cx="4731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LARGE SAMPLE CONFIDENCE INTERVAL: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6ADD-1DC4-5D4D-89A6-3352505EA7B4}"/>
              </a:ext>
            </a:extLst>
          </p:cNvPr>
          <p:cNvSpPr txBox="1"/>
          <p:nvPr/>
        </p:nvSpPr>
        <p:spPr>
          <a:xfrm>
            <a:off x="7445968" y="4282449"/>
            <a:ext cx="3579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KATZ CONFIDENCE INTERVAL: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20F80-185B-E340-8380-C09BAD94405F}"/>
              </a:ext>
            </a:extLst>
          </p:cNvPr>
          <p:cNvSpPr txBox="1"/>
          <p:nvPr/>
        </p:nvSpPr>
        <p:spPr>
          <a:xfrm>
            <a:off x="7422544" y="5394597"/>
            <a:ext cx="3748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GEARY CONFIDENCE INTERVAL: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9730B-F3A6-8E41-824D-791FD522BBD6}"/>
              </a:ext>
            </a:extLst>
          </p:cNvPr>
          <p:cNvSpPr txBox="1"/>
          <p:nvPr/>
        </p:nvSpPr>
        <p:spPr>
          <a:xfrm>
            <a:off x="8263370" y="179319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 = 2.992241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1F1E8-7ED0-EE44-8CA1-EC6B7C7F945C}"/>
              </a:ext>
            </a:extLst>
          </p:cNvPr>
          <p:cNvSpPr txBox="1"/>
          <p:nvPr/>
        </p:nvSpPr>
        <p:spPr>
          <a:xfrm>
            <a:off x="8187273" y="28121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RO= 3.030511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F7D3F-74F2-B04D-9A2A-7A2B3A2D2798}"/>
              </a:ext>
            </a:extLst>
          </p:cNvPr>
          <p:cNvSpPr txBox="1"/>
          <p:nvPr/>
        </p:nvSpPr>
        <p:spPr>
          <a:xfrm>
            <a:off x="7942218" y="3762781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(1.972596 , 4.950001)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910C07-5097-534E-88B9-C193E3C42A5C}"/>
              </a:ext>
            </a:extLst>
          </p:cNvPr>
          <p:cNvCxnSpPr>
            <a:cxnSpLocks/>
          </p:cNvCxnSpPr>
          <p:nvPr/>
        </p:nvCxnSpPr>
        <p:spPr>
          <a:xfrm>
            <a:off x="6422316" y="763793"/>
            <a:ext cx="0" cy="56064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489A5E-711E-EB4F-A0ED-AD9A96C70C6D}"/>
              </a:ext>
            </a:extLst>
          </p:cNvPr>
          <p:cNvSpPr txBox="1"/>
          <p:nvPr/>
        </p:nvSpPr>
        <p:spPr>
          <a:xfrm>
            <a:off x="7968505" y="4815993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(1.927455 , 4.645249)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54620-3DA7-BA49-B53E-E5EDD7E2464B}"/>
              </a:ext>
            </a:extLst>
          </p:cNvPr>
          <p:cNvSpPr txBox="1"/>
          <p:nvPr/>
        </p:nvSpPr>
        <p:spPr>
          <a:xfrm>
            <a:off x="8105007" y="5945043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(1.974968 , 4.953367)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2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315" y="184058"/>
            <a:ext cx="8954355" cy="81679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910C07-5097-534E-88B9-C193E3C42A5C}"/>
              </a:ext>
            </a:extLst>
          </p:cNvPr>
          <p:cNvCxnSpPr>
            <a:cxnSpLocks/>
          </p:cNvCxnSpPr>
          <p:nvPr/>
        </p:nvCxnSpPr>
        <p:spPr>
          <a:xfrm>
            <a:off x="6422316" y="763793"/>
            <a:ext cx="0" cy="56064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E3EA80-CE4B-AD49-B545-EB23245F73A5}"/>
              </a:ext>
            </a:extLst>
          </p:cNvPr>
          <p:cNvSpPr txBox="1"/>
          <p:nvPr/>
        </p:nvSpPr>
        <p:spPr>
          <a:xfrm>
            <a:off x="1273215" y="870032"/>
            <a:ext cx="298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STARTING PARAMETERS: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C27CE-15F4-3C42-B8E2-A8B00242C102}"/>
              </a:ext>
            </a:extLst>
          </p:cNvPr>
          <p:cNvSpPr txBox="1"/>
          <p:nvPr/>
        </p:nvSpPr>
        <p:spPr>
          <a:xfrm>
            <a:off x="6810616" y="2845809"/>
            <a:ext cx="5023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INFECTED INDIVIDUALS SPREAD THE DISEASE AS EFFECTIVE AS ANOTHER:</a:t>
            </a:r>
          </a:p>
          <a:p>
            <a:endParaRPr lang="en-US" sz="2000" b="1" u="sng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59D61-0AC1-664B-A59B-F5532518E0C4}"/>
              </a:ext>
            </a:extLst>
          </p:cNvPr>
          <p:cNvSpPr txBox="1"/>
          <p:nvPr/>
        </p:nvSpPr>
        <p:spPr>
          <a:xfrm>
            <a:off x="6853175" y="4925814"/>
            <a:ext cx="518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BEEN TOLD WHERE THE DATA CAME FROM: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999006-6EC0-9246-A762-DD2AB6A9D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0000"/>
                    </a14:imgEffect>
                  </a14:imgLayer>
                </a14:imgProps>
              </a:ext>
            </a:extLst>
          </a:blip>
          <a:srcRect l="6919" t="6779" r="16203" b="4838"/>
          <a:stretch/>
        </p:blipFill>
        <p:spPr>
          <a:xfrm>
            <a:off x="837061" y="2771187"/>
            <a:ext cx="4750245" cy="36801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2FE7F2-0F01-2448-9672-40B7E043A4FE}"/>
              </a:ext>
            </a:extLst>
          </p:cNvPr>
          <p:cNvSpPr txBox="1"/>
          <p:nvPr/>
        </p:nvSpPr>
        <p:spPr>
          <a:xfrm>
            <a:off x="1273215" y="1412537"/>
            <a:ext cx="4433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choice of starting parameters have a massive influence on the output.</a:t>
            </a:r>
          </a:p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Varied beta and gamma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from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 to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a resolution of 0.1.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CEB21-E13E-5044-A702-9D2409003D3C}"/>
              </a:ext>
            </a:extLst>
          </p:cNvPr>
          <p:cNvSpPr txBox="1"/>
          <p:nvPr/>
        </p:nvSpPr>
        <p:spPr>
          <a:xfrm>
            <a:off x="781315" y="6370247"/>
            <a:ext cx="574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[FIGURE 5: A COLLECTION OF FITTED MODELS WITH DIFFERENT STARTING PARAMETERS]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6E38FF-909E-2F40-B701-C149507193C8}"/>
                  </a:ext>
                </a:extLst>
              </p:cNvPr>
              <p:cNvSpPr txBox="1"/>
              <p:nvPr/>
            </p:nvSpPr>
            <p:spPr>
              <a:xfrm>
                <a:off x="6680692" y="766206"/>
                <a:ext cx="53233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light blue curve with starting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GB" b="0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=(0.5,0.1) is the only one clearly different in shape. 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6E38FF-909E-2F40-B701-C1495071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92" y="766206"/>
                <a:ext cx="5323317" cy="646331"/>
              </a:xfrm>
              <a:prstGeom prst="rect">
                <a:avLst/>
              </a:prstGeom>
              <a:blipFill>
                <a:blip r:embed="rId3"/>
                <a:stretch>
                  <a:fillRect l="-1031" t="-6604" r="-916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4B65D38-1BE1-2B45-AD8B-20D170A74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057664"/>
                  </p:ext>
                </p:extLst>
              </p:nvPr>
            </p:nvGraphicFramePr>
            <p:xfrm>
              <a:off x="6541329" y="1554114"/>
              <a:ext cx="5611728" cy="793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02932">
                      <a:extLst>
                        <a:ext uri="{9D8B030D-6E8A-4147-A177-3AD203B41FA5}">
                          <a16:colId xmlns:a16="http://schemas.microsoft.com/office/drawing/2014/main" val="2511434148"/>
                        </a:ext>
                      </a:extLst>
                    </a:gridCol>
                    <a:gridCol w="1402932">
                      <a:extLst>
                        <a:ext uri="{9D8B030D-6E8A-4147-A177-3AD203B41FA5}">
                          <a16:colId xmlns:a16="http://schemas.microsoft.com/office/drawing/2014/main" val="3104315843"/>
                        </a:ext>
                      </a:extLst>
                    </a:gridCol>
                    <a:gridCol w="1402932">
                      <a:extLst>
                        <a:ext uri="{9D8B030D-6E8A-4147-A177-3AD203B41FA5}">
                          <a16:colId xmlns:a16="http://schemas.microsoft.com/office/drawing/2014/main" val="2483901944"/>
                        </a:ext>
                      </a:extLst>
                    </a:gridCol>
                    <a:gridCol w="1402932">
                      <a:extLst>
                        <a:ext uri="{9D8B030D-6E8A-4147-A177-3AD203B41FA5}">
                          <a16:colId xmlns:a16="http://schemas.microsoft.com/office/drawing/2014/main" val="3928748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9344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0.73907583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0.16379526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0.04290897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0.01530403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38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74B65D38-1BE1-2B45-AD8B-20D170A74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057664"/>
                  </p:ext>
                </p:extLst>
              </p:nvPr>
            </p:nvGraphicFramePr>
            <p:xfrm>
              <a:off x="6541329" y="1554114"/>
              <a:ext cx="5611728" cy="793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02932">
                      <a:extLst>
                        <a:ext uri="{9D8B030D-6E8A-4147-A177-3AD203B41FA5}">
                          <a16:colId xmlns:a16="http://schemas.microsoft.com/office/drawing/2014/main" val="2511434148"/>
                        </a:ext>
                      </a:extLst>
                    </a:gridCol>
                    <a:gridCol w="1402932">
                      <a:extLst>
                        <a:ext uri="{9D8B030D-6E8A-4147-A177-3AD203B41FA5}">
                          <a16:colId xmlns:a16="http://schemas.microsoft.com/office/drawing/2014/main" val="3104315843"/>
                        </a:ext>
                      </a:extLst>
                    </a:gridCol>
                    <a:gridCol w="1402932">
                      <a:extLst>
                        <a:ext uri="{9D8B030D-6E8A-4147-A177-3AD203B41FA5}">
                          <a16:colId xmlns:a16="http://schemas.microsoft.com/office/drawing/2014/main" val="2483901944"/>
                        </a:ext>
                      </a:extLst>
                    </a:gridCol>
                    <a:gridCol w="1402932">
                      <a:extLst>
                        <a:ext uri="{9D8B030D-6E8A-4147-A177-3AD203B41FA5}">
                          <a16:colId xmlns:a16="http://schemas.microsoft.com/office/drawing/2014/main" val="3928748248"/>
                        </a:ext>
                      </a:extLst>
                    </a:gridCol>
                  </a:tblGrid>
                  <a:tr h="422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1" t="-2941" r="-300000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18" t="-2941" r="-202727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941" r="-100901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727" t="-2941" r="-1818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9344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0.73907583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0.16379526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0.04290897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0.01530403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383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074426-FF51-1047-A1E8-E1647AA58B65}"/>
              </a:ext>
            </a:extLst>
          </p:cNvPr>
          <p:cNvSpPr txBox="1"/>
          <p:nvPr/>
        </p:nvSpPr>
        <p:spPr>
          <a:xfrm>
            <a:off x="6853175" y="2458242"/>
            <a:ext cx="503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[TABLE 2- FITTED PARAMETER VAUES AND VARIANCES OF LIGHT BLUE CURVE]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72CD84-9B0A-9548-94DB-14AC888DD6B6}"/>
              </a:ext>
            </a:extLst>
          </p:cNvPr>
          <p:cNvSpPr txBox="1"/>
          <p:nvPr/>
        </p:nvSpPr>
        <p:spPr>
          <a:xfrm>
            <a:off x="6680692" y="3612731"/>
            <a:ext cx="5323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is major limitation of the SEIR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Doesn’t account for difference between severity of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Doesn’t account for super spreaders.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10389-4643-9747-B215-F3EBB85BAEE4}"/>
              </a:ext>
            </a:extLst>
          </p:cNvPr>
          <p:cNvSpPr txBox="1"/>
          <p:nvPr/>
        </p:nvSpPr>
        <p:spPr>
          <a:xfrm>
            <a:off x="6706209" y="5692736"/>
            <a:ext cx="5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Difficult to give recommendations when we don’t know if this sample is representative of the population as a whole. </a:t>
            </a:r>
          </a:p>
        </p:txBody>
      </p:sp>
    </p:spTree>
    <p:extLst>
      <p:ext uri="{BB962C8B-B14F-4D97-AF65-F5344CB8AC3E}">
        <p14:creationId xmlns:p14="http://schemas.microsoft.com/office/powerpoint/2010/main" val="6820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A95122C-7073-B849-A855-4233138AE743}"/>
              </a:ext>
            </a:extLst>
          </p:cNvPr>
          <p:cNvSpPr/>
          <p:nvPr/>
        </p:nvSpPr>
        <p:spPr>
          <a:xfrm>
            <a:off x="937172" y="1017357"/>
            <a:ext cx="10845856" cy="75450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315" y="184058"/>
            <a:ext cx="8954355" cy="816794"/>
          </a:xfrm>
        </p:spPr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9A0C9-3377-574A-8682-CFEC6A31DF6F}"/>
              </a:ext>
            </a:extLst>
          </p:cNvPr>
          <p:cNvSpPr txBox="1"/>
          <p:nvPr/>
        </p:nvSpPr>
        <p:spPr>
          <a:xfrm>
            <a:off x="1084208" y="1180711"/>
            <a:ext cx="1059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ARE VERY CONFIDENT THAT THE THRESHOLD VALUE FOR R0 IS GREATER THAN 1.3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B66C-D344-AB40-87CB-FE2CF7646E27}"/>
              </a:ext>
            </a:extLst>
          </p:cNvPr>
          <p:cNvSpPr txBox="1"/>
          <p:nvPr/>
        </p:nvSpPr>
        <p:spPr>
          <a:xfrm>
            <a:off x="937171" y="2443916"/>
            <a:ext cx="5441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 on the histogram and confidence intervals, the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vast majority of R0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values were in the range: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(1.97, 4.95).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94B45-2AAC-F54A-BCC0-F60CC236A6A7}"/>
              </a:ext>
            </a:extLst>
          </p:cNvPr>
          <p:cNvSpPr txBox="1"/>
          <p:nvPr/>
        </p:nvSpPr>
        <p:spPr>
          <a:xfrm>
            <a:off x="937170" y="5280237"/>
            <a:ext cx="5082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 estimates for R0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around 3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which is much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greater than 1.3.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B1C64-AF77-474B-BC44-C9A798665E4B}"/>
              </a:ext>
            </a:extLst>
          </p:cNvPr>
          <p:cNvSpPr txBox="1"/>
          <p:nvPr/>
        </p:nvSpPr>
        <p:spPr>
          <a:xfrm>
            <a:off x="937171" y="3546099"/>
            <a:ext cx="5354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Accounting for the number of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daily cases possibly being under-reported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due to limits on testing, its likely a larger portion of the population got infected, which would give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larger values of R0.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35EE6-5D78-B948-9A90-ECEEB62FA11C}"/>
              </a:ext>
            </a:extLst>
          </p:cNvPr>
          <p:cNvSpPr txBox="1"/>
          <p:nvPr/>
        </p:nvSpPr>
        <p:spPr>
          <a:xfrm>
            <a:off x="6873984" y="2288146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EXTENSIONS: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0C5F2-02B6-1E47-9212-87E8DB0AFC72}"/>
              </a:ext>
            </a:extLst>
          </p:cNvPr>
          <p:cNvSpPr txBox="1"/>
          <p:nvPr/>
        </p:nvSpPr>
        <p:spPr>
          <a:xfrm>
            <a:off x="6758238" y="2688256"/>
            <a:ext cx="44832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work can be done to increase reliability of the results-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techniques like: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Bootstrapping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Monte Carlo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could be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sophisticated epidemic models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could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of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larger datasets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would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Information about the number of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hospitalisations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would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improve advice.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6ED6A-A6BE-4E35-8282-BCFFE08947EE}"/>
              </a:ext>
            </a:extLst>
          </p:cNvPr>
          <p:cNvSpPr txBox="1"/>
          <p:nvPr/>
        </p:nvSpPr>
        <p:spPr>
          <a:xfrm>
            <a:off x="937172" y="6308035"/>
            <a:ext cx="106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References: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</a:rPr>
              <a:t>R.C.Geary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. The Frequency Distribution of the Quotient of Two Normal Variates. Journal of the Royal Statistical Society. 93 (3): 442–446. (Geary transformation)</a:t>
            </a:r>
          </a:p>
          <a:p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https://en.wikipedia.org/wiki/Ratio_distribution#Gaussian_ratio_distributions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</a:rPr>
              <a:t> (background on Gaussian ratio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7870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73533" y="201354"/>
            <a:ext cx="5232209" cy="573404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/>
              <a:t>CONTEXT</a:t>
            </a:r>
            <a:endParaRPr kumimoji="1" lang="zh-CN" altLang="en-US" dirty="0"/>
          </a:p>
        </p:txBody>
      </p:sp>
      <p:grpSp>
        <p:nvGrpSpPr>
          <p:cNvPr id="36" name="组 35"/>
          <p:cNvGrpSpPr/>
          <p:nvPr/>
        </p:nvGrpSpPr>
        <p:grpSpPr>
          <a:xfrm>
            <a:off x="4030350" y="908064"/>
            <a:ext cx="8170718" cy="685800"/>
            <a:chOff x="4021282" y="1797627"/>
            <a:chExt cx="8170718" cy="685800"/>
          </a:xfrm>
        </p:grpSpPr>
        <p:grpSp>
          <p:nvGrpSpPr>
            <p:cNvPr id="37" name="组 36"/>
            <p:cNvGrpSpPr/>
            <p:nvPr/>
          </p:nvGrpSpPr>
          <p:grpSpPr>
            <a:xfrm>
              <a:off x="4021282" y="1797627"/>
              <a:ext cx="8170718" cy="685800"/>
              <a:chOff x="4021282" y="1797627"/>
              <a:chExt cx="8170718" cy="6858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364182" y="1797627"/>
                <a:ext cx="7827818" cy="685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grpSp>
            <p:nvGrpSpPr>
              <p:cNvPr id="41" name="组 40"/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>
                      <a:solidFill>
                        <a:schemeClr val="tx2">
                          <a:lumMod val="75000"/>
                        </a:schemeClr>
                      </a:solidFill>
                    </a:rPr>
                    <a:t>01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4926466" y="1878917"/>
              <a:ext cx="2507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GB" altLang="zh-CN" sz="2400" b="1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BACKGROUND</a:t>
              </a:r>
              <a:endParaRPr kumimoji="1" lang="zh-CN" altLang="en-US" sz="24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257672" y="1909694"/>
              <a:ext cx="40762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487849" y="1860588"/>
            <a:ext cx="9704151" cy="685801"/>
            <a:chOff x="4021282" y="1797626"/>
            <a:chExt cx="9704151" cy="685801"/>
          </a:xfrm>
        </p:grpSpPr>
        <p:grpSp>
          <p:nvGrpSpPr>
            <p:cNvPr id="45" name="组 44"/>
            <p:cNvGrpSpPr/>
            <p:nvPr/>
          </p:nvGrpSpPr>
          <p:grpSpPr>
            <a:xfrm>
              <a:off x="4021282" y="1797626"/>
              <a:ext cx="9704151" cy="685801"/>
              <a:chOff x="4021282" y="1797626"/>
              <a:chExt cx="9704151" cy="68580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364182" y="1797626"/>
                <a:ext cx="9361251" cy="685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9" name="组 48"/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02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6" name="矩形 45"/>
            <p:cNvSpPr/>
            <p:nvPr/>
          </p:nvSpPr>
          <p:spPr>
            <a:xfrm>
              <a:off x="4926466" y="1878917"/>
              <a:ext cx="2331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24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57672" y="1909694"/>
              <a:ext cx="40762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4879319" y="2813114"/>
            <a:ext cx="7312681" cy="685800"/>
            <a:chOff x="4021282" y="1797627"/>
            <a:chExt cx="7312681" cy="685800"/>
          </a:xfrm>
        </p:grpSpPr>
        <p:grpSp>
          <p:nvGrpSpPr>
            <p:cNvPr id="53" name="组 52"/>
            <p:cNvGrpSpPr/>
            <p:nvPr/>
          </p:nvGrpSpPr>
          <p:grpSpPr>
            <a:xfrm>
              <a:off x="4021282" y="1797627"/>
              <a:ext cx="7312681" cy="685800"/>
              <a:chOff x="4021282" y="1797627"/>
              <a:chExt cx="7312681" cy="685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364182" y="1797627"/>
                <a:ext cx="6969781" cy="685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57" name="组 56"/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03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4926466" y="1878917"/>
              <a:ext cx="2331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METHODS</a:t>
              </a:r>
              <a:endParaRPr kumimoji="1" lang="zh-CN" altLang="en-US" sz="24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257672" y="1909694"/>
              <a:ext cx="370078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4555241" y="5716893"/>
            <a:ext cx="7636758" cy="685800"/>
            <a:chOff x="5724239" y="4587900"/>
            <a:chExt cx="7636758" cy="685800"/>
          </a:xfrm>
        </p:grpSpPr>
        <p:grpSp>
          <p:nvGrpSpPr>
            <p:cNvPr id="61" name="组 60"/>
            <p:cNvGrpSpPr/>
            <p:nvPr/>
          </p:nvGrpSpPr>
          <p:grpSpPr>
            <a:xfrm>
              <a:off x="6953500" y="4587900"/>
              <a:ext cx="6407497" cy="685800"/>
              <a:chOff x="8486933" y="1797627"/>
              <a:chExt cx="6407497" cy="6858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840727" y="1797627"/>
                <a:ext cx="6053703" cy="685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65" name="组 64"/>
              <p:cNvGrpSpPr/>
              <p:nvPr/>
            </p:nvGrpSpPr>
            <p:grpSpPr>
              <a:xfrm>
                <a:off x="8486933" y="1797627"/>
                <a:ext cx="685800" cy="685800"/>
                <a:chOff x="8049674" y="1797627"/>
                <a:chExt cx="613064" cy="613064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8049674" y="1797627"/>
                  <a:ext cx="613064" cy="61306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8114621" y="1846024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06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2" name="矩形 61"/>
            <p:cNvSpPr/>
            <p:nvPr/>
          </p:nvSpPr>
          <p:spPr>
            <a:xfrm>
              <a:off x="7750464" y="4699967"/>
              <a:ext cx="32190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RECOMMENDATION</a:t>
              </a:r>
              <a:endParaRPr kumimoji="1" lang="zh-CN" altLang="en-US" sz="2400" b="1" dirty="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24239" y="4699967"/>
              <a:ext cx="40762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69" name="组 59">
            <a:extLst>
              <a:ext uri="{FF2B5EF4-FFF2-40B4-BE49-F238E27FC236}">
                <a16:creationId xmlns:a16="http://schemas.microsoft.com/office/drawing/2014/main" id="{A893DF9B-183F-A84C-ACFB-BDD0C9064113}"/>
              </a:ext>
            </a:extLst>
          </p:cNvPr>
          <p:cNvGrpSpPr/>
          <p:nvPr/>
        </p:nvGrpSpPr>
        <p:grpSpPr>
          <a:xfrm>
            <a:off x="1318851" y="3765639"/>
            <a:ext cx="10873149" cy="685800"/>
            <a:chOff x="2487849" y="4587900"/>
            <a:chExt cx="10873149" cy="685800"/>
          </a:xfrm>
        </p:grpSpPr>
        <p:grpSp>
          <p:nvGrpSpPr>
            <p:cNvPr id="70" name="组 60">
              <a:extLst>
                <a:ext uri="{FF2B5EF4-FFF2-40B4-BE49-F238E27FC236}">
                  <a16:creationId xmlns:a16="http://schemas.microsoft.com/office/drawing/2014/main" id="{AB09EAC6-030A-A34D-A89B-908F6674A4AB}"/>
                </a:ext>
              </a:extLst>
            </p:cNvPr>
            <p:cNvGrpSpPr/>
            <p:nvPr/>
          </p:nvGrpSpPr>
          <p:grpSpPr>
            <a:xfrm>
              <a:off x="2487849" y="4587900"/>
              <a:ext cx="10873149" cy="685800"/>
              <a:chOff x="4021282" y="1797627"/>
              <a:chExt cx="10873149" cy="685800"/>
            </a:xfrm>
          </p:grpSpPr>
          <p:sp>
            <p:nvSpPr>
              <p:cNvPr id="73" name="矩形 63">
                <a:extLst>
                  <a:ext uri="{FF2B5EF4-FFF2-40B4-BE49-F238E27FC236}">
                    <a16:creationId xmlns:a16="http://schemas.microsoft.com/office/drawing/2014/main" id="{23A434D1-3470-E641-A135-35DFFB11E3D9}"/>
                  </a:ext>
                </a:extLst>
              </p:cNvPr>
              <p:cNvSpPr/>
              <p:nvPr/>
            </p:nvSpPr>
            <p:spPr>
              <a:xfrm>
                <a:off x="4364181" y="1797627"/>
                <a:ext cx="10530250" cy="685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74" name="组 64">
                <a:extLst>
                  <a:ext uri="{FF2B5EF4-FFF2-40B4-BE49-F238E27FC236}">
                    <a16:creationId xmlns:a16="http://schemas.microsoft.com/office/drawing/2014/main" id="{CC62209D-63FF-CA44-BA81-C42AB44FB6E9}"/>
                  </a:ext>
                </a:extLst>
              </p:cNvPr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75" name="椭圆 65">
                  <a:extLst>
                    <a:ext uri="{FF2B5EF4-FFF2-40B4-BE49-F238E27FC236}">
                      <a16:creationId xmlns:a16="http://schemas.microsoft.com/office/drawing/2014/main" id="{3A2A9CF7-BD00-4B41-913F-38ABB341F943}"/>
                    </a:ext>
                  </a:extLst>
                </p:cNvPr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76" name="椭圆 66">
                  <a:extLst>
                    <a:ext uri="{FF2B5EF4-FFF2-40B4-BE49-F238E27FC236}">
                      <a16:creationId xmlns:a16="http://schemas.microsoft.com/office/drawing/2014/main" id="{E4616808-41DF-3F41-8456-E026D9393639}"/>
                    </a:ext>
                  </a:extLst>
                </p:cNvPr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04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1" name="矩形 61">
              <a:extLst>
                <a:ext uri="{FF2B5EF4-FFF2-40B4-BE49-F238E27FC236}">
                  <a16:creationId xmlns:a16="http://schemas.microsoft.com/office/drawing/2014/main" id="{855198DB-E135-FE44-BB02-42703753A09B}"/>
                </a:ext>
              </a:extLst>
            </p:cNvPr>
            <p:cNvSpPr/>
            <p:nvPr/>
          </p:nvSpPr>
          <p:spPr>
            <a:xfrm>
              <a:off x="3393033" y="4669190"/>
              <a:ext cx="2331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RESULTS</a:t>
              </a:r>
              <a:endParaRPr kumimoji="1" lang="zh-CN" altLang="en-US" sz="2400" b="1" dirty="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72" name="矩形 62">
              <a:extLst>
                <a:ext uri="{FF2B5EF4-FFF2-40B4-BE49-F238E27FC236}">
                  <a16:creationId xmlns:a16="http://schemas.microsoft.com/office/drawing/2014/main" id="{22F74969-43AC-1C4B-8F5E-B4D88CD2611A}"/>
                </a:ext>
              </a:extLst>
            </p:cNvPr>
            <p:cNvSpPr/>
            <p:nvPr/>
          </p:nvSpPr>
          <p:spPr>
            <a:xfrm>
              <a:off x="5724239" y="4699967"/>
              <a:ext cx="40762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6C93A5-E444-5A4C-B767-CF19AB717013}"/>
              </a:ext>
            </a:extLst>
          </p:cNvPr>
          <p:cNvSpPr txBox="1"/>
          <p:nvPr/>
        </p:nvSpPr>
        <p:spPr>
          <a:xfrm>
            <a:off x="3375141" y="1967666"/>
            <a:ext cx="313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</a:pPr>
            <a:r>
              <a:rPr kumimoji="1" lang="en-US" altLang="zh-CN" sz="2400" b="1" dirty="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MODEL AND DATA</a:t>
            </a:r>
            <a:endParaRPr kumimoji="1" lang="zh-CN" altLang="en-US" sz="2400" b="1" dirty="0">
              <a:solidFill>
                <a:schemeClr val="tx2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77" name="组 51">
            <a:extLst>
              <a:ext uri="{FF2B5EF4-FFF2-40B4-BE49-F238E27FC236}">
                <a16:creationId xmlns:a16="http://schemas.microsoft.com/office/drawing/2014/main" id="{8F07772E-378B-A94B-86A9-E6060698D127}"/>
              </a:ext>
            </a:extLst>
          </p:cNvPr>
          <p:cNvGrpSpPr/>
          <p:nvPr/>
        </p:nvGrpSpPr>
        <p:grpSpPr>
          <a:xfrm>
            <a:off x="4158288" y="4713512"/>
            <a:ext cx="8042780" cy="685801"/>
            <a:chOff x="3291183" y="1797626"/>
            <a:chExt cx="8042780" cy="685801"/>
          </a:xfrm>
        </p:grpSpPr>
        <p:grpSp>
          <p:nvGrpSpPr>
            <p:cNvPr id="78" name="组 52">
              <a:extLst>
                <a:ext uri="{FF2B5EF4-FFF2-40B4-BE49-F238E27FC236}">
                  <a16:creationId xmlns:a16="http://schemas.microsoft.com/office/drawing/2014/main" id="{0BEA58D8-3109-BB4A-9C5E-0A406CC81DA5}"/>
                </a:ext>
              </a:extLst>
            </p:cNvPr>
            <p:cNvGrpSpPr/>
            <p:nvPr/>
          </p:nvGrpSpPr>
          <p:grpSpPr>
            <a:xfrm>
              <a:off x="3291183" y="1797626"/>
              <a:ext cx="8042780" cy="685801"/>
              <a:chOff x="3291183" y="1797626"/>
              <a:chExt cx="8042780" cy="685801"/>
            </a:xfrm>
          </p:grpSpPr>
          <p:sp>
            <p:nvSpPr>
              <p:cNvPr id="81" name="矩形 55">
                <a:extLst>
                  <a:ext uri="{FF2B5EF4-FFF2-40B4-BE49-F238E27FC236}">
                    <a16:creationId xmlns:a16="http://schemas.microsoft.com/office/drawing/2014/main" id="{B5B7810D-869B-9B4A-AEB5-E00F06C1F03D}"/>
                  </a:ext>
                </a:extLst>
              </p:cNvPr>
              <p:cNvSpPr/>
              <p:nvPr/>
            </p:nvSpPr>
            <p:spPr>
              <a:xfrm>
                <a:off x="3688136" y="1797627"/>
                <a:ext cx="7645827" cy="685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82" name="组 56">
                <a:extLst>
                  <a:ext uri="{FF2B5EF4-FFF2-40B4-BE49-F238E27FC236}">
                    <a16:creationId xmlns:a16="http://schemas.microsoft.com/office/drawing/2014/main" id="{3BE069DA-704A-EA41-A4D6-E1E64B2876FF}"/>
                  </a:ext>
                </a:extLst>
              </p:cNvPr>
              <p:cNvGrpSpPr/>
              <p:nvPr/>
            </p:nvGrpSpPr>
            <p:grpSpPr>
              <a:xfrm>
                <a:off x="3291183" y="1797626"/>
                <a:ext cx="685800" cy="685800"/>
                <a:chOff x="3404985" y="1797626"/>
                <a:chExt cx="613064" cy="613064"/>
              </a:xfrm>
            </p:grpSpPr>
            <p:sp>
              <p:nvSpPr>
                <p:cNvPr id="83" name="椭圆 57">
                  <a:extLst>
                    <a:ext uri="{FF2B5EF4-FFF2-40B4-BE49-F238E27FC236}">
                      <a16:creationId xmlns:a16="http://schemas.microsoft.com/office/drawing/2014/main" id="{13474FB0-6C44-F84A-80FB-BDEA99FA0C60}"/>
                    </a:ext>
                  </a:extLst>
                </p:cNvPr>
                <p:cNvSpPr/>
                <p:nvPr/>
              </p:nvSpPr>
              <p:spPr>
                <a:xfrm>
                  <a:off x="3404985" y="1797626"/>
                  <a:ext cx="613064" cy="613064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4" name="椭圆 58">
                  <a:extLst>
                    <a:ext uri="{FF2B5EF4-FFF2-40B4-BE49-F238E27FC236}">
                      <a16:creationId xmlns:a16="http://schemas.microsoft.com/office/drawing/2014/main" id="{97AEDEA5-F7D9-7A4B-98F5-ED3111990126}"/>
                    </a:ext>
                  </a:extLst>
                </p:cNvPr>
                <p:cNvSpPr/>
                <p:nvPr/>
              </p:nvSpPr>
              <p:spPr>
                <a:xfrm>
                  <a:off x="3460193" y="1845469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05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9" name="矩形 53">
              <a:extLst>
                <a:ext uri="{FF2B5EF4-FFF2-40B4-BE49-F238E27FC236}">
                  <a16:creationId xmlns:a16="http://schemas.microsoft.com/office/drawing/2014/main" id="{8025CD26-36B4-8149-BD3D-909B3C3BEE61}"/>
                </a:ext>
              </a:extLst>
            </p:cNvPr>
            <p:cNvSpPr/>
            <p:nvPr/>
          </p:nvSpPr>
          <p:spPr>
            <a:xfrm>
              <a:off x="4249785" y="1890957"/>
              <a:ext cx="2331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LIMITATIONS</a:t>
              </a:r>
              <a:endParaRPr kumimoji="1" lang="zh-CN" altLang="en-US" sz="24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0" name="矩形 54">
              <a:extLst>
                <a:ext uri="{FF2B5EF4-FFF2-40B4-BE49-F238E27FC236}">
                  <a16:creationId xmlns:a16="http://schemas.microsoft.com/office/drawing/2014/main" id="{9CD97636-39BE-BF49-977A-7DEB90AEED26}"/>
                </a:ext>
              </a:extLst>
            </p:cNvPr>
            <p:cNvSpPr/>
            <p:nvPr/>
          </p:nvSpPr>
          <p:spPr>
            <a:xfrm>
              <a:off x="7257672" y="1909694"/>
              <a:ext cx="370078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3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062656-FC1F-8047-A4C8-B4AD7E5D6248}"/>
              </a:ext>
            </a:extLst>
          </p:cNvPr>
          <p:cNvSpPr/>
          <p:nvPr/>
        </p:nvSpPr>
        <p:spPr>
          <a:xfrm>
            <a:off x="770558" y="3023523"/>
            <a:ext cx="55186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Fit the Susceptible-Exposed-Infected-Removed (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SEIR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epidemic model to daily cases data.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methods to 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 values.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Estimate R0:   </a:t>
            </a:r>
            <a:endParaRPr kumimoji="1" lang="en-GB" altLang="zh-CN" b="0" i="1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Calculate the 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uncertainty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R0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Provide 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recommendation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discuss 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further analysis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that might be required in order to make the most sensible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A359C3-9471-AA46-A4E7-C3C065D50C8B}"/>
              </a:ext>
            </a:extLst>
          </p:cNvPr>
          <p:cNvSpPr/>
          <p:nvPr/>
        </p:nvSpPr>
        <p:spPr>
          <a:xfrm>
            <a:off x="853650" y="4439782"/>
            <a:ext cx="5393167" cy="107438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558" y="183666"/>
            <a:ext cx="5770092" cy="816794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5AC2C-6293-8A49-96F3-4512E7C1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23" y="3853771"/>
            <a:ext cx="5860321" cy="2019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256552-1495-F54B-88D2-0E461EEE5DFC}"/>
                  </a:ext>
                </a:extLst>
              </p:cNvPr>
              <p:cNvSpPr/>
              <p:nvPr/>
            </p:nvSpPr>
            <p:spPr>
              <a:xfrm>
                <a:off x="543737" y="4575612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kumimoji="1" lang="en-GB" altLang="zh-CN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GB" altLang="zh-CN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GB" altLang="zh-CN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𝑖𝑛𝑓𝑒𝑐𝑡𝑖𝑜𝑛</m:t>
                      </m:r>
                      <m:r>
                        <a:rPr kumimoji="1" lang="en-GB" altLang="zh-CN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kumimoji="1" lang="en-GB" altLang="zh-CN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 </m:t>
                      </m:r>
                      <m:r>
                        <a:rPr kumimoji="1" lang="en-GB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kumimoji="1" lang="en-GB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𝑖𝑛𝑓𝑒𝑐𝑡𝑖𝑜𝑢𝑠</m:t>
                      </m:r>
                      <m:r>
                        <a:rPr kumimoji="1" lang="en-GB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𝑝𝑒𝑟𝑖𝑜𝑑</m:t>
                      </m:r>
                    </m:oMath>
                  </m:oMathPara>
                </a14:m>
                <a:endParaRPr kumimoji="1" lang="en-GB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256552-1495-F54B-88D2-0E461EEE5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" y="4575612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BC0808-A5CB-D240-8E82-415F6FD0AA46}"/>
              </a:ext>
            </a:extLst>
          </p:cNvPr>
          <p:cNvSpPr/>
          <p:nvPr/>
        </p:nvSpPr>
        <p:spPr>
          <a:xfrm>
            <a:off x="853651" y="1471434"/>
            <a:ext cx="5393167" cy="1081115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overall aim is to</a:t>
            </a:r>
            <a:r>
              <a:rPr kumimoji="1" lang="en-GB" altLang="zh-CN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advise SAGE 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the relaxation of COVID-19 restrictions based on the </a:t>
            </a:r>
            <a:r>
              <a:rPr kumimoji="1" lang="en-GB" altLang="zh-CN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basic reproductive number R0.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E54B7-151F-694D-AE15-A04CCD3E5CAB}"/>
              </a:ext>
            </a:extLst>
          </p:cNvPr>
          <p:cNvSpPr/>
          <p:nvPr/>
        </p:nvSpPr>
        <p:spPr>
          <a:xfrm>
            <a:off x="6515138" y="1000460"/>
            <a:ext cx="53182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GB" altLang="zh-CN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COVID-19?</a:t>
            </a:r>
          </a:p>
          <a:p>
            <a:pPr algn="ctr"/>
            <a:endParaRPr kumimoji="1" lang="en-GB" altLang="zh-CN" sz="1600" b="1" u="sng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identified December 31</a:t>
            </a:r>
            <a:r>
              <a:rPr kumimoji="1" lang="en-GB" altLang="zh-CN" baseline="30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2019 in Wuhan City, China.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Considered a global public health concern on  January 30</a:t>
            </a:r>
            <a:r>
              <a:rPr kumimoji="1" lang="en-GB" altLang="zh-CN" baseline="30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Vaccine</a:t>
            </a:r>
            <a:r>
              <a:rPr kumimoji="1" lang="en-GB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found November 9</a:t>
            </a:r>
            <a:r>
              <a:rPr kumimoji="1" lang="en-GB" altLang="zh-CN" baseline="30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known 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date: 265 M cases with 5.24 M deaths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299C1-EFF2-9545-90D9-28086BD57F3B}"/>
              </a:ext>
            </a:extLst>
          </p:cNvPr>
          <p:cNvSpPr txBox="1"/>
          <p:nvPr/>
        </p:nvSpPr>
        <p:spPr>
          <a:xfrm>
            <a:off x="1065007" y="1000460"/>
            <a:ext cx="4389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OUR AIM?</a:t>
            </a:r>
            <a:endParaRPr kumimoji="1" lang="en-GB" altLang="zh-CN" sz="2000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81808-748C-D64F-8108-E886805BF866}"/>
              </a:ext>
            </a:extLst>
          </p:cNvPr>
          <p:cNvSpPr txBox="1"/>
          <p:nvPr/>
        </p:nvSpPr>
        <p:spPr>
          <a:xfrm>
            <a:off x="6472349" y="5901530"/>
            <a:ext cx="5719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[FIGURE 1: NUMBER OF CASES OF COVID-19 WORLD WIDE SINCE 24</a:t>
            </a:r>
            <a:r>
              <a:rPr lang="en-US" sz="1200" baseline="30000" dirty="0"/>
              <a:t>th</a:t>
            </a:r>
            <a:r>
              <a:rPr lang="en-US" sz="1200" dirty="0"/>
              <a:t> JANUARY 2020]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76C9B-6E5F-2048-A585-595DF04CF623}"/>
              </a:ext>
            </a:extLst>
          </p:cNvPr>
          <p:cNvSpPr txBox="1"/>
          <p:nvPr/>
        </p:nvSpPr>
        <p:spPr>
          <a:xfrm>
            <a:off x="1065007" y="2813997"/>
            <a:ext cx="47656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HAVE WE ACHIEVED THIS?  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4E1E05-5529-BB4D-B97C-6054EDD334DA}"/>
                  </a:ext>
                </a:extLst>
              </p:cNvPr>
              <p:cNvSpPr txBox="1"/>
              <p:nvPr/>
            </p:nvSpPr>
            <p:spPr>
              <a:xfrm>
                <a:off x="2664917" y="4852512"/>
                <a:ext cx="990687" cy="66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4E1E05-5529-BB4D-B97C-6054EDD33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917" y="4852512"/>
                <a:ext cx="990687" cy="661656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BE39DD-02CD-3446-93E5-A60014B7F0DC}"/>
              </a:ext>
            </a:extLst>
          </p:cNvPr>
          <p:cNvSpPr/>
          <p:nvPr/>
        </p:nvSpPr>
        <p:spPr>
          <a:xfrm>
            <a:off x="625670" y="4836096"/>
            <a:ext cx="6482727" cy="1911946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A9DE194-BDFC-0949-8304-0C6EDFAB65EC}"/>
              </a:ext>
            </a:extLst>
          </p:cNvPr>
          <p:cNvSpPr/>
          <p:nvPr/>
        </p:nvSpPr>
        <p:spPr>
          <a:xfrm>
            <a:off x="817226" y="3137434"/>
            <a:ext cx="5458120" cy="154464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54B7B1-5264-8243-B999-78944F1DF1F1}"/>
                  </a:ext>
                </a:extLst>
              </p:cNvPr>
              <p:cNvSpPr/>
              <p:nvPr/>
            </p:nvSpPr>
            <p:spPr>
              <a:xfrm>
                <a:off x="849125" y="722689"/>
                <a:ext cx="7537525" cy="2923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2000" b="1" u="sng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u="sng" dirty="0">
                  <a:solidFill>
                    <a:schemeClr val="tx2">
                      <a:lumMod val="75000"/>
                    </a:schemeClr>
                  </a:solidFill>
                  <a:latin typeface="Segoe UI" charset="0"/>
                </a:endParaRPr>
              </a:p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SEIR stands for susceptible, exposed, infected and recovered.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is the sum of all living members in the population: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 is the dead whilst C is the cumulative number of cases.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CONDITIONS: </a:t>
                </a:r>
              </a:p>
              <a:p>
                <a:endParaRPr lang="en-GB" altLang="zh-CN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000" b="1" u="sng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54B7B1-5264-8243-B999-78944F1D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25" y="722689"/>
                <a:ext cx="7537525" cy="2923877"/>
              </a:xfrm>
              <a:prstGeom prst="rect">
                <a:avLst/>
              </a:prstGeom>
              <a:blipFill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558" y="183666"/>
            <a:ext cx="5770092" cy="816794"/>
          </a:xfrm>
        </p:spPr>
        <p:txBody>
          <a:bodyPr>
            <a:normAutofit/>
          </a:bodyPr>
          <a:lstStyle/>
          <a:p>
            <a:r>
              <a:rPr lang="en-US" dirty="0"/>
              <a:t>MODEL &amp;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D0B18C-E3AF-AE45-8C88-6B891BE2E265}"/>
                  </a:ext>
                </a:extLst>
              </p:cNvPr>
              <p:cNvSpPr txBox="1"/>
              <p:nvPr/>
            </p:nvSpPr>
            <p:spPr>
              <a:xfrm>
                <a:off x="932655" y="2349302"/>
                <a:ext cx="67450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(0)= 0,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(0)= 1,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(0)= 0,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(0)=0,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D0B18C-E3AF-AE45-8C88-6B891BE2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5" y="2349302"/>
                <a:ext cx="67450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DA88395-5105-BB4E-A8C0-4A884E11B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0"/>
          <a:stretch/>
        </p:blipFill>
        <p:spPr>
          <a:xfrm>
            <a:off x="8418549" y="10756"/>
            <a:ext cx="377028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4BA18F-EF56-3F49-9D8C-BED1E6CC7ED6}"/>
                  </a:ext>
                </a:extLst>
              </p:cNvPr>
              <p:cNvSpPr txBox="1"/>
              <p:nvPr/>
            </p:nvSpPr>
            <p:spPr>
              <a:xfrm>
                <a:off x="9622476" y="823562"/>
                <a:ext cx="1573316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4BA18F-EF56-3F49-9D8C-BED1E6CC7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6" y="823562"/>
                <a:ext cx="1573316" cy="701346"/>
              </a:xfrm>
              <a:prstGeom prst="rect">
                <a:avLst/>
              </a:prstGeom>
              <a:blipFill>
                <a:blip r:embed="rId5"/>
                <a:stretch>
                  <a:fillRect l="-4000" t="-5357" r="-4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CD8B02-AA3A-F148-A694-1FA2C19CB431}"/>
                  </a:ext>
                </a:extLst>
              </p:cNvPr>
              <p:cNvSpPr txBox="1"/>
              <p:nvPr/>
            </p:nvSpPr>
            <p:spPr>
              <a:xfrm>
                <a:off x="9370294" y="1589316"/>
                <a:ext cx="2077685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CD8B02-AA3A-F148-A694-1FA2C19C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294" y="1589316"/>
                <a:ext cx="2077685" cy="701346"/>
              </a:xfrm>
              <a:prstGeom prst="rect">
                <a:avLst/>
              </a:prstGeom>
              <a:blipFill>
                <a:blip r:embed="rId6"/>
                <a:stretch>
                  <a:fillRect l="-3049" t="-3571" r="-243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633ECF-D888-2441-80D3-7E8B2139080F}"/>
                  </a:ext>
                </a:extLst>
              </p:cNvPr>
              <p:cNvSpPr txBox="1"/>
              <p:nvPr/>
            </p:nvSpPr>
            <p:spPr>
              <a:xfrm>
                <a:off x="9501611" y="2388361"/>
                <a:ext cx="1815049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633ECF-D888-2441-80D3-7E8B2139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611" y="2388361"/>
                <a:ext cx="1815049" cy="701218"/>
              </a:xfrm>
              <a:prstGeom prst="rect">
                <a:avLst/>
              </a:prstGeom>
              <a:blipFill>
                <a:blip r:embed="rId7"/>
                <a:stretch>
                  <a:fillRect l="-3472" t="-1786" r="-41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211B35-8D59-2B4C-862C-E80090F28173}"/>
                  </a:ext>
                </a:extLst>
              </p:cNvPr>
              <p:cNvSpPr txBox="1"/>
              <p:nvPr/>
            </p:nvSpPr>
            <p:spPr>
              <a:xfrm>
                <a:off x="9355096" y="3268735"/>
                <a:ext cx="210807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211B35-8D59-2B4C-862C-E80090F28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096" y="3268735"/>
                <a:ext cx="2108078" cy="701218"/>
              </a:xfrm>
              <a:prstGeom prst="rect">
                <a:avLst/>
              </a:prstGeom>
              <a:blipFill>
                <a:blip r:embed="rId8"/>
                <a:stretch>
                  <a:fillRect l="-2994" t="-1754" r="-35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F76ED3-4659-A240-9D81-2F5F51ECD971}"/>
                  </a:ext>
                </a:extLst>
              </p:cNvPr>
              <p:cNvSpPr txBox="1"/>
              <p:nvPr/>
            </p:nvSpPr>
            <p:spPr>
              <a:xfrm>
                <a:off x="9744401" y="4015860"/>
                <a:ext cx="132946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𝑑𝐷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F76ED3-4659-A240-9D81-2F5F51EC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401" y="4015860"/>
                <a:ext cx="1329467" cy="701218"/>
              </a:xfrm>
              <a:prstGeom prst="rect">
                <a:avLst/>
              </a:prstGeom>
              <a:blipFill>
                <a:blip r:embed="rId9"/>
                <a:stretch>
                  <a:fillRect l="-4717" t="-1786" r="-566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B2250E5-FBB4-CE44-9C89-5733F8ACB7EE}"/>
              </a:ext>
            </a:extLst>
          </p:cNvPr>
          <p:cNvSpPr txBox="1"/>
          <p:nvPr/>
        </p:nvSpPr>
        <p:spPr>
          <a:xfrm>
            <a:off x="8546268" y="345025"/>
            <a:ext cx="372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000" b="1" u="sng" dirty="0">
                <a:solidFill>
                  <a:schemeClr val="bg1"/>
                </a:solidFill>
                <a:latin typeface="Segoe UI" charset="0"/>
                <a:ea typeface="Cambria Math" panose="02040503050406030204" pitchFamily="18" charset="0"/>
              </a:rPr>
              <a:t>SEIR MODEL: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BFEA4-0032-8F46-BEDA-BA4FD5773B92}"/>
              </a:ext>
            </a:extLst>
          </p:cNvPr>
          <p:cNvSpPr txBox="1"/>
          <p:nvPr/>
        </p:nvSpPr>
        <p:spPr>
          <a:xfrm>
            <a:off x="8569363" y="4900763"/>
            <a:ext cx="3468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000" b="1" u="sng" dirty="0">
                <a:solidFill>
                  <a:schemeClr val="bg1"/>
                </a:solidFill>
                <a:latin typeface="Segoe UI" charset="0"/>
                <a:ea typeface="Cambria Math" panose="02040503050406030204" pitchFamily="18" charset="0"/>
              </a:rPr>
              <a:t>CUMULATIVE NUMBER OF CASES: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7E1A7C-CC0B-6C42-AF74-8159634FFEA3}"/>
                  </a:ext>
                </a:extLst>
              </p:cNvPr>
              <p:cNvSpPr txBox="1"/>
              <p:nvPr/>
            </p:nvSpPr>
            <p:spPr>
              <a:xfrm>
                <a:off x="9794703" y="5792335"/>
                <a:ext cx="122886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7E1A7C-CC0B-6C42-AF74-8159634F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03" y="5792335"/>
                <a:ext cx="1228862" cy="701218"/>
              </a:xfrm>
              <a:prstGeom prst="rect">
                <a:avLst/>
              </a:prstGeom>
              <a:blipFill>
                <a:blip r:embed="rId10"/>
                <a:stretch>
                  <a:fillRect l="-5102" t="-3636" r="-408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80CB9F2-1504-8347-BB5D-06482F81731E}"/>
              </a:ext>
            </a:extLst>
          </p:cNvPr>
          <p:cNvSpPr txBox="1"/>
          <p:nvPr/>
        </p:nvSpPr>
        <p:spPr>
          <a:xfrm>
            <a:off x="849125" y="4936126"/>
            <a:ext cx="2183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u="sng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2FF7CA-28E0-5247-A2BF-490458168F9F}"/>
              </a:ext>
            </a:extLst>
          </p:cNvPr>
          <p:cNvSpPr txBox="1"/>
          <p:nvPr/>
        </p:nvSpPr>
        <p:spPr>
          <a:xfrm>
            <a:off x="1064871" y="823562"/>
            <a:ext cx="618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SEIR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CF2AFA-4EAE-E546-83D0-8E41AF529D5D}"/>
                  </a:ext>
                </a:extLst>
              </p:cNvPr>
              <p:cNvSpPr txBox="1"/>
              <p:nvPr/>
            </p:nvSpPr>
            <p:spPr>
              <a:xfrm>
                <a:off x="806745" y="2624448"/>
                <a:ext cx="5421933" cy="2324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u="sng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USED:</a:t>
                </a:r>
              </a:p>
              <a:p>
                <a:endParaRPr lang="en-GB" altLang="zh-CN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altLang="zh-CN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altLang="zh-CN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Infection</m:t>
                    </m:r>
                    <m:r>
                      <a:rPr lang="en-GB" altLang="zh-CN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altLang="zh-CN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rate</m:t>
                    </m:r>
                    <m:r>
                      <a:rPr lang="en-GB" altLang="zh-CN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GB" altLang="zh-CN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Segoe UI" charset="0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𝐴𝑣𝑒𝑟𝑎𝑔𝑒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𝑠𝑜𝑚𝑒𝑜𝑛𝑒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𝑖𝑛𝑓𝑒𝑐𝑡𝑖𝑜𝑢𝑠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altLang="zh-CN" dirty="0">
                  <a:solidFill>
                    <a:schemeClr val="tx2">
                      <a:lumMod val="75000"/>
                    </a:schemeClr>
                  </a:solidFill>
                  <a:latin typeface="Segoe UI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𝐴𝑣𝑒𝑟𝑎𝑔𝑒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𝑖𝑛𝑐𝑢𝑏𝑎𝑡𝑖𝑜𝑛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𝑑𝑎𝑦𝑠</m:t>
                        </m:r>
                      </m:e>
                    </m:d>
                  </m:oMath>
                </a14:m>
                <a:endParaRPr lang="en-GB" altLang="zh-CN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𝑒𝑎𝑡h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Segoe UI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CF2AFA-4EAE-E546-83D0-8E41AF52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5" y="2624448"/>
                <a:ext cx="5421933" cy="2324547"/>
              </a:xfrm>
              <a:prstGeom prst="rect">
                <a:avLst/>
              </a:prstGeom>
              <a:blipFill>
                <a:blip r:embed="rId11"/>
                <a:stretch>
                  <a:fillRect l="-1124" t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2980B04-46D5-594F-83CE-CCF8C224A0FA}"/>
              </a:ext>
            </a:extLst>
          </p:cNvPr>
          <p:cNvSpPr txBox="1"/>
          <p:nvPr/>
        </p:nvSpPr>
        <p:spPr>
          <a:xfrm>
            <a:off x="849125" y="5265781"/>
            <a:ext cx="6035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Population remains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recovered are permanently immune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Parameters are constant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Susceptible people remain susceptible until infected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Equal chance of becoming infected across the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8AA9CF4-83FA-8542-88F4-93E88F4F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11" y="1402238"/>
            <a:ext cx="5348236" cy="42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558" y="183666"/>
            <a:ext cx="5770092" cy="816794"/>
          </a:xfrm>
        </p:spPr>
        <p:txBody>
          <a:bodyPr>
            <a:normAutofit/>
          </a:bodyPr>
          <a:lstStyle/>
          <a:p>
            <a:r>
              <a:rPr lang="en-US" dirty="0"/>
              <a:t>MODEL &amp;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C67EF7-5973-6247-A4C3-BF070CB3BD9F}"/>
                  </a:ext>
                </a:extLst>
              </p:cNvPr>
              <p:cNvSpPr/>
              <p:nvPr/>
            </p:nvSpPr>
            <p:spPr>
              <a:xfrm>
                <a:off x="891247" y="1284709"/>
                <a:ext cx="5649404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u="sng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DATA WAS GIVEN?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number of daily cases over a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98-day period for a population 1000 individuals.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fixed at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Calculating the cumulative cases from this data allows us to fit the model.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C67EF7-5973-6247-A4C3-BF070CB3B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7" y="1284709"/>
                <a:ext cx="5649404" cy="2062103"/>
              </a:xfrm>
              <a:prstGeom prst="rect">
                <a:avLst/>
              </a:prstGeom>
              <a:blipFill>
                <a:blip r:embed="rId3"/>
                <a:stretch>
                  <a:fillRect l="-897" t="-1220" r="-673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DC621CD-866C-1E4E-BEDE-9A78EE309DE2}"/>
              </a:ext>
            </a:extLst>
          </p:cNvPr>
          <p:cNvSpPr/>
          <p:nvPr/>
        </p:nvSpPr>
        <p:spPr>
          <a:xfrm>
            <a:off x="770558" y="4080740"/>
            <a:ext cx="54987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Sharp increase of cases proceeding day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occurred on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30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with 44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Daily cases fall at a similar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50%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the population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infected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Last recorded infection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83.1%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the population was 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F4B61-8B8B-DD40-896C-768CF6FE10EC}"/>
              </a:ext>
            </a:extLst>
          </p:cNvPr>
          <p:cNvSpPr txBox="1"/>
          <p:nvPr/>
        </p:nvSpPr>
        <p:spPr>
          <a:xfrm>
            <a:off x="7100048" y="5650400"/>
            <a:ext cx="495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[FIGURE 2: PLOT ON LEFT SHOWS DAILY CASES OVER THE PERIOD. PLOT ON RIGHT SHOWS CUMULATIVE NUMBER OF CASES]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145B64-4C76-5249-AA85-3253BC6E6DDB}"/>
              </a:ext>
            </a:extLst>
          </p:cNvPr>
          <p:cNvCxnSpPr/>
          <p:nvPr/>
        </p:nvCxnSpPr>
        <p:spPr>
          <a:xfrm>
            <a:off x="6540651" y="1000460"/>
            <a:ext cx="0" cy="52191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031448-BECA-6C41-B67D-EE44CD4E4700}"/>
              </a:ext>
            </a:extLst>
          </p:cNvPr>
          <p:cNvSpPr txBox="1"/>
          <p:nvPr/>
        </p:nvSpPr>
        <p:spPr>
          <a:xfrm>
            <a:off x="891247" y="3742186"/>
            <a:ext cx="34962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EXPLORATORY ANALYSIS: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7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16FD66-F247-B74E-9FE5-B8ED127B604F}"/>
              </a:ext>
            </a:extLst>
          </p:cNvPr>
          <p:cNvSpPr/>
          <p:nvPr/>
        </p:nvSpPr>
        <p:spPr>
          <a:xfrm>
            <a:off x="770558" y="4097313"/>
            <a:ext cx="5132531" cy="2616003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2E6DBF-E55E-D44C-B988-7BB5DDFFAF56}"/>
              </a:ext>
            </a:extLst>
          </p:cNvPr>
          <p:cNvSpPr/>
          <p:nvPr/>
        </p:nvSpPr>
        <p:spPr>
          <a:xfrm>
            <a:off x="7279743" y="4612237"/>
            <a:ext cx="3851039" cy="74227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558" y="183666"/>
            <a:ext cx="6509185" cy="816794"/>
          </a:xfrm>
        </p:spPr>
        <p:txBody>
          <a:bodyPr>
            <a:noAutofit/>
          </a:bodyPr>
          <a:lstStyle/>
          <a:p>
            <a:r>
              <a:rPr lang="en-US" dirty="0"/>
              <a:t>METHODS- NON-LINEAR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145B64-4C76-5249-AA85-3253BC6E6DDB}"/>
              </a:ext>
            </a:extLst>
          </p:cNvPr>
          <p:cNvCxnSpPr>
            <a:cxnSpLocks/>
          </p:cNvCxnSpPr>
          <p:nvPr/>
        </p:nvCxnSpPr>
        <p:spPr>
          <a:xfrm>
            <a:off x="6422316" y="1000460"/>
            <a:ext cx="0" cy="5369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D9A6E1-BCA4-7743-8B22-8739E9188924}"/>
              </a:ext>
            </a:extLst>
          </p:cNvPr>
          <p:cNvSpPr/>
          <p:nvPr/>
        </p:nvSpPr>
        <p:spPr>
          <a:xfrm>
            <a:off x="908923" y="1198402"/>
            <a:ext cx="4889449" cy="74227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GB" altLang="zh-CN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fit non-linear regression models to the data, which utilises the Gauss-Newton algorithm.</a:t>
            </a:r>
            <a:endParaRPr kumimoji="1" lang="en-GB" altLang="zh-CN" b="1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DFE69-A0F2-EE47-B082-468AD201925B}"/>
              </a:ext>
            </a:extLst>
          </p:cNvPr>
          <p:cNvSpPr txBox="1"/>
          <p:nvPr/>
        </p:nvSpPr>
        <p:spPr>
          <a:xfrm>
            <a:off x="908923" y="2026560"/>
            <a:ext cx="449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NON-LINEAR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C7826F-AA3C-724B-ACAF-5B4F6D77ADCE}"/>
                  </a:ext>
                </a:extLst>
              </p:cNvPr>
              <p:cNvSpPr txBox="1"/>
              <p:nvPr/>
            </p:nvSpPr>
            <p:spPr>
              <a:xfrm>
                <a:off x="881933" y="2548339"/>
                <a:ext cx="51476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regression method which attempts to fit a model to the data in the form: </a:t>
                </a:r>
                <a14:m>
                  <m:oMath xmlns:m="http://schemas.openxmlformats.org/officeDocument/2006/math"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kumimoji="1"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kumimoji="1"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kumimoji="1" lang="en-GB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Where:</a:t>
                </a:r>
              </a:p>
              <a:p>
                <a14:m>
                  <m:oMath xmlns:m="http://schemas.openxmlformats.org/officeDocument/2006/math"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model, </a:t>
                </a:r>
                <a14:m>
                  <m:oMath xmlns:m="http://schemas.openxmlformats.org/officeDocument/2006/math"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data, </a:t>
                </a:r>
                <a14:m>
                  <m:oMath xmlns:m="http://schemas.openxmlformats.org/officeDocument/2006/math"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vector of parameters and </a:t>
                </a:r>
                <a14:m>
                  <m:oMath xmlns:m="http://schemas.openxmlformats.org/officeDocument/2006/math">
                    <m:r>
                      <a:rPr kumimoji="1" lang="en-GB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kumimoji="1" lang="en-GB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vector of errors.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C7826F-AA3C-724B-ACAF-5B4F6D77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33" y="2548339"/>
                <a:ext cx="5147632" cy="1754326"/>
              </a:xfrm>
              <a:prstGeom prst="rect">
                <a:avLst/>
              </a:prstGeom>
              <a:blipFill>
                <a:blip r:embed="rId2"/>
                <a:stretch>
                  <a:fillRect l="-1066" t="-2083" r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E8EEF-118C-2646-958B-3293CD72E433}"/>
                  </a:ext>
                </a:extLst>
              </p:cNvPr>
              <p:cNvSpPr txBox="1"/>
              <p:nvPr/>
            </p:nvSpPr>
            <p:spPr>
              <a:xfrm>
                <a:off x="908923" y="4302665"/>
                <a:ext cx="40018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GB" altLang="zh-CN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GB" altLang="zh-CN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NON-LINEAR REGRESSION: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GB" altLang="zh-CN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normally distributed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GB" altLang="zh-C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independent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GB" altLang="zh-C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mean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E8EEF-118C-2646-958B-3293CD72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23" y="4302665"/>
                <a:ext cx="4001845" cy="1754326"/>
              </a:xfrm>
              <a:prstGeom prst="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A5C1D37-AF31-2F49-AC5D-A69990C2A987}"/>
              </a:ext>
            </a:extLst>
          </p:cNvPr>
          <p:cNvSpPr txBox="1"/>
          <p:nvPr/>
        </p:nvSpPr>
        <p:spPr>
          <a:xfrm>
            <a:off x="7164594" y="540543"/>
            <a:ext cx="460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 NON-LINEAR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40245E-5850-7248-864A-C0DF00FAC2CE}"/>
                  </a:ext>
                </a:extLst>
              </p:cNvPr>
              <p:cNvSpPr txBox="1"/>
              <p:nvPr/>
            </p:nvSpPr>
            <p:spPr>
              <a:xfrm>
                <a:off x="6815068" y="1148107"/>
                <a:ext cx="50816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Estimates the model </a:t>
                </a:r>
                <a14:m>
                  <m:oMath xmlns:m="http://schemas.openxmlformats.org/officeDocument/2006/math">
                    <m:r>
                      <a:rPr kumimoji="1" lang="en-GB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GB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a squared error loss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Able to use properties of MLE estimators to…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Quantify uncertainty about the parameter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kumimoji="1" lang="en-GB" altLang="zh-CN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GB" altLang="zh-CN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distribution of beta and gamma which can be used to calculate uncertainty of R0.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40245E-5850-7248-864A-C0DF00FAC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68" y="1148107"/>
                <a:ext cx="5081604" cy="2308324"/>
              </a:xfrm>
              <a:prstGeom prst="rect">
                <a:avLst/>
              </a:prstGeom>
              <a:blipFill>
                <a:blip r:embed="rId4"/>
                <a:stretch>
                  <a:fillRect l="-748" t="-546" r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69541B-0993-334A-8E74-A7E47F55F1C0}"/>
              </a:ext>
            </a:extLst>
          </p:cNvPr>
          <p:cNvSpPr txBox="1"/>
          <p:nvPr/>
        </p:nvSpPr>
        <p:spPr>
          <a:xfrm>
            <a:off x="6726365" y="3280009"/>
            <a:ext cx="525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THE GAUSS NEWTON ALGORITHM?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C9E75-01ED-5449-BBF5-7FFD9D9F355C}"/>
              </a:ext>
            </a:extLst>
          </p:cNvPr>
          <p:cNvSpPr txBox="1"/>
          <p:nvPr/>
        </p:nvSpPr>
        <p:spPr>
          <a:xfrm>
            <a:off x="6788077" y="3799026"/>
            <a:ext cx="52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iterative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which updates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initial parameter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continues until  convergence.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B20DA-DD6D-6444-BCAC-A13E4D8E690B}"/>
                  </a:ext>
                </a:extLst>
              </p:cNvPr>
              <p:cNvSpPr txBox="1"/>
              <p:nvPr/>
            </p:nvSpPr>
            <p:spPr>
              <a:xfrm>
                <a:off x="7296522" y="4677329"/>
                <a:ext cx="4184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parameter estimates: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=(0.5, 0.25, 0.05)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B20DA-DD6D-6444-BCAC-A13E4D8E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522" y="4677329"/>
                <a:ext cx="4184722" cy="646331"/>
              </a:xfrm>
              <a:prstGeom prst="rect">
                <a:avLst/>
              </a:prstGeom>
              <a:blipFill>
                <a:blip r:embed="rId5"/>
                <a:stretch>
                  <a:fillRect l="-1212"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C0805-1D5C-8243-88CA-AD8CBC3D6E8C}"/>
                  </a:ext>
                </a:extLst>
              </p:cNvPr>
              <p:cNvSpPr txBox="1"/>
              <p:nvPr/>
            </p:nvSpPr>
            <p:spPr>
              <a:xfrm>
                <a:off x="881933" y="5759653"/>
                <a:ext cx="5147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GAUSS-NEWTON: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MLE of parameter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GB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asymptotically normal if N (number of data points) is large</a:t>
                </a:r>
              </a:p>
              <a:p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C0805-1D5C-8243-88CA-AD8CBC3D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33" y="5759653"/>
                <a:ext cx="5147631" cy="1477328"/>
              </a:xfrm>
              <a:prstGeom prst="rect">
                <a:avLst/>
              </a:prstGeom>
              <a:blipFill>
                <a:blip r:embed="rId6"/>
                <a:stretch>
                  <a:fillRect l="-1066" t="-2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504BB3E-D130-4349-9CD0-8E90C03CF049}"/>
              </a:ext>
            </a:extLst>
          </p:cNvPr>
          <p:cNvSpPr txBox="1"/>
          <p:nvPr/>
        </p:nvSpPr>
        <p:spPr>
          <a:xfrm>
            <a:off x="908923" y="4169385"/>
            <a:ext cx="42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ASSUMPTIONS:</a:t>
            </a:r>
          </a:p>
          <a:p>
            <a:endParaRPr lang="en-US" sz="2000" b="1" u="sng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8B4AA3-6273-E94C-9DD7-C2BE28C4FFEB}"/>
              </a:ext>
            </a:extLst>
          </p:cNvPr>
          <p:cNvSpPr txBox="1"/>
          <p:nvPr/>
        </p:nvSpPr>
        <p:spPr>
          <a:xfrm>
            <a:off x="6815068" y="5593976"/>
            <a:ext cx="517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approximate the solution using the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Runge-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Kutta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method,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which has a high order of accuracy.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0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AED664-9EBE-3246-BC43-469BDD6C8133}"/>
              </a:ext>
            </a:extLst>
          </p:cNvPr>
          <p:cNvSpPr/>
          <p:nvPr/>
        </p:nvSpPr>
        <p:spPr>
          <a:xfrm>
            <a:off x="7202907" y="4604448"/>
            <a:ext cx="4258898" cy="93767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315" y="184310"/>
            <a:ext cx="8954355" cy="816794"/>
          </a:xfrm>
        </p:spPr>
        <p:txBody>
          <a:bodyPr>
            <a:normAutofit/>
          </a:bodyPr>
          <a:lstStyle/>
          <a:p>
            <a:r>
              <a:rPr lang="en-US" dirty="0"/>
              <a:t>METHODS – R0 DISTRIBUTION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E0F103-B150-5242-BB75-AC42A2BE04F9}"/>
              </a:ext>
            </a:extLst>
          </p:cNvPr>
          <p:cNvCxnSpPr>
            <a:cxnSpLocks/>
          </p:cNvCxnSpPr>
          <p:nvPr/>
        </p:nvCxnSpPr>
        <p:spPr>
          <a:xfrm>
            <a:off x="6422316" y="763793"/>
            <a:ext cx="0" cy="56064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2771D4-BAB9-004D-BFE5-3CA0E920C236}"/>
                  </a:ext>
                </a:extLst>
              </p:cNvPr>
              <p:cNvSpPr txBox="1"/>
              <p:nvPr/>
            </p:nvSpPr>
            <p:spPr>
              <a:xfrm>
                <a:off x="781315" y="1086521"/>
                <a:ext cx="5554939" cy="552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CALCULATING E(R0):</a:t>
                </a:r>
              </a:p>
              <a:p>
                <a:endParaRPr lang="en-US" u="sng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R0 is a ratio of two approximately normally distributed parameters through non-linear regression assumptions: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Exact value cannot be found as the moment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(1/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does not exist (reciprocal distribution, use LOTUS to see this).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Multivariate Taylor expansion can approximate this- this technique for random variables is known as the delta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u="sng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1" u="sng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TAYLOR EXPAND AROUND THE MEANS: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r>
                      <a:rPr lang="en-GB" sz="20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0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sub>
                    </m:sSub>
                    <m:r>
                      <a:rPr lang="en-GB" sz="20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2771D4-BAB9-004D-BFE5-3CA0E920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5" y="1086521"/>
                <a:ext cx="5554939" cy="5525359"/>
              </a:xfrm>
              <a:prstGeom prst="rect">
                <a:avLst/>
              </a:prstGeom>
              <a:blipFill>
                <a:blip r:embed="rId2"/>
                <a:stretch>
                  <a:fillRect l="-1098" t="-551" r="-1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C5C472-1C18-074A-8346-A09FD06EDF40}"/>
              </a:ext>
            </a:extLst>
          </p:cNvPr>
          <p:cNvSpPr txBox="1"/>
          <p:nvPr/>
        </p:nvSpPr>
        <p:spPr>
          <a:xfrm>
            <a:off x="7395981" y="1086521"/>
            <a:ext cx="521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TAKING THE EXPECTATION: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45562B-E892-EA4A-873D-E5543A01CC98}"/>
                  </a:ext>
                </a:extLst>
              </p:cNvPr>
              <p:cNvSpPr/>
              <p:nvPr/>
            </p:nvSpPr>
            <p:spPr>
              <a:xfrm>
                <a:off x="8298574" y="1581374"/>
                <a:ext cx="1846083" cy="696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45562B-E892-EA4A-873D-E5543A01C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574" y="1581374"/>
                <a:ext cx="1846083" cy="696344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B5ECDFC-0E02-5D4F-A405-E793B1947347}"/>
              </a:ext>
            </a:extLst>
          </p:cNvPr>
          <p:cNvSpPr txBox="1"/>
          <p:nvPr/>
        </p:nvSpPr>
        <p:spPr>
          <a:xfrm>
            <a:off x="7277646" y="2474259"/>
            <a:ext cx="410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ratio of the means is the first approximation.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07ABC-9CC6-974A-A282-88390A299275}"/>
              </a:ext>
            </a:extLst>
          </p:cNvPr>
          <p:cNvSpPr txBox="1"/>
          <p:nvPr/>
        </p:nvSpPr>
        <p:spPr>
          <a:xfrm>
            <a:off x="7128169" y="3908163"/>
            <a:ext cx="436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ORDER TAYLOR EXPANSION: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45FEE7B-6AFC-A14A-ADD4-6EC82AEB9018}"/>
                  </a:ext>
                </a:extLst>
              </p:cNvPr>
              <p:cNvSpPr/>
              <p:nvPr/>
            </p:nvSpPr>
            <p:spPr>
              <a:xfrm>
                <a:off x="7313874" y="4736144"/>
                <a:ext cx="4147930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45FEE7B-6AFC-A14A-ADD4-6EC82AEB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74" y="4736144"/>
                <a:ext cx="4147930" cy="708464"/>
              </a:xfrm>
              <a:prstGeom prst="rect">
                <a:avLst/>
              </a:prstGeom>
              <a:blipFill>
                <a:blip r:embed="rId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B0E1FE5-6E3B-1248-B2A2-902B3216A5EC}"/>
              </a:ext>
            </a:extLst>
          </p:cNvPr>
          <p:cNvSpPr txBox="1"/>
          <p:nvPr/>
        </p:nvSpPr>
        <p:spPr>
          <a:xfrm>
            <a:off x="7128169" y="5842983"/>
            <a:ext cx="42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Gives a more accurate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13515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4962C7-6513-684C-80F1-286E82E3CAF8}"/>
              </a:ext>
            </a:extLst>
          </p:cNvPr>
          <p:cNvSpPr/>
          <p:nvPr/>
        </p:nvSpPr>
        <p:spPr>
          <a:xfrm>
            <a:off x="6788078" y="2957944"/>
            <a:ext cx="5201995" cy="198720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315" y="184058"/>
            <a:ext cx="8954355" cy="816794"/>
          </a:xfrm>
        </p:spPr>
        <p:txBody>
          <a:bodyPr>
            <a:normAutofit/>
          </a:bodyPr>
          <a:lstStyle/>
          <a:p>
            <a:r>
              <a:rPr lang="en-US" dirty="0"/>
              <a:t>METHODS – CONFIDENCE INTERVAL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E0F103-B150-5242-BB75-AC42A2BE04F9}"/>
              </a:ext>
            </a:extLst>
          </p:cNvPr>
          <p:cNvCxnSpPr>
            <a:cxnSpLocks/>
          </p:cNvCxnSpPr>
          <p:nvPr/>
        </p:nvCxnSpPr>
        <p:spPr>
          <a:xfrm>
            <a:off x="6422316" y="763793"/>
            <a:ext cx="0" cy="56064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5C472-1C18-074A-8346-A09FD06EDF40}"/>
                  </a:ext>
                </a:extLst>
              </p:cNvPr>
              <p:cNvSpPr txBox="1"/>
              <p:nvPr/>
            </p:nvSpPr>
            <p:spPr>
              <a:xfrm>
                <a:off x="6682105" y="957748"/>
                <a:ext cx="573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the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Taylor expansion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GB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≪1</m:t>
                        </m:r>
                      </m:e>
                    </m:d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5C472-1C18-074A-8346-A09FD06E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05" y="957748"/>
                <a:ext cx="5731034" cy="369332"/>
              </a:xfrm>
              <a:prstGeom prst="rect">
                <a:avLst/>
              </a:prstGeom>
              <a:blipFill>
                <a:blip r:embed="rId2"/>
                <a:stretch>
                  <a:fillRect l="-851" t="-9836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E5DB2E-8ECC-404A-93B0-FFF1E351826C}"/>
              </a:ext>
            </a:extLst>
          </p:cNvPr>
          <p:cNvSpPr txBox="1"/>
          <p:nvPr/>
        </p:nvSpPr>
        <p:spPr>
          <a:xfrm>
            <a:off x="845412" y="975468"/>
            <a:ext cx="5015395" cy="122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Katz and Geary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studied the distribution of the ratio of two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non-central, correlated normal random variables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9670C8-F23D-D84C-A1D5-1C64F91A1E09}"/>
                  </a:ext>
                </a:extLst>
              </p:cNvPr>
              <p:cNvSpPr/>
              <p:nvPr/>
            </p:nvSpPr>
            <p:spPr>
              <a:xfrm>
                <a:off x="1523061" y="3182491"/>
                <a:ext cx="3171803" cy="769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0~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9670C8-F23D-D84C-A1D5-1C64F91A1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61" y="3182491"/>
                <a:ext cx="3171803" cy="769057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2DEE45-22C1-5749-A4B5-7A96FC602C02}"/>
              </a:ext>
            </a:extLst>
          </p:cNvPr>
          <p:cNvSpPr txBox="1"/>
          <p:nvPr/>
        </p:nvSpPr>
        <p:spPr>
          <a:xfrm>
            <a:off x="781315" y="2291128"/>
            <a:ext cx="527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Split beta and gamma up into sum of their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zero-mean </a:t>
            </a: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normal distributions: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40C753-45FE-2043-B34D-871542531A12}"/>
                  </a:ext>
                </a:extLst>
              </p:cNvPr>
              <p:cNvSpPr txBox="1"/>
              <p:nvPr/>
            </p:nvSpPr>
            <p:spPr>
              <a:xfrm>
                <a:off x="845412" y="5391029"/>
                <a:ext cx="4743450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40C753-45FE-2043-B34D-871542531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2" y="5391029"/>
                <a:ext cx="4743450" cy="723083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20282A7-2635-6B44-A027-D29952B99BF6}"/>
              </a:ext>
            </a:extLst>
          </p:cNvPr>
          <p:cNvSpPr txBox="1"/>
          <p:nvPr/>
        </p:nvSpPr>
        <p:spPr>
          <a:xfrm>
            <a:off x="845412" y="4330773"/>
            <a:ext cx="4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Rearrange and take the </a:t>
            </a:r>
            <a:r>
              <a:rPr lang="en-US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logarithm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both sides: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AB828B-0F6A-1644-9A27-80AD86DE4BD4}"/>
                  </a:ext>
                </a:extLst>
              </p:cNvPr>
              <p:cNvSpPr/>
              <p:nvPr/>
            </p:nvSpPr>
            <p:spPr>
              <a:xfrm>
                <a:off x="6828789" y="1440724"/>
                <a:ext cx="3055195" cy="723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GB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AB828B-0F6A-1644-9A27-80AD86DE4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89" y="1440724"/>
                <a:ext cx="3055195" cy="723083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C9BC81-4A8A-4D44-BEED-F5357FE1A9D7}"/>
                  </a:ext>
                </a:extLst>
              </p:cNvPr>
              <p:cNvSpPr txBox="1"/>
              <p:nvPr/>
            </p:nvSpPr>
            <p:spPr>
              <a:xfrm>
                <a:off x="6618986" y="3306054"/>
                <a:ext cx="5533313" cy="851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GB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p>
                        <m:sSup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C9BC81-4A8A-4D44-BEED-F5357FE1A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86" y="3306054"/>
                <a:ext cx="5533313" cy="851900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1AC2AE5-C994-9D4E-AC8C-2810EB337B64}"/>
              </a:ext>
            </a:extLst>
          </p:cNvPr>
          <p:cNvSpPr txBox="1"/>
          <p:nvPr/>
        </p:nvSpPr>
        <p:spPr>
          <a:xfrm>
            <a:off x="7384032" y="3001425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KATZ INTERVAL: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976E7B-4FCB-3543-B68D-561695356D7D}"/>
                  </a:ext>
                </a:extLst>
              </p:cNvPr>
              <p:cNvSpPr txBox="1"/>
              <p:nvPr/>
            </p:nvSpPr>
            <p:spPr>
              <a:xfrm>
                <a:off x="7730785" y="2100770"/>
                <a:ext cx="4332533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GB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976E7B-4FCB-3543-B68D-56169535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85" y="2100770"/>
                <a:ext cx="4332533" cy="791692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35529E-8DF1-2646-B1E4-0285081D0202}"/>
                  </a:ext>
                </a:extLst>
              </p:cNvPr>
              <p:cNvSpPr txBox="1"/>
              <p:nvPr/>
            </p:nvSpPr>
            <p:spPr>
              <a:xfrm>
                <a:off x="7981139" y="4107289"/>
                <a:ext cx="3153412" cy="132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𝑠𝑖𝑔𝑛𝑖𝑓𝑖𝑐𝑎𝑛𝑐𝑒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en-GB" b="0" i="1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b="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35529E-8DF1-2646-B1E4-0285081D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139" y="4107289"/>
                <a:ext cx="3153412" cy="1323952"/>
              </a:xfrm>
              <a:prstGeom prst="rect">
                <a:avLst/>
              </a:prstGeom>
              <a:blipFill>
                <a:blip r:embed="rId8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A112B6-9828-AE41-B120-076C3D06A6C5}"/>
                  </a:ext>
                </a:extLst>
              </p:cNvPr>
              <p:cNvSpPr txBox="1"/>
              <p:nvPr/>
            </p:nvSpPr>
            <p:spPr>
              <a:xfrm>
                <a:off x="7208323" y="5747216"/>
                <a:ext cx="4354637" cy="73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𝛽𝛾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A112B6-9828-AE41-B120-076C3D06A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23" y="5747216"/>
                <a:ext cx="4354637" cy="733791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5135CA-8AE1-AE4A-8CD5-AC5E2B4F284D}"/>
              </a:ext>
            </a:extLst>
          </p:cNvPr>
          <p:cNvSpPr txBox="1"/>
          <p:nvPr/>
        </p:nvSpPr>
        <p:spPr>
          <a:xfrm>
            <a:off x="7385926" y="5219897"/>
            <a:ext cx="220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GEARY INTERVAL:</a:t>
            </a:r>
          </a:p>
        </p:txBody>
      </p:sp>
    </p:spTree>
    <p:extLst>
      <p:ext uri="{BB962C8B-B14F-4D97-AF65-F5344CB8AC3E}">
        <p14:creationId xmlns:p14="http://schemas.microsoft.com/office/powerpoint/2010/main" val="161639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106E9309-EA75-2F42-8E82-CE12F37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7" y="660021"/>
            <a:ext cx="5487120" cy="43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4BEBA49-DD75-3441-ACC1-399C382C5DB6}"/>
              </a:ext>
            </a:extLst>
          </p:cNvPr>
          <p:cNvSpPr/>
          <p:nvPr/>
        </p:nvSpPr>
        <p:spPr>
          <a:xfrm>
            <a:off x="8266435" y="1378445"/>
            <a:ext cx="1782502" cy="101685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GB" altLang="zh-CN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F4D-3F5F-CF46-865A-AB985DF99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315" y="184058"/>
            <a:ext cx="8954355" cy="81679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C0B129-EC39-6E47-83A2-BA8D587C9B05}"/>
                  </a:ext>
                </a:extLst>
              </p:cNvPr>
              <p:cNvSpPr txBox="1"/>
              <p:nvPr/>
            </p:nvSpPr>
            <p:spPr>
              <a:xfrm>
                <a:off x="7606678" y="1413735"/>
                <a:ext cx="3102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=0.8991097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=0.3004804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=0.0000001</m:t>
                      </m:r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C0B129-EC39-6E47-83A2-BA8D587C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78" y="1413735"/>
                <a:ext cx="310201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94B9F5-B1D2-0F48-8D13-158FB117C57F}"/>
              </a:ext>
            </a:extLst>
          </p:cNvPr>
          <p:cNvSpPr txBox="1"/>
          <p:nvPr/>
        </p:nvSpPr>
        <p:spPr>
          <a:xfrm>
            <a:off x="6847451" y="759570"/>
            <a:ext cx="466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PARAMETERS OBTAINED FROM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2D3FF6-B746-DB4E-8C61-AB6F746ACDD0}"/>
                  </a:ext>
                </a:extLst>
              </p:cNvPr>
              <p:cNvSpPr txBox="1"/>
              <p:nvPr/>
            </p:nvSpPr>
            <p:spPr>
              <a:xfrm>
                <a:off x="6847451" y="2593135"/>
                <a:ext cx="5113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about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 times higher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 that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likely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exceed 1.3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Death rate p is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extremely small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2D3FF6-B746-DB4E-8C61-AB6F746A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451" y="2593135"/>
                <a:ext cx="5113063" cy="1200329"/>
              </a:xfrm>
              <a:prstGeom prst="rect">
                <a:avLst/>
              </a:prstGeom>
              <a:blipFill>
                <a:blip r:embed="rId4"/>
                <a:stretch>
                  <a:fillRect l="-715" t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149986D-B771-A044-8F9C-F20E0CFFCB71}"/>
              </a:ext>
            </a:extLst>
          </p:cNvPr>
          <p:cNvSpPr txBox="1"/>
          <p:nvPr/>
        </p:nvSpPr>
        <p:spPr>
          <a:xfrm>
            <a:off x="2336686" y="4316960"/>
            <a:ext cx="2525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[FIGURE 3: FITTED MODEL AND DATA]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EE6BF9-4FE7-FA48-8A80-28E642B1553A}"/>
              </a:ext>
            </a:extLst>
          </p:cNvPr>
          <p:cNvSpPr txBox="1"/>
          <p:nvPr/>
        </p:nvSpPr>
        <p:spPr>
          <a:xfrm>
            <a:off x="957553" y="4826675"/>
            <a:ext cx="491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 line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shows our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fitted model:</a:t>
            </a:r>
          </a:p>
          <a:p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Tails are well fitted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is below maximum no. of daily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Overestimation between day 30 and 50</a:t>
            </a:r>
          </a:p>
          <a:p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4AD66EA-8470-9E43-991C-3CC61B852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393"/>
              </p:ext>
            </p:extLst>
          </p:nvPr>
        </p:nvGraphicFramePr>
        <p:xfrm>
          <a:off x="5782189" y="4667437"/>
          <a:ext cx="6317214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3965">
                  <a:extLst>
                    <a:ext uri="{9D8B030D-6E8A-4147-A177-3AD203B41FA5}">
                      <a16:colId xmlns:a16="http://schemas.microsoft.com/office/drawing/2014/main" val="3334803937"/>
                    </a:ext>
                  </a:extLst>
                </a:gridCol>
                <a:gridCol w="1671870">
                  <a:extLst>
                    <a:ext uri="{9D8B030D-6E8A-4147-A177-3AD203B41FA5}">
                      <a16:colId xmlns:a16="http://schemas.microsoft.com/office/drawing/2014/main" val="1728718734"/>
                    </a:ext>
                  </a:extLst>
                </a:gridCol>
                <a:gridCol w="1592257">
                  <a:extLst>
                    <a:ext uri="{9D8B030D-6E8A-4147-A177-3AD203B41FA5}">
                      <a16:colId xmlns:a16="http://schemas.microsoft.com/office/drawing/2014/main" val="85418297"/>
                    </a:ext>
                  </a:extLst>
                </a:gridCol>
                <a:gridCol w="1649122">
                  <a:extLst>
                    <a:ext uri="{9D8B030D-6E8A-4147-A177-3AD203B41FA5}">
                      <a16:colId xmlns:a16="http://schemas.microsoft.com/office/drawing/2014/main" val="1565033918"/>
                    </a:ext>
                  </a:extLst>
                </a:gridCol>
              </a:tblGrid>
              <a:tr h="26708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7501"/>
                  </a:ext>
                </a:extLst>
              </a:tr>
              <a:tr h="267085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0.011941325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0.006158393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-0.010062125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10307"/>
                  </a:ext>
                </a:extLst>
              </a:tr>
              <a:tr h="267085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0.006158393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kern="1200" dirty="0">
                          <a:effectLst/>
                        </a:rPr>
                        <a:t>0.003212934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-0.005076886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41417"/>
                  </a:ext>
                </a:extLst>
              </a:tr>
              <a:tr h="26708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-0.010062125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-0.005076886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kern="1200" dirty="0">
                          <a:effectLst/>
                        </a:rPr>
                        <a:t>0.019949790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3659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0B0E952-307F-7A44-82E4-A50D392EE833}"/>
              </a:ext>
            </a:extLst>
          </p:cNvPr>
          <p:cNvSpPr txBox="1"/>
          <p:nvPr/>
        </p:nvSpPr>
        <p:spPr>
          <a:xfrm>
            <a:off x="7961665" y="4013899"/>
            <a:ext cx="24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COVARIANCE MATRIX: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EDB6D7-F1E5-DB4D-AD0F-A6CC0726152B}"/>
              </a:ext>
            </a:extLst>
          </p:cNvPr>
          <p:cNvSpPr txBox="1"/>
          <p:nvPr/>
        </p:nvSpPr>
        <p:spPr>
          <a:xfrm>
            <a:off x="7268514" y="6142149"/>
            <a:ext cx="377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[TABLE 1- COVARIANCE MATRIX FOR FITTED MODEL]</a:t>
            </a:r>
          </a:p>
        </p:txBody>
      </p:sp>
    </p:spTree>
    <p:extLst>
      <p:ext uri="{BB962C8B-B14F-4D97-AF65-F5344CB8AC3E}">
        <p14:creationId xmlns:p14="http://schemas.microsoft.com/office/powerpoint/2010/main" val="196361889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4863</TotalTime>
  <Words>1513</Words>
  <Application>Microsoft Office PowerPoint</Application>
  <PresentationFormat>Widescreen</PresentationFormat>
  <Paragraphs>250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等线</vt:lpstr>
      <vt:lpstr>Arial</vt:lpstr>
      <vt:lpstr>Cambria Math</vt:lpstr>
      <vt:lpstr>Century Gothic</vt:lpstr>
      <vt:lpstr>Segoe UI</vt:lpstr>
      <vt:lpstr>Segoe UI Light</vt:lpstr>
      <vt:lpstr>Tw Cen MT</vt:lpstr>
      <vt:lpstr>Tw Cen MT Condensed</vt:lpstr>
      <vt:lpstr>Wingdings 3</vt:lpstr>
      <vt:lpstr>模板页面</vt:lpstr>
      <vt:lpstr>OfficePLUS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Jake Denton</cp:lastModifiedBy>
  <cp:revision>223</cp:revision>
  <dcterms:created xsi:type="dcterms:W3CDTF">2015-08-18T02:51:41Z</dcterms:created>
  <dcterms:modified xsi:type="dcterms:W3CDTF">2021-12-10T11:33:20Z</dcterms:modified>
  <cp:category/>
</cp:coreProperties>
</file>