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0"/>
  </p:notesMasterIdLst>
  <p:sldIdLst>
    <p:sldId id="256" r:id="rId2"/>
    <p:sldId id="266" r:id="rId3"/>
    <p:sldId id="257" r:id="rId4"/>
    <p:sldId id="258" r:id="rId5"/>
    <p:sldId id="259" r:id="rId6"/>
    <p:sldId id="260"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p:scale>
          <a:sx n="77" d="100"/>
          <a:sy n="77" d="100"/>
        </p:scale>
        <p:origin x="1830" y="6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11405F-FFD5-4763-9494-F0562EB2494D}" type="datetimeFigureOut">
              <a:rPr lang="en-US" smtClean="0"/>
              <a:t>07/04/2025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12670A-D4D6-4E96-BF8C-894B8DBA80D9}" type="slidenum">
              <a:rPr lang="en-US" smtClean="0"/>
              <a:t>‹#›</a:t>
            </a:fld>
            <a:endParaRPr lang="en-US"/>
          </a:p>
        </p:txBody>
      </p:sp>
    </p:spTree>
    <p:extLst>
      <p:ext uri="{BB962C8B-B14F-4D97-AF65-F5344CB8AC3E}">
        <p14:creationId xmlns:p14="http://schemas.microsoft.com/office/powerpoint/2010/main" val="1092159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12670A-D4D6-4E96-BF8C-894B8DBA80D9}" type="slidenum">
              <a:rPr lang="en-US" smtClean="0"/>
              <a:t>4</a:t>
            </a:fld>
            <a:endParaRPr lang="en-US"/>
          </a:p>
        </p:txBody>
      </p:sp>
    </p:spTree>
    <p:extLst>
      <p:ext uri="{BB962C8B-B14F-4D97-AF65-F5344CB8AC3E}">
        <p14:creationId xmlns:p14="http://schemas.microsoft.com/office/powerpoint/2010/main" val="22935239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1E6A52-C818-4CE8-B222-343FD1A468AB}" type="datetimeFigureOut">
              <a:rPr lang="en-US" smtClean="0"/>
              <a:t>07/04/2025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5CA1EE0-4E02-4CBE-A35B-A12DF57023A5}" type="slidenum">
              <a:rPr lang="en-US" smtClean="0"/>
              <a:t>‹#›</a:t>
            </a:fld>
            <a:endParaRPr lang="en-US"/>
          </a:p>
        </p:txBody>
      </p:sp>
    </p:spTree>
    <p:extLst>
      <p:ext uri="{BB962C8B-B14F-4D97-AF65-F5344CB8AC3E}">
        <p14:creationId xmlns:p14="http://schemas.microsoft.com/office/powerpoint/2010/main" val="349470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E6A52-C818-4CE8-B222-343FD1A468AB}" type="datetimeFigureOut">
              <a:rPr lang="en-US" smtClean="0"/>
              <a:t>07/04/2025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CA1EE0-4E02-4CBE-A35B-A12DF57023A5}" type="slidenum">
              <a:rPr lang="en-US" smtClean="0"/>
              <a:t>‹#›</a:t>
            </a:fld>
            <a:endParaRPr lang="en-US"/>
          </a:p>
        </p:txBody>
      </p:sp>
    </p:spTree>
    <p:extLst>
      <p:ext uri="{BB962C8B-B14F-4D97-AF65-F5344CB8AC3E}">
        <p14:creationId xmlns:p14="http://schemas.microsoft.com/office/powerpoint/2010/main" val="279588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E6A52-C818-4CE8-B222-343FD1A468AB}" type="datetimeFigureOut">
              <a:rPr lang="en-US" smtClean="0"/>
              <a:t>07/04/2025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CA1EE0-4E02-4CBE-A35B-A12DF57023A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79003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1E6A52-C818-4CE8-B222-343FD1A468AB}" type="datetimeFigureOut">
              <a:rPr lang="en-US" smtClean="0"/>
              <a:t>07/04/2025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CA1EE0-4E02-4CBE-A35B-A12DF57023A5}" type="slidenum">
              <a:rPr lang="en-US" smtClean="0"/>
              <a:t>‹#›</a:t>
            </a:fld>
            <a:endParaRPr lang="en-US"/>
          </a:p>
        </p:txBody>
      </p:sp>
    </p:spTree>
    <p:extLst>
      <p:ext uri="{BB962C8B-B14F-4D97-AF65-F5344CB8AC3E}">
        <p14:creationId xmlns:p14="http://schemas.microsoft.com/office/powerpoint/2010/main" val="12382207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1E6A52-C818-4CE8-B222-343FD1A468AB}" type="datetimeFigureOut">
              <a:rPr lang="en-US" smtClean="0"/>
              <a:t>07/04/2025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CA1EE0-4E02-4CBE-A35B-A12DF57023A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58467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EF1E6A52-C818-4CE8-B222-343FD1A468AB}" type="datetimeFigureOut">
              <a:rPr lang="en-US" smtClean="0"/>
              <a:t>07/04/2025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CA1EE0-4E02-4CBE-A35B-A12DF57023A5}" type="slidenum">
              <a:rPr lang="en-US" smtClean="0"/>
              <a:t>‹#›</a:t>
            </a:fld>
            <a:endParaRPr lang="en-US"/>
          </a:p>
        </p:txBody>
      </p:sp>
    </p:spTree>
    <p:extLst>
      <p:ext uri="{BB962C8B-B14F-4D97-AF65-F5344CB8AC3E}">
        <p14:creationId xmlns:p14="http://schemas.microsoft.com/office/powerpoint/2010/main" val="25131562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E6A52-C818-4CE8-B222-343FD1A468AB}" type="datetimeFigureOut">
              <a:rPr lang="en-US" smtClean="0"/>
              <a:t>07/04/2025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CA1EE0-4E02-4CBE-A35B-A12DF57023A5}" type="slidenum">
              <a:rPr lang="en-US" smtClean="0"/>
              <a:t>‹#›</a:t>
            </a:fld>
            <a:endParaRPr lang="en-US"/>
          </a:p>
        </p:txBody>
      </p:sp>
    </p:spTree>
    <p:extLst>
      <p:ext uri="{BB962C8B-B14F-4D97-AF65-F5344CB8AC3E}">
        <p14:creationId xmlns:p14="http://schemas.microsoft.com/office/powerpoint/2010/main" val="10480818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E6A52-C818-4CE8-B222-343FD1A468AB}" type="datetimeFigureOut">
              <a:rPr lang="en-US" smtClean="0"/>
              <a:t>07/04/2025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CA1EE0-4E02-4CBE-A35B-A12DF57023A5}" type="slidenum">
              <a:rPr lang="en-US" smtClean="0"/>
              <a:t>‹#›</a:t>
            </a:fld>
            <a:endParaRPr lang="en-US"/>
          </a:p>
        </p:txBody>
      </p:sp>
    </p:spTree>
    <p:extLst>
      <p:ext uri="{BB962C8B-B14F-4D97-AF65-F5344CB8AC3E}">
        <p14:creationId xmlns:p14="http://schemas.microsoft.com/office/powerpoint/2010/main" val="31888792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1E6A52-C818-4CE8-B222-343FD1A468AB}" type="datetimeFigureOut">
              <a:rPr lang="en-US" smtClean="0"/>
              <a:t>07/04/2025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5CA1EE0-4E02-4CBE-A35B-A12DF57023A5}" type="slidenum">
              <a:rPr lang="en-US" smtClean="0"/>
              <a:t>‹#›</a:t>
            </a:fld>
            <a:endParaRPr lang="en-US"/>
          </a:p>
        </p:txBody>
      </p:sp>
    </p:spTree>
    <p:extLst>
      <p:ext uri="{BB962C8B-B14F-4D97-AF65-F5344CB8AC3E}">
        <p14:creationId xmlns:p14="http://schemas.microsoft.com/office/powerpoint/2010/main" val="2510083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1E6A52-C818-4CE8-B222-343FD1A468AB}" type="datetimeFigureOut">
              <a:rPr lang="en-US" smtClean="0"/>
              <a:t>07/04/2025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5CA1EE0-4E02-4CBE-A35B-A12DF57023A5}" type="slidenum">
              <a:rPr lang="en-US" smtClean="0"/>
              <a:t>‹#›</a:t>
            </a:fld>
            <a:endParaRPr lang="en-US"/>
          </a:p>
        </p:txBody>
      </p:sp>
    </p:spTree>
    <p:extLst>
      <p:ext uri="{BB962C8B-B14F-4D97-AF65-F5344CB8AC3E}">
        <p14:creationId xmlns:p14="http://schemas.microsoft.com/office/powerpoint/2010/main" val="2040494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1E6A52-C818-4CE8-B222-343FD1A468AB}" type="datetimeFigureOut">
              <a:rPr lang="en-US" smtClean="0"/>
              <a:t>07/04/2025</a:t>
            </a:fld>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5CA1EE0-4E02-4CBE-A35B-A12DF57023A5}" type="slidenum">
              <a:rPr lang="en-US" smtClean="0"/>
              <a:t>‹#›</a:t>
            </a:fld>
            <a:endParaRPr lang="en-US"/>
          </a:p>
        </p:txBody>
      </p:sp>
    </p:spTree>
    <p:extLst>
      <p:ext uri="{BB962C8B-B14F-4D97-AF65-F5344CB8AC3E}">
        <p14:creationId xmlns:p14="http://schemas.microsoft.com/office/powerpoint/2010/main" val="148058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1E6A52-C818-4CE8-B222-343FD1A468AB}" type="datetimeFigureOut">
              <a:rPr lang="en-US" smtClean="0"/>
              <a:t>07/04/2025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5CA1EE0-4E02-4CBE-A35B-A12DF57023A5}" type="slidenum">
              <a:rPr lang="en-US" smtClean="0"/>
              <a:t>‹#›</a:t>
            </a:fld>
            <a:endParaRPr lang="en-US"/>
          </a:p>
        </p:txBody>
      </p:sp>
    </p:spTree>
    <p:extLst>
      <p:ext uri="{BB962C8B-B14F-4D97-AF65-F5344CB8AC3E}">
        <p14:creationId xmlns:p14="http://schemas.microsoft.com/office/powerpoint/2010/main" val="2189173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1E6A52-C818-4CE8-B222-343FD1A468AB}" type="datetimeFigureOut">
              <a:rPr lang="en-US" smtClean="0"/>
              <a:t>07/04/2025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5CA1EE0-4E02-4CBE-A35B-A12DF57023A5}" type="slidenum">
              <a:rPr lang="en-US" smtClean="0"/>
              <a:t>‹#›</a:t>
            </a:fld>
            <a:endParaRPr lang="en-US"/>
          </a:p>
        </p:txBody>
      </p:sp>
    </p:spTree>
    <p:extLst>
      <p:ext uri="{BB962C8B-B14F-4D97-AF65-F5344CB8AC3E}">
        <p14:creationId xmlns:p14="http://schemas.microsoft.com/office/powerpoint/2010/main" val="3652273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1E6A52-C818-4CE8-B222-343FD1A468AB}" type="datetimeFigureOut">
              <a:rPr lang="en-US" smtClean="0"/>
              <a:t>07/04/2025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5CA1EE0-4E02-4CBE-A35B-A12DF57023A5}" type="slidenum">
              <a:rPr lang="en-US" smtClean="0"/>
              <a:t>‹#›</a:t>
            </a:fld>
            <a:endParaRPr lang="en-US"/>
          </a:p>
        </p:txBody>
      </p:sp>
    </p:spTree>
    <p:extLst>
      <p:ext uri="{BB962C8B-B14F-4D97-AF65-F5344CB8AC3E}">
        <p14:creationId xmlns:p14="http://schemas.microsoft.com/office/powerpoint/2010/main" val="2346880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1E6A52-C818-4CE8-B222-343FD1A468AB}" type="datetimeFigureOut">
              <a:rPr lang="en-US" smtClean="0"/>
              <a:t>07/04/2025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5CA1EE0-4E02-4CBE-A35B-A12DF57023A5}" type="slidenum">
              <a:rPr lang="en-US" smtClean="0"/>
              <a:t>‹#›</a:t>
            </a:fld>
            <a:endParaRPr lang="en-US"/>
          </a:p>
        </p:txBody>
      </p:sp>
    </p:spTree>
    <p:extLst>
      <p:ext uri="{BB962C8B-B14F-4D97-AF65-F5344CB8AC3E}">
        <p14:creationId xmlns:p14="http://schemas.microsoft.com/office/powerpoint/2010/main" val="338480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1E6A52-C818-4CE8-B222-343FD1A468AB}" type="datetimeFigureOut">
              <a:rPr lang="en-US" smtClean="0"/>
              <a:t>07/04/2025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5CA1EE0-4E02-4CBE-A35B-A12DF57023A5}" type="slidenum">
              <a:rPr lang="en-US" smtClean="0"/>
              <a:t>‹#›</a:t>
            </a:fld>
            <a:endParaRPr lang="en-US"/>
          </a:p>
        </p:txBody>
      </p:sp>
    </p:spTree>
    <p:extLst>
      <p:ext uri="{BB962C8B-B14F-4D97-AF65-F5344CB8AC3E}">
        <p14:creationId xmlns:p14="http://schemas.microsoft.com/office/powerpoint/2010/main" val="3231472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EF1E6A52-C818-4CE8-B222-343FD1A468AB}" type="datetimeFigureOut">
              <a:rPr lang="en-US" smtClean="0"/>
              <a:t>07/04/2025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5CA1EE0-4E02-4CBE-A35B-A12DF57023A5}" type="slidenum">
              <a:rPr lang="en-US" smtClean="0"/>
              <a:t>‹#›</a:t>
            </a:fld>
            <a:endParaRPr lang="en-US"/>
          </a:p>
        </p:txBody>
      </p:sp>
    </p:spTree>
    <p:extLst>
      <p:ext uri="{BB962C8B-B14F-4D97-AF65-F5344CB8AC3E}">
        <p14:creationId xmlns:p14="http://schemas.microsoft.com/office/powerpoint/2010/main" val="348961100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43B963B-3603-A9CD-0348-4E23EAC6412D}"/>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1127184" y="0"/>
            <a:ext cx="11064815" cy="6858000"/>
          </a:xfrm>
          <a:prstGeom prst="rect">
            <a:avLst/>
          </a:prstGeom>
        </p:spPr>
      </p:pic>
      <p:sp>
        <p:nvSpPr>
          <p:cNvPr id="5" name="TextBox 4">
            <a:extLst>
              <a:ext uri="{FF2B5EF4-FFF2-40B4-BE49-F238E27FC236}">
                <a16:creationId xmlns:a16="http://schemas.microsoft.com/office/drawing/2014/main" id="{6D6118A8-734D-2651-A77F-B06BAD964308}"/>
              </a:ext>
            </a:extLst>
          </p:cNvPr>
          <p:cNvSpPr txBox="1"/>
          <p:nvPr/>
        </p:nvSpPr>
        <p:spPr>
          <a:xfrm>
            <a:off x="1220595" y="1689255"/>
            <a:ext cx="7895506" cy="692497"/>
          </a:xfrm>
          <a:prstGeom prst="rect">
            <a:avLst/>
          </a:prstGeom>
          <a:noFill/>
        </p:spPr>
        <p:txBody>
          <a:bodyPr wrap="square">
            <a:spAutoFit/>
          </a:bodyPr>
          <a:lstStyle/>
          <a:p>
            <a:pPr algn="l">
              <a:lnSpc>
                <a:spcPts val="2400"/>
              </a:lnSpc>
              <a:spcBef>
                <a:spcPts val="1500"/>
              </a:spcBef>
              <a:spcAft>
                <a:spcPts val="750"/>
              </a:spcAft>
              <a:buNone/>
            </a:pPr>
            <a:r>
              <a:rPr lang="hi-IN" sz="9600" b="1" i="0" dirty="0">
                <a:solidFill>
                  <a:srgbClr val="444444"/>
                </a:solidFill>
                <a:effectLst/>
                <a:latin typeface="Poppins" panose="00000500000000000000" pitchFamily="2" charset="0"/>
              </a:rPr>
              <a:t>वायु प्रदूषण </a:t>
            </a:r>
            <a:endParaRPr lang="hi-IN" sz="9600" b="0" i="0" dirty="0">
              <a:solidFill>
                <a:srgbClr val="444444"/>
              </a:solidFill>
              <a:effectLst/>
              <a:latin typeface="Poppins" panose="00000500000000000000" pitchFamily="2" charset="0"/>
            </a:endParaRPr>
          </a:p>
        </p:txBody>
      </p:sp>
      <p:pic>
        <p:nvPicPr>
          <p:cNvPr id="7" name="Picture 6">
            <a:extLst>
              <a:ext uri="{FF2B5EF4-FFF2-40B4-BE49-F238E27FC236}">
                <a16:creationId xmlns:a16="http://schemas.microsoft.com/office/drawing/2014/main" id="{1A7E3C8D-D720-0833-922E-7D2B34B6B2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3410" y="-94748"/>
            <a:ext cx="4572000" cy="4953000"/>
          </a:xfrm>
          <a:prstGeom prst="rect">
            <a:avLst/>
          </a:prstGeom>
        </p:spPr>
      </p:pic>
      <p:sp>
        <p:nvSpPr>
          <p:cNvPr id="2" name="TextBox 1">
            <a:extLst>
              <a:ext uri="{FF2B5EF4-FFF2-40B4-BE49-F238E27FC236}">
                <a16:creationId xmlns:a16="http://schemas.microsoft.com/office/drawing/2014/main" id="{506A7FB5-CEB0-9168-BE6F-80AEAAD72145}"/>
              </a:ext>
            </a:extLst>
          </p:cNvPr>
          <p:cNvSpPr txBox="1"/>
          <p:nvPr/>
        </p:nvSpPr>
        <p:spPr>
          <a:xfrm rot="10800000" flipH="1" flipV="1">
            <a:off x="770831" y="5578218"/>
            <a:ext cx="3472869" cy="1077218"/>
          </a:xfrm>
          <a:prstGeom prst="rect">
            <a:avLst/>
          </a:prstGeom>
          <a:noFill/>
          <a:ln>
            <a:noFill/>
          </a:ln>
        </p:spPr>
        <p:txBody>
          <a:bodyPr wrap="square" rtlCol="0">
            <a:spAutoFit/>
          </a:bodyPr>
          <a:lstStyle/>
          <a:p>
            <a:pPr algn="ctr"/>
            <a:r>
              <a:rPr lang="hi-IN" sz="3200" b="1" dirty="0"/>
              <a:t>श्री संदीप कुमार जनपद- झाँसी</a:t>
            </a:r>
            <a:endParaRPr lang="en-US" sz="3200" b="1" dirty="0"/>
          </a:p>
        </p:txBody>
      </p:sp>
    </p:spTree>
    <p:extLst>
      <p:ext uri="{BB962C8B-B14F-4D97-AF65-F5344CB8AC3E}">
        <p14:creationId xmlns:p14="http://schemas.microsoft.com/office/powerpoint/2010/main" val="76810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19220-F402-23FF-5A61-C043589ABED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645F00F-A90D-1EAC-0B16-BF4F6015A504}"/>
              </a:ext>
            </a:extLst>
          </p:cNvPr>
          <p:cNvSpPr txBox="1"/>
          <p:nvPr/>
        </p:nvSpPr>
        <p:spPr>
          <a:xfrm>
            <a:off x="1805085" y="914004"/>
            <a:ext cx="6096000" cy="3241913"/>
          </a:xfrm>
          <a:prstGeom prst="rect">
            <a:avLst/>
          </a:prstGeom>
          <a:noFill/>
        </p:spPr>
        <p:txBody>
          <a:bodyPr wrap="square">
            <a:spAutoFit/>
          </a:bodyPr>
          <a:lstStyle/>
          <a:p>
            <a:pPr algn="l">
              <a:spcBef>
                <a:spcPts val="1500"/>
              </a:spcBef>
              <a:spcAft>
                <a:spcPts val="750"/>
              </a:spcAft>
              <a:buNone/>
            </a:pPr>
            <a:r>
              <a:rPr lang="hi-IN" sz="5400" b="1" i="0" dirty="0">
                <a:effectLst/>
                <a:latin typeface="Kokila" panose="020B0604020202020204" pitchFamily="34" charset="0"/>
                <a:cs typeface="Kokila" panose="020B0604020202020204" pitchFamily="34" charset="0"/>
              </a:rPr>
              <a:t>वायु प्रदूषण परिभाषा</a:t>
            </a:r>
          </a:p>
          <a:p>
            <a:pPr algn="just">
              <a:spcAft>
                <a:spcPts val="1200"/>
              </a:spcAft>
            </a:pPr>
            <a:r>
              <a:rPr lang="hi-IN" sz="3600" b="1" i="1" dirty="0">
                <a:effectLst/>
                <a:latin typeface="Kokila" panose="020B0604020202020204" pitchFamily="34" charset="0"/>
                <a:cs typeface="Kokila" panose="020B0604020202020204" pitchFamily="34" charset="0"/>
              </a:rPr>
              <a:t>"वायु प्रदूषण वायु में गैसों, कणों, जैविक अणुओं आदि जैसे प्रदूषकों का उत्सर्जन है जो मानव स्वास्थ्य और पर्यावरण के लिए हानिकारक है।"</a:t>
            </a:r>
            <a:endParaRPr lang="hi-IN" sz="3600" b="0" i="0" dirty="0">
              <a:effectLst/>
              <a:latin typeface="Kokila" panose="020B0604020202020204" pitchFamily="34" charset="0"/>
              <a:cs typeface="Kokila" panose="020B0604020202020204" pitchFamily="34" charset="0"/>
            </a:endParaRPr>
          </a:p>
        </p:txBody>
      </p:sp>
      <p:pic>
        <p:nvPicPr>
          <p:cNvPr id="3" name="Picture 2">
            <a:extLst>
              <a:ext uri="{FF2B5EF4-FFF2-40B4-BE49-F238E27FC236}">
                <a16:creationId xmlns:a16="http://schemas.microsoft.com/office/drawing/2014/main" id="{C58C89AB-E69B-6319-6AFD-49758217A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9013" y="3429000"/>
            <a:ext cx="3742083" cy="3734599"/>
          </a:xfrm>
          <a:prstGeom prst="rect">
            <a:avLst/>
          </a:prstGeom>
        </p:spPr>
      </p:pic>
    </p:spTree>
    <p:extLst>
      <p:ext uri="{BB962C8B-B14F-4D97-AF65-F5344CB8AC3E}">
        <p14:creationId xmlns:p14="http://schemas.microsoft.com/office/powerpoint/2010/main" val="2439995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18F5B-A38B-AC6F-619B-940AF4F797E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3AB2725-853C-23E0-40D7-B2AF8985573E}"/>
              </a:ext>
            </a:extLst>
          </p:cNvPr>
          <p:cNvSpPr txBox="1"/>
          <p:nvPr/>
        </p:nvSpPr>
        <p:spPr>
          <a:xfrm>
            <a:off x="0" y="891368"/>
            <a:ext cx="12192000" cy="2126223"/>
          </a:xfrm>
          <a:prstGeom prst="rect">
            <a:avLst/>
          </a:prstGeom>
          <a:noFill/>
        </p:spPr>
        <p:txBody>
          <a:bodyPr wrap="square">
            <a:spAutoFit/>
          </a:bodyPr>
          <a:lstStyle/>
          <a:p>
            <a:pPr algn="ctr">
              <a:lnSpc>
                <a:spcPts val="2100"/>
              </a:lnSpc>
              <a:spcBef>
                <a:spcPts val="1500"/>
              </a:spcBef>
              <a:spcAft>
                <a:spcPts val="750"/>
              </a:spcAft>
              <a:buNone/>
            </a:pPr>
            <a:r>
              <a:rPr lang="hi-IN" sz="5400" b="1" i="0" dirty="0">
                <a:effectLst/>
                <a:latin typeface="Kokila" panose="020B0604020202020204" pitchFamily="34" charset="0"/>
                <a:cs typeface="Kokila" panose="020B0604020202020204" pitchFamily="34" charset="0"/>
              </a:rPr>
              <a:t>वायु प्रदूषण आरेख</a:t>
            </a:r>
          </a:p>
          <a:p>
            <a:pPr>
              <a:buNone/>
            </a:pPr>
            <a:br>
              <a:rPr lang="hi-IN" sz="5400" dirty="0">
                <a:latin typeface="Kokila" panose="020B0604020202020204" pitchFamily="34" charset="0"/>
                <a:cs typeface="Kokila" panose="020B0604020202020204" pitchFamily="34" charset="0"/>
              </a:rPr>
            </a:br>
            <a:endParaRPr lang="hi-IN" sz="5400" b="0" i="0" dirty="0">
              <a:effectLst/>
              <a:latin typeface="Kokila" panose="020B0604020202020204" pitchFamily="34" charset="0"/>
              <a:cs typeface="Kokila" panose="020B0604020202020204" pitchFamily="34" charset="0"/>
            </a:endParaRPr>
          </a:p>
        </p:txBody>
      </p:sp>
      <p:pic>
        <p:nvPicPr>
          <p:cNvPr id="20" name="Picture 19">
            <a:extLst>
              <a:ext uri="{FF2B5EF4-FFF2-40B4-BE49-F238E27FC236}">
                <a16:creationId xmlns:a16="http://schemas.microsoft.com/office/drawing/2014/main" id="{89B1A8E4-84CA-3EB9-EAB8-B07D4D24A3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150" y="1476461"/>
            <a:ext cx="7798154" cy="5381539"/>
          </a:xfrm>
          <a:prstGeom prst="rect">
            <a:avLst/>
          </a:prstGeom>
        </p:spPr>
      </p:pic>
    </p:spTree>
    <p:extLst>
      <p:ext uri="{BB962C8B-B14F-4D97-AF65-F5344CB8AC3E}">
        <p14:creationId xmlns:p14="http://schemas.microsoft.com/office/powerpoint/2010/main" val="546865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9DFA5-60ED-2D6B-F616-D3C570C3C21A}"/>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2690C97D-B135-B1A7-ED53-BCF74156F1C5}"/>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4787347" y="2712134"/>
            <a:ext cx="7527236" cy="5535493"/>
          </a:xfrm>
          <a:prstGeom prst="rect">
            <a:avLst/>
          </a:prstGeom>
        </p:spPr>
      </p:pic>
      <p:sp>
        <p:nvSpPr>
          <p:cNvPr id="3" name="TextBox 2">
            <a:extLst>
              <a:ext uri="{FF2B5EF4-FFF2-40B4-BE49-F238E27FC236}">
                <a16:creationId xmlns:a16="http://schemas.microsoft.com/office/drawing/2014/main" id="{7885ADC9-3E52-9F7F-7F92-BB59252F92F8}"/>
              </a:ext>
            </a:extLst>
          </p:cNvPr>
          <p:cNvSpPr txBox="1"/>
          <p:nvPr/>
        </p:nvSpPr>
        <p:spPr>
          <a:xfrm>
            <a:off x="3876261" y="513354"/>
            <a:ext cx="8050696" cy="5888792"/>
          </a:xfrm>
          <a:prstGeom prst="rect">
            <a:avLst/>
          </a:prstGeom>
          <a:noFill/>
        </p:spPr>
        <p:txBody>
          <a:bodyPr wrap="square">
            <a:spAutoFit/>
          </a:bodyPr>
          <a:lstStyle/>
          <a:p>
            <a:pPr algn="just">
              <a:spcBef>
                <a:spcPts val="1500"/>
              </a:spcBef>
              <a:spcAft>
                <a:spcPts val="750"/>
              </a:spcAft>
              <a:buNone/>
            </a:pPr>
            <a:r>
              <a:rPr lang="hi-IN" sz="4000" b="1" i="0" dirty="0">
                <a:effectLst/>
                <a:latin typeface="Kokila" panose="020B0604020202020204" pitchFamily="34" charset="0"/>
                <a:cs typeface="Kokila" panose="020B0604020202020204" pitchFamily="34" charset="0"/>
              </a:rPr>
              <a:t>वायु प्रदूषण क्या है?</a:t>
            </a:r>
          </a:p>
          <a:p>
            <a:pPr algn="just">
              <a:spcAft>
                <a:spcPts val="1200"/>
              </a:spcAft>
              <a:buNone/>
            </a:pPr>
            <a:r>
              <a:rPr lang="hi-IN" sz="4000" dirty="0">
                <a:latin typeface="Kokila" panose="020B0604020202020204" pitchFamily="34" charset="0"/>
                <a:cs typeface="Kokila" panose="020B0604020202020204" pitchFamily="34" charset="0"/>
              </a:rPr>
              <a:t>	</a:t>
            </a:r>
            <a:r>
              <a:rPr lang="hi-IN" sz="4000" b="0" i="0" dirty="0">
                <a:effectLst/>
                <a:latin typeface="Kokila" panose="020B0604020202020204" pitchFamily="34" charset="0"/>
                <a:cs typeface="Kokila" panose="020B0604020202020204" pitchFamily="34" charset="0"/>
              </a:rPr>
              <a:t>वायु प्रदूषण का मतलब हवा में होने वाले किसी भी भौतिक, रासायनिक या जैविक परिवर्तन से है। यह हानिकारक गैसों, धूल और धुएं द्वारा हवा का प्रदूषण है जो पौधों, जानवरों और मनुष्यों को बुरी तरह प्रभावित करता है।</a:t>
            </a:r>
          </a:p>
          <a:p>
            <a:pPr algn="just">
              <a:spcAft>
                <a:spcPts val="1200"/>
              </a:spcAft>
            </a:pPr>
            <a:r>
              <a:rPr lang="hi-IN" sz="4000" b="0" i="0" dirty="0">
                <a:effectLst/>
                <a:latin typeface="Kokila" panose="020B0604020202020204" pitchFamily="34" charset="0"/>
                <a:cs typeface="Kokila" panose="020B0604020202020204" pitchFamily="34" charset="0"/>
              </a:rPr>
              <a:t>	वायुमंडल में कुछ निश्चित प्रतिशत गैसें मौजूद हैं। इन गैसों की संरचना में वृद्धि या कमी जीवन के लिए हानिकारक है। गैसीय संरचना में इस असंतुलन के कारण पृथ्वी के तापमान में वृद्धि हुई है, जिसे ग्लोबल वार्मिंग के रूप में जाना जाता है।</a:t>
            </a:r>
          </a:p>
        </p:txBody>
      </p:sp>
      <p:pic>
        <p:nvPicPr>
          <p:cNvPr id="4" name="Picture 3">
            <a:extLst>
              <a:ext uri="{FF2B5EF4-FFF2-40B4-BE49-F238E27FC236}">
                <a16:creationId xmlns:a16="http://schemas.microsoft.com/office/drawing/2014/main" id="{B225A588-6AE5-9ADE-19C9-04B6967DED52}"/>
              </a:ext>
            </a:extLst>
          </p:cNvPr>
          <p:cNvPicPr>
            <a:picLocks noChangeAspect="1"/>
          </p:cNvPicPr>
          <p:nvPr/>
        </p:nvPicPr>
        <p:blipFill>
          <a:blip r:embed="rId4">
            <a:extLst>
              <a:ext uri="{28A0092B-C50C-407E-A947-70E740481C1C}">
                <a14:useLocalDpi xmlns:a14="http://schemas.microsoft.com/office/drawing/2010/main" val="0"/>
              </a:ext>
            </a:extLst>
          </a:blip>
          <a:srcRect b="5449"/>
          <a:stretch/>
        </p:blipFill>
        <p:spPr>
          <a:xfrm>
            <a:off x="265043" y="2374207"/>
            <a:ext cx="4909930" cy="4483793"/>
          </a:xfrm>
          <a:prstGeom prst="rect">
            <a:avLst/>
          </a:prstGeom>
        </p:spPr>
      </p:pic>
    </p:spTree>
    <p:extLst>
      <p:ext uri="{BB962C8B-B14F-4D97-AF65-F5344CB8AC3E}">
        <p14:creationId xmlns:p14="http://schemas.microsoft.com/office/powerpoint/2010/main" val="76256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9648F-22D3-9123-9447-23135B253371}"/>
            </a:ext>
          </a:extLst>
        </p:cNvPr>
        <p:cNvGrpSpPr/>
        <p:nvPr/>
      </p:nvGrpSpPr>
      <p:grpSpPr>
        <a:xfrm>
          <a:off x="0" y="0"/>
          <a:ext cx="0" cy="0"/>
          <a:chOff x="0" y="0"/>
          <a:chExt cx="0" cy="0"/>
        </a:xfrm>
      </p:grpSpPr>
      <p:pic>
        <p:nvPicPr>
          <p:cNvPr id="14" name="Picture 13">
            <a:extLst>
              <a:ext uri="{FF2B5EF4-FFF2-40B4-BE49-F238E27FC236}">
                <a16:creationId xmlns:a16="http://schemas.microsoft.com/office/drawing/2014/main" id="{991B9E6D-A50F-DC2C-8F9C-37016801A5A4}"/>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4674422" y="302678"/>
            <a:ext cx="7160894" cy="6555322"/>
          </a:xfrm>
          <a:prstGeom prst="rect">
            <a:avLst/>
          </a:prstGeom>
        </p:spPr>
      </p:pic>
      <p:sp>
        <p:nvSpPr>
          <p:cNvPr id="9" name="Title 8">
            <a:extLst>
              <a:ext uri="{FF2B5EF4-FFF2-40B4-BE49-F238E27FC236}">
                <a16:creationId xmlns:a16="http://schemas.microsoft.com/office/drawing/2014/main" id="{4A092262-98CC-3BF2-4ED3-98159FC30D25}"/>
              </a:ext>
            </a:extLst>
          </p:cNvPr>
          <p:cNvSpPr>
            <a:spLocks noGrp="1"/>
          </p:cNvSpPr>
          <p:nvPr>
            <p:ph type="title"/>
          </p:nvPr>
        </p:nvSpPr>
        <p:spPr>
          <a:xfrm>
            <a:off x="2447232" y="313711"/>
            <a:ext cx="8911687" cy="1280890"/>
          </a:xfrm>
        </p:spPr>
        <p:txBody>
          <a:bodyPr>
            <a:noAutofit/>
          </a:bodyPr>
          <a:lstStyle/>
          <a:p>
            <a:pPr>
              <a:spcBef>
                <a:spcPts val="1500"/>
              </a:spcBef>
              <a:spcAft>
                <a:spcPts val="750"/>
              </a:spcAft>
            </a:pPr>
            <a:r>
              <a:rPr lang="hi-IN" sz="4800" b="1" i="0" dirty="0">
                <a:solidFill>
                  <a:schemeClr val="tx1"/>
                </a:solidFill>
                <a:effectLst/>
                <a:latin typeface="Kokila" panose="020B0604020202020204" pitchFamily="34" charset="0"/>
                <a:cs typeface="Kokila" panose="020B0604020202020204" pitchFamily="34" charset="0"/>
              </a:rPr>
              <a:t>वायु प्रदूषकों के प्रकार</a:t>
            </a:r>
            <a:br>
              <a:rPr lang="hi-IN" sz="4000" b="1" i="0" dirty="0">
                <a:solidFill>
                  <a:schemeClr val="tx1"/>
                </a:solidFill>
                <a:effectLst/>
                <a:latin typeface="Kokila" panose="020B0604020202020204" pitchFamily="34" charset="0"/>
                <a:cs typeface="Kokila" panose="020B0604020202020204" pitchFamily="34" charset="0"/>
              </a:rPr>
            </a:br>
            <a:r>
              <a:rPr lang="hi-IN" sz="4000" b="1" i="0" dirty="0">
                <a:solidFill>
                  <a:schemeClr val="tx1"/>
                </a:solidFill>
                <a:effectLst/>
                <a:latin typeface="Kokila" panose="020B0604020202020204" pitchFamily="34" charset="0"/>
                <a:cs typeface="Kokila" panose="020B0604020202020204" pitchFamily="34" charset="0"/>
              </a:rPr>
              <a:t>	</a:t>
            </a:r>
            <a:r>
              <a:rPr lang="hi-IN" sz="4000" b="0" i="0" dirty="0">
                <a:solidFill>
                  <a:schemeClr val="tx1"/>
                </a:solidFill>
                <a:effectLst/>
                <a:latin typeface="Kokila" panose="020B0604020202020204" pitchFamily="34" charset="0"/>
                <a:cs typeface="Kokila" panose="020B0604020202020204" pitchFamily="34" charset="0"/>
              </a:rPr>
              <a:t>वायु प्रदूषक दो प्रकार के होते हैं:</a:t>
            </a:r>
            <a:br>
              <a:rPr lang="hi-IN" sz="4000" b="0" i="0" dirty="0">
                <a:solidFill>
                  <a:schemeClr val="tx1"/>
                </a:solidFill>
                <a:effectLst/>
                <a:latin typeface="Kokila" panose="020B0604020202020204" pitchFamily="34" charset="0"/>
                <a:cs typeface="Kokila" panose="020B0604020202020204" pitchFamily="34" charset="0"/>
              </a:rPr>
            </a:br>
            <a:endParaRPr lang="en-US" sz="4000" dirty="0">
              <a:solidFill>
                <a:schemeClr val="tx1"/>
              </a:solidFill>
            </a:endParaRPr>
          </a:p>
        </p:txBody>
      </p:sp>
      <p:sp>
        <p:nvSpPr>
          <p:cNvPr id="11" name="Content Placeholder 10">
            <a:extLst>
              <a:ext uri="{FF2B5EF4-FFF2-40B4-BE49-F238E27FC236}">
                <a16:creationId xmlns:a16="http://schemas.microsoft.com/office/drawing/2014/main" id="{B386F47D-0FEC-89D4-728E-00885A93293C}"/>
              </a:ext>
            </a:extLst>
          </p:cNvPr>
          <p:cNvSpPr>
            <a:spLocks noGrp="1"/>
          </p:cNvSpPr>
          <p:nvPr>
            <p:ph sz="half" idx="1"/>
          </p:nvPr>
        </p:nvSpPr>
        <p:spPr>
          <a:xfrm>
            <a:off x="628915" y="2175614"/>
            <a:ext cx="5467085" cy="6570821"/>
          </a:xfrm>
        </p:spPr>
        <p:txBody>
          <a:bodyPr>
            <a:noAutofit/>
          </a:bodyPr>
          <a:lstStyle/>
          <a:p>
            <a:pPr algn="ctr">
              <a:spcBef>
                <a:spcPts val="1500"/>
              </a:spcBef>
              <a:spcAft>
                <a:spcPts val="750"/>
              </a:spcAft>
              <a:buNone/>
            </a:pPr>
            <a:r>
              <a:rPr lang="hi-IN" sz="4000" b="1" i="0" u="sng" dirty="0">
                <a:solidFill>
                  <a:schemeClr val="tx1"/>
                </a:solidFill>
                <a:effectLst/>
                <a:latin typeface="Kokila" panose="020B0604020202020204" pitchFamily="34" charset="0"/>
                <a:cs typeface="Kokila" panose="020B0604020202020204" pitchFamily="34" charset="0"/>
              </a:rPr>
              <a:t>प्राथमिक प्रदूषक</a:t>
            </a:r>
          </a:p>
          <a:p>
            <a:pPr algn="just">
              <a:spcAft>
                <a:spcPts val="1200"/>
              </a:spcAft>
              <a:buNone/>
            </a:pPr>
            <a:r>
              <a:rPr lang="hi-IN" sz="4000" b="0" i="0" dirty="0">
                <a:solidFill>
                  <a:schemeClr val="tx1"/>
                </a:solidFill>
                <a:effectLst/>
                <a:latin typeface="Kokila" panose="020B0604020202020204" pitchFamily="34" charset="0"/>
                <a:cs typeface="Kokila" panose="020B0604020202020204" pitchFamily="34" charset="0"/>
              </a:rPr>
              <a:t>	वे प्रदूषक जो सीधे वायु प्रदूषण का कारण बनते हैं, उन्हें प्राथमिक प्रदूषक कहा जाता है। कारखानों से निकलने वाला सल्फर डाइऑक्साइड एक प्राथमिक प्रदूषक है।</a:t>
            </a:r>
          </a:p>
          <a:p>
            <a:pPr algn="just"/>
            <a:endParaRPr lang="en-US" sz="4000" dirty="0">
              <a:solidFill>
                <a:schemeClr val="tx1"/>
              </a:solidFill>
            </a:endParaRPr>
          </a:p>
        </p:txBody>
      </p:sp>
      <p:sp>
        <p:nvSpPr>
          <p:cNvPr id="12" name="Content Placeholder 11">
            <a:extLst>
              <a:ext uri="{FF2B5EF4-FFF2-40B4-BE49-F238E27FC236}">
                <a16:creationId xmlns:a16="http://schemas.microsoft.com/office/drawing/2014/main" id="{8C8A0021-EF3F-7065-26FC-7223A40992EF}"/>
              </a:ext>
            </a:extLst>
          </p:cNvPr>
          <p:cNvSpPr>
            <a:spLocks noGrp="1"/>
          </p:cNvSpPr>
          <p:nvPr>
            <p:ph sz="half" idx="2"/>
          </p:nvPr>
        </p:nvSpPr>
        <p:spPr>
          <a:xfrm>
            <a:off x="6301128" y="2175613"/>
            <a:ext cx="5261958" cy="5815447"/>
          </a:xfrm>
        </p:spPr>
        <p:txBody>
          <a:bodyPr>
            <a:noAutofit/>
          </a:bodyPr>
          <a:lstStyle/>
          <a:p>
            <a:pPr algn="ctr">
              <a:spcBef>
                <a:spcPts val="1500"/>
              </a:spcBef>
              <a:spcAft>
                <a:spcPts val="750"/>
              </a:spcAft>
              <a:buNone/>
            </a:pPr>
            <a:r>
              <a:rPr lang="hi-IN" sz="4000" b="1" u="sng" dirty="0">
                <a:solidFill>
                  <a:schemeClr val="tx1"/>
                </a:solidFill>
                <a:effectLst/>
                <a:latin typeface="Kokila" panose="020B0604020202020204" pitchFamily="34" charset="0"/>
                <a:cs typeface="Kokila" panose="020B0604020202020204" pitchFamily="34" charset="0"/>
              </a:rPr>
              <a:t>द्वितीयक प्रदूषक</a:t>
            </a:r>
          </a:p>
          <a:p>
            <a:pPr marL="0" indent="0" algn="just">
              <a:spcAft>
                <a:spcPts val="1200"/>
              </a:spcAft>
              <a:buNone/>
            </a:pPr>
            <a:r>
              <a:rPr lang="hi-IN" sz="4000" b="0" i="0" dirty="0">
                <a:solidFill>
                  <a:schemeClr val="tx1"/>
                </a:solidFill>
                <a:effectLst/>
                <a:latin typeface="Kokila" panose="020B0604020202020204" pitchFamily="34" charset="0"/>
                <a:cs typeface="Kokila" panose="020B0604020202020204" pitchFamily="34" charset="0"/>
              </a:rPr>
              <a:t>प्राथमिक प्रदूषकों के आपस में मिलने और प्रतिक्रिया से बनने वाले प्रदूषकों को द्वितीयक प्रदूषक कहा जाता है। धुएँ और कोहरे के आपस में मिलने से बनने वाला स्मॉग एक द्वितीयक प्रदूषक है।</a:t>
            </a:r>
          </a:p>
          <a:p>
            <a:pPr algn="just"/>
            <a:endParaRPr lang="en-US" sz="4000" dirty="0">
              <a:solidFill>
                <a:schemeClr val="tx1"/>
              </a:solidFill>
            </a:endParaRPr>
          </a:p>
        </p:txBody>
      </p:sp>
    </p:spTree>
    <p:extLst>
      <p:ext uri="{BB962C8B-B14F-4D97-AF65-F5344CB8AC3E}">
        <p14:creationId xmlns:p14="http://schemas.microsoft.com/office/powerpoint/2010/main" val="3598737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45E5C-0A84-08E7-04DA-3F55BB1703E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06DF1C1-EFE9-EA7C-AD5A-E787DAE3D0FA}"/>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7378188" y="1307692"/>
            <a:ext cx="5991058" cy="6180648"/>
          </a:xfrm>
          <a:prstGeom prst="rect">
            <a:avLst/>
          </a:prstGeom>
        </p:spPr>
      </p:pic>
      <p:sp>
        <p:nvSpPr>
          <p:cNvPr id="3" name="TextBox 2">
            <a:extLst>
              <a:ext uri="{FF2B5EF4-FFF2-40B4-BE49-F238E27FC236}">
                <a16:creationId xmlns:a16="http://schemas.microsoft.com/office/drawing/2014/main" id="{184FB77C-BD20-711C-7614-043DB10114BF}"/>
              </a:ext>
            </a:extLst>
          </p:cNvPr>
          <p:cNvSpPr txBox="1"/>
          <p:nvPr/>
        </p:nvSpPr>
        <p:spPr>
          <a:xfrm>
            <a:off x="1656695" y="952681"/>
            <a:ext cx="7387913" cy="5168081"/>
          </a:xfrm>
          <a:prstGeom prst="rect">
            <a:avLst/>
          </a:prstGeom>
          <a:noFill/>
        </p:spPr>
        <p:txBody>
          <a:bodyPr wrap="square">
            <a:spAutoFit/>
          </a:bodyPr>
          <a:lstStyle/>
          <a:p>
            <a:pPr algn="just">
              <a:spcBef>
                <a:spcPts val="1500"/>
              </a:spcBef>
              <a:spcAft>
                <a:spcPts val="750"/>
              </a:spcAft>
              <a:buNone/>
            </a:pPr>
            <a:r>
              <a:rPr lang="hi-IN" sz="5400" b="1" i="0" dirty="0">
                <a:effectLst/>
                <a:latin typeface="Kokila" panose="020B0604020202020204" pitchFamily="34" charset="0"/>
                <a:cs typeface="Kokila" panose="020B0604020202020204" pitchFamily="34" charset="0"/>
              </a:rPr>
              <a:t>वायु प्रदूषण के कारण</a:t>
            </a:r>
          </a:p>
          <a:p>
            <a:pPr algn="just">
              <a:spcAft>
                <a:spcPts val="1200"/>
              </a:spcAft>
              <a:buNone/>
            </a:pPr>
            <a:r>
              <a:rPr lang="hi-IN" sz="4000" b="0" i="0" dirty="0">
                <a:effectLst/>
                <a:latin typeface="Kokila" panose="020B0604020202020204" pitchFamily="34" charset="0"/>
                <a:cs typeface="Kokila" panose="020B0604020202020204" pitchFamily="34" charset="0"/>
              </a:rPr>
              <a:t>वायु प्रदूषण के महत्वपूर्ण कारण निम्नलिखित हैं:</a:t>
            </a:r>
          </a:p>
          <a:p>
            <a:pPr algn="just">
              <a:spcBef>
                <a:spcPts val="1500"/>
              </a:spcBef>
              <a:spcAft>
                <a:spcPts val="750"/>
              </a:spcAft>
              <a:buNone/>
            </a:pPr>
            <a:r>
              <a:rPr lang="hi-IN" sz="4000" b="1" i="0" dirty="0">
                <a:effectLst/>
                <a:latin typeface="Kokila" panose="020B0604020202020204" pitchFamily="34" charset="0"/>
                <a:cs typeface="Kokila" panose="020B0604020202020204" pitchFamily="34" charset="0"/>
              </a:rPr>
              <a:t>जीवाश्म ईंधन का जलना</a:t>
            </a:r>
          </a:p>
          <a:p>
            <a:pPr algn="just">
              <a:spcAft>
                <a:spcPts val="1200"/>
              </a:spcAft>
              <a:buNone/>
            </a:pPr>
            <a:r>
              <a:rPr lang="hi-IN" sz="4000" b="0" i="0" u="none" strike="noStrike" dirty="0">
                <a:effectLst/>
                <a:latin typeface="Kokila" panose="020B0604020202020204" pitchFamily="34" charset="0"/>
                <a:cs typeface="Kokila" panose="020B0604020202020204" pitchFamily="34" charset="0"/>
              </a:rPr>
              <a:t>जीवाश्म ईंधन</a:t>
            </a:r>
            <a:r>
              <a:rPr lang="hi-IN" sz="4000" b="0" i="0" dirty="0">
                <a:effectLst/>
                <a:latin typeface="Kokila" panose="020B0604020202020204" pitchFamily="34" charset="0"/>
                <a:cs typeface="Kokila" panose="020B0604020202020204" pitchFamily="34" charset="0"/>
              </a:rPr>
              <a:t> के दहन से बड़ी मात्रा में सल्फर डाइऑक्साइड उत्सर्जित होती है। जीवाश्म ईंधन के अधूरे दहन से निकलने वाली कार्बन मोनोऑक्साइड से भी वायु प्रदूषण होता है।</a:t>
            </a:r>
          </a:p>
        </p:txBody>
      </p:sp>
    </p:spTree>
    <p:extLst>
      <p:ext uri="{BB962C8B-B14F-4D97-AF65-F5344CB8AC3E}">
        <p14:creationId xmlns:p14="http://schemas.microsoft.com/office/powerpoint/2010/main" val="1099188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C3A98-52E8-DB79-4656-FF7E58FC473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23D69B1-7C36-B997-F8C3-36D90FA6B0EA}"/>
              </a:ext>
            </a:extLst>
          </p:cNvPr>
          <p:cNvSpPr txBox="1"/>
          <p:nvPr/>
        </p:nvSpPr>
        <p:spPr>
          <a:xfrm>
            <a:off x="1636643" y="481952"/>
            <a:ext cx="9534939" cy="5568191"/>
          </a:xfrm>
          <a:prstGeom prst="rect">
            <a:avLst/>
          </a:prstGeom>
          <a:noFill/>
        </p:spPr>
        <p:txBody>
          <a:bodyPr wrap="square">
            <a:spAutoFit/>
          </a:bodyPr>
          <a:lstStyle/>
          <a:p>
            <a:pPr algn="just">
              <a:spcBef>
                <a:spcPts val="1500"/>
              </a:spcBef>
              <a:spcAft>
                <a:spcPts val="750"/>
              </a:spcAft>
              <a:buNone/>
            </a:pPr>
            <a:r>
              <a:rPr lang="hi-IN" sz="4000" b="1" i="0" dirty="0">
                <a:solidFill>
                  <a:srgbClr val="444444"/>
                </a:solidFill>
                <a:effectLst/>
                <a:latin typeface="Kokila" panose="020B0604020202020204" pitchFamily="34" charset="0"/>
                <a:cs typeface="Kokila" panose="020B0604020202020204" pitchFamily="34" charset="0"/>
              </a:rPr>
              <a:t>वायु प्रदूषण के प्रभाव</a:t>
            </a:r>
          </a:p>
          <a:p>
            <a:pPr algn="just">
              <a:spcAft>
                <a:spcPts val="1200"/>
              </a:spcAft>
              <a:buNone/>
            </a:pPr>
            <a:r>
              <a:rPr lang="hi-IN" sz="4000" b="0" i="0" dirty="0">
                <a:solidFill>
                  <a:srgbClr val="444444"/>
                </a:solidFill>
                <a:effectLst/>
                <a:latin typeface="Kokila" panose="020B0604020202020204" pitchFamily="34" charset="0"/>
                <a:cs typeface="Kokila" panose="020B0604020202020204" pitchFamily="34" charset="0"/>
              </a:rPr>
              <a:t>पर्यावरण पर वायु प्रदूषण के खतरनाक प्रभावों में शामिल हैं:</a:t>
            </a:r>
          </a:p>
          <a:p>
            <a:pPr algn="just">
              <a:spcBef>
                <a:spcPts val="1500"/>
              </a:spcBef>
              <a:spcAft>
                <a:spcPts val="750"/>
              </a:spcAft>
              <a:buNone/>
            </a:pPr>
            <a:r>
              <a:rPr lang="hi-IN" sz="4000" b="1" i="0" dirty="0">
                <a:solidFill>
                  <a:srgbClr val="444444"/>
                </a:solidFill>
                <a:effectLst/>
                <a:latin typeface="Kokila" panose="020B0604020202020204" pitchFamily="34" charset="0"/>
                <a:cs typeface="Kokila" panose="020B0604020202020204" pitchFamily="34" charset="0"/>
              </a:rPr>
              <a:t>रोग</a:t>
            </a:r>
          </a:p>
          <a:p>
            <a:pPr algn="just">
              <a:spcAft>
                <a:spcPts val="1200"/>
              </a:spcAft>
              <a:buNone/>
            </a:pPr>
            <a:r>
              <a:rPr lang="hi-IN" sz="4000" b="0" i="0" dirty="0">
                <a:solidFill>
                  <a:srgbClr val="444444"/>
                </a:solidFill>
                <a:effectLst/>
                <a:latin typeface="Kokila" panose="020B0604020202020204" pitchFamily="34" charset="0"/>
                <a:cs typeface="Kokila" panose="020B0604020202020204" pitchFamily="34" charset="0"/>
              </a:rPr>
              <a:t>वायु प्रदूषण के कारण मनुष्यों में कई श्वसन संबंधी विकार और हृदय संबंधी बीमारियाँ पैदा हुई हैं। पिछले कुछ दशकों में फेफड़ों के कैंसर के मामलों में वृद्धि हुई है। प्रदूषित क्षेत्रों के आस-पास रहने वाले बच्चों में निमोनिया और अस्थमा होने का खतरा अधिक होता है। वायु प्रदूषण के प्रत्यक्ष या अप्रत्यक्ष प्रभावों के कारण हर साल कई लोग मरते हैं।</a:t>
            </a:r>
          </a:p>
        </p:txBody>
      </p:sp>
      <p:pic>
        <p:nvPicPr>
          <p:cNvPr id="3" name="Picture 2">
            <a:extLst>
              <a:ext uri="{FF2B5EF4-FFF2-40B4-BE49-F238E27FC236}">
                <a16:creationId xmlns:a16="http://schemas.microsoft.com/office/drawing/2014/main" id="{703CC70B-E6D2-0CCD-C954-30C2AD871B41}"/>
              </a:ext>
            </a:extLst>
          </p:cNvPr>
          <p:cNvPicPr>
            <a:picLocks noChangeAspect="1"/>
          </p:cNvPicPr>
          <p:nvPr/>
        </p:nvPicPr>
        <p:blipFill>
          <a:blip r:embed="rId2">
            <a:alphaModFix amt="35000"/>
            <a:extLst>
              <a:ext uri="{28A0092B-C50C-407E-A947-70E740481C1C}">
                <a14:useLocalDpi xmlns:a14="http://schemas.microsoft.com/office/drawing/2010/main" val="0"/>
              </a:ext>
            </a:extLst>
          </a:blip>
          <a:stretch>
            <a:fillRect/>
          </a:stretch>
        </p:blipFill>
        <p:spPr>
          <a:xfrm>
            <a:off x="6189926" y="1122839"/>
            <a:ext cx="5621073" cy="5644691"/>
          </a:xfrm>
          <a:prstGeom prst="rect">
            <a:avLst/>
          </a:prstGeom>
        </p:spPr>
      </p:pic>
    </p:spTree>
    <p:extLst>
      <p:ext uri="{BB962C8B-B14F-4D97-AF65-F5344CB8AC3E}">
        <p14:creationId xmlns:p14="http://schemas.microsoft.com/office/powerpoint/2010/main" val="1947888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39D381-F81E-4E89-8561-233563B5897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8A45049-27E0-637F-B6BC-582120D853D8}"/>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2292825" y="787730"/>
            <a:ext cx="8794275" cy="6107543"/>
          </a:xfrm>
          <a:prstGeom prst="rect">
            <a:avLst/>
          </a:prstGeom>
        </p:spPr>
      </p:pic>
      <p:sp>
        <p:nvSpPr>
          <p:cNvPr id="8" name="TextBox 7">
            <a:extLst>
              <a:ext uri="{FF2B5EF4-FFF2-40B4-BE49-F238E27FC236}">
                <a16:creationId xmlns:a16="http://schemas.microsoft.com/office/drawing/2014/main" id="{6932392A-F78D-9ED7-86AD-8F94276513FC}"/>
              </a:ext>
            </a:extLst>
          </p:cNvPr>
          <p:cNvSpPr txBox="1"/>
          <p:nvPr/>
        </p:nvSpPr>
        <p:spPr>
          <a:xfrm>
            <a:off x="1628852" y="95976"/>
            <a:ext cx="10122220" cy="6799297"/>
          </a:xfrm>
          <a:prstGeom prst="rect">
            <a:avLst/>
          </a:prstGeom>
          <a:noFill/>
        </p:spPr>
        <p:txBody>
          <a:bodyPr wrap="square">
            <a:spAutoFit/>
          </a:bodyPr>
          <a:lstStyle/>
          <a:p>
            <a:pPr algn="just">
              <a:spcBef>
                <a:spcPts val="1500"/>
              </a:spcBef>
              <a:spcAft>
                <a:spcPts val="750"/>
              </a:spcAft>
              <a:buNone/>
            </a:pPr>
            <a:r>
              <a:rPr lang="hi-IN" sz="4000" b="1" i="0" dirty="0">
                <a:effectLst/>
                <a:latin typeface="Kokila" panose="020B0604020202020204" pitchFamily="34" charset="0"/>
                <a:cs typeface="Kokila" panose="020B0604020202020204" pitchFamily="34" charset="0"/>
              </a:rPr>
              <a:t>अम्ल वर्षा</a:t>
            </a:r>
          </a:p>
          <a:p>
            <a:pPr algn="just">
              <a:spcAft>
                <a:spcPts val="1200"/>
              </a:spcAft>
              <a:buNone/>
            </a:pPr>
            <a:r>
              <a:rPr lang="hi-IN" sz="4000" b="0" i="0" dirty="0">
                <a:effectLst/>
                <a:latin typeface="Kokila" panose="020B0604020202020204" pitchFamily="34" charset="0"/>
                <a:cs typeface="Kokila" panose="020B0604020202020204" pitchFamily="34" charset="0"/>
              </a:rPr>
              <a:t>जीवाश्म ईंधन के जलने से हवा मेंनाइट्रोजन ऑक्साइड और सल्फर ऑक्साइड जैसी हानिकारक गैसें निकलती हैं। पानी की बूंदें इन प्रदूषकों के साथ मिलकर अम्लीय हो जाती हैं और अम्लीय वर्षा के रूप में गिरती हैं जो मानव, पशु और पौधों के जीवन को नुकसान पहुंचाती हैं।</a:t>
            </a:r>
          </a:p>
          <a:p>
            <a:pPr algn="just">
              <a:spcBef>
                <a:spcPts val="1500"/>
              </a:spcBef>
              <a:spcAft>
                <a:spcPts val="750"/>
              </a:spcAft>
              <a:buNone/>
            </a:pPr>
            <a:r>
              <a:rPr lang="hi-IN" sz="4000" b="1" i="0" dirty="0">
                <a:effectLst/>
                <a:latin typeface="Kokila" panose="020B0604020202020204" pitchFamily="34" charset="0"/>
                <a:cs typeface="Kokila" panose="020B0604020202020204" pitchFamily="34" charset="0"/>
              </a:rPr>
              <a:t>ओजोन परत का क्षरण</a:t>
            </a:r>
          </a:p>
          <a:p>
            <a:pPr algn="just">
              <a:spcAft>
                <a:spcPts val="1200"/>
              </a:spcAft>
            </a:pPr>
            <a:r>
              <a:rPr lang="hi-IN" sz="4000" b="0" i="0" dirty="0">
                <a:effectLst/>
                <a:latin typeface="Kokila" panose="020B0604020202020204" pitchFamily="34" charset="0"/>
                <a:cs typeface="Kokila" panose="020B0604020202020204" pitchFamily="34" charset="0"/>
              </a:rPr>
              <a:t>वायुमंडल में क्लोरोफ्लोरोकार्बन, हैलोन और हाइड्रोक्लोरोफ्लोरोकार्बन का उत्सर्जन ओजोन परत के क्षरण का मुख्य कारण है। ओजोन परत का क्षरण सूर्य से आने वाली हानिकारक पराबैंगनी किरणों को रोक नहीं पाता है और व्यक्तियों में त्वचा रोग और आंखों की समस्याओं का कारण बनता है।</a:t>
            </a:r>
          </a:p>
        </p:txBody>
      </p:sp>
    </p:spTree>
    <p:extLst>
      <p:ext uri="{BB962C8B-B14F-4D97-AF65-F5344CB8AC3E}">
        <p14:creationId xmlns:p14="http://schemas.microsoft.com/office/powerpoint/2010/main" val="3011821162"/>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100</TotalTime>
  <Words>458</Words>
  <Application>Microsoft Office PowerPoint</Application>
  <PresentationFormat>Widescreen</PresentationFormat>
  <Paragraphs>27</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Century Gothic</vt:lpstr>
      <vt:lpstr>Kokila</vt:lpstr>
      <vt:lpstr>Poppins</vt:lpstr>
      <vt:lpstr>Wingdings 3</vt:lpstr>
      <vt:lpstr>Wisp</vt:lpstr>
      <vt:lpstr>PowerPoint Presentation</vt:lpstr>
      <vt:lpstr>PowerPoint Presentation</vt:lpstr>
      <vt:lpstr>PowerPoint Presentation</vt:lpstr>
      <vt:lpstr>PowerPoint Presentation</vt:lpstr>
      <vt:lpstr>वायु प्रदूषकों के प्रकार  वायु प्रदूषक दो प्रकार के होते हैं: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Scout Guide</dc:creator>
  <cp:lastModifiedBy>Scout Guide</cp:lastModifiedBy>
  <cp:revision>10</cp:revision>
  <dcterms:created xsi:type="dcterms:W3CDTF">2025-04-03T04:23:06Z</dcterms:created>
  <dcterms:modified xsi:type="dcterms:W3CDTF">2025-04-07T06:13:22Z</dcterms:modified>
</cp:coreProperties>
</file>