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xls" ContentType="application/vnd.ms-exce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sldIdLst>
    <p:sldId id="256" r:id="rId2"/>
    <p:sldId id="276" r:id="rId3"/>
    <p:sldId id="291" r:id="rId4"/>
    <p:sldId id="437" r:id="rId5"/>
    <p:sldId id="431" r:id="rId6"/>
    <p:sldId id="292" r:id="rId7"/>
    <p:sldId id="432" r:id="rId8"/>
    <p:sldId id="293" r:id="rId9"/>
    <p:sldId id="359" r:id="rId10"/>
    <p:sldId id="360" r:id="rId11"/>
    <p:sldId id="361" r:id="rId12"/>
    <p:sldId id="419" r:id="rId13"/>
    <p:sldId id="362" r:id="rId14"/>
    <p:sldId id="363" r:id="rId15"/>
    <p:sldId id="414" r:id="rId16"/>
    <p:sldId id="365" r:id="rId17"/>
    <p:sldId id="370" r:id="rId18"/>
    <p:sldId id="371" r:id="rId19"/>
    <p:sldId id="418" r:id="rId20"/>
    <p:sldId id="383" r:id="rId21"/>
    <p:sldId id="373" r:id="rId22"/>
    <p:sldId id="375" r:id="rId23"/>
    <p:sldId id="385" r:id="rId24"/>
    <p:sldId id="377" r:id="rId25"/>
    <p:sldId id="411" r:id="rId26"/>
    <p:sldId id="379" r:id="rId27"/>
    <p:sldId id="386" r:id="rId28"/>
    <p:sldId id="387" r:id="rId29"/>
    <p:sldId id="389" r:id="rId30"/>
    <p:sldId id="429" r:id="rId31"/>
    <p:sldId id="420" r:id="rId32"/>
    <p:sldId id="421" r:id="rId33"/>
    <p:sldId id="422" r:id="rId34"/>
    <p:sldId id="390" r:id="rId35"/>
    <p:sldId id="391" r:id="rId36"/>
    <p:sldId id="393" r:id="rId37"/>
    <p:sldId id="392" r:id="rId38"/>
    <p:sldId id="394" r:id="rId39"/>
    <p:sldId id="396" r:id="rId40"/>
    <p:sldId id="401" r:id="rId41"/>
    <p:sldId id="294" r:id="rId42"/>
    <p:sldId id="274" r:id="rId43"/>
    <p:sldId id="275" r:id="rId44"/>
    <p:sldId id="402" r:id="rId45"/>
    <p:sldId id="284" r:id="rId46"/>
    <p:sldId id="435" r:id="rId47"/>
    <p:sldId id="423" r:id="rId48"/>
    <p:sldId id="424" r:id="rId49"/>
    <p:sldId id="425" r:id="rId50"/>
    <p:sldId id="426" r:id="rId51"/>
    <p:sldId id="311" r:id="rId52"/>
    <p:sldId id="312" r:id="rId53"/>
    <p:sldId id="433" r:id="rId54"/>
    <p:sldId id="434" r:id="rId55"/>
    <p:sldId id="436"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3300"/>
    <a:srgbClr val="969696"/>
    <a:srgbClr val="000099"/>
    <a:srgbClr val="660066"/>
    <a:srgbClr val="FF00FF"/>
    <a:srgbClr val="FF0000"/>
    <a:srgbClr val="C0C0C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544" autoAdjust="0"/>
    <p:restoredTop sz="89085" autoAdjust="0"/>
  </p:normalViewPr>
  <p:slideViewPr>
    <p:cSldViewPr>
      <p:cViewPr varScale="1">
        <p:scale>
          <a:sx n="66" d="100"/>
          <a:sy n="66" d="100"/>
        </p:scale>
        <p:origin x="-570" y="-102"/>
      </p:cViewPr>
      <p:guideLst>
        <p:guide orient="horz" pos="2160"/>
        <p:guide pos="2880"/>
      </p:guideLst>
    </p:cSldViewPr>
  </p:slideViewPr>
  <p:notesTextViewPr>
    <p:cViewPr>
      <p:scale>
        <a:sx n="100" d="100"/>
        <a:sy n="100" d="100"/>
      </p:scale>
      <p:origin x="0" y="0"/>
    </p:cViewPr>
  </p:notesTextViewPr>
  <p:sorterViewPr>
    <p:cViewPr>
      <p:scale>
        <a:sx n="33" d="100"/>
        <a:sy n="33"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smtClean="0">
                <a:latin typeface="Times New Roman" pitchFamily="18" charset="0"/>
              </a:defRPr>
            </a:lvl1pPr>
          </a:lstStyle>
          <a:p>
            <a:pPr>
              <a:defRPr/>
            </a:pPr>
            <a:endParaRPr lang="en-US"/>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smtClean="0">
                <a:latin typeface="Times New Roman" pitchFamily="18" charset="0"/>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atin typeface="Times New Roman" pitchFamily="18" charset="0"/>
              </a:defRPr>
            </a:lvl1pPr>
          </a:lstStyle>
          <a:p>
            <a:pPr>
              <a:defRPr/>
            </a:pPr>
            <a:fld id="{398F721F-CEE5-4E3F-A7EE-FD058AD2BA9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 going to talk</a:t>
            </a:r>
            <a:r>
              <a:rPr lang="en-US" baseline="0" dirty="0" smtClean="0"/>
              <a:t> about research we did on the great firewall of china: </a:t>
            </a:r>
          </a:p>
          <a:p>
            <a:r>
              <a:rPr lang="en-US" baseline="0" dirty="0" smtClean="0"/>
              <a:t>The probably most sophisticated internet censorship project that is out there.</a:t>
            </a:r>
          </a:p>
          <a:p>
            <a:r>
              <a:rPr lang="en-US" baseline="0" dirty="0" smtClean="0"/>
              <a:t>We found out interesting things: the GFC is not a firewall in the conventional sense, </a:t>
            </a:r>
          </a:p>
          <a:p>
            <a:r>
              <a:rPr lang="en-US" baseline="0" dirty="0" smtClean="0"/>
              <a:t>Interesting blocked words, and I will talk about all that.</a:t>
            </a:r>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Before I can show our specific findings, let’s have a look at how the keyword filtering is implemented.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let’s see an example.</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Usual browsing session.</a:t>
            </a:r>
          </a:p>
          <a:p>
            <a:r>
              <a:rPr lang="en-US" dirty="0" smtClean="0"/>
              <a:t>Open</a:t>
            </a:r>
            <a:r>
              <a:rPr lang="en-US" baseline="0" dirty="0" smtClean="0"/>
              <a:t> connection, ..</a:t>
            </a:r>
            <a:endParaRPr lang="en-US" dirty="0" smtClean="0"/>
          </a:p>
          <a:p>
            <a:r>
              <a:rPr lang="en-US" dirty="0" smtClean="0"/>
              <a:t>HTML GET request,</a:t>
            </a:r>
            <a:r>
              <a:rPr lang="en-US" baseline="0" dirty="0" smtClean="0"/>
              <a:t> travels across the internet</a:t>
            </a:r>
          </a:p>
          <a:p>
            <a:r>
              <a:rPr lang="en-US" baseline="0" dirty="0" smtClean="0"/>
              <a:t>HTML response</a:t>
            </a:r>
          </a:p>
          <a:p>
            <a:r>
              <a:rPr lang="en-US" baseline="0" dirty="0" smtClean="0"/>
              <a:t>What happens in the </a:t>
            </a:r>
            <a:r>
              <a:rPr lang="en-US" baseline="0" dirty="0" err="1" smtClean="0"/>
              <a:t>chinese</a:t>
            </a:r>
            <a:r>
              <a:rPr lang="en-US" baseline="0" dirty="0" smtClean="0"/>
              <a:t> internet?</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a:t>
            </a:r>
            <a:r>
              <a:rPr lang="en-US" smtClean="0"/>
              <a:t>HTML responses </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where are the routers??</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Count the hops along our path to the culprit, router</a:t>
            </a:r>
            <a:r>
              <a:rPr lang="en-US" baseline="0" dirty="0" smtClean="0"/>
              <a:t> that does a little more than packet forwarding…</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Using this whole machinery, we conducted several experiments…</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is doing the blocking:</a:t>
            </a:r>
          </a:p>
          <a:p>
            <a:r>
              <a:rPr lang="en-US" baseline="0" dirty="0" smtClean="0"/>
              <a:t>  - </a:t>
            </a:r>
            <a:r>
              <a:rPr lang="en-US" baseline="0" dirty="0" err="1" smtClean="0"/>
              <a:t>chinanet</a:t>
            </a:r>
            <a:r>
              <a:rPr lang="en-US" baseline="0" dirty="0" smtClean="0"/>
              <a:t> BB, </a:t>
            </a:r>
            <a:r>
              <a:rPr lang="en-US" baseline="0" dirty="0" err="1" smtClean="0"/>
              <a:t>Chinanet</a:t>
            </a:r>
            <a:r>
              <a:rPr lang="en-US" baseline="0" dirty="0" smtClean="0"/>
              <a:t>-SH, </a:t>
            </a:r>
            <a:r>
              <a:rPr lang="en-US" baseline="0" dirty="0" err="1" smtClean="0"/>
              <a:t>Chinanet</a:t>
            </a:r>
            <a:r>
              <a:rPr lang="en-US" baseline="0" dirty="0" smtClean="0"/>
              <a:t>-others</a:t>
            </a:r>
          </a:p>
          <a:p>
            <a:r>
              <a:rPr lang="en-US" baseline="0" dirty="0" smtClean="0"/>
              <a:t>  - AND   up to 20 other smaller ISPs inside china closer to the destination</a:t>
            </a:r>
          </a:p>
          <a:p>
            <a:endParaRPr lang="en-US" baseline="0" dirty="0" smtClean="0"/>
          </a:p>
          <a:p>
            <a:r>
              <a:rPr lang="en-US" baseline="0" dirty="0" smtClean="0"/>
              <a:t>You might think </a:t>
            </a:r>
            <a:r>
              <a:rPr lang="en-US" baseline="0" dirty="0" err="1" smtClean="0"/>
              <a:t>chinanet</a:t>
            </a:r>
            <a:r>
              <a:rPr lang="en-US" baseline="0" dirty="0" smtClean="0"/>
              <a:t> is huge, so it does most of the blocking – </a:t>
            </a:r>
          </a:p>
          <a:p>
            <a:r>
              <a:rPr lang="en-US" baseline="0" dirty="0" smtClean="0"/>
              <a:t>Yes and No.  </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Chinanet</a:t>
            </a:r>
            <a:r>
              <a:rPr lang="en-US" dirty="0" smtClean="0"/>
              <a:t> is a major player, but it does</a:t>
            </a:r>
            <a:r>
              <a:rPr lang="en-US" baseline="0" dirty="0" smtClean="0"/>
              <a:t>   over-proportionally more blocking than others.</a:t>
            </a:r>
          </a:p>
          <a:p>
            <a:endParaRPr lang="en-US" baseline="0" dirty="0" smtClean="0"/>
          </a:p>
          <a:p>
            <a:r>
              <a:rPr lang="en-US" dirty="0" smtClean="0"/>
              <a:t>28% slipped through – also </a:t>
            </a:r>
            <a:r>
              <a:rPr lang="en-US" dirty="0" err="1" smtClean="0"/>
              <a:t>experient</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r>
              <a:rPr lang="en-US" dirty="0" smtClean="0"/>
              <a:t>These are screenshots</a:t>
            </a:r>
            <a:r>
              <a:rPr lang="en-US" baseline="0" dirty="0" smtClean="0"/>
              <a:t> of … before the news  (</a:t>
            </a:r>
            <a:r>
              <a:rPr lang="en-US" baseline="0" dirty="0" err="1" smtClean="0"/>
              <a:t>aktuelle</a:t>
            </a:r>
            <a:r>
              <a:rPr lang="en-US" baseline="0" dirty="0" smtClean="0"/>
              <a:t> </a:t>
            </a:r>
            <a:r>
              <a:rPr lang="en-US" baseline="0" dirty="0" err="1" smtClean="0"/>
              <a:t>Kamera</a:t>
            </a:r>
            <a:r>
              <a:rPr lang="en-US" baseline="0" dirty="0" smtClean="0"/>
              <a:t> and </a:t>
            </a:r>
            <a:r>
              <a:rPr lang="en-US" baseline="0" dirty="0" err="1" smtClean="0"/>
              <a:t>tagesschau</a:t>
            </a:r>
            <a:r>
              <a:rPr lang="en-US" baseline="0" dirty="0" smtClean="0"/>
              <a:t>)</a:t>
            </a:r>
          </a:p>
          <a:p>
            <a:r>
              <a:rPr lang="en-US" dirty="0" smtClean="0"/>
              <a:t> - grew up …</a:t>
            </a:r>
          </a:p>
          <a:p>
            <a:r>
              <a:rPr lang="en-US" dirty="0" smtClean="0"/>
              <a:t>..</a:t>
            </a:r>
          </a:p>
          <a:p>
            <a:r>
              <a:rPr lang="en-US" dirty="0" smtClean="0"/>
              <a:t>So</a:t>
            </a:r>
            <a:r>
              <a:rPr lang="en-US" baseline="0" dirty="0" smtClean="0"/>
              <a:t> censorship is not new, but with new technologies, such as the internet it’s get interesting. Especially in China, where the internet growth is greater than in the US, today.</a:t>
            </a:r>
            <a:endParaRPr lang="en-US" dirty="0" smtClean="0"/>
          </a:p>
        </p:txBody>
      </p:sp>
      <p:sp>
        <p:nvSpPr>
          <p:cNvPr id="63492" name="Slide Number Placeholder 3"/>
          <p:cNvSpPr>
            <a:spLocks noGrp="1"/>
          </p:cNvSpPr>
          <p:nvPr>
            <p:ph type="sldNum" sz="quarter" idx="5"/>
          </p:nvPr>
        </p:nvSpPr>
        <p:spPr>
          <a:noFill/>
        </p:spPr>
        <p:txBody>
          <a:bodyPr/>
          <a:lstStyle/>
          <a:p>
            <a:fld id="{F3510C80-741B-4E3B-B633-000DE041248D}"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paths that do filter, we also looked into how reliable they</a:t>
            </a:r>
            <a:r>
              <a:rPr lang="en-US" baseline="0" dirty="0" smtClean="0"/>
              <a:t> do so.</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Never execute the line green++</a:t>
            </a:r>
          </a:p>
          <a:p>
            <a:r>
              <a:rPr lang="en-US" dirty="0" smtClean="0"/>
              <a:t>Over three days</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what does this tell us?</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Designed</a:t>
            </a:r>
            <a:r>
              <a:rPr lang="en-US" baseline="0" dirty="0" smtClean="0"/>
              <a:t> to be not perfect – promotes self-censorship</a:t>
            </a:r>
          </a:p>
          <a:p>
            <a:r>
              <a:rPr lang="en-US" baseline="0" dirty="0" smtClean="0"/>
              <a:t>Slip word through – can open a connection (SYN flags were blocked) and exploit the buffer overflow.</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Finding the corpus of words</a:t>
            </a:r>
            <a:r>
              <a:rPr lang="en-US" baseline="0" dirty="0" smtClean="0"/>
              <a:t> that are blocked.</a:t>
            </a:r>
          </a:p>
          <a:p>
            <a:r>
              <a:rPr lang="en-US" baseline="0" dirty="0" smtClean="0"/>
              <a:t>How to select words for probing? </a:t>
            </a:r>
          </a:p>
          <a:p>
            <a:endParaRPr lang="en-US" dirty="0" smtClean="0"/>
          </a:p>
          <a:p>
            <a:r>
              <a:rPr lang="en-US" dirty="0" smtClean="0"/>
              <a:t>Select randomly from a dictionary? (Or sequentially – start with A)</a:t>
            </a:r>
          </a:p>
          <a:p>
            <a:pPr>
              <a:buFontTx/>
              <a:buChar char="-"/>
            </a:pPr>
            <a:r>
              <a:rPr lang="en-US" dirty="0" smtClean="0"/>
              <a:t>Invasive</a:t>
            </a:r>
          </a:p>
          <a:p>
            <a:pPr>
              <a:buFontTx/>
              <a:buChar char="-"/>
            </a:pPr>
            <a:r>
              <a:rPr lang="en-US" dirty="0" smtClean="0"/>
              <a:t>Bandwidth</a:t>
            </a:r>
            <a:r>
              <a:rPr lang="en-US" baseline="0" dirty="0" smtClean="0"/>
              <a:t> issues</a:t>
            </a:r>
          </a:p>
          <a:p>
            <a:pPr>
              <a:buFontTx/>
              <a:buChar char="-"/>
            </a:pPr>
            <a:r>
              <a:rPr lang="en-US" baseline="0" dirty="0" smtClean="0"/>
              <a:t>Does not scale  to  change detection</a:t>
            </a:r>
          </a:p>
          <a:p>
            <a:endParaRPr lang="en-US" dirty="0" smtClean="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baseline="0" dirty="0" smtClean="0"/>
              <a:t>Document summary technique to relate words to each other</a:t>
            </a:r>
          </a:p>
          <a:p>
            <a:pPr>
              <a:buFontTx/>
              <a:buNone/>
            </a:pPr>
            <a:r>
              <a:rPr lang="en-US" baseline="0" dirty="0" smtClean="0"/>
              <a:t>Especially, if you don’t speak any Chinese? Yet alone being able to read it??</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baseline="0" dirty="0" smtClean="0"/>
              <a:t>Document summary technique to relate words to each other</a:t>
            </a:r>
          </a:p>
          <a:p>
            <a:pPr>
              <a:buFontTx/>
              <a:buNone/>
            </a:pPr>
            <a:r>
              <a:rPr lang="en-US" baseline="0" dirty="0" smtClean="0"/>
              <a:t>Especially, if you don’t speak any Chinese? Yet alone being able to read it??</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B30E4C0C-0BBC-4322-B17F-9BB1CD679DB1}" type="slidenum">
              <a:rPr lang="en-US" sz="1200">
                <a:latin typeface="Times New Roman" pitchFamily="18" charset="0"/>
              </a:rPr>
              <a:pPr algn="r" eaLnBrk="0" hangingPunct="0"/>
              <a:t>32</a:t>
            </a:fld>
            <a:endParaRPr lang="en-US" sz="1200">
              <a:latin typeface="Times New Roman"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r>
              <a:rPr lang="en-US" smtClean="0"/>
              <a:t>Additive Gaussian noise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Documents are pages, as</a:t>
            </a:r>
            <a:r>
              <a:rPr lang="en-US" baseline="0" dirty="0" smtClean="0"/>
              <a:t> terms we chose the links – not only a manageable size for the LSA-mathematics – but also solves the problem of having no space in </a:t>
            </a:r>
            <a:r>
              <a:rPr lang="en-US" baseline="0" dirty="0" err="1" smtClean="0"/>
              <a:t>chinese</a:t>
            </a:r>
            <a:r>
              <a:rPr lang="en-US" baseline="0" dirty="0" smtClean="0"/>
              <a:t>…</a:t>
            </a:r>
            <a:endParaRPr lang="en-US" dirty="0" smtClean="0"/>
          </a:p>
          <a:p>
            <a:endParaRPr lang="en-US" dirty="0" smtClean="0"/>
          </a:p>
          <a:p>
            <a:r>
              <a:rPr lang="en-US" dirty="0" smtClean="0"/>
              <a:t>So, we have the corpus – how does LSA work?</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Won’t go into the details of LSA – refer to our paper and the literature. So,</a:t>
            </a:r>
            <a:r>
              <a:rPr lang="en-US" baseline="0" dirty="0" smtClean="0"/>
              <a:t> I will glance over this. </a:t>
            </a:r>
          </a:p>
          <a:p>
            <a:r>
              <a:rPr lang="en-US" baseline="0" dirty="0" smtClean="0"/>
              <a:t> - big matrix how often does each term occur in each document</a:t>
            </a:r>
          </a:p>
          <a:p>
            <a:r>
              <a:rPr lang="en-US" baseline="0" dirty="0" smtClean="0"/>
              <a:t> - COLUMN – documents</a:t>
            </a:r>
          </a:p>
          <a:p>
            <a:r>
              <a:rPr lang="en-US" baseline="0" dirty="0" smtClean="0"/>
              <a:t> - ROW - terms</a:t>
            </a:r>
          </a:p>
          <a:p>
            <a:r>
              <a:rPr lang="en-US" baseline="0" dirty="0" smtClean="0"/>
              <a:t> - normalize sum of the ROW</a:t>
            </a:r>
          </a:p>
          <a:p>
            <a:pPr>
              <a:buFontTx/>
              <a:buChar char="-"/>
            </a:pPr>
            <a:r>
              <a:rPr lang="en-US" baseline="0" dirty="0" smtClean="0"/>
              <a:t>Underlying </a:t>
            </a:r>
            <a:r>
              <a:rPr lang="en-US" baseline="0" dirty="0" err="1" smtClean="0"/>
              <a:t>conceptspace</a:t>
            </a:r>
            <a:r>
              <a:rPr lang="en-US" baseline="0" dirty="0" smtClean="0"/>
              <a:t>  with rank smaller than </a:t>
            </a:r>
            <a:r>
              <a:rPr lang="en-US" baseline="0" dirty="0" err="1" smtClean="0"/>
              <a:t>n,m</a:t>
            </a:r>
            <a:endParaRPr lang="en-US" baseline="0" dirty="0" smtClean="0"/>
          </a:p>
          <a:p>
            <a:pPr>
              <a:buFontTx/>
              <a:buChar char="-"/>
            </a:pPr>
            <a:r>
              <a:rPr lang="en-US" baseline="0" dirty="0" smtClean="0"/>
              <a:t>Might be some noise – author chooses terms from the concept, and we give him some freedom to choose a few unrelated words with a Gaussian distribution</a:t>
            </a:r>
          </a:p>
          <a:p>
            <a:pPr>
              <a:buFontTx/>
              <a:buChar char="-"/>
            </a:pPr>
            <a:r>
              <a:rPr lang="en-US" baseline="0" dirty="0" smtClean="0"/>
              <a:t> SVD to get a matrix of rank k  (600) in our case</a:t>
            </a:r>
          </a:p>
          <a:p>
            <a:pPr>
              <a:buFontTx/>
              <a:buChar char="-"/>
            </a:pPr>
            <a:endParaRPr lang="en-US" baseline="0" dirty="0" smtClean="0"/>
          </a:p>
          <a:p>
            <a:pPr>
              <a:buFontTx/>
              <a:buChar char="-"/>
            </a:pPr>
            <a:r>
              <a:rPr lang="en-US" baseline="0" dirty="0" smtClean="0"/>
              <a:t>What does this give us? </a:t>
            </a:r>
          </a:p>
          <a:p>
            <a:pPr>
              <a:buFontTx/>
              <a:buChar char="-"/>
            </a:pPr>
            <a:r>
              <a:rPr lang="en-US" baseline="0" dirty="0" smtClean="0"/>
              <a:t>  Transformation into </a:t>
            </a:r>
            <a:r>
              <a:rPr lang="en-US" baseline="0" dirty="0" err="1" smtClean="0"/>
              <a:t>conceptspace</a:t>
            </a:r>
            <a:r>
              <a:rPr lang="en-US" baseline="0" dirty="0" smtClean="0"/>
              <a:t> – where we can compare terms using cosine similarity.</a:t>
            </a:r>
          </a:p>
          <a:p>
            <a:pPr>
              <a:buFontTx/>
              <a:buChar char="-"/>
            </a:pPr>
            <a:r>
              <a:rPr lang="en-US" baseline="0" dirty="0" smtClean="0"/>
              <a:t>Basically we have a distance metric for all our terms that tells us how related they are with each other.</a:t>
            </a:r>
          </a:p>
          <a:p>
            <a:pPr>
              <a:buFontTx/>
              <a:buChar char="-"/>
            </a:pPr>
            <a:r>
              <a:rPr lang="en-US" baseline="0" dirty="0" smtClean="0"/>
              <a:t>So we could implement an incremental word discovery process…</a:t>
            </a:r>
            <a:endParaRPr lang="en-US" dirty="0" smtClean="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p:spPr>
        <p:txBody>
          <a:bodyPr/>
          <a:lstStyle/>
          <a:p>
            <a:pPr>
              <a:buFontTx/>
              <a:buChar char="-"/>
            </a:pPr>
            <a:r>
              <a:rPr lang="en-US" baseline="0" dirty="0" smtClean="0"/>
              <a:t>Number of </a:t>
            </a:r>
            <a:r>
              <a:rPr lang="en-US" baseline="0" dirty="0" err="1" smtClean="0"/>
              <a:t>interent</a:t>
            </a:r>
            <a:r>
              <a:rPr lang="en-US" baseline="0" dirty="0" smtClean="0"/>
              <a:t> users increases a lot faster in China than it does in the US</a:t>
            </a:r>
          </a:p>
          <a:p>
            <a:pPr>
              <a:buFontTx/>
              <a:buChar char="-"/>
            </a:pPr>
            <a:r>
              <a:rPr lang="en-US" baseline="0" dirty="0" smtClean="0"/>
              <a:t>2 years: outnumber (study, article)</a:t>
            </a:r>
          </a:p>
          <a:p>
            <a:pPr>
              <a:buFontTx/>
              <a:buChar char="-"/>
            </a:pPr>
            <a:r>
              <a:rPr lang="en-US" baseline="0" dirty="0" smtClean="0"/>
              <a:t>Already more time on the internet than US citizens</a:t>
            </a:r>
          </a:p>
          <a:p>
            <a:pPr>
              <a:buFontTx/>
              <a:buChar char="-"/>
            </a:pPr>
            <a:endParaRPr lang="en-US" baseline="0" dirty="0" smtClean="0"/>
          </a:p>
          <a:p>
            <a:pPr>
              <a:buFontTx/>
              <a:buChar char="-"/>
            </a:pPr>
            <a:r>
              <a:rPr lang="en-US" baseline="0" dirty="0" smtClean="0"/>
              <a:t>Easy access to  THE WORLD’s information – never was so easy to get information,</a:t>
            </a:r>
          </a:p>
          <a:p>
            <a:pPr>
              <a:buFontTx/>
              <a:buNone/>
            </a:pPr>
            <a:r>
              <a:rPr lang="en-US" baseline="0" dirty="0" smtClean="0"/>
              <a:t>And, not very surprisingly, it is tried to restrict some of the content by censoring.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Start – discover, add as seeds, discover, etc.</a:t>
            </a:r>
          </a:p>
          <a:p>
            <a:r>
              <a:rPr lang="en-US" dirty="0" smtClean="0"/>
              <a:t>Flavor</a:t>
            </a:r>
            <a:r>
              <a:rPr lang="en-US" baseline="0" dirty="0" smtClean="0"/>
              <a:t> of how one of our lists looks like:</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36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Then</a:t>
            </a:r>
            <a:r>
              <a:rPr lang="en-US" baseline="0" dirty="0" smtClean="0"/>
              <a:t> we use this list of 2500 words to discover new one. The next slide shows the effectiveness of this methods</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37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Enough of all this</a:t>
            </a:r>
            <a:r>
              <a:rPr lang="en-US" baseline="0" dirty="0" smtClean="0"/>
              <a:t> pre-talk – which words are actually blocked:</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38</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Leads to the last part of the talk.</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39</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292741C-7CC5-427A-977A-5039B1F5EA4C}" type="slidenum">
              <a:rPr lang="en-US"/>
              <a:pPr/>
              <a:t>41</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dirty="0" smtClean="0"/>
              <a:t>Italian Poet 12</a:t>
            </a:r>
            <a:r>
              <a:rPr lang="en-US" baseline="0" dirty="0" smtClean="0"/>
              <a:t> </a:t>
            </a:r>
            <a:r>
              <a:rPr lang="en-US" baseline="0" dirty="0" err="1" smtClean="0"/>
              <a:t>hundrets</a:t>
            </a:r>
            <a:endParaRPr lang="en-US" baseline="0" dirty="0" smtClean="0"/>
          </a:p>
          <a:p>
            <a:endParaRPr lang="en-US" baseline="0" dirty="0" smtClean="0"/>
          </a:p>
          <a:p>
            <a:r>
              <a:rPr lang="en-US" baseline="0" dirty="0" smtClean="0"/>
              <a:t>Blocked words occur as characters in unrelated words.</a:t>
            </a:r>
          </a:p>
          <a:p>
            <a:r>
              <a:rPr lang="en-US" baseline="0" dirty="0" smtClean="0"/>
              <a:t>Not only is there this kind of imprecise filtering, but </a:t>
            </a:r>
          </a:p>
          <a:p>
            <a:r>
              <a:rPr lang="en-US" baseline="0" dirty="0" smtClean="0"/>
              <a:t>By censoring specific words you also end up blocking a lot more than you want to. </a:t>
            </a:r>
          </a:p>
          <a:p>
            <a:r>
              <a:rPr lang="en-US" baseline="0" dirty="0" smtClean="0"/>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 this just </a:t>
            </a:r>
            <a:r>
              <a:rPr lang="en-US" dirty="0" err="1" smtClean="0"/>
              <a:t>masacre</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43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 examples ….</a:t>
            </a:r>
          </a:p>
          <a:p>
            <a:r>
              <a:rPr lang="en-US" dirty="0" smtClean="0"/>
              <a:t>Hypothetical?</a:t>
            </a:r>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44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E0CAC6D8-05C2-42EB-9554-89FDD370F4B3}" type="slidenum">
              <a:rPr lang="en-US"/>
              <a:pPr/>
              <a:t>45</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dirty="0" smtClean="0"/>
              <a:t>Thousands more words, imagine Internet is  a big library.</a:t>
            </a:r>
          </a:p>
          <a:p>
            <a:r>
              <a:rPr lang="en-US" dirty="0" smtClean="0"/>
              <a:t>These</a:t>
            </a:r>
            <a:r>
              <a:rPr lang="en-US" baseline="0" dirty="0" smtClean="0"/>
              <a:t> kind of words are the reason of why we want to use a censorship weather report to keep track of the work.</a:t>
            </a:r>
            <a:endParaRPr lang="en-US" dirty="0" smtClean="0"/>
          </a:p>
          <a:p>
            <a:endParaRPr lang="en-US" dirty="0" smtClean="0"/>
          </a:p>
          <a:p>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conclude my talk.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46</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 the words we then</a:t>
            </a:r>
            <a:r>
              <a:rPr lang="en-US" baseline="0" dirty="0" smtClean="0"/>
              <a:t> can ask more interesting questions, </a:t>
            </a:r>
            <a:endParaRPr lang="en-US" dirty="0" smtClean="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51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CAF1726-AE9C-41FB-B375-2F06A404E524}" type="slidenum">
              <a:rPr lang="en-US"/>
              <a:pPr/>
              <a:t>5</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a:buFontTx/>
              <a:buChar char="-"/>
            </a:pPr>
            <a:r>
              <a:rPr lang="en-US" dirty="0" smtClean="0"/>
              <a:t>Chinese</a:t>
            </a:r>
            <a:r>
              <a:rPr lang="en-US" baseline="0" dirty="0" smtClean="0"/>
              <a:t> Gov, for example, claims that it is censoring p and </a:t>
            </a:r>
            <a:r>
              <a:rPr lang="en-US" baseline="0" dirty="0" err="1" smtClean="0"/>
              <a:t>sed</a:t>
            </a:r>
            <a:endParaRPr lang="en-US" baseline="0" dirty="0" smtClean="0"/>
          </a:p>
          <a:p>
            <a:pPr>
              <a:buFontTx/>
              <a:buChar char="-"/>
            </a:pPr>
            <a:r>
              <a:rPr lang="en-US" baseline="0" dirty="0" smtClean="0"/>
              <a:t>Having a list, would be good in any sort of discussion about censorship to base arguments on it</a:t>
            </a:r>
          </a:p>
          <a:p>
            <a:pPr>
              <a:buFontTx/>
              <a:buChar char="-"/>
            </a:pPr>
            <a:r>
              <a:rPr lang="en-US" baseline="0" dirty="0" smtClean="0"/>
              <a:t>We found many, many words not related to p and sedition – some politics, but also very surprising ones</a:t>
            </a:r>
          </a:p>
          <a:p>
            <a:pPr>
              <a:buFontTx/>
              <a:buNone/>
            </a:pPr>
            <a:r>
              <a:rPr lang="en-US" baseline="0" dirty="0" smtClean="0"/>
              <a:t>   (</a:t>
            </a:r>
            <a:r>
              <a:rPr lang="en-US" baseline="0" dirty="0" err="1" smtClean="0"/>
              <a:t>Generalfeldmarschall</a:t>
            </a:r>
            <a:r>
              <a:rPr lang="en-US" baseline="0" dirty="0" smtClean="0"/>
              <a:t>  -- leader of the </a:t>
            </a:r>
            <a:r>
              <a:rPr lang="en-US" baseline="0" dirty="0" err="1" smtClean="0"/>
              <a:t>prussian</a:t>
            </a:r>
            <a:r>
              <a:rPr lang="en-US" baseline="0" dirty="0" smtClean="0"/>
              <a:t> army for 30 years)  1800s</a:t>
            </a:r>
          </a:p>
          <a:p>
            <a:pPr>
              <a:buFontTx/>
              <a:buNone/>
            </a:pPr>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Such as …   what</a:t>
            </a:r>
            <a:r>
              <a:rPr lang="en-US" baseline="0" dirty="0" smtClean="0"/>
              <a:t> concepts are targeted?</a:t>
            </a:r>
          </a:p>
          <a:p>
            <a:r>
              <a:rPr lang="en-US" baseline="0" dirty="0" smtClean="0"/>
              <a:t> and what words / topics  are blocked due to imprecise filtering?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Also</a:t>
            </a:r>
            <a:r>
              <a:rPr lang="en-US" baseline="0" dirty="0" smtClean="0"/>
              <a:t> our internet measurement results clearly have potential for interesting future research…</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52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Huge project</a:t>
            </a:r>
          </a:p>
          <a:p>
            <a:pPr>
              <a:buFontTx/>
              <a:buChar char="-"/>
            </a:pPr>
            <a:r>
              <a:rPr lang="en-US" dirty="0" smtClean="0"/>
              <a:t>Differen</a:t>
            </a:r>
            <a:r>
              <a:rPr lang="en-US" baseline="0" dirty="0" smtClean="0"/>
              <a:t>t mechanism:   legal restrictions</a:t>
            </a:r>
          </a:p>
          <a:p>
            <a:pPr marL="0" marR="0" indent="0" algn="l" defTabSz="914400" rtl="0" eaLnBrk="0" fontAlgn="base" latinLnBrk="0" hangingPunct="0">
              <a:lnSpc>
                <a:spcPct val="100000"/>
              </a:lnSpc>
              <a:spcBef>
                <a:spcPct val="30000"/>
              </a:spcBef>
              <a:spcAft>
                <a:spcPct val="0"/>
              </a:spcAft>
              <a:buClrTx/>
              <a:buSzTx/>
              <a:buFontTx/>
              <a:buChar char="-"/>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Char char="-"/>
              <a:tabLst/>
              <a:defRPr/>
            </a:pPr>
            <a:r>
              <a:rPr lang="en-US" dirty="0" smtClean="0"/>
              <a:t>Chin-chin and Cha-Cha – logo for internet police. They will pop up in internet cafes, indicating</a:t>
            </a:r>
            <a:r>
              <a:rPr lang="en-US" baseline="0" dirty="0" smtClean="0"/>
              <a:t> “the internet is safe now”.</a:t>
            </a:r>
            <a:endParaRPr lang="en-US" dirty="0" smtClean="0"/>
          </a:p>
          <a:p>
            <a:pPr>
              <a:buFontTx/>
              <a:buNone/>
            </a:pPr>
            <a:endParaRPr lang="en-US" baseline="0" dirty="0" smtClean="0"/>
          </a:p>
          <a:p>
            <a:pPr>
              <a:buFontTx/>
              <a:buChar char="-"/>
            </a:pPr>
            <a:r>
              <a:rPr lang="en-US" baseline="0" dirty="0" smtClean="0"/>
              <a:t>Then, Keyword filtering</a:t>
            </a:r>
          </a:p>
          <a:p>
            <a:pPr lvl="1">
              <a:buFontTx/>
              <a:buChar char="-"/>
            </a:pPr>
            <a:r>
              <a:rPr lang="en-US" baseline="0" dirty="0" smtClean="0"/>
              <a:t>More targeted, fine-grainer than whole IP addresses</a:t>
            </a:r>
          </a:p>
          <a:p>
            <a:pPr lvl="1">
              <a:buFontTx/>
              <a:buChar char="-"/>
            </a:pPr>
            <a:r>
              <a:rPr lang="en-US" baseline="0" dirty="0" smtClean="0"/>
              <a:t>More dynamic (I newly created page is blocked right away)</a:t>
            </a:r>
          </a:p>
          <a:p>
            <a:pPr>
              <a:buFontTx/>
              <a:buChar char="-"/>
            </a:pPr>
            <a:r>
              <a:rPr lang="en-US" baseline="0" dirty="0" smtClean="0"/>
              <a:t> blogs, chats, … </a:t>
            </a:r>
            <a:br>
              <a:rPr lang="en-US" baseline="0" dirty="0" smtClean="0"/>
            </a:br>
            <a:r>
              <a:rPr lang="en-US" baseline="0" dirty="0" smtClean="0"/>
              <a:t>    http traffic – where we will focus on</a:t>
            </a:r>
          </a:p>
          <a:p>
            <a:pPr>
              <a:buFontTx/>
              <a:buNone/>
            </a:pPr>
            <a:r>
              <a:rPr lang="en-US" baseline="0" dirty="0" smtClean="0"/>
              <a:t>Despite the fact that it is a more advanced technique of internet censorship, keyword blocking is in itself interesting</a:t>
            </a:r>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CAF1726-AE9C-41FB-B375-2F06A404E524}" type="slidenum">
              <a:rPr lang="en-US"/>
              <a:pPr/>
              <a:t>7</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a:buFontTx/>
              <a:buChar char="-"/>
            </a:pPr>
            <a:r>
              <a:rPr lang="en-US" dirty="0" smtClean="0"/>
              <a:t>Chinese</a:t>
            </a:r>
            <a:r>
              <a:rPr lang="en-US" baseline="0" dirty="0" smtClean="0"/>
              <a:t> Gov, for example, claims that it is censoring p and </a:t>
            </a:r>
            <a:r>
              <a:rPr lang="en-US" baseline="0" dirty="0" err="1" smtClean="0"/>
              <a:t>sed</a:t>
            </a:r>
            <a:endParaRPr lang="en-US" baseline="0" dirty="0" smtClean="0"/>
          </a:p>
          <a:p>
            <a:pPr>
              <a:buFontTx/>
              <a:buChar char="-"/>
            </a:pPr>
            <a:r>
              <a:rPr lang="en-US" baseline="0" dirty="0" smtClean="0"/>
              <a:t>Having a list, would be good in any sort of discussion about censorship to base arguments on it</a:t>
            </a:r>
          </a:p>
          <a:p>
            <a:pPr>
              <a:buFontTx/>
              <a:buChar char="-"/>
            </a:pPr>
            <a:r>
              <a:rPr lang="en-US" baseline="0" dirty="0" smtClean="0"/>
              <a:t>We found many, many words not related to p and sedition – some politics, but also very surprising ones</a:t>
            </a:r>
          </a:p>
          <a:p>
            <a:pPr>
              <a:buFontTx/>
              <a:buNone/>
            </a:pPr>
            <a:r>
              <a:rPr lang="en-US" baseline="0" dirty="0" smtClean="0"/>
              <a:t>   (</a:t>
            </a:r>
            <a:r>
              <a:rPr lang="en-US" baseline="0" dirty="0" err="1" smtClean="0"/>
              <a:t>Generalfeldmarschall</a:t>
            </a:r>
            <a:r>
              <a:rPr lang="en-US" baseline="0" dirty="0" smtClean="0"/>
              <a:t>  -- leader of the </a:t>
            </a:r>
            <a:r>
              <a:rPr lang="en-US" baseline="0" dirty="0" err="1" smtClean="0"/>
              <a:t>prussian</a:t>
            </a:r>
            <a:r>
              <a:rPr lang="en-US" baseline="0" dirty="0" smtClean="0"/>
              <a:t> army for 30 years)  1800s</a:t>
            </a:r>
          </a:p>
          <a:p>
            <a:pPr>
              <a:buFontTx/>
              <a:buNone/>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CAF1726-AE9C-41FB-B375-2F06A404E524}" type="slidenum">
              <a:rPr lang="en-US"/>
              <a:pPr/>
              <a:t>8</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a:buFontTx/>
              <a:buChar char="-"/>
            </a:pPr>
            <a:r>
              <a:rPr lang="en-US" dirty="0" smtClean="0"/>
              <a:t>Chinese</a:t>
            </a:r>
            <a:r>
              <a:rPr lang="en-US" baseline="0" dirty="0" smtClean="0"/>
              <a:t> Gov, for example, claims that it is censoring p and </a:t>
            </a:r>
            <a:r>
              <a:rPr lang="en-US" baseline="0" dirty="0" err="1" smtClean="0"/>
              <a:t>sed</a:t>
            </a:r>
            <a:endParaRPr lang="en-US" baseline="0" dirty="0" smtClean="0"/>
          </a:p>
          <a:p>
            <a:pPr>
              <a:buFontTx/>
              <a:buChar char="-"/>
            </a:pPr>
            <a:r>
              <a:rPr lang="en-US" baseline="0" dirty="0" smtClean="0"/>
              <a:t>Having a list, would be good in any sort of discussion about censorship to base arguments on it</a:t>
            </a:r>
          </a:p>
          <a:p>
            <a:pPr>
              <a:buFontTx/>
              <a:buChar char="-"/>
            </a:pPr>
            <a:r>
              <a:rPr lang="en-US" baseline="0" dirty="0" smtClean="0"/>
              <a:t>We found many, many words not related to p and sedition – some politics, but also very surprising ones</a:t>
            </a:r>
          </a:p>
          <a:p>
            <a:pPr>
              <a:buFontTx/>
              <a:buNone/>
            </a:pPr>
            <a:r>
              <a:rPr lang="en-US" baseline="0" dirty="0" smtClean="0"/>
              <a:t>   (</a:t>
            </a:r>
            <a:r>
              <a:rPr lang="en-US" baseline="0" dirty="0" err="1" smtClean="0"/>
              <a:t>Generalfeldmarschall</a:t>
            </a:r>
            <a:r>
              <a:rPr lang="en-US" baseline="0" dirty="0" smtClean="0"/>
              <a:t>  -- leader of the </a:t>
            </a:r>
            <a:r>
              <a:rPr lang="en-US" baseline="0" dirty="0" err="1" smtClean="0"/>
              <a:t>prussian</a:t>
            </a:r>
            <a:r>
              <a:rPr lang="en-US" baseline="0" dirty="0" smtClean="0"/>
              <a:t> army for 30 years)  1800s</a:t>
            </a:r>
          </a:p>
          <a:p>
            <a:pPr>
              <a:buFontTx/>
              <a:buNone/>
            </a:pP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talk, I’ll present three main results. </a:t>
            </a:r>
          </a:p>
          <a:p>
            <a:r>
              <a:rPr lang="en-US" dirty="0" smtClean="0"/>
              <a:t>  - </a:t>
            </a:r>
            <a:r>
              <a:rPr lang="en-US" dirty="0" err="1" smtClean="0"/>
              <a:t>gfc</a:t>
            </a:r>
            <a:r>
              <a:rPr lang="en-US" dirty="0" smtClean="0"/>
              <a:t> is not</a:t>
            </a:r>
            <a:r>
              <a:rPr lang="en-US" baseline="0" dirty="0" smtClean="0"/>
              <a:t> a conventional firewall (into experimental setup and show who, where, how reliable</a:t>
            </a:r>
          </a:p>
          <a:p>
            <a:r>
              <a:rPr lang="en-US" baseline="0" dirty="0" smtClean="0"/>
              <a:t>  - go into how to efficiently select words to probe if blocked</a:t>
            </a:r>
          </a:p>
          <a:p>
            <a:r>
              <a:rPr lang="en-US" baseline="0" dirty="0" smtClean="0"/>
              <a:t>  - flavor what words are blocked</a:t>
            </a:r>
          </a:p>
          <a:p>
            <a:r>
              <a:rPr lang="en-US" baseline="0" dirty="0" smtClean="0"/>
              <a:t>  - 3</a:t>
            </a:r>
            <a:r>
              <a:rPr lang="en-US" baseline="30000" dirty="0" smtClean="0"/>
              <a:t>rd</a:t>
            </a:r>
            <a:r>
              <a:rPr lang="en-US" baseline="0" dirty="0" smtClean="0"/>
              <a:t> thing, a cause of keyword filtering we call ‘imprecise filtering’  </a:t>
            </a:r>
            <a:endParaRPr lang="en-US" dirty="0"/>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Perfect: DROPs packets to port 80   ALL the time</a:t>
            </a:r>
          </a:p>
          <a:p>
            <a:r>
              <a:rPr lang="en-US" baseline="0" dirty="0" smtClean="0"/>
              <a:t>Not the case for the GFC.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the border,</a:t>
            </a:r>
            <a:r>
              <a:rPr lang="en-US" baseline="0" dirty="0" smtClean="0"/>
              <a:t> protect inside … for the GFC?</a:t>
            </a:r>
          </a:p>
        </p:txBody>
      </p:sp>
      <p:sp>
        <p:nvSpPr>
          <p:cNvPr id="4" name="Slide Number Placeholder 3"/>
          <p:cNvSpPr>
            <a:spLocks noGrp="1"/>
          </p:cNvSpPr>
          <p:nvPr>
            <p:ph type="sldNum" sz="quarter" idx="10"/>
          </p:nvPr>
        </p:nvSpPr>
        <p:spPr/>
        <p:txBody>
          <a:bodyPr/>
          <a:lstStyle/>
          <a:p>
            <a:pPr>
              <a:defRPr/>
            </a:pPr>
            <a:fld id="{398F721F-CEE5-4E3F-A7EE-FD058AD2BA93}"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a:p>
        </p:txBody>
      </p:sp>
      <p:sp>
        <p:nvSpPr>
          <p:cNvPr id="35843"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3584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smtClean="0"/>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smtClean="0"/>
            </a:lvl1pPr>
          </a:lstStyle>
          <a:p>
            <a:pPr>
              <a:defRPr/>
            </a:pPr>
            <a:endParaRPr lang="en-US" altLang="en-US"/>
          </a:p>
        </p:txBody>
      </p:sp>
      <p:sp>
        <p:nvSpPr>
          <p:cNvPr id="40" name="Rectangle 7"/>
          <p:cNvSpPr>
            <a:spLocks noGrp="1" noChangeArrowheads="1"/>
          </p:cNvSpPr>
          <p:nvPr>
            <p:ph type="sldNum" sz="quarter" idx="12"/>
          </p:nvPr>
        </p:nvSpPr>
        <p:spPr>
          <a:xfrm>
            <a:off x="6553200" y="6477000"/>
            <a:ext cx="2133600" cy="228600"/>
          </a:xfrm>
        </p:spPr>
        <p:txBody>
          <a:bodyPr/>
          <a:lstStyle>
            <a:lvl1pPr>
              <a:defRPr smtClean="0"/>
            </a:lvl1pPr>
          </a:lstStyle>
          <a:p>
            <a:pPr>
              <a:defRPr/>
            </a:pPr>
            <a:fld id="{BA854DD1-26C1-4DB5-916E-EAFB5FEE9C0D}"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9B2455E0-59D4-486E-8F33-7AC5885CB305}"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412E92F3-0D35-4C0B-B0E9-14721E99FACD}"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7DA27FF5-34C5-4D70-A71C-B6DC3B14421D}"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719263"/>
            <a:ext cx="8229600" cy="4411662"/>
          </a:xfrm>
        </p:spPr>
        <p:txBody>
          <a:bodyPr/>
          <a:lstStyle/>
          <a:p>
            <a:pPr lvl="0"/>
            <a:endParaRPr 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7FB72BDD-F225-4AB4-8D7D-4CBC6B62B064}"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pPr>
              <a:defRPr/>
            </a:pPr>
            <a:fld id="{AC32F9C1-0AB4-4F5B-9494-A570A7A32947}"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8229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4000500"/>
            <a:ext cx="8229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AE70596C-291C-4DBE-8144-ABDF431440C9}"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17A4CCA1-E1CE-41B0-83C6-755BC3F9CA84}"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BE62BC86-1B17-46B9-B85F-8E8DF4311B33}"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032F5AEF-43E9-41D4-AA73-9D897977DED6}"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EC6B56-007D-47B6-9135-3C210164F64C}"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E00E9755-2A39-4636-A349-FFBDFD61A4AF}"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29D3B9B0-9604-406F-8E16-2D20192937B7}"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CBE779DC-B50E-4C3B-A16E-1D9D81DEEE23}"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1EC3C627-B2D0-460F-AF0E-C3276119DE09}"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0EC4BA20-16C4-414C-82F3-19B532A82EC8}"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US"/>
          </a:p>
        </p:txBody>
      </p:sp>
      <p:sp>
        <p:nvSpPr>
          <p:cNvPr id="12291"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2292"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4821"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vl1pPr>
          </a:lstStyle>
          <a:p>
            <a:pPr>
              <a:defRPr/>
            </a:pPr>
            <a:endParaRPr lang="en-US" altLang="en-US"/>
          </a:p>
        </p:txBody>
      </p:sp>
      <p:sp>
        <p:nvSpPr>
          <p:cNvPr id="34822"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vl1pPr>
          </a:lstStyle>
          <a:p>
            <a:pPr>
              <a:defRPr/>
            </a:pPr>
            <a:endParaRPr lang="en-US" altLang="en-US"/>
          </a:p>
        </p:txBody>
      </p:sp>
      <p:sp>
        <p:nvSpPr>
          <p:cNvPr id="34823"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pPr>
              <a:defRPr/>
            </a:pPr>
            <a:fld id="{4070B113-856B-4073-B657-A9592ABA5E79}" type="slidenum">
              <a:rPr lang="en-US" altLang="en-US"/>
              <a:pPr>
                <a:defRPr/>
              </a:pPr>
              <a:t>‹#›</a:t>
            </a:fld>
            <a:endParaRPr lang="en-US" altLang="en-US"/>
          </a:p>
        </p:txBody>
      </p:sp>
      <p:grpSp>
        <p:nvGrpSpPr>
          <p:cNvPr id="12296" name="Group 8"/>
          <p:cNvGrpSpPr>
            <a:grpSpLocks/>
          </p:cNvGrpSpPr>
          <p:nvPr/>
        </p:nvGrpSpPr>
        <p:grpSpPr bwMode="auto">
          <a:xfrm>
            <a:off x="8153400" y="152400"/>
            <a:ext cx="792163" cy="1295400"/>
            <a:chOff x="5136" y="960"/>
            <a:chExt cx="528" cy="864"/>
          </a:xfrm>
        </p:grpSpPr>
        <p:sp>
          <p:nvSpPr>
            <p:cNvPr id="34825"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34826"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34827" name="Oval 11"/>
            <p:cNvSpPr>
              <a:spLocks noChangeArrowheads="1"/>
            </p:cNvSpPr>
            <p:nvPr/>
          </p:nvSpPr>
          <p:spPr bwMode="auto">
            <a:xfrm>
              <a:off x="5360"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34828" name="Oval 12"/>
            <p:cNvSpPr>
              <a:spLocks noChangeArrowheads="1"/>
            </p:cNvSpPr>
            <p:nvPr/>
          </p:nvSpPr>
          <p:spPr bwMode="auto">
            <a:xfrm>
              <a:off x="5136" y="1072"/>
              <a:ext cx="80" cy="79"/>
            </a:xfrm>
            <a:prstGeom prst="ellipse">
              <a:avLst/>
            </a:prstGeom>
            <a:solidFill>
              <a:schemeClr val="tx2"/>
            </a:solidFill>
            <a:ln w="9525">
              <a:noFill/>
              <a:round/>
              <a:headEnd/>
              <a:tailEnd/>
            </a:ln>
            <a:effectLst/>
          </p:spPr>
          <p:txBody>
            <a:bodyPr wrap="none" anchor="ctr"/>
            <a:lstStyle/>
            <a:p>
              <a:pPr>
                <a:defRPr/>
              </a:pPr>
              <a:endParaRPr lang="en-US"/>
            </a:p>
          </p:txBody>
        </p:sp>
        <p:sp>
          <p:nvSpPr>
            <p:cNvPr id="34829" name="Oval 13"/>
            <p:cNvSpPr>
              <a:spLocks noChangeArrowheads="1"/>
            </p:cNvSpPr>
            <p:nvPr/>
          </p:nvSpPr>
          <p:spPr bwMode="auto">
            <a:xfrm>
              <a:off x="5248" y="1072"/>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4830" name="Oval 14"/>
            <p:cNvSpPr>
              <a:spLocks noChangeArrowheads="1"/>
            </p:cNvSpPr>
            <p:nvPr/>
          </p:nvSpPr>
          <p:spPr bwMode="auto">
            <a:xfrm>
              <a:off x="5360" y="1072"/>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4831" name="Oval 15"/>
            <p:cNvSpPr>
              <a:spLocks noChangeArrowheads="1"/>
            </p:cNvSpPr>
            <p:nvPr/>
          </p:nvSpPr>
          <p:spPr bwMode="auto">
            <a:xfrm>
              <a:off x="5472" y="1072"/>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4832" name="Oval 16"/>
            <p:cNvSpPr>
              <a:spLocks noChangeArrowheads="1"/>
            </p:cNvSpPr>
            <p:nvPr/>
          </p:nvSpPr>
          <p:spPr bwMode="auto">
            <a:xfrm>
              <a:off x="5136" y="1184"/>
              <a:ext cx="80" cy="79"/>
            </a:xfrm>
            <a:prstGeom prst="ellipse">
              <a:avLst/>
            </a:prstGeom>
            <a:solidFill>
              <a:schemeClr val="tx2"/>
            </a:solidFill>
            <a:ln w="9525">
              <a:noFill/>
              <a:round/>
              <a:headEnd/>
              <a:tailEnd/>
            </a:ln>
            <a:effectLst/>
          </p:spPr>
          <p:txBody>
            <a:bodyPr wrap="none" anchor="ctr"/>
            <a:lstStyle/>
            <a:p>
              <a:pPr>
                <a:defRPr/>
              </a:pPr>
              <a:endParaRPr lang="en-US"/>
            </a:p>
          </p:txBody>
        </p:sp>
        <p:sp>
          <p:nvSpPr>
            <p:cNvPr id="34833" name="Oval 17"/>
            <p:cNvSpPr>
              <a:spLocks noChangeArrowheads="1"/>
            </p:cNvSpPr>
            <p:nvPr/>
          </p:nvSpPr>
          <p:spPr bwMode="auto">
            <a:xfrm>
              <a:off x="5248" y="1184"/>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4834" name="Oval 18"/>
            <p:cNvSpPr>
              <a:spLocks noChangeArrowheads="1"/>
            </p:cNvSpPr>
            <p:nvPr/>
          </p:nvSpPr>
          <p:spPr bwMode="auto">
            <a:xfrm>
              <a:off x="5360" y="1184"/>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4835" name="Oval 19"/>
            <p:cNvSpPr>
              <a:spLocks noChangeArrowheads="1"/>
            </p:cNvSpPr>
            <p:nvPr/>
          </p:nvSpPr>
          <p:spPr bwMode="auto">
            <a:xfrm>
              <a:off x="5472" y="1184"/>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4836" name="Oval 20"/>
            <p:cNvSpPr>
              <a:spLocks noChangeArrowheads="1"/>
            </p:cNvSpPr>
            <p:nvPr/>
          </p:nvSpPr>
          <p:spPr bwMode="auto">
            <a:xfrm>
              <a:off x="5584" y="1184"/>
              <a:ext cx="80"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4837"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34838"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4839" name="Oval 23"/>
            <p:cNvSpPr>
              <a:spLocks noChangeArrowheads="1"/>
            </p:cNvSpPr>
            <p:nvPr/>
          </p:nvSpPr>
          <p:spPr bwMode="auto">
            <a:xfrm>
              <a:off x="5360"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4840" name="Oval 24"/>
            <p:cNvSpPr>
              <a:spLocks noChangeArrowheads="1"/>
            </p:cNvSpPr>
            <p:nvPr/>
          </p:nvSpPr>
          <p:spPr bwMode="auto">
            <a:xfrm>
              <a:off x="5472" y="1296"/>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4841"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4842"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4843" name="Oval 27"/>
            <p:cNvSpPr>
              <a:spLocks noChangeArrowheads="1"/>
            </p:cNvSpPr>
            <p:nvPr/>
          </p:nvSpPr>
          <p:spPr bwMode="auto">
            <a:xfrm>
              <a:off x="5360" y="1408"/>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4844" name="Oval 28"/>
            <p:cNvSpPr>
              <a:spLocks noChangeArrowheads="1"/>
            </p:cNvSpPr>
            <p:nvPr/>
          </p:nvSpPr>
          <p:spPr bwMode="auto">
            <a:xfrm>
              <a:off x="5472" y="1408"/>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4845"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846"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4847"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4848" name="Oval 32"/>
            <p:cNvSpPr>
              <a:spLocks noChangeArrowheads="1"/>
            </p:cNvSpPr>
            <p:nvPr/>
          </p:nvSpPr>
          <p:spPr bwMode="auto">
            <a:xfrm>
              <a:off x="5360"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4849" name="Oval 33"/>
            <p:cNvSpPr>
              <a:spLocks noChangeArrowheads="1"/>
            </p:cNvSpPr>
            <p:nvPr/>
          </p:nvSpPr>
          <p:spPr bwMode="auto">
            <a:xfrm>
              <a:off x="5472" y="1520"/>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850" name="Oval 34"/>
            <p:cNvSpPr>
              <a:spLocks noChangeArrowheads="1"/>
            </p:cNvSpPr>
            <p:nvPr/>
          </p:nvSpPr>
          <p:spPr bwMode="auto">
            <a:xfrm>
              <a:off x="5136" y="1632"/>
              <a:ext cx="80"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4851" name="Oval 35"/>
            <p:cNvSpPr>
              <a:spLocks noChangeArrowheads="1"/>
            </p:cNvSpPr>
            <p:nvPr/>
          </p:nvSpPr>
          <p:spPr bwMode="auto">
            <a:xfrm>
              <a:off x="5248" y="1632"/>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4852" name="Oval 36"/>
            <p:cNvSpPr>
              <a:spLocks noChangeArrowheads="1"/>
            </p:cNvSpPr>
            <p:nvPr/>
          </p:nvSpPr>
          <p:spPr bwMode="auto">
            <a:xfrm>
              <a:off x="5360" y="1632"/>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853" name="Oval 37"/>
            <p:cNvSpPr>
              <a:spLocks noChangeArrowheads="1"/>
            </p:cNvSpPr>
            <p:nvPr/>
          </p:nvSpPr>
          <p:spPr bwMode="auto">
            <a:xfrm>
              <a:off x="5472" y="1632"/>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854"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855" name="Oval 39"/>
            <p:cNvSpPr>
              <a:spLocks noChangeArrowheads="1"/>
            </p:cNvSpPr>
            <p:nvPr/>
          </p:nvSpPr>
          <p:spPr bwMode="auto">
            <a:xfrm>
              <a:off x="5472" y="1744"/>
              <a:ext cx="79" cy="80"/>
            </a:xfrm>
            <a:prstGeom prst="ellipse">
              <a:avLst/>
            </a:prstGeom>
            <a:solidFill>
              <a:schemeClr val="folHlink"/>
            </a:solidFill>
            <a:ln w="9525">
              <a:noFill/>
              <a:round/>
              <a:headEnd/>
              <a:tailEnd/>
            </a:ln>
            <a:effectLst/>
          </p:spPr>
          <p:txBody>
            <a:bodyPr wrap="none" anchor="ct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80" r:id="rId1"/>
    <p:sldLayoutId id="2147483677" r:id="rId2"/>
    <p:sldLayoutId id="2147483676" r:id="rId3"/>
    <p:sldLayoutId id="2147483675" r:id="rId4"/>
    <p:sldLayoutId id="2147483674" r:id="rId5"/>
    <p:sldLayoutId id="2147483673" r:id="rId6"/>
    <p:sldLayoutId id="2147483672" r:id="rId7"/>
    <p:sldLayoutId id="2147483671" r:id="rId8"/>
    <p:sldLayoutId id="2147483670" r:id="rId9"/>
    <p:sldLayoutId id="2147483669" r:id="rId10"/>
    <p:sldLayoutId id="2147483668" r:id="rId11"/>
    <p:sldLayoutId id="2147483667" r:id="rId12"/>
    <p:sldLayoutId id="2147483666" r:id="rId13"/>
    <p:sldLayoutId id="2147483665" r:id="rId14"/>
    <p:sldLayoutId id="2147483678" r:id="rId15"/>
    <p:sldLayoutId id="2147483679" r:id="rId16"/>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notesSlide" Target="../notesSlides/notesSlide12.xml"/><Relationship Id="rId7" Type="http://schemas.openxmlformats.org/officeDocument/2006/relationships/image" Target="../media/image11.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wmf"/><Relationship Id="rId9"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jpeg"/><Relationship Id="rId5" Type="http://schemas.openxmlformats.org/officeDocument/2006/relationships/image" Target="../media/image10.jpeg"/><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jpeg"/><Relationship Id="rId5" Type="http://schemas.openxmlformats.org/officeDocument/2006/relationships/image" Target="../media/image10.jpeg"/><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jpeg"/><Relationship Id="rId5" Type="http://schemas.openxmlformats.org/officeDocument/2006/relationships/image" Target="../media/image14.jpeg"/><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10.jpeg"/><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Microsoft_Office_Excel_97-2003_Worksheet1.xls"/></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25.wmf"/><Relationship Id="rId4" Type="http://schemas.openxmlformats.org/officeDocument/2006/relationships/image" Target="../media/image24.wmf"/></Relationships>
</file>

<file path=ppt/slides/_rels/slide3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US" sz="4400" dirty="0" err="1" smtClean="0"/>
              <a:t>ConceptDoppler</a:t>
            </a:r>
            <a:r>
              <a:rPr lang="en-US" sz="4400" dirty="0" smtClean="0"/>
              <a:t>: A Weather Tracker for Internet Censorship</a:t>
            </a:r>
          </a:p>
        </p:txBody>
      </p:sp>
      <p:sp>
        <p:nvSpPr>
          <p:cNvPr id="14339" name="Rectangle 3"/>
          <p:cNvSpPr>
            <a:spLocks noGrp="1" noChangeArrowheads="1"/>
          </p:cNvSpPr>
          <p:nvPr>
            <p:ph type="subTitle" idx="1"/>
          </p:nvPr>
        </p:nvSpPr>
        <p:spPr>
          <a:xfrm>
            <a:off x="762000" y="3581400"/>
            <a:ext cx="6389687" cy="1905000"/>
          </a:xfrm>
        </p:spPr>
        <p:txBody>
          <a:bodyPr/>
          <a:lstStyle/>
          <a:p>
            <a:pPr eaLnBrk="1" hangingPunct="1">
              <a:lnSpc>
                <a:spcPct val="80000"/>
              </a:lnSpc>
            </a:pPr>
            <a:r>
              <a:rPr lang="en-US" sz="2000" dirty="0" err="1" smtClean="0"/>
              <a:t>Jedidiah</a:t>
            </a:r>
            <a:r>
              <a:rPr lang="en-US" sz="2000" dirty="0" smtClean="0"/>
              <a:t> R. Crandall</a:t>
            </a:r>
          </a:p>
          <a:p>
            <a:pPr eaLnBrk="1" hangingPunct="1">
              <a:lnSpc>
                <a:spcPct val="80000"/>
              </a:lnSpc>
            </a:pPr>
            <a:r>
              <a:rPr lang="en-US" sz="2000" dirty="0" smtClean="0"/>
              <a:t>(crandall@cs.unm.edu)</a:t>
            </a:r>
          </a:p>
          <a:p>
            <a:pPr eaLnBrk="1" hangingPunct="1">
              <a:lnSpc>
                <a:spcPct val="80000"/>
              </a:lnSpc>
            </a:pPr>
            <a:endParaRPr lang="en-US" sz="2000" dirty="0" smtClean="0"/>
          </a:p>
          <a:p>
            <a:pPr eaLnBrk="1" hangingPunct="1">
              <a:lnSpc>
                <a:spcPct val="80000"/>
              </a:lnSpc>
            </a:pPr>
            <a:r>
              <a:rPr lang="en-US" sz="2000" dirty="0" smtClean="0"/>
              <a:t>Joint work with Daniel </a:t>
            </a:r>
            <a:r>
              <a:rPr lang="en-US" sz="2000" dirty="0" err="1" smtClean="0"/>
              <a:t>Zinn</a:t>
            </a:r>
            <a:r>
              <a:rPr lang="en-US" sz="2000" dirty="0" smtClean="0"/>
              <a:t>, Michael Byrd, </a:t>
            </a:r>
          </a:p>
          <a:p>
            <a:pPr eaLnBrk="1" hangingPunct="1">
              <a:lnSpc>
                <a:spcPct val="80000"/>
              </a:lnSpc>
            </a:pPr>
            <a:r>
              <a:rPr lang="en-US" sz="2000" dirty="0" smtClean="0"/>
              <a:t>Earl Barr, and Rich </a:t>
            </a:r>
            <a:r>
              <a:rPr lang="en-US" sz="2000" dirty="0" smtClean="0"/>
              <a:t>East</a:t>
            </a:r>
          </a:p>
          <a:p>
            <a:pPr eaLnBrk="1" hangingPunct="1">
              <a:lnSpc>
                <a:spcPct val="80000"/>
              </a:lnSpc>
            </a:pPr>
            <a:endParaRPr lang="en-US" sz="2000" dirty="0" smtClean="0"/>
          </a:p>
          <a:p>
            <a:pPr eaLnBrk="1" hangingPunct="1">
              <a:lnSpc>
                <a:spcPct val="80000"/>
              </a:lnSpc>
            </a:pPr>
            <a:r>
              <a:rPr lang="en-US" sz="2000" i="1" dirty="0" smtClean="0"/>
              <a:t>Proceedings of CCS 2007</a:t>
            </a:r>
            <a:endParaRPr lang="en-US" sz="2000" i="1" dirty="0" smtClean="0"/>
          </a:p>
          <a:p>
            <a:pPr eaLnBrk="1" hangingPunct="1">
              <a:lnSpc>
                <a:spcPct val="80000"/>
              </a:lnSpc>
            </a:pPr>
            <a:endParaRPr lang="en-US" sz="2000" dirty="0" smtClean="0"/>
          </a:p>
        </p:txBody>
      </p:sp>
      <p:pic>
        <p:nvPicPr>
          <p:cNvPr id="14341" name="Picture 5"/>
          <p:cNvPicPr>
            <a:picLocks noChangeAspect="1" noChangeArrowheads="1"/>
          </p:cNvPicPr>
          <p:nvPr/>
        </p:nvPicPr>
        <p:blipFill>
          <a:blip r:embed="rId3"/>
          <a:srcRect/>
          <a:stretch>
            <a:fillRect/>
          </a:stretch>
        </p:blipFill>
        <p:spPr bwMode="auto">
          <a:xfrm>
            <a:off x="152400" y="6206210"/>
            <a:ext cx="2209800" cy="499390"/>
          </a:xfrm>
          <a:prstGeom prst="rect">
            <a:avLst/>
          </a:prstGeom>
          <a:noFill/>
          <a:ln w="9525">
            <a:noFill/>
            <a:miter lim="800000"/>
            <a:headEnd/>
            <a:tailEnd/>
          </a:ln>
          <a:effectLst/>
        </p:spPr>
      </p:pic>
      <p:pic>
        <p:nvPicPr>
          <p:cNvPr id="14344" name="Picture 8"/>
          <p:cNvPicPr>
            <a:picLocks noChangeAspect="1" noChangeArrowheads="1"/>
          </p:cNvPicPr>
          <p:nvPr/>
        </p:nvPicPr>
        <p:blipFill>
          <a:blip r:embed="rId4"/>
          <a:srcRect/>
          <a:stretch>
            <a:fillRect/>
          </a:stretch>
        </p:blipFill>
        <p:spPr bwMode="auto">
          <a:xfrm>
            <a:off x="6858000" y="6314440"/>
            <a:ext cx="2091837" cy="3625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dirty="0" smtClean="0"/>
              <a:t>Outline</a:t>
            </a:r>
          </a:p>
        </p:txBody>
      </p:sp>
      <p:sp>
        <p:nvSpPr>
          <p:cNvPr id="131075" name="Rectangle 3"/>
          <p:cNvSpPr>
            <a:spLocks noGrp="1" noChangeArrowheads="1"/>
          </p:cNvSpPr>
          <p:nvPr>
            <p:ph type="body" idx="1"/>
          </p:nvPr>
        </p:nvSpPr>
        <p:spPr>
          <a:xfrm>
            <a:off x="457200" y="1719263"/>
            <a:ext cx="8229600" cy="4605337"/>
          </a:xfrm>
        </p:spPr>
        <p:txBody>
          <a:bodyPr/>
          <a:lstStyle/>
          <a:p>
            <a:r>
              <a:rPr lang="en-US" dirty="0" smtClean="0"/>
              <a:t>Firewall or Something Else?</a:t>
            </a:r>
          </a:p>
          <a:p>
            <a:pPr lvl="1"/>
            <a:r>
              <a:rPr lang="en-US" dirty="0" smtClean="0"/>
              <a:t>Where are filtering routers?</a:t>
            </a:r>
          </a:p>
          <a:p>
            <a:pPr lvl="1"/>
            <a:r>
              <a:rPr lang="en-US" dirty="0" smtClean="0"/>
              <a:t>Who is doing filtering?</a:t>
            </a:r>
          </a:p>
          <a:p>
            <a:pPr lvl="1"/>
            <a:r>
              <a:rPr lang="en-US" dirty="0" smtClean="0">
                <a:solidFill>
                  <a:srgbClr val="C0C0C0"/>
                </a:solidFill>
              </a:rPr>
              <a:t>How reliable is filtering?</a:t>
            </a:r>
          </a:p>
          <a:p>
            <a:r>
              <a:rPr lang="en-US" dirty="0" smtClean="0">
                <a:solidFill>
                  <a:srgbClr val="C0C0C0"/>
                </a:solidFill>
              </a:rPr>
              <a:t>Blocked Words</a:t>
            </a:r>
          </a:p>
          <a:p>
            <a:pPr lvl="1"/>
            <a:r>
              <a:rPr lang="en-US" dirty="0" smtClean="0">
                <a:solidFill>
                  <a:srgbClr val="C0C0C0"/>
                </a:solidFill>
              </a:rPr>
              <a:t>Which words to select?</a:t>
            </a:r>
          </a:p>
          <a:p>
            <a:pPr lvl="1"/>
            <a:r>
              <a:rPr lang="en-US" dirty="0" smtClean="0">
                <a:solidFill>
                  <a:srgbClr val="C0C0C0"/>
                </a:solidFill>
              </a:rPr>
              <a:t>Which words are blocked?</a:t>
            </a:r>
          </a:p>
          <a:p>
            <a:r>
              <a:rPr lang="en-US" dirty="0" smtClean="0">
                <a:solidFill>
                  <a:srgbClr val="C0C0C0"/>
                </a:solidFill>
              </a:rPr>
              <a:t>Imprecise Filtering</a:t>
            </a:r>
          </a:p>
          <a:p>
            <a:pPr lvl="1"/>
            <a:r>
              <a:rPr lang="en-US" dirty="0" smtClean="0">
                <a:solidFill>
                  <a:srgbClr val="C0C0C0"/>
                </a:solidFill>
              </a:rPr>
              <a:t>What implications does keyword filtering have?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p:txBody>
          <a:bodyPr/>
          <a:lstStyle/>
          <a:p>
            <a:pPr eaLnBrk="1" hangingPunct="1"/>
            <a:r>
              <a:rPr lang="en-US" smtClean="0"/>
              <a:t>Firewall?</a:t>
            </a:r>
            <a:br>
              <a:rPr lang="en-US" smtClean="0"/>
            </a:br>
            <a:endParaRPr lang="en-US" smtClean="0"/>
          </a:p>
        </p:txBody>
      </p:sp>
      <p:sp>
        <p:nvSpPr>
          <p:cNvPr id="132099" name="AutoShape 4"/>
          <p:cNvSpPr>
            <a:spLocks noChangeArrowheads="1"/>
          </p:cNvSpPr>
          <p:nvPr/>
        </p:nvSpPr>
        <p:spPr bwMode="auto">
          <a:xfrm>
            <a:off x="1600200" y="3124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2100" name="AutoShape 5"/>
          <p:cNvSpPr>
            <a:spLocks noChangeArrowheads="1"/>
          </p:cNvSpPr>
          <p:nvPr/>
        </p:nvSpPr>
        <p:spPr bwMode="auto">
          <a:xfrm>
            <a:off x="1143000" y="3505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2101" name="AutoShape 6"/>
          <p:cNvSpPr>
            <a:spLocks noChangeArrowheads="1"/>
          </p:cNvSpPr>
          <p:nvPr/>
        </p:nvSpPr>
        <p:spPr bwMode="auto">
          <a:xfrm>
            <a:off x="2133600" y="3733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2102" name="AutoShape 7"/>
          <p:cNvSpPr>
            <a:spLocks noChangeArrowheads="1"/>
          </p:cNvSpPr>
          <p:nvPr/>
        </p:nvSpPr>
        <p:spPr bwMode="auto">
          <a:xfrm>
            <a:off x="2514600" y="30480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2103" name="AutoShape 8"/>
          <p:cNvSpPr>
            <a:spLocks noChangeArrowheads="1"/>
          </p:cNvSpPr>
          <p:nvPr/>
        </p:nvSpPr>
        <p:spPr bwMode="auto">
          <a:xfrm>
            <a:off x="2819400" y="3733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2104" name="AutoShape 9"/>
          <p:cNvSpPr>
            <a:spLocks noChangeArrowheads="1"/>
          </p:cNvSpPr>
          <p:nvPr/>
        </p:nvSpPr>
        <p:spPr bwMode="auto">
          <a:xfrm>
            <a:off x="2895600" y="4267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2105" name="AutoShape 10"/>
          <p:cNvSpPr>
            <a:spLocks noChangeArrowheads="1"/>
          </p:cNvSpPr>
          <p:nvPr/>
        </p:nvSpPr>
        <p:spPr bwMode="auto">
          <a:xfrm>
            <a:off x="2133600" y="44196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2106" name="AutoShape 11"/>
          <p:cNvSpPr>
            <a:spLocks noChangeArrowheads="1"/>
          </p:cNvSpPr>
          <p:nvPr/>
        </p:nvSpPr>
        <p:spPr bwMode="auto">
          <a:xfrm>
            <a:off x="1676400" y="40386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32115" name="Oval 20"/>
          <p:cNvSpPr>
            <a:spLocks noChangeArrowheads="1"/>
          </p:cNvSpPr>
          <p:nvPr/>
        </p:nvSpPr>
        <p:spPr bwMode="auto">
          <a:xfrm>
            <a:off x="914400" y="2590800"/>
            <a:ext cx="2971800" cy="2895600"/>
          </a:xfrm>
          <a:prstGeom prst="ellipse">
            <a:avLst/>
          </a:prstGeom>
          <a:noFill/>
          <a:ln w="25400">
            <a:solidFill>
              <a:srgbClr val="FF0000"/>
            </a:solidFill>
            <a:round/>
            <a:headEnd/>
            <a:tailEnd/>
          </a:ln>
        </p:spPr>
        <p:txBody>
          <a:bodyPr wrap="none" anchor="ctr"/>
          <a:lstStyle/>
          <a:p>
            <a:endParaRPr lang="en-US"/>
          </a:p>
        </p:txBody>
      </p:sp>
      <p:sp>
        <p:nvSpPr>
          <p:cNvPr id="132117" name="Text Box 22"/>
          <p:cNvSpPr txBox="1">
            <a:spLocks noChangeArrowheads="1"/>
          </p:cNvSpPr>
          <p:nvPr/>
        </p:nvSpPr>
        <p:spPr bwMode="auto">
          <a:xfrm>
            <a:off x="2743200" y="1066800"/>
            <a:ext cx="1295400" cy="457200"/>
          </a:xfrm>
          <a:prstGeom prst="rect">
            <a:avLst/>
          </a:prstGeom>
          <a:noFill/>
          <a:ln w="9525">
            <a:noFill/>
            <a:miter lim="800000"/>
            <a:headEnd/>
            <a:tailEnd/>
          </a:ln>
        </p:spPr>
        <p:txBody>
          <a:bodyPr>
            <a:spAutoFit/>
          </a:bodyPr>
          <a:lstStyle/>
          <a:p>
            <a:pPr>
              <a:spcBef>
                <a:spcPct val="50000"/>
              </a:spcBef>
            </a:pPr>
            <a:r>
              <a:rPr lang="en-US" sz="2400"/>
              <a:t>刘晓峰</a:t>
            </a:r>
          </a:p>
        </p:txBody>
      </p:sp>
      <p:sp>
        <p:nvSpPr>
          <p:cNvPr id="132118" name="Text Box 23"/>
          <p:cNvSpPr txBox="1">
            <a:spLocks noChangeArrowheads="1"/>
          </p:cNvSpPr>
          <p:nvPr/>
        </p:nvSpPr>
        <p:spPr bwMode="auto">
          <a:xfrm>
            <a:off x="228600" y="1143000"/>
            <a:ext cx="1981200" cy="457200"/>
          </a:xfrm>
          <a:prstGeom prst="rect">
            <a:avLst/>
          </a:prstGeom>
          <a:noFill/>
          <a:ln w="9525">
            <a:noFill/>
            <a:miter lim="800000"/>
            <a:headEnd/>
            <a:tailEnd/>
          </a:ln>
        </p:spPr>
        <p:txBody>
          <a:bodyPr>
            <a:spAutoFit/>
          </a:bodyPr>
          <a:lstStyle/>
          <a:p>
            <a:pPr>
              <a:spcBef>
                <a:spcPct val="50000"/>
              </a:spcBef>
            </a:pPr>
            <a:r>
              <a:rPr lang="en-US" sz="2400"/>
              <a:t>大纪元时报</a:t>
            </a:r>
          </a:p>
        </p:txBody>
      </p:sp>
      <p:sp>
        <p:nvSpPr>
          <p:cNvPr id="132119" name="Rectangle 24"/>
          <p:cNvSpPr>
            <a:spLocks noChangeArrowheads="1"/>
          </p:cNvSpPr>
          <p:nvPr/>
        </p:nvSpPr>
        <p:spPr bwMode="auto">
          <a:xfrm>
            <a:off x="838200" y="6019800"/>
            <a:ext cx="793750" cy="457200"/>
          </a:xfrm>
          <a:prstGeom prst="rect">
            <a:avLst/>
          </a:prstGeom>
          <a:noFill/>
          <a:ln w="9525">
            <a:noFill/>
            <a:miter lim="800000"/>
            <a:headEnd/>
            <a:tailEnd/>
          </a:ln>
        </p:spPr>
        <p:txBody>
          <a:bodyPr wrap="none">
            <a:spAutoFit/>
          </a:bodyPr>
          <a:lstStyle/>
          <a:p>
            <a:r>
              <a:rPr lang="en-US" sz="2400"/>
              <a:t>民运</a:t>
            </a:r>
          </a:p>
        </p:txBody>
      </p:sp>
      <p:sp>
        <p:nvSpPr>
          <p:cNvPr id="132123" name="Line 30"/>
          <p:cNvSpPr>
            <a:spLocks noChangeShapeType="1"/>
          </p:cNvSpPr>
          <p:nvPr/>
        </p:nvSpPr>
        <p:spPr bwMode="auto">
          <a:xfrm flipH="1">
            <a:off x="2590800" y="1524000"/>
            <a:ext cx="381000" cy="1066800"/>
          </a:xfrm>
          <a:prstGeom prst="line">
            <a:avLst/>
          </a:prstGeom>
          <a:noFill/>
          <a:ln w="25400">
            <a:solidFill>
              <a:schemeClr val="tx1"/>
            </a:solidFill>
            <a:round/>
            <a:headEnd/>
            <a:tailEnd/>
          </a:ln>
        </p:spPr>
        <p:txBody>
          <a:bodyPr/>
          <a:lstStyle/>
          <a:p>
            <a:endParaRPr lang="en-US"/>
          </a:p>
        </p:txBody>
      </p:sp>
      <p:sp>
        <p:nvSpPr>
          <p:cNvPr id="132124" name="Line 31"/>
          <p:cNvSpPr>
            <a:spLocks noChangeShapeType="1"/>
          </p:cNvSpPr>
          <p:nvPr/>
        </p:nvSpPr>
        <p:spPr bwMode="auto">
          <a:xfrm flipV="1">
            <a:off x="2590800" y="2133600"/>
            <a:ext cx="685800" cy="457200"/>
          </a:xfrm>
          <a:prstGeom prst="line">
            <a:avLst/>
          </a:prstGeom>
          <a:noFill/>
          <a:ln w="25400">
            <a:solidFill>
              <a:schemeClr val="tx1"/>
            </a:solidFill>
            <a:round/>
            <a:headEnd/>
            <a:tailEnd type="arrow" w="lg" len="lg"/>
          </a:ln>
        </p:spPr>
        <p:txBody>
          <a:bodyPr/>
          <a:lstStyle/>
          <a:p>
            <a:endParaRPr lang="en-US"/>
          </a:p>
        </p:txBody>
      </p:sp>
      <p:sp>
        <p:nvSpPr>
          <p:cNvPr id="132125" name="Line 32"/>
          <p:cNvSpPr>
            <a:spLocks noChangeShapeType="1"/>
          </p:cNvSpPr>
          <p:nvPr/>
        </p:nvSpPr>
        <p:spPr bwMode="auto">
          <a:xfrm>
            <a:off x="838200" y="1600200"/>
            <a:ext cx="609600" cy="1371600"/>
          </a:xfrm>
          <a:prstGeom prst="line">
            <a:avLst/>
          </a:prstGeom>
          <a:noFill/>
          <a:ln w="25400">
            <a:solidFill>
              <a:schemeClr val="tx1"/>
            </a:solidFill>
            <a:round/>
            <a:headEnd/>
            <a:tailEnd/>
          </a:ln>
        </p:spPr>
        <p:txBody>
          <a:bodyPr/>
          <a:lstStyle/>
          <a:p>
            <a:endParaRPr lang="en-US"/>
          </a:p>
        </p:txBody>
      </p:sp>
      <p:sp>
        <p:nvSpPr>
          <p:cNvPr id="132126" name="Line 33"/>
          <p:cNvSpPr>
            <a:spLocks noChangeShapeType="1"/>
          </p:cNvSpPr>
          <p:nvPr/>
        </p:nvSpPr>
        <p:spPr bwMode="auto">
          <a:xfrm flipH="1" flipV="1">
            <a:off x="838200" y="2286000"/>
            <a:ext cx="609600" cy="685800"/>
          </a:xfrm>
          <a:prstGeom prst="line">
            <a:avLst/>
          </a:prstGeom>
          <a:noFill/>
          <a:ln w="25400">
            <a:solidFill>
              <a:schemeClr val="tx1"/>
            </a:solidFill>
            <a:round/>
            <a:headEnd/>
            <a:tailEnd type="arrow" w="lg" len="lg"/>
          </a:ln>
        </p:spPr>
        <p:txBody>
          <a:bodyPr/>
          <a:lstStyle/>
          <a:p>
            <a:endParaRPr lang="en-US"/>
          </a:p>
        </p:txBody>
      </p:sp>
      <p:sp>
        <p:nvSpPr>
          <p:cNvPr id="132127" name="Line 35"/>
          <p:cNvSpPr>
            <a:spLocks noChangeShapeType="1"/>
          </p:cNvSpPr>
          <p:nvPr/>
        </p:nvSpPr>
        <p:spPr bwMode="auto">
          <a:xfrm flipV="1">
            <a:off x="1219200" y="5334000"/>
            <a:ext cx="457200" cy="685800"/>
          </a:xfrm>
          <a:prstGeom prst="line">
            <a:avLst/>
          </a:prstGeom>
          <a:noFill/>
          <a:ln w="25400">
            <a:solidFill>
              <a:schemeClr val="tx1"/>
            </a:solidFill>
            <a:round/>
            <a:headEnd/>
            <a:tailEnd/>
          </a:ln>
        </p:spPr>
        <p:txBody>
          <a:bodyPr/>
          <a:lstStyle/>
          <a:p>
            <a:endParaRPr lang="en-US"/>
          </a:p>
        </p:txBody>
      </p:sp>
      <p:sp>
        <p:nvSpPr>
          <p:cNvPr id="132128" name="Line 36"/>
          <p:cNvSpPr>
            <a:spLocks noChangeShapeType="1"/>
          </p:cNvSpPr>
          <p:nvPr/>
        </p:nvSpPr>
        <p:spPr bwMode="auto">
          <a:xfrm>
            <a:off x="1676400" y="5334000"/>
            <a:ext cx="533400" cy="914400"/>
          </a:xfrm>
          <a:prstGeom prst="line">
            <a:avLst/>
          </a:prstGeom>
          <a:noFill/>
          <a:ln w="25400">
            <a:solidFill>
              <a:schemeClr val="tx1"/>
            </a:solidFill>
            <a:round/>
            <a:headEnd/>
            <a:tailEnd type="arrow" w="lg" len="lg"/>
          </a:ln>
        </p:spPr>
        <p:txBody>
          <a:bodyPr/>
          <a:lstStyle/>
          <a:p>
            <a:endParaRPr lang="en-US"/>
          </a:p>
        </p:txBody>
      </p:sp>
      <p:grpSp>
        <p:nvGrpSpPr>
          <p:cNvPr id="132133" name="Group 37"/>
          <p:cNvGrpSpPr>
            <a:grpSpLocks/>
          </p:cNvGrpSpPr>
          <p:nvPr/>
        </p:nvGrpSpPr>
        <p:grpSpPr bwMode="auto">
          <a:xfrm>
            <a:off x="4648200" y="685800"/>
            <a:ext cx="3429000" cy="5791200"/>
            <a:chOff x="2928" y="432"/>
            <a:chExt cx="2160" cy="3648"/>
          </a:xfrm>
        </p:grpSpPr>
        <p:sp>
          <p:nvSpPr>
            <p:cNvPr id="96268" name="AutoShape 12"/>
            <p:cNvSpPr>
              <a:spLocks noChangeArrowheads="1"/>
            </p:cNvSpPr>
            <p:nvPr/>
          </p:nvSpPr>
          <p:spPr bwMode="auto">
            <a:xfrm>
              <a:off x="3600" y="1872"/>
              <a:ext cx="288" cy="336"/>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6269" name="AutoShape 13"/>
            <p:cNvSpPr>
              <a:spLocks noChangeArrowheads="1"/>
            </p:cNvSpPr>
            <p:nvPr/>
          </p:nvSpPr>
          <p:spPr bwMode="auto">
            <a:xfrm>
              <a:off x="3312" y="2112"/>
              <a:ext cx="288" cy="336"/>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6270" name="AutoShape 14"/>
            <p:cNvSpPr>
              <a:spLocks noChangeArrowheads="1"/>
            </p:cNvSpPr>
            <p:nvPr/>
          </p:nvSpPr>
          <p:spPr bwMode="auto">
            <a:xfrm>
              <a:off x="3936" y="2256"/>
              <a:ext cx="288" cy="336"/>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6271" name="AutoShape 15"/>
            <p:cNvSpPr>
              <a:spLocks noChangeArrowheads="1"/>
            </p:cNvSpPr>
            <p:nvPr/>
          </p:nvSpPr>
          <p:spPr bwMode="auto">
            <a:xfrm>
              <a:off x="4176" y="1824"/>
              <a:ext cx="288" cy="336"/>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6272" name="AutoShape 16"/>
            <p:cNvSpPr>
              <a:spLocks noChangeArrowheads="1"/>
            </p:cNvSpPr>
            <p:nvPr/>
          </p:nvSpPr>
          <p:spPr bwMode="auto">
            <a:xfrm>
              <a:off x="4368" y="2256"/>
              <a:ext cx="288" cy="336"/>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6273" name="AutoShape 17"/>
            <p:cNvSpPr>
              <a:spLocks noChangeArrowheads="1"/>
            </p:cNvSpPr>
            <p:nvPr/>
          </p:nvSpPr>
          <p:spPr bwMode="auto">
            <a:xfrm>
              <a:off x="4416" y="2592"/>
              <a:ext cx="288" cy="336"/>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6274" name="AutoShape 18"/>
            <p:cNvSpPr>
              <a:spLocks noChangeArrowheads="1"/>
            </p:cNvSpPr>
            <p:nvPr/>
          </p:nvSpPr>
          <p:spPr bwMode="auto">
            <a:xfrm>
              <a:off x="3936" y="2688"/>
              <a:ext cx="288" cy="336"/>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6275" name="AutoShape 19"/>
            <p:cNvSpPr>
              <a:spLocks noChangeArrowheads="1"/>
            </p:cNvSpPr>
            <p:nvPr/>
          </p:nvSpPr>
          <p:spPr bwMode="auto">
            <a:xfrm>
              <a:off x="3648" y="2448"/>
              <a:ext cx="288" cy="336"/>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96277" name="Oval 21"/>
            <p:cNvSpPr>
              <a:spLocks noChangeArrowheads="1"/>
            </p:cNvSpPr>
            <p:nvPr/>
          </p:nvSpPr>
          <p:spPr bwMode="auto">
            <a:xfrm>
              <a:off x="3120" y="1536"/>
              <a:ext cx="1872" cy="1824"/>
            </a:xfrm>
            <a:prstGeom prst="ellipse">
              <a:avLst/>
            </a:prstGeom>
            <a:noFill/>
            <a:ln w="25400">
              <a:solidFill>
                <a:srgbClr val="FF0000"/>
              </a:solidFill>
              <a:prstDash val="lgDashDotDot"/>
              <a:round/>
              <a:headEnd/>
              <a:tailEnd/>
            </a:ln>
          </p:spPr>
          <p:txBody>
            <a:bodyPr wrap="none" anchor="ctr"/>
            <a:lstStyle/>
            <a:p>
              <a:endParaRPr lang="en-US"/>
            </a:p>
          </p:txBody>
        </p:sp>
        <p:sp>
          <p:nvSpPr>
            <p:cNvPr id="96281" name="Rectangle 25"/>
            <p:cNvSpPr>
              <a:spLocks noChangeArrowheads="1"/>
            </p:cNvSpPr>
            <p:nvPr/>
          </p:nvSpPr>
          <p:spPr bwMode="auto">
            <a:xfrm>
              <a:off x="2928" y="3792"/>
              <a:ext cx="500" cy="288"/>
            </a:xfrm>
            <a:prstGeom prst="rect">
              <a:avLst/>
            </a:prstGeom>
            <a:noFill/>
            <a:ln w="9525">
              <a:noFill/>
              <a:miter lim="800000"/>
              <a:headEnd/>
              <a:tailEnd/>
            </a:ln>
          </p:spPr>
          <p:txBody>
            <a:bodyPr wrap="none">
              <a:spAutoFit/>
            </a:bodyPr>
            <a:lstStyle/>
            <a:p>
              <a:r>
                <a:rPr lang="en-US" sz="2400"/>
                <a:t>民运</a:t>
              </a:r>
            </a:p>
          </p:txBody>
        </p:sp>
        <p:sp>
          <p:nvSpPr>
            <p:cNvPr id="96282" name="Text Box 26"/>
            <p:cNvSpPr txBox="1">
              <a:spLocks noChangeArrowheads="1"/>
            </p:cNvSpPr>
            <p:nvPr/>
          </p:nvSpPr>
          <p:spPr bwMode="auto">
            <a:xfrm>
              <a:off x="4272" y="960"/>
              <a:ext cx="816" cy="288"/>
            </a:xfrm>
            <a:prstGeom prst="rect">
              <a:avLst/>
            </a:prstGeom>
            <a:noFill/>
            <a:ln w="9525">
              <a:noFill/>
              <a:miter lim="800000"/>
              <a:headEnd/>
              <a:tailEnd/>
            </a:ln>
          </p:spPr>
          <p:txBody>
            <a:bodyPr>
              <a:spAutoFit/>
            </a:bodyPr>
            <a:lstStyle/>
            <a:p>
              <a:pPr>
                <a:spcBef>
                  <a:spcPct val="50000"/>
                </a:spcBef>
              </a:pPr>
              <a:r>
                <a:rPr lang="en-US" sz="2400"/>
                <a:t>刘晓峰</a:t>
              </a:r>
            </a:p>
          </p:txBody>
        </p:sp>
        <p:sp>
          <p:nvSpPr>
            <p:cNvPr id="96283" name="Text Box 27"/>
            <p:cNvSpPr txBox="1">
              <a:spLocks noChangeArrowheads="1"/>
            </p:cNvSpPr>
            <p:nvPr/>
          </p:nvSpPr>
          <p:spPr bwMode="auto">
            <a:xfrm>
              <a:off x="2928" y="432"/>
              <a:ext cx="1248" cy="288"/>
            </a:xfrm>
            <a:prstGeom prst="rect">
              <a:avLst/>
            </a:prstGeom>
            <a:noFill/>
            <a:ln w="9525">
              <a:noFill/>
              <a:miter lim="800000"/>
              <a:headEnd/>
              <a:tailEnd/>
            </a:ln>
          </p:spPr>
          <p:txBody>
            <a:bodyPr>
              <a:spAutoFit/>
            </a:bodyPr>
            <a:lstStyle/>
            <a:p>
              <a:pPr>
                <a:spcBef>
                  <a:spcPct val="50000"/>
                </a:spcBef>
              </a:pPr>
              <a:r>
                <a:rPr lang="en-US" sz="2400"/>
                <a:t>大纪元时报</a:t>
              </a:r>
            </a:p>
          </p:txBody>
        </p:sp>
        <p:sp>
          <p:nvSpPr>
            <p:cNvPr id="96293" name="Line 37"/>
            <p:cNvSpPr>
              <a:spLocks noChangeShapeType="1"/>
            </p:cNvSpPr>
            <p:nvPr/>
          </p:nvSpPr>
          <p:spPr bwMode="auto">
            <a:xfrm>
              <a:off x="3456" y="720"/>
              <a:ext cx="48" cy="960"/>
            </a:xfrm>
            <a:prstGeom prst="line">
              <a:avLst/>
            </a:prstGeom>
            <a:noFill/>
            <a:ln w="25400">
              <a:solidFill>
                <a:schemeClr val="tx1"/>
              </a:solidFill>
              <a:round/>
              <a:headEnd/>
              <a:tailEnd/>
            </a:ln>
          </p:spPr>
          <p:txBody>
            <a:bodyPr/>
            <a:lstStyle/>
            <a:p>
              <a:endParaRPr lang="en-US"/>
            </a:p>
          </p:txBody>
        </p:sp>
        <p:sp>
          <p:nvSpPr>
            <p:cNvPr id="96294" name="Line 38"/>
            <p:cNvSpPr>
              <a:spLocks noChangeShapeType="1"/>
            </p:cNvSpPr>
            <p:nvPr/>
          </p:nvSpPr>
          <p:spPr bwMode="auto">
            <a:xfrm flipH="1" flipV="1">
              <a:off x="3120" y="1008"/>
              <a:ext cx="384" cy="672"/>
            </a:xfrm>
            <a:prstGeom prst="line">
              <a:avLst/>
            </a:prstGeom>
            <a:noFill/>
            <a:ln w="25400">
              <a:solidFill>
                <a:schemeClr val="tx1"/>
              </a:solidFill>
              <a:round/>
              <a:headEnd/>
              <a:tailEnd type="arrow" w="lg" len="lg"/>
            </a:ln>
          </p:spPr>
          <p:txBody>
            <a:bodyPr/>
            <a:lstStyle/>
            <a:p>
              <a:endParaRPr lang="en-US"/>
            </a:p>
          </p:txBody>
        </p:sp>
        <p:sp>
          <p:nvSpPr>
            <p:cNvPr id="96295" name="Line 39"/>
            <p:cNvSpPr>
              <a:spLocks noChangeShapeType="1"/>
            </p:cNvSpPr>
            <p:nvPr/>
          </p:nvSpPr>
          <p:spPr bwMode="auto">
            <a:xfrm flipH="1">
              <a:off x="4032" y="1248"/>
              <a:ext cx="480" cy="816"/>
            </a:xfrm>
            <a:prstGeom prst="line">
              <a:avLst/>
            </a:prstGeom>
            <a:noFill/>
            <a:ln w="25400">
              <a:solidFill>
                <a:schemeClr val="tx1"/>
              </a:solidFill>
              <a:round/>
              <a:headEnd/>
              <a:tailEnd type="arrow" w="lg" len="lg"/>
            </a:ln>
          </p:spPr>
          <p:txBody>
            <a:bodyPr/>
            <a:lstStyle/>
            <a:p>
              <a:endParaRPr lang="en-US"/>
            </a:p>
          </p:txBody>
        </p:sp>
        <p:sp>
          <p:nvSpPr>
            <p:cNvPr id="96296" name="Line 40"/>
            <p:cNvSpPr>
              <a:spLocks noChangeShapeType="1"/>
            </p:cNvSpPr>
            <p:nvPr/>
          </p:nvSpPr>
          <p:spPr bwMode="auto">
            <a:xfrm flipV="1">
              <a:off x="3264" y="2880"/>
              <a:ext cx="336" cy="912"/>
            </a:xfrm>
            <a:prstGeom prst="line">
              <a:avLst/>
            </a:prstGeom>
            <a:noFill/>
            <a:ln w="25400">
              <a:solidFill>
                <a:schemeClr val="tx1"/>
              </a:solidFill>
              <a:round/>
              <a:headEnd/>
              <a:tailEnd type="arrow" w="lg" len="lg"/>
            </a:ln>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p:txBody>
          <a:bodyPr/>
          <a:lstStyle/>
          <a:p>
            <a:pPr eaLnBrk="1" hangingPunct="1"/>
            <a:r>
              <a:rPr lang="en-US" smtClean="0"/>
              <a:t>Where Are Filtering Routers</a:t>
            </a:r>
          </a:p>
        </p:txBody>
      </p:sp>
      <p:sp>
        <p:nvSpPr>
          <p:cNvPr id="155651" name="Rectangle 3"/>
          <p:cNvSpPr>
            <a:spLocks noGrp="1" noChangeArrowheads="1"/>
          </p:cNvSpPr>
          <p:nvPr>
            <p:ph type="body" idx="4294967295"/>
          </p:nvPr>
        </p:nvSpPr>
        <p:spPr>
          <a:xfrm>
            <a:off x="457200" y="1719263"/>
            <a:ext cx="8077200" cy="4411662"/>
          </a:xfrm>
        </p:spPr>
        <p:txBody>
          <a:bodyPr/>
          <a:lstStyle/>
          <a:p>
            <a:pPr eaLnBrk="1" hangingPunct="1">
              <a:buFont typeface="Wingdings" pitchFamily="2" charset="2"/>
              <a:buNone/>
            </a:pPr>
            <a:r>
              <a:rPr lang="en-US" sz="3400" dirty="0" smtClean="0"/>
              <a:t>Different opinions about where censorship occurs:</a:t>
            </a:r>
          </a:p>
          <a:p>
            <a:pPr lvl="1" eaLnBrk="1" hangingPunct="1"/>
            <a:r>
              <a:rPr lang="en-US" dirty="0" smtClean="0"/>
              <a:t>In three big centers in Beijing, Guangzhou, and Shanghai</a:t>
            </a:r>
          </a:p>
          <a:p>
            <a:pPr lvl="1" eaLnBrk="1" hangingPunct="1"/>
            <a:r>
              <a:rPr lang="en-US" dirty="0" smtClean="0"/>
              <a:t>At the border</a:t>
            </a:r>
          </a:p>
          <a:p>
            <a:pPr lvl="1" eaLnBrk="1" hangingPunct="1"/>
            <a:r>
              <a:rPr lang="en-US" dirty="0" smtClean="0"/>
              <a:t>Throughout the country’s backbone</a:t>
            </a:r>
          </a:p>
          <a:p>
            <a:pPr lvl="1" eaLnBrk="1" hangingPunct="1"/>
            <a:r>
              <a:rPr lang="en-US" dirty="0" smtClean="0"/>
              <a:t>At a local level</a:t>
            </a:r>
          </a:p>
          <a:p>
            <a:pPr lvl="1" eaLnBrk="1" hangingPunct="1"/>
            <a:r>
              <a:rPr lang="en-US" dirty="0" smtClean="0"/>
              <a:t>An amalgam of the above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p:txBody>
          <a:bodyPr/>
          <a:lstStyle/>
          <a:p>
            <a:pPr eaLnBrk="1" hangingPunct="1"/>
            <a:r>
              <a:rPr lang="en-US" smtClean="0"/>
              <a:t>Filtering With Forged RSTs</a:t>
            </a:r>
          </a:p>
        </p:txBody>
      </p:sp>
      <p:sp>
        <p:nvSpPr>
          <p:cNvPr id="133123" name="Rectangle 3"/>
          <p:cNvSpPr>
            <a:spLocks noGrp="1" noChangeArrowheads="1"/>
          </p:cNvSpPr>
          <p:nvPr>
            <p:ph type="body" idx="4294967295"/>
          </p:nvPr>
        </p:nvSpPr>
        <p:spPr/>
        <p:txBody>
          <a:bodyPr/>
          <a:lstStyle/>
          <a:p>
            <a:pPr eaLnBrk="1" hangingPunct="1"/>
            <a:r>
              <a:rPr lang="en-US" dirty="0" smtClean="0"/>
              <a:t>Clayton et al., 2006.</a:t>
            </a:r>
          </a:p>
          <a:p>
            <a:pPr eaLnBrk="1" hangingPunct="1"/>
            <a:r>
              <a:rPr lang="en-US" dirty="0" smtClean="0"/>
              <a:t>Comcast also uses forged RSTs</a:t>
            </a:r>
          </a:p>
          <a:p>
            <a:pPr lvl="1" eaLnBrk="1" hangingPunct="1"/>
            <a:r>
              <a:rPr lang="en-US" dirty="0" smtClean="0"/>
              <a:t>Common technique used by IPSs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idx="4294967295"/>
          </p:nvPr>
        </p:nvSpPr>
        <p:spPr/>
        <p:txBody>
          <a:bodyPr/>
          <a:lstStyle/>
          <a:p>
            <a:pPr eaLnBrk="1" hangingPunct="1"/>
            <a:r>
              <a:rPr lang="en-US" smtClean="0"/>
              <a:t>Dissident Nuns on the Net</a:t>
            </a:r>
          </a:p>
        </p:txBody>
      </p:sp>
      <p:pic>
        <p:nvPicPr>
          <p:cNvPr id="134147" name="Picture 3" descr="MCj04247900000[1]"/>
          <p:cNvPicPr>
            <a:picLocks noGrp="1" noChangeAspect="1" noChangeArrowheads="1"/>
          </p:cNvPicPr>
          <p:nvPr>
            <p:ph sz="half" idx="4294967295"/>
          </p:nvPr>
        </p:nvPicPr>
        <p:blipFill>
          <a:blip r:embed="rId4"/>
          <a:srcRect/>
          <a:stretch>
            <a:fillRect/>
          </a:stretch>
        </p:blipFill>
        <p:spPr>
          <a:xfrm>
            <a:off x="381000" y="1905000"/>
            <a:ext cx="1708150" cy="1778000"/>
          </a:xfrm>
          <a:noFill/>
        </p:spPr>
      </p:pic>
      <p:pic>
        <p:nvPicPr>
          <p:cNvPr id="134148" name="Picture 4"/>
          <p:cNvPicPr>
            <a:picLocks noChangeAspect="1" noChangeArrowheads="1"/>
          </p:cNvPicPr>
          <p:nvPr/>
        </p:nvPicPr>
        <p:blipFill>
          <a:blip r:embed="rId5"/>
          <a:srcRect/>
          <a:stretch>
            <a:fillRect/>
          </a:stretch>
        </p:blipFill>
        <p:spPr bwMode="auto">
          <a:xfrm>
            <a:off x="2286000" y="3276600"/>
            <a:ext cx="749300" cy="904875"/>
          </a:xfrm>
          <a:prstGeom prst="rect">
            <a:avLst/>
          </a:prstGeom>
          <a:noFill/>
          <a:ln w="9525">
            <a:noFill/>
            <a:miter lim="800000"/>
            <a:headEnd/>
            <a:tailEnd/>
          </a:ln>
        </p:spPr>
      </p:pic>
      <p:pic>
        <p:nvPicPr>
          <p:cNvPr id="134149" name="Picture 5"/>
          <p:cNvPicPr>
            <a:picLocks noChangeAspect="1" noChangeArrowheads="1"/>
          </p:cNvPicPr>
          <p:nvPr/>
        </p:nvPicPr>
        <p:blipFill>
          <a:blip r:embed="rId6"/>
          <a:srcRect/>
          <a:stretch>
            <a:fillRect/>
          </a:stretch>
        </p:blipFill>
        <p:spPr bwMode="auto">
          <a:xfrm>
            <a:off x="6553200" y="2362200"/>
            <a:ext cx="749300" cy="904875"/>
          </a:xfrm>
          <a:prstGeom prst="rect">
            <a:avLst/>
          </a:prstGeom>
          <a:noFill/>
          <a:ln w="9525">
            <a:noFill/>
            <a:miter lim="800000"/>
            <a:headEnd/>
            <a:tailEnd/>
          </a:ln>
        </p:spPr>
      </p:pic>
      <p:pic>
        <p:nvPicPr>
          <p:cNvPr id="134150" name="Picture 6"/>
          <p:cNvPicPr>
            <a:picLocks noChangeAspect="1" noChangeArrowheads="1"/>
          </p:cNvPicPr>
          <p:nvPr/>
        </p:nvPicPr>
        <p:blipFill>
          <a:blip r:embed="rId7"/>
          <a:srcRect/>
          <a:stretch>
            <a:fillRect/>
          </a:stretch>
        </p:blipFill>
        <p:spPr bwMode="auto">
          <a:xfrm>
            <a:off x="4191000" y="5791200"/>
            <a:ext cx="749300" cy="904875"/>
          </a:xfrm>
          <a:prstGeom prst="rect">
            <a:avLst/>
          </a:prstGeom>
          <a:noFill/>
          <a:ln w="9525">
            <a:noFill/>
            <a:miter lim="800000"/>
            <a:headEnd/>
            <a:tailEnd/>
          </a:ln>
        </p:spPr>
      </p:pic>
      <p:pic>
        <p:nvPicPr>
          <p:cNvPr id="134151" name="Picture 7"/>
          <p:cNvPicPr>
            <a:picLocks noChangeAspect="1" noChangeArrowheads="1"/>
          </p:cNvPicPr>
          <p:nvPr/>
        </p:nvPicPr>
        <p:blipFill>
          <a:blip r:embed="rId8"/>
          <a:srcRect/>
          <a:stretch>
            <a:fillRect/>
          </a:stretch>
        </p:blipFill>
        <p:spPr bwMode="auto">
          <a:xfrm>
            <a:off x="1143000" y="4648200"/>
            <a:ext cx="749300" cy="904875"/>
          </a:xfrm>
          <a:prstGeom prst="rect">
            <a:avLst/>
          </a:prstGeom>
          <a:noFill/>
          <a:ln w="9525">
            <a:noFill/>
            <a:miter lim="800000"/>
            <a:headEnd/>
            <a:tailEnd/>
          </a:ln>
        </p:spPr>
      </p:pic>
      <p:pic>
        <p:nvPicPr>
          <p:cNvPr id="134152" name="Picture 8"/>
          <p:cNvPicPr>
            <a:picLocks noChangeAspect="1" noChangeArrowheads="1"/>
          </p:cNvPicPr>
          <p:nvPr/>
        </p:nvPicPr>
        <p:blipFill>
          <a:blip r:embed="rId6"/>
          <a:srcRect/>
          <a:stretch>
            <a:fillRect/>
          </a:stretch>
        </p:blipFill>
        <p:spPr bwMode="auto">
          <a:xfrm>
            <a:off x="3733800" y="2438400"/>
            <a:ext cx="749300" cy="904875"/>
          </a:xfrm>
          <a:prstGeom prst="rect">
            <a:avLst/>
          </a:prstGeom>
          <a:noFill/>
          <a:ln w="9525">
            <a:noFill/>
            <a:miter lim="800000"/>
            <a:headEnd/>
            <a:tailEnd/>
          </a:ln>
        </p:spPr>
      </p:pic>
      <p:pic>
        <p:nvPicPr>
          <p:cNvPr id="134153" name="Picture 9"/>
          <p:cNvPicPr>
            <a:picLocks noChangeAspect="1" noChangeArrowheads="1"/>
          </p:cNvPicPr>
          <p:nvPr/>
        </p:nvPicPr>
        <p:blipFill>
          <a:blip r:embed="rId6"/>
          <a:srcRect/>
          <a:stretch>
            <a:fillRect/>
          </a:stretch>
        </p:blipFill>
        <p:spPr bwMode="auto">
          <a:xfrm>
            <a:off x="2819400" y="4648200"/>
            <a:ext cx="749300" cy="904875"/>
          </a:xfrm>
          <a:prstGeom prst="rect">
            <a:avLst/>
          </a:prstGeom>
          <a:noFill/>
          <a:ln w="9525">
            <a:noFill/>
            <a:miter lim="800000"/>
            <a:headEnd/>
            <a:tailEnd/>
          </a:ln>
        </p:spPr>
      </p:pic>
      <p:pic>
        <p:nvPicPr>
          <p:cNvPr id="134154" name="Picture 10"/>
          <p:cNvPicPr>
            <a:picLocks noChangeAspect="1" noChangeArrowheads="1"/>
          </p:cNvPicPr>
          <p:nvPr/>
        </p:nvPicPr>
        <p:blipFill>
          <a:blip r:embed="rId6"/>
          <a:srcRect/>
          <a:stretch>
            <a:fillRect/>
          </a:stretch>
        </p:blipFill>
        <p:spPr bwMode="auto">
          <a:xfrm>
            <a:off x="3962400" y="3962400"/>
            <a:ext cx="749300" cy="904875"/>
          </a:xfrm>
          <a:prstGeom prst="rect">
            <a:avLst/>
          </a:prstGeom>
          <a:noFill/>
          <a:ln w="9525">
            <a:noFill/>
            <a:miter lim="800000"/>
            <a:headEnd/>
            <a:tailEnd/>
          </a:ln>
        </p:spPr>
      </p:pic>
      <p:pic>
        <p:nvPicPr>
          <p:cNvPr id="134155" name="Picture 11"/>
          <p:cNvPicPr>
            <a:picLocks noChangeAspect="1" noChangeArrowheads="1"/>
          </p:cNvPicPr>
          <p:nvPr/>
        </p:nvPicPr>
        <p:blipFill>
          <a:blip r:embed="rId6"/>
          <a:srcRect/>
          <a:stretch>
            <a:fillRect/>
          </a:stretch>
        </p:blipFill>
        <p:spPr bwMode="auto">
          <a:xfrm>
            <a:off x="5105400" y="2057400"/>
            <a:ext cx="749300" cy="904875"/>
          </a:xfrm>
          <a:prstGeom prst="rect">
            <a:avLst/>
          </a:prstGeom>
          <a:noFill/>
          <a:ln w="9525">
            <a:noFill/>
            <a:miter lim="800000"/>
            <a:headEnd/>
            <a:tailEnd/>
          </a:ln>
        </p:spPr>
      </p:pic>
      <p:pic>
        <p:nvPicPr>
          <p:cNvPr id="134156" name="Picture 12"/>
          <p:cNvPicPr>
            <a:picLocks noChangeAspect="1" noChangeArrowheads="1"/>
          </p:cNvPicPr>
          <p:nvPr/>
        </p:nvPicPr>
        <p:blipFill>
          <a:blip r:embed="rId6"/>
          <a:srcRect/>
          <a:stretch>
            <a:fillRect/>
          </a:stretch>
        </p:blipFill>
        <p:spPr bwMode="auto">
          <a:xfrm>
            <a:off x="5562600" y="4114800"/>
            <a:ext cx="749300" cy="904875"/>
          </a:xfrm>
          <a:prstGeom prst="rect">
            <a:avLst/>
          </a:prstGeom>
          <a:noFill/>
          <a:ln w="9525">
            <a:noFill/>
            <a:miter lim="800000"/>
            <a:headEnd/>
            <a:tailEnd/>
          </a:ln>
        </p:spPr>
      </p:pic>
      <p:graphicFrame>
        <p:nvGraphicFramePr>
          <p:cNvPr id="134157" name="Object 13"/>
          <p:cNvGraphicFramePr>
            <a:graphicFrameLocks noChangeAspect="1"/>
          </p:cNvGraphicFramePr>
          <p:nvPr>
            <p:ph sz="half" idx="4294967295"/>
          </p:nvPr>
        </p:nvGraphicFramePr>
        <p:xfrm>
          <a:off x="6934200" y="4191000"/>
          <a:ext cx="1874838" cy="2362200"/>
        </p:xfrm>
        <a:graphic>
          <a:graphicData uri="http://schemas.openxmlformats.org/presentationml/2006/ole">
            <p:oleObj spid="_x0000_s134157" name="Bitmap Image" r:id="rId9" imgW="2343477" imgH="2952381" progId="PBrush">
              <p:embed/>
            </p:oleObj>
          </a:graphicData>
        </a:graphic>
      </p:graphicFrame>
      <p:sp>
        <p:nvSpPr>
          <p:cNvPr id="134158" name="Line 14"/>
          <p:cNvSpPr>
            <a:spLocks noChangeShapeType="1"/>
          </p:cNvSpPr>
          <p:nvPr/>
        </p:nvSpPr>
        <p:spPr bwMode="auto">
          <a:xfrm flipH="1" flipV="1">
            <a:off x="6248400" y="4953000"/>
            <a:ext cx="609600" cy="609600"/>
          </a:xfrm>
          <a:prstGeom prst="line">
            <a:avLst/>
          </a:prstGeom>
          <a:noFill/>
          <a:ln w="9525">
            <a:solidFill>
              <a:schemeClr val="tx1"/>
            </a:solidFill>
            <a:round/>
            <a:headEnd/>
            <a:tailEnd/>
          </a:ln>
        </p:spPr>
        <p:txBody>
          <a:bodyPr/>
          <a:lstStyle/>
          <a:p>
            <a:endParaRPr lang="en-US"/>
          </a:p>
        </p:txBody>
      </p:sp>
      <p:sp>
        <p:nvSpPr>
          <p:cNvPr id="134159" name="Line 15"/>
          <p:cNvSpPr>
            <a:spLocks noChangeShapeType="1"/>
          </p:cNvSpPr>
          <p:nvPr/>
        </p:nvSpPr>
        <p:spPr bwMode="auto">
          <a:xfrm flipH="1">
            <a:off x="4800600" y="5029200"/>
            <a:ext cx="838200" cy="762000"/>
          </a:xfrm>
          <a:prstGeom prst="line">
            <a:avLst/>
          </a:prstGeom>
          <a:noFill/>
          <a:ln w="9525">
            <a:solidFill>
              <a:schemeClr val="tx1"/>
            </a:solidFill>
            <a:round/>
            <a:headEnd/>
            <a:tailEnd/>
          </a:ln>
        </p:spPr>
        <p:txBody>
          <a:bodyPr/>
          <a:lstStyle/>
          <a:p>
            <a:endParaRPr lang="en-US"/>
          </a:p>
        </p:txBody>
      </p:sp>
      <p:sp>
        <p:nvSpPr>
          <p:cNvPr id="134160" name="Line 16"/>
          <p:cNvSpPr>
            <a:spLocks noChangeShapeType="1"/>
          </p:cNvSpPr>
          <p:nvPr/>
        </p:nvSpPr>
        <p:spPr bwMode="auto">
          <a:xfrm flipV="1">
            <a:off x="4419600" y="4876800"/>
            <a:ext cx="0" cy="838200"/>
          </a:xfrm>
          <a:prstGeom prst="line">
            <a:avLst/>
          </a:prstGeom>
          <a:noFill/>
          <a:ln w="9525">
            <a:solidFill>
              <a:schemeClr val="tx1"/>
            </a:solidFill>
            <a:round/>
            <a:headEnd/>
            <a:tailEnd/>
          </a:ln>
        </p:spPr>
        <p:txBody>
          <a:bodyPr/>
          <a:lstStyle/>
          <a:p>
            <a:endParaRPr lang="en-US"/>
          </a:p>
        </p:txBody>
      </p:sp>
      <p:sp>
        <p:nvSpPr>
          <p:cNvPr id="134161" name="Line 17"/>
          <p:cNvSpPr>
            <a:spLocks noChangeShapeType="1"/>
          </p:cNvSpPr>
          <p:nvPr/>
        </p:nvSpPr>
        <p:spPr bwMode="auto">
          <a:xfrm flipH="1" flipV="1">
            <a:off x="3429000" y="5562600"/>
            <a:ext cx="685800" cy="762000"/>
          </a:xfrm>
          <a:prstGeom prst="line">
            <a:avLst/>
          </a:prstGeom>
          <a:noFill/>
          <a:ln w="9525">
            <a:solidFill>
              <a:schemeClr val="tx1"/>
            </a:solidFill>
            <a:round/>
            <a:headEnd/>
            <a:tailEnd/>
          </a:ln>
        </p:spPr>
        <p:txBody>
          <a:bodyPr/>
          <a:lstStyle/>
          <a:p>
            <a:endParaRPr lang="en-US"/>
          </a:p>
        </p:txBody>
      </p:sp>
      <p:sp>
        <p:nvSpPr>
          <p:cNvPr id="134162" name="Line 18"/>
          <p:cNvSpPr>
            <a:spLocks noChangeShapeType="1"/>
          </p:cNvSpPr>
          <p:nvPr/>
        </p:nvSpPr>
        <p:spPr bwMode="auto">
          <a:xfrm flipH="1">
            <a:off x="1981200" y="5181600"/>
            <a:ext cx="838200" cy="0"/>
          </a:xfrm>
          <a:prstGeom prst="line">
            <a:avLst/>
          </a:prstGeom>
          <a:noFill/>
          <a:ln w="9525">
            <a:solidFill>
              <a:schemeClr val="tx1"/>
            </a:solidFill>
            <a:round/>
            <a:headEnd/>
            <a:tailEnd/>
          </a:ln>
        </p:spPr>
        <p:txBody>
          <a:bodyPr/>
          <a:lstStyle/>
          <a:p>
            <a:endParaRPr lang="en-US"/>
          </a:p>
        </p:txBody>
      </p:sp>
      <p:sp>
        <p:nvSpPr>
          <p:cNvPr id="134163" name="Line 19"/>
          <p:cNvSpPr>
            <a:spLocks noChangeShapeType="1"/>
          </p:cNvSpPr>
          <p:nvPr/>
        </p:nvSpPr>
        <p:spPr bwMode="auto">
          <a:xfrm flipH="1" flipV="1">
            <a:off x="2895600" y="4267200"/>
            <a:ext cx="152400" cy="381000"/>
          </a:xfrm>
          <a:prstGeom prst="line">
            <a:avLst/>
          </a:prstGeom>
          <a:noFill/>
          <a:ln w="9525">
            <a:solidFill>
              <a:schemeClr val="tx1"/>
            </a:solidFill>
            <a:round/>
            <a:headEnd/>
            <a:tailEnd/>
          </a:ln>
        </p:spPr>
        <p:txBody>
          <a:bodyPr/>
          <a:lstStyle/>
          <a:p>
            <a:endParaRPr lang="en-US"/>
          </a:p>
        </p:txBody>
      </p:sp>
      <p:sp>
        <p:nvSpPr>
          <p:cNvPr id="134164" name="Line 20"/>
          <p:cNvSpPr>
            <a:spLocks noChangeShapeType="1"/>
          </p:cNvSpPr>
          <p:nvPr/>
        </p:nvSpPr>
        <p:spPr bwMode="auto">
          <a:xfrm flipV="1">
            <a:off x="1828800" y="4191000"/>
            <a:ext cx="457200" cy="381000"/>
          </a:xfrm>
          <a:prstGeom prst="line">
            <a:avLst/>
          </a:prstGeom>
          <a:noFill/>
          <a:ln w="9525">
            <a:solidFill>
              <a:schemeClr val="tx1"/>
            </a:solidFill>
            <a:round/>
            <a:headEnd/>
            <a:tailEnd/>
          </a:ln>
        </p:spPr>
        <p:txBody>
          <a:bodyPr/>
          <a:lstStyle/>
          <a:p>
            <a:endParaRPr lang="en-US"/>
          </a:p>
        </p:txBody>
      </p:sp>
      <p:sp>
        <p:nvSpPr>
          <p:cNvPr id="134165" name="Line 21"/>
          <p:cNvSpPr>
            <a:spLocks noChangeShapeType="1"/>
          </p:cNvSpPr>
          <p:nvPr/>
        </p:nvSpPr>
        <p:spPr bwMode="auto">
          <a:xfrm flipH="1" flipV="1">
            <a:off x="1219200" y="3810000"/>
            <a:ext cx="152400" cy="762000"/>
          </a:xfrm>
          <a:prstGeom prst="line">
            <a:avLst/>
          </a:prstGeom>
          <a:noFill/>
          <a:ln w="9525">
            <a:solidFill>
              <a:schemeClr val="tx1"/>
            </a:solidFill>
            <a:round/>
            <a:headEnd/>
            <a:tailEnd/>
          </a:ln>
        </p:spPr>
        <p:txBody>
          <a:bodyPr/>
          <a:lstStyle/>
          <a:p>
            <a:endParaRPr lang="en-US"/>
          </a:p>
        </p:txBody>
      </p:sp>
      <p:sp>
        <p:nvSpPr>
          <p:cNvPr id="134166" name="Line 22"/>
          <p:cNvSpPr>
            <a:spLocks noChangeShapeType="1"/>
          </p:cNvSpPr>
          <p:nvPr/>
        </p:nvSpPr>
        <p:spPr bwMode="auto">
          <a:xfrm>
            <a:off x="4800600" y="4495800"/>
            <a:ext cx="762000" cy="228600"/>
          </a:xfrm>
          <a:prstGeom prst="line">
            <a:avLst/>
          </a:prstGeom>
          <a:noFill/>
          <a:ln w="9525">
            <a:solidFill>
              <a:schemeClr val="tx1"/>
            </a:solidFill>
            <a:round/>
            <a:headEnd/>
            <a:tailEnd/>
          </a:ln>
        </p:spPr>
        <p:txBody>
          <a:bodyPr/>
          <a:lstStyle/>
          <a:p>
            <a:endParaRPr lang="en-US"/>
          </a:p>
        </p:txBody>
      </p:sp>
      <p:sp>
        <p:nvSpPr>
          <p:cNvPr id="134167" name="Line 23"/>
          <p:cNvSpPr>
            <a:spLocks noChangeShapeType="1"/>
          </p:cNvSpPr>
          <p:nvPr/>
        </p:nvSpPr>
        <p:spPr bwMode="auto">
          <a:xfrm flipV="1">
            <a:off x="3505200" y="4343400"/>
            <a:ext cx="381000" cy="304800"/>
          </a:xfrm>
          <a:prstGeom prst="line">
            <a:avLst/>
          </a:prstGeom>
          <a:noFill/>
          <a:ln w="9525">
            <a:solidFill>
              <a:schemeClr val="tx1"/>
            </a:solidFill>
            <a:round/>
            <a:headEnd/>
            <a:tailEnd/>
          </a:ln>
        </p:spPr>
        <p:txBody>
          <a:bodyPr/>
          <a:lstStyle/>
          <a:p>
            <a:endParaRPr lang="en-US"/>
          </a:p>
        </p:txBody>
      </p:sp>
      <p:sp>
        <p:nvSpPr>
          <p:cNvPr id="134168" name="Line 24"/>
          <p:cNvSpPr>
            <a:spLocks noChangeShapeType="1"/>
          </p:cNvSpPr>
          <p:nvPr/>
        </p:nvSpPr>
        <p:spPr bwMode="auto">
          <a:xfrm flipV="1">
            <a:off x="3276600" y="3352800"/>
            <a:ext cx="685800" cy="1219200"/>
          </a:xfrm>
          <a:prstGeom prst="line">
            <a:avLst/>
          </a:prstGeom>
          <a:noFill/>
          <a:ln w="9525">
            <a:solidFill>
              <a:schemeClr val="tx1"/>
            </a:solidFill>
            <a:round/>
            <a:headEnd/>
            <a:tailEnd/>
          </a:ln>
        </p:spPr>
        <p:txBody>
          <a:bodyPr/>
          <a:lstStyle/>
          <a:p>
            <a:endParaRPr lang="en-US"/>
          </a:p>
        </p:txBody>
      </p:sp>
      <p:sp>
        <p:nvSpPr>
          <p:cNvPr id="134169" name="Line 25"/>
          <p:cNvSpPr>
            <a:spLocks noChangeShapeType="1"/>
          </p:cNvSpPr>
          <p:nvPr/>
        </p:nvSpPr>
        <p:spPr bwMode="auto">
          <a:xfrm>
            <a:off x="4419600" y="3276600"/>
            <a:ext cx="1143000" cy="838200"/>
          </a:xfrm>
          <a:prstGeom prst="line">
            <a:avLst/>
          </a:prstGeom>
          <a:noFill/>
          <a:ln w="9525">
            <a:solidFill>
              <a:schemeClr val="tx1"/>
            </a:solidFill>
            <a:round/>
            <a:headEnd/>
            <a:tailEnd/>
          </a:ln>
        </p:spPr>
        <p:txBody>
          <a:bodyPr/>
          <a:lstStyle/>
          <a:p>
            <a:endParaRPr lang="en-US"/>
          </a:p>
        </p:txBody>
      </p:sp>
      <p:sp>
        <p:nvSpPr>
          <p:cNvPr id="134170" name="Line 26"/>
          <p:cNvSpPr>
            <a:spLocks noChangeShapeType="1"/>
          </p:cNvSpPr>
          <p:nvPr/>
        </p:nvSpPr>
        <p:spPr bwMode="auto">
          <a:xfrm flipV="1">
            <a:off x="5943600" y="3276600"/>
            <a:ext cx="762000" cy="762000"/>
          </a:xfrm>
          <a:prstGeom prst="line">
            <a:avLst/>
          </a:prstGeom>
          <a:noFill/>
          <a:ln w="9525">
            <a:solidFill>
              <a:schemeClr val="tx1"/>
            </a:solidFill>
            <a:round/>
            <a:headEnd/>
            <a:tailEnd/>
          </a:ln>
        </p:spPr>
        <p:txBody>
          <a:bodyPr/>
          <a:lstStyle/>
          <a:p>
            <a:endParaRPr lang="en-US"/>
          </a:p>
        </p:txBody>
      </p:sp>
      <p:sp>
        <p:nvSpPr>
          <p:cNvPr id="134171" name="Line 27"/>
          <p:cNvSpPr>
            <a:spLocks noChangeShapeType="1"/>
          </p:cNvSpPr>
          <p:nvPr/>
        </p:nvSpPr>
        <p:spPr bwMode="auto">
          <a:xfrm flipV="1">
            <a:off x="4495800" y="2667000"/>
            <a:ext cx="533400" cy="228600"/>
          </a:xfrm>
          <a:prstGeom prst="line">
            <a:avLst/>
          </a:prstGeom>
          <a:noFill/>
          <a:ln w="9525">
            <a:solidFill>
              <a:schemeClr val="tx1"/>
            </a:solidFill>
            <a:round/>
            <a:headEnd/>
            <a:tailEnd/>
          </a:ln>
        </p:spPr>
        <p:txBody>
          <a:bodyPr/>
          <a:lstStyle/>
          <a:p>
            <a:endParaRPr lang="en-US"/>
          </a:p>
        </p:txBody>
      </p:sp>
      <p:sp>
        <p:nvSpPr>
          <p:cNvPr id="134172" name="Line 28"/>
          <p:cNvSpPr>
            <a:spLocks noChangeShapeType="1"/>
          </p:cNvSpPr>
          <p:nvPr/>
        </p:nvSpPr>
        <p:spPr bwMode="auto">
          <a:xfrm>
            <a:off x="5943600" y="2590800"/>
            <a:ext cx="533400" cy="304800"/>
          </a:xfrm>
          <a:prstGeom prst="line">
            <a:avLst/>
          </a:prstGeom>
          <a:noFill/>
          <a:ln w="9525">
            <a:solidFill>
              <a:schemeClr val="tx1"/>
            </a:solidFill>
            <a:round/>
            <a:headEnd/>
            <a:tailEnd/>
          </a:ln>
        </p:spPr>
        <p:txBody>
          <a:bodyPr/>
          <a:lstStyle/>
          <a:p>
            <a:endParaRPr lang="en-US"/>
          </a:p>
        </p:txBody>
      </p:sp>
      <p:sp>
        <p:nvSpPr>
          <p:cNvPr id="134173" name="Line 29"/>
          <p:cNvSpPr>
            <a:spLocks noChangeShapeType="1"/>
          </p:cNvSpPr>
          <p:nvPr/>
        </p:nvSpPr>
        <p:spPr bwMode="auto">
          <a:xfrm flipH="1">
            <a:off x="609600" y="5638800"/>
            <a:ext cx="685800" cy="762000"/>
          </a:xfrm>
          <a:prstGeom prst="line">
            <a:avLst/>
          </a:prstGeom>
          <a:noFill/>
          <a:ln w="9525">
            <a:solidFill>
              <a:schemeClr val="tx1"/>
            </a:solidFill>
            <a:round/>
            <a:headEnd/>
            <a:tailEnd/>
          </a:ln>
        </p:spPr>
        <p:txBody>
          <a:bodyPr/>
          <a:lstStyle/>
          <a:p>
            <a:endParaRPr lang="en-US"/>
          </a:p>
        </p:txBody>
      </p:sp>
      <p:sp>
        <p:nvSpPr>
          <p:cNvPr id="134174" name="Line 30"/>
          <p:cNvSpPr>
            <a:spLocks noChangeShapeType="1"/>
          </p:cNvSpPr>
          <p:nvPr/>
        </p:nvSpPr>
        <p:spPr bwMode="auto">
          <a:xfrm flipV="1">
            <a:off x="7391400" y="2209800"/>
            <a:ext cx="1219200" cy="533400"/>
          </a:xfrm>
          <a:prstGeom prst="line">
            <a:avLst/>
          </a:prstGeom>
          <a:noFill/>
          <a:ln w="9525">
            <a:solidFill>
              <a:schemeClr val="tx1"/>
            </a:solidFill>
            <a:round/>
            <a:headEnd/>
            <a:tailEnd/>
          </a:ln>
        </p:spPr>
        <p:txBody>
          <a:bodyPr/>
          <a:lstStyle/>
          <a:p>
            <a:endParaRPr lang="en-US"/>
          </a:p>
        </p:txBody>
      </p:sp>
      <p:sp>
        <p:nvSpPr>
          <p:cNvPr id="134175" name="Line 31"/>
          <p:cNvSpPr>
            <a:spLocks noChangeShapeType="1"/>
          </p:cNvSpPr>
          <p:nvPr/>
        </p:nvSpPr>
        <p:spPr bwMode="auto">
          <a:xfrm flipH="1">
            <a:off x="2438400" y="5562600"/>
            <a:ext cx="609600" cy="990600"/>
          </a:xfrm>
          <a:prstGeom prst="line">
            <a:avLst/>
          </a:prstGeom>
          <a:noFill/>
          <a:ln w="9525">
            <a:solidFill>
              <a:schemeClr val="tx1"/>
            </a:solidFill>
            <a:round/>
            <a:headEnd/>
            <a:tailEnd/>
          </a:ln>
        </p:spPr>
        <p:txBody>
          <a:bodyPr/>
          <a:lstStyle/>
          <a:p>
            <a:endParaRPr lang="en-US"/>
          </a:p>
        </p:txBody>
      </p:sp>
      <p:sp>
        <p:nvSpPr>
          <p:cNvPr id="86048" name="Text Box 32"/>
          <p:cNvSpPr txBox="1">
            <a:spLocks noChangeArrowheads="1"/>
          </p:cNvSpPr>
          <p:nvPr/>
        </p:nvSpPr>
        <p:spPr bwMode="auto">
          <a:xfrm>
            <a:off x="4876800" y="5257800"/>
            <a:ext cx="3429000" cy="457200"/>
          </a:xfrm>
          <a:prstGeom prst="rect">
            <a:avLst/>
          </a:prstGeom>
          <a:noFill/>
          <a:ln w="9525">
            <a:noFill/>
            <a:miter lim="800000"/>
            <a:headEnd/>
            <a:tailEnd/>
          </a:ln>
        </p:spPr>
        <p:txBody>
          <a:bodyPr>
            <a:spAutoFit/>
          </a:bodyPr>
          <a:lstStyle/>
          <a:p>
            <a:pPr>
              <a:spcBef>
                <a:spcPct val="50000"/>
              </a:spcBef>
            </a:pPr>
            <a:r>
              <a:rPr lang="en-US" sz="2400" b="1">
                <a:solidFill>
                  <a:srgbClr val="0000FF"/>
                </a:solidFill>
                <a:latin typeface="Lucida Console" pitchFamily="49" charset="0"/>
              </a:rPr>
              <a:t>GET falun.html</a:t>
            </a:r>
          </a:p>
        </p:txBody>
      </p:sp>
      <p:sp>
        <p:nvSpPr>
          <p:cNvPr id="86049" name="Text Box 33"/>
          <p:cNvSpPr txBox="1">
            <a:spLocks noChangeArrowheads="1"/>
          </p:cNvSpPr>
          <p:nvPr/>
        </p:nvSpPr>
        <p:spPr bwMode="auto">
          <a:xfrm>
            <a:off x="228600" y="2362200"/>
            <a:ext cx="3429000" cy="457200"/>
          </a:xfrm>
          <a:prstGeom prst="rect">
            <a:avLst/>
          </a:prstGeom>
          <a:noFill/>
          <a:ln w="9525">
            <a:noFill/>
            <a:miter lim="800000"/>
            <a:headEnd/>
            <a:tailEnd/>
          </a:ln>
        </p:spPr>
        <p:txBody>
          <a:bodyPr>
            <a:spAutoFit/>
          </a:bodyPr>
          <a:lstStyle/>
          <a:p>
            <a:pPr>
              <a:spcBef>
                <a:spcPct val="50000"/>
              </a:spcBef>
            </a:pPr>
            <a:r>
              <a:rPr lang="en-US" sz="2400" b="1">
                <a:solidFill>
                  <a:srgbClr val="0000FF"/>
                </a:solidFill>
                <a:latin typeface="Lucida Console" pitchFamily="49" charset="0"/>
              </a:rPr>
              <a:t>&lt;HTTP&gt; … &lt;/HTTP&gt;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60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6.93889E-18 -4.07407E-6 L -0.10833 -0.14236 L -0.28507 -0.18217 L -0.41666 -0.06666 L -0.6 -0.07338 L -0.65659 -0.40231 " pathEditMode="relative" ptsTypes="AAAAAA">
                                      <p:cBhvr>
                                        <p:cTn id="10" dur="5000" fill="hold"/>
                                        <p:tgtEl>
                                          <p:spTgt spid="86048"/>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604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60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1" nodeType="clickEffect">
                                  <p:stCondLst>
                                    <p:cond delay="0"/>
                                  </p:stCondLst>
                                  <p:childTnLst>
                                    <p:animMotion origin="layout" path="M 0.0 0.0 L 0.06667 0.35347 L 0.19653 0.15555 L 0.24983 0.34236 L 0.37674 0.24676 L 0.5467 0.27338 L 0.71007 0.44236 " pathEditMode="relative" ptsTypes="AAAAAAA">
                                      <p:cBhvr>
                                        <p:cTn id="20" dur="5000" fill="hold"/>
                                        <p:tgtEl>
                                          <p:spTgt spid="8604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48" grpId="0"/>
      <p:bldP spid="86048" grpId="1"/>
      <p:bldP spid="86048" grpId="2"/>
      <p:bldP spid="86049" grpId="0"/>
      <p:bldP spid="8604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p:txBody>
          <a:bodyPr/>
          <a:lstStyle/>
          <a:p>
            <a:pPr eaLnBrk="1" hangingPunct="1"/>
            <a:r>
              <a:rPr lang="en-US" dirty="0" smtClean="0"/>
              <a:t>Censorship of HTML </a:t>
            </a:r>
            <a:br>
              <a:rPr lang="en-US" dirty="0" smtClean="0"/>
            </a:br>
            <a:r>
              <a:rPr lang="en-US" dirty="0" smtClean="0"/>
              <a:t>GET Requests</a:t>
            </a:r>
          </a:p>
        </p:txBody>
      </p:sp>
      <p:pic>
        <p:nvPicPr>
          <p:cNvPr id="136195" name="Picture 3" descr="MCj04247900000[1]"/>
          <p:cNvPicPr>
            <a:picLocks noGrp="1" noChangeAspect="1" noChangeArrowheads="1"/>
          </p:cNvPicPr>
          <p:nvPr>
            <p:ph sz="half" idx="4294967295"/>
          </p:nvPr>
        </p:nvPicPr>
        <p:blipFill>
          <a:blip r:embed="rId4"/>
          <a:srcRect/>
          <a:stretch>
            <a:fillRect/>
          </a:stretch>
        </p:blipFill>
        <p:spPr>
          <a:xfrm>
            <a:off x="381000" y="1905000"/>
            <a:ext cx="1708150" cy="1778000"/>
          </a:xfrm>
          <a:noFill/>
        </p:spPr>
      </p:pic>
      <p:pic>
        <p:nvPicPr>
          <p:cNvPr id="136196" name="Picture 4"/>
          <p:cNvPicPr>
            <a:picLocks noChangeAspect="1" noChangeArrowheads="1"/>
          </p:cNvPicPr>
          <p:nvPr/>
        </p:nvPicPr>
        <p:blipFill>
          <a:blip r:embed="rId5"/>
          <a:srcRect/>
          <a:stretch>
            <a:fillRect/>
          </a:stretch>
        </p:blipFill>
        <p:spPr bwMode="auto">
          <a:xfrm>
            <a:off x="2286000" y="3276600"/>
            <a:ext cx="749300" cy="904875"/>
          </a:xfrm>
          <a:prstGeom prst="rect">
            <a:avLst/>
          </a:prstGeom>
          <a:noFill/>
          <a:ln w="9525">
            <a:noFill/>
            <a:miter lim="800000"/>
            <a:headEnd/>
            <a:tailEnd/>
          </a:ln>
        </p:spPr>
      </p:pic>
      <p:pic>
        <p:nvPicPr>
          <p:cNvPr id="136197" name="Picture 5"/>
          <p:cNvPicPr>
            <a:picLocks noChangeAspect="1" noChangeArrowheads="1"/>
          </p:cNvPicPr>
          <p:nvPr/>
        </p:nvPicPr>
        <p:blipFill>
          <a:blip r:embed="rId6"/>
          <a:srcRect/>
          <a:stretch>
            <a:fillRect/>
          </a:stretch>
        </p:blipFill>
        <p:spPr bwMode="auto">
          <a:xfrm>
            <a:off x="6553200" y="2362200"/>
            <a:ext cx="749300" cy="904875"/>
          </a:xfrm>
          <a:prstGeom prst="rect">
            <a:avLst/>
          </a:prstGeom>
          <a:noFill/>
          <a:ln w="9525">
            <a:noFill/>
            <a:miter lim="800000"/>
            <a:headEnd/>
            <a:tailEnd/>
          </a:ln>
        </p:spPr>
      </p:pic>
      <p:pic>
        <p:nvPicPr>
          <p:cNvPr id="136198" name="Picture 6"/>
          <p:cNvPicPr>
            <a:picLocks noChangeAspect="1" noChangeArrowheads="1"/>
          </p:cNvPicPr>
          <p:nvPr/>
        </p:nvPicPr>
        <p:blipFill>
          <a:blip r:embed="rId6"/>
          <a:srcRect/>
          <a:stretch>
            <a:fillRect/>
          </a:stretch>
        </p:blipFill>
        <p:spPr bwMode="auto">
          <a:xfrm>
            <a:off x="4191000" y="5791200"/>
            <a:ext cx="749300" cy="904875"/>
          </a:xfrm>
          <a:prstGeom prst="rect">
            <a:avLst/>
          </a:prstGeom>
          <a:noFill/>
          <a:ln w="9525">
            <a:noFill/>
            <a:miter lim="800000"/>
            <a:headEnd/>
            <a:tailEnd/>
          </a:ln>
        </p:spPr>
      </p:pic>
      <p:pic>
        <p:nvPicPr>
          <p:cNvPr id="136199" name="Picture 7"/>
          <p:cNvPicPr>
            <a:picLocks noChangeAspect="1" noChangeArrowheads="1"/>
          </p:cNvPicPr>
          <p:nvPr/>
        </p:nvPicPr>
        <p:blipFill>
          <a:blip r:embed="rId6"/>
          <a:srcRect/>
          <a:stretch>
            <a:fillRect/>
          </a:stretch>
        </p:blipFill>
        <p:spPr bwMode="auto">
          <a:xfrm>
            <a:off x="1143000" y="4648200"/>
            <a:ext cx="749300" cy="904875"/>
          </a:xfrm>
          <a:prstGeom prst="rect">
            <a:avLst/>
          </a:prstGeom>
          <a:noFill/>
          <a:ln w="9525">
            <a:noFill/>
            <a:miter lim="800000"/>
            <a:headEnd/>
            <a:tailEnd/>
          </a:ln>
        </p:spPr>
      </p:pic>
      <p:pic>
        <p:nvPicPr>
          <p:cNvPr id="136200" name="Picture 8"/>
          <p:cNvPicPr>
            <a:picLocks noChangeAspect="1" noChangeArrowheads="1"/>
          </p:cNvPicPr>
          <p:nvPr/>
        </p:nvPicPr>
        <p:blipFill>
          <a:blip r:embed="rId6"/>
          <a:srcRect/>
          <a:stretch>
            <a:fillRect/>
          </a:stretch>
        </p:blipFill>
        <p:spPr bwMode="auto">
          <a:xfrm>
            <a:off x="3733800" y="2438400"/>
            <a:ext cx="749300" cy="904875"/>
          </a:xfrm>
          <a:prstGeom prst="rect">
            <a:avLst/>
          </a:prstGeom>
          <a:noFill/>
          <a:ln w="9525">
            <a:noFill/>
            <a:miter lim="800000"/>
            <a:headEnd/>
            <a:tailEnd/>
          </a:ln>
        </p:spPr>
      </p:pic>
      <p:pic>
        <p:nvPicPr>
          <p:cNvPr id="136201" name="Picture 9"/>
          <p:cNvPicPr>
            <a:picLocks noChangeAspect="1" noChangeArrowheads="1"/>
          </p:cNvPicPr>
          <p:nvPr/>
        </p:nvPicPr>
        <p:blipFill>
          <a:blip r:embed="rId6"/>
          <a:srcRect/>
          <a:stretch>
            <a:fillRect/>
          </a:stretch>
        </p:blipFill>
        <p:spPr bwMode="auto">
          <a:xfrm>
            <a:off x="2819400" y="4648200"/>
            <a:ext cx="749300" cy="904875"/>
          </a:xfrm>
          <a:prstGeom prst="rect">
            <a:avLst/>
          </a:prstGeom>
          <a:noFill/>
          <a:ln w="9525">
            <a:noFill/>
            <a:miter lim="800000"/>
            <a:headEnd/>
            <a:tailEnd/>
          </a:ln>
        </p:spPr>
      </p:pic>
      <p:pic>
        <p:nvPicPr>
          <p:cNvPr id="136202" name="Picture 10"/>
          <p:cNvPicPr>
            <a:picLocks noChangeAspect="1" noChangeArrowheads="1"/>
          </p:cNvPicPr>
          <p:nvPr/>
        </p:nvPicPr>
        <p:blipFill>
          <a:blip r:embed="rId6"/>
          <a:srcRect/>
          <a:stretch>
            <a:fillRect/>
          </a:stretch>
        </p:blipFill>
        <p:spPr bwMode="auto">
          <a:xfrm>
            <a:off x="3962400" y="3962400"/>
            <a:ext cx="749300" cy="904875"/>
          </a:xfrm>
          <a:prstGeom prst="rect">
            <a:avLst/>
          </a:prstGeom>
          <a:noFill/>
          <a:ln w="9525">
            <a:noFill/>
            <a:miter lim="800000"/>
            <a:headEnd/>
            <a:tailEnd/>
          </a:ln>
        </p:spPr>
      </p:pic>
      <p:pic>
        <p:nvPicPr>
          <p:cNvPr id="136203" name="Picture 11"/>
          <p:cNvPicPr>
            <a:picLocks noChangeAspect="1" noChangeArrowheads="1"/>
          </p:cNvPicPr>
          <p:nvPr/>
        </p:nvPicPr>
        <p:blipFill>
          <a:blip r:embed="rId6"/>
          <a:srcRect/>
          <a:stretch>
            <a:fillRect/>
          </a:stretch>
        </p:blipFill>
        <p:spPr bwMode="auto">
          <a:xfrm>
            <a:off x="5105400" y="2057400"/>
            <a:ext cx="749300" cy="904875"/>
          </a:xfrm>
          <a:prstGeom prst="rect">
            <a:avLst/>
          </a:prstGeom>
          <a:noFill/>
          <a:ln w="9525">
            <a:noFill/>
            <a:miter lim="800000"/>
            <a:headEnd/>
            <a:tailEnd/>
          </a:ln>
        </p:spPr>
      </p:pic>
      <p:pic>
        <p:nvPicPr>
          <p:cNvPr id="136204" name="Picture 12"/>
          <p:cNvPicPr>
            <a:picLocks noChangeAspect="1" noChangeArrowheads="1"/>
          </p:cNvPicPr>
          <p:nvPr/>
        </p:nvPicPr>
        <p:blipFill>
          <a:blip r:embed="rId6"/>
          <a:srcRect/>
          <a:stretch>
            <a:fillRect/>
          </a:stretch>
        </p:blipFill>
        <p:spPr bwMode="auto">
          <a:xfrm>
            <a:off x="5562600" y="4114800"/>
            <a:ext cx="749300" cy="904875"/>
          </a:xfrm>
          <a:prstGeom prst="rect">
            <a:avLst/>
          </a:prstGeom>
          <a:noFill/>
          <a:ln w="9525">
            <a:noFill/>
            <a:miter lim="800000"/>
            <a:headEnd/>
            <a:tailEnd/>
          </a:ln>
        </p:spPr>
      </p:pic>
      <p:graphicFrame>
        <p:nvGraphicFramePr>
          <p:cNvPr id="136205" name="Object 13"/>
          <p:cNvGraphicFramePr>
            <a:graphicFrameLocks noChangeAspect="1"/>
          </p:cNvGraphicFramePr>
          <p:nvPr>
            <p:ph sz="half" idx="4294967295"/>
          </p:nvPr>
        </p:nvGraphicFramePr>
        <p:xfrm>
          <a:off x="6934200" y="4191000"/>
          <a:ext cx="1874838" cy="2362200"/>
        </p:xfrm>
        <a:graphic>
          <a:graphicData uri="http://schemas.openxmlformats.org/presentationml/2006/ole">
            <p:oleObj spid="_x0000_s199682" name="Bitmap Image" r:id="rId7" imgW="2343477" imgH="2952381" progId="PBrush">
              <p:embed/>
            </p:oleObj>
          </a:graphicData>
        </a:graphic>
      </p:graphicFrame>
      <p:sp>
        <p:nvSpPr>
          <p:cNvPr id="136206" name="Line 14"/>
          <p:cNvSpPr>
            <a:spLocks noChangeShapeType="1"/>
          </p:cNvSpPr>
          <p:nvPr/>
        </p:nvSpPr>
        <p:spPr bwMode="auto">
          <a:xfrm flipH="1" flipV="1">
            <a:off x="6248400" y="4953000"/>
            <a:ext cx="609600" cy="609600"/>
          </a:xfrm>
          <a:prstGeom prst="line">
            <a:avLst/>
          </a:prstGeom>
          <a:noFill/>
          <a:ln w="9525">
            <a:solidFill>
              <a:schemeClr val="tx1"/>
            </a:solidFill>
            <a:round/>
            <a:headEnd/>
            <a:tailEnd/>
          </a:ln>
        </p:spPr>
        <p:txBody>
          <a:bodyPr/>
          <a:lstStyle/>
          <a:p>
            <a:endParaRPr lang="en-US"/>
          </a:p>
        </p:txBody>
      </p:sp>
      <p:sp>
        <p:nvSpPr>
          <p:cNvPr id="136207" name="Line 15"/>
          <p:cNvSpPr>
            <a:spLocks noChangeShapeType="1"/>
          </p:cNvSpPr>
          <p:nvPr/>
        </p:nvSpPr>
        <p:spPr bwMode="auto">
          <a:xfrm flipH="1">
            <a:off x="4800600" y="5029200"/>
            <a:ext cx="838200" cy="762000"/>
          </a:xfrm>
          <a:prstGeom prst="line">
            <a:avLst/>
          </a:prstGeom>
          <a:noFill/>
          <a:ln w="9525">
            <a:solidFill>
              <a:schemeClr val="tx1"/>
            </a:solidFill>
            <a:round/>
            <a:headEnd/>
            <a:tailEnd/>
          </a:ln>
        </p:spPr>
        <p:txBody>
          <a:bodyPr/>
          <a:lstStyle/>
          <a:p>
            <a:endParaRPr lang="en-US"/>
          </a:p>
        </p:txBody>
      </p:sp>
      <p:sp>
        <p:nvSpPr>
          <p:cNvPr id="136208" name="Line 16"/>
          <p:cNvSpPr>
            <a:spLocks noChangeShapeType="1"/>
          </p:cNvSpPr>
          <p:nvPr/>
        </p:nvSpPr>
        <p:spPr bwMode="auto">
          <a:xfrm flipV="1">
            <a:off x="4419600" y="4876800"/>
            <a:ext cx="0" cy="838200"/>
          </a:xfrm>
          <a:prstGeom prst="line">
            <a:avLst/>
          </a:prstGeom>
          <a:noFill/>
          <a:ln w="9525">
            <a:solidFill>
              <a:schemeClr val="tx1"/>
            </a:solidFill>
            <a:round/>
            <a:headEnd/>
            <a:tailEnd/>
          </a:ln>
        </p:spPr>
        <p:txBody>
          <a:bodyPr/>
          <a:lstStyle/>
          <a:p>
            <a:endParaRPr lang="en-US"/>
          </a:p>
        </p:txBody>
      </p:sp>
      <p:sp>
        <p:nvSpPr>
          <p:cNvPr id="136209" name="Line 17"/>
          <p:cNvSpPr>
            <a:spLocks noChangeShapeType="1"/>
          </p:cNvSpPr>
          <p:nvPr/>
        </p:nvSpPr>
        <p:spPr bwMode="auto">
          <a:xfrm flipH="1" flipV="1">
            <a:off x="3429000" y="5562600"/>
            <a:ext cx="685800" cy="762000"/>
          </a:xfrm>
          <a:prstGeom prst="line">
            <a:avLst/>
          </a:prstGeom>
          <a:noFill/>
          <a:ln w="9525">
            <a:solidFill>
              <a:schemeClr val="tx1"/>
            </a:solidFill>
            <a:round/>
            <a:headEnd/>
            <a:tailEnd/>
          </a:ln>
        </p:spPr>
        <p:txBody>
          <a:bodyPr/>
          <a:lstStyle/>
          <a:p>
            <a:endParaRPr lang="en-US"/>
          </a:p>
        </p:txBody>
      </p:sp>
      <p:sp>
        <p:nvSpPr>
          <p:cNvPr id="136210" name="Line 18"/>
          <p:cNvSpPr>
            <a:spLocks noChangeShapeType="1"/>
          </p:cNvSpPr>
          <p:nvPr/>
        </p:nvSpPr>
        <p:spPr bwMode="auto">
          <a:xfrm flipH="1">
            <a:off x="1981200" y="5181600"/>
            <a:ext cx="838200" cy="0"/>
          </a:xfrm>
          <a:prstGeom prst="line">
            <a:avLst/>
          </a:prstGeom>
          <a:noFill/>
          <a:ln w="9525">
            <a:solidFill>
              <a:schemeClr val="tx1"/>
            </a:solidFill>
            <a:round/>
            <a:headEnd/>
            <a:tailEnd/>
          </a:ln>
        </p:spPr>
        <p:txBody>
          <a:bodyPr/>
          <a:lstStyle/>
          <a:p>
            <a:endParaRPr lang="en-US"/>
          </a:p>
        </p:txBody>
      </p:sp>
      <p:sp>
        <p:nvSpPr>
          <p:cNvPr id="136211" name="Line 19"/>
          <p:cNvSpPr>
            <a:spLocks noChangeShapeType="1"/>
          </p:cNvSpPr>
          <p:nvPr/>
        </p:nvSpPr>
        <p:spPr bwMode="auto">
          <a:xfrm flipH="1" flipV="1">
            <a:off x="2895600" y="4267200"/>
            <a:ext cx="152400" cy="381000"/>
          </a:xfrm>
          <a:prstGeom prst="line">
            <a:avLst/>
          </a:prstGeom>
          <a:noFill/>
          <a:ln w="9525">
            <a:solidFill>
              <a:schemeClr val="tx1"/>
            </a:solidFill>
            <a:round/>
            <a:headEnd/>
            <a:tailEnd/>
          </a:ln>
        </p:spPr>
        <p:txBody>
          <a:bodyPr/>
          <a:lstStyle/>
          <a:p>
            <a:endParaRPr lang="en-US"/>
          </a:p>
        </p:txBody>
      </p:sp>
      <p:sp>
        <p:nvSpPr>
          <p:cNvPr id="136212" name="Line 20"/>
          <p:cNvSpPr>
            <a:spLocks noChangeShapeType="1"/>
          </p:cNvSpPr>
          <p:nvPr/>
        </p:nvSpPr>
        <p:spPr bwMode="auto">
          <a:xfrm flipV="1">
            <a:off x="1828800" y="4191000"/>
            <a:ext cx="457200" cy="381000"/>
          </a:xfrm>
          <a:prstGeom prst="line">
            <a:avLst/>
          </a:prstGeom>
          <a:noFill/>
          <a:ln w="9525">
            <a:solidFill>
              <a:schemeClr val="tx1"/>
            </a:solidFill>
            <a:round/>
            <a:headEnd/>
            <a:tailEnd/>
          </a:ln>
        </p:spPr>
        <p:txBody>
          <a:bodyPr/>
          <a:lstStyle/>
          <a:p>
            <a:endParaRPr lang="en-US"/>
          </a:p>
        </p:txBody>
      </p:sp>
      <p:sp>
        <p:nvSpPr>
          <p:cNvPr id="136213" name="Line 21"/>
          <p:cNvSpPr>
            <a:spLocks noChangeShapeType="1"/>
          </p:cNvSpPr>
          <p:nvPr/>
        </p:nvSpPr>
        <p:spPr bwMode="auto">
          <a:xfrm flipH="1" flipV="1">
            <a:off x="1219200" y="3810000"/>
            <a:ext cx="152400" cy="762000"/>
          </a:xfrm>
          <a:prstGeom prst="line">
            <a:avLst/>
          </a:prstGeom>
          <a:noFill/>
          <a:ln w="9525">
            <a:solidFill>
              <a:schemeClr val="tx1"/>
            </a:solidFill>
            <a:round/>
            <a:headEnd/>
            <a:tailEnd/>
          </a:ln>
        </p:spPr>
        <p:txBody>
          <a:bodyPr/>
          <a:lstStyle/>
          <a:p>
            <a:endParaRPr lang="en-US"/>
          </a:p>
        </p:txBody>
      </p:sp>
      <p:sp>
        <p:nvSpPr>
          <p:cNvPr id="136214" name="Line 22"/>
          <p:cNvSpPr>
            <a:spLocks noChangeShapeType="1"/>
          </p:cNvSpPr>
          <p:nvPr/>
        </p:nvSpPr>
        <p:spPr bwMode="auto">
          <a:xfrm>
            <a:off x="4800600" y="4495800"/>
            <a:ext cx="762000" cy="228600"/>
          </a:xfrm>
          <a:prstGeom prst="line">
            <a:avLst/>
          </a:prstGeom>
          <a:noFill/>
          <a:ln w="9525">
            <a:solidFill>
              <a:schemeClr val="tx1"/>
            </a:solidFill>
            <a:round/>
            <a:headEnd/>
            <a:tailEnd/>
          </a:ln>
        </p:spPr>
        <p:txBody>
          <a:bodyPr/>
          <a:lstStyle/>
          <a:p>
            <a:endParaRPr lang="en-US"/>
          </a:p>
        </p:txBody>
      </p:sp>
      <p:sp>
        <p:nvSpPr>
          <p:cNvPr id="136215" name="Line 23"/>
          <p:cNvSpPr>
            <a:spLocks noChangeShapeType="1"/>
          </p:cNvSpPr>
          <p:nvPr/>
        </p:nvSpPr>
        <p:spPr bwMode="auto">
          <a:xfrm flipV="1">
            <a:off x="3505200" y="4343400"/>
            <a:ext cx="381000" cy="304800"/>
          </a:xfrm>
          <a:prstGeom prst="line">
            <a:avLst/>
          </a:prstGeom>
          <a:noFill/>
          <a:ln w="9525">
            <a:solidFill>
              <a:schemeClr val="tx1"/>
            </a:solidFill>
            <a:round/>
            <a:headEnd/>
            <a:tailEnd/>
          </a:ln>
        </p:spPr>
        <p:txBody>
          <a:bodyPr/>
          <a:lstStyle/>
          <a:p>
            <a:endParaRPr lang="en-US"/>
          </a:p>
        </p:txBody>
      </p:sp>
      <p:sp>
        <p:nvSpPr>
          <p:cNvPr id="136216" name="Line 24"/>
          <p:cNvSpPr>
            <a:spLocks noChangeShapeType="1"/>
          </p:cNvSpPr>
          <p:nvPr/>
        </p:nvSpPr>
        <p:spPr bwMode="auto">
          <a:xfrm flipV="1">
            <a:off x="3276600" y="3352800"/>
            <a:ext cx="685800" cy="1219200"/>
          </a:xfrm>
          <a:prstGeom prst="line">
            <a:avLst/>
          </a:prstGeom>
          <a:noFill/>
          <a:ln w="9525">
            <a:solidFill>
              <a:schemeClr val="tx1"/>
            </a:solidFill>
            <a:round/>
            <a:headEnd/>
            <a:tailEnd/>
          </a:ln>
        </p:spPr>
        <p:txBody>
          <a:bodyPr/>
          <a:lstStyle/>
          <a:p>
            <a:endParaRPr lang="en-US"/>
          </a:p>
        </p:txBody>
      </p:sp>
      <p:sp>
        <p:nvSpPr>
          <p:cNvPr id="136217" name="Line 25"/>
          <p:cNvSpPr>
            <a:spLocks noChangeShapeType="1"/>
          </p:cNvSpPr>
          <p:nvPr/>
        </p:nvSpPr>
        <p:spPr bwMode="auto">
          <a:xfrm>
            <a:off x="4419600" y="3276600"/>
            <a:ext cx="1143000" cy="838200"/>
          </a:xfrm>
          <a:prstGeom prst="line">
            <a:avLst/>
          </a:prstGeom>
          <a:noFill/>
          <a:ln w="9525">
            <a:solidFill>
              <a:schemeClr val="tx1"/>
            </a:solidFill>
            <a:round/>
            <a:headEnd/>
            <a:tailEnd/>
          </a:ln>
        </p:spPr>
        <p:txBody>
          <a:bodyPr/>
          <a:lstStyle/>
          <a:p>
            <a:endParaRPr lang="en-US"/>
          </a:p>
        </p:txBody>
      </p:sp>
      <p:sp>
        <p:nvSpPr>
          <p:cNvPr id="136218" name="Line 26"/>
          <p:cNvSpPr>
            <a:spLocks noChangeShapeType="1"/>
          </p:cNvSpPr>
          <p:nvPr/>
        </p:nvSpPr>
        <p:spPr bwMode="auto">
          <a:xfrm flipV="1">
            <a:off x="5943600" y="3276600"/>
            <a:ext cx="762000" cy="762000"/>
          </a:xfrm>
          <a:prstGeom prst="line">
            <a:avLst/>
          </a:prstGeom>
          <a:noFill/>
          <a:ln w="9525">
            <a:solidFill>
              <a:schemeClr val="tx1"/>
            </a:solidFill>
            <a:round/>
            <a:headEnd/>
            <a:tailEnd/>
          </a:ln>
        </p:spPr>
        <p:txBody>
          <a:bodyPr/>
          <a:lstStyle/>
          <a:p>
            <a:endParaRPr lang="en-US"/>
          </a:p>
        </p:txBody>
      </p:sp>
      <p:sp>
        <p:nvSpPr>
          <p:cNvPr id="136219" name="Line 27"/>
          <p:cNvSpPr>
            <a:spLocks noChangeShapeType="1"/>
          </p:cNvSpPr>
          <p:nvPr/>
        </p:nvSpPr>
        <p:spPr bwMode="auto">
          <a:xfrm flipV="1">
            <a:off x="4495800" y="2667000"/>
            <a:ext cx="533400" cy="228600"/>
          </a:xfrm>
          <a:prstGeom prst="line">
            <a:avLst/>
          </a:prstGeom>
          <a:noFill/>
          <a:ln w="9525">
            <a:solidFill>
              <a:schemeClr val="tx1"/>
            </a:solidFill>
            <a:round/>
            <a:headEnd/>
            <a:tailEnd/>
          </a:ln>
        </p:spPr>
        <p:txBody>
          <a:bodyPr/>
          <a:lstStyle/>
          <a:p>
            <a:endParaRPr lang="en-US"/>
          </a:p>
        </p:txBody>
      </p:sp>
      <p:sp>
        <p:nvSpPr>
          <p:cNvPr id="136220" name="Line 28"/>
          <p:cNvSpPr>
            <a:spLocks noChangeShapeType="1"/>
          </p:cNvSpPr>
          <p:nvPr/>
        </p:nvSpPr>
        <p:spPr bwMode="auto">
          <a:xfrm>
            <a:off x="5943600" y="2590800"/>
            <a:ext cx="533400" cy="304800"/>
          </a:xfrm>
          <a:prstGeom prst="line">
            <a:avLst/>
          </a:prstGeom>
          <a:noFill/>
          <a:ln w="9525">
            <a:solidFill>
              <a:schemeClr val="tx1"/>
            </a:solidFill>
            <a:round/>
            <a:headEnd/>
            <a:tailEnd/>
          </a:ln>
        </p:spPr>
        <p:txBody>
          <a:bodyPr/>
          <a:lstStyle/>
          <a:p>
            <a:endParaRPr lang="en-US"/>
          </a:p>
        </p:txBody>
      </p:sp>
      <p:sp>
        <p:nvSpPr>
          <p:cNvPr id="136221" name="Line 29"/>
          <p:cNvSpPr>
            <a:spLocks noChangeShapeType="1"/>
          </p:cNvSpPr>
          <p:nvPr/>
        </p:nvSpPr>
        <p:spPr bwMode="auto">
          <a:xfrm flipH="1">
            <a:off x="609600" y="5638800"/>
            <a:ext cx="685800" cy="762000"/>
          </a:xfrm>
          <a:prstGeom prst="line">
            <a:avLst/>
          </a:prstGeom>
          <a:noFill/>
          <a:ln w="9525">
            <a:solidFill>
              <a:schemeClr val="tx1"/>
            </a:solidFill>
            <a:round/>
            <a:headEnd/>
            <a:tailEnd/>
          </a:ln>
        </p:spPr>
        <p:txBody>
          <a:bodyPr/>
          <a:lstStyle/>
          <a:p>
            <a:endParaRPr lang="en-US"/>
          </a:p>
        </p:txBody>
      </p:sp>
      <p:sp>
        <p:nvSpPr>
          <p:cNvPr id="136222" name="Line 30"/>
          <p:cNvSpPr>
            <a:spLocks noChangeShapeType="1"/>
          </p:cNvSpPr>
          <p:nvPr/>
        </p:nvSpPr>
        <p:spPr bwMode="auto">
          <a:xfrm flipV="1">
            <a:off x="7391400" y="2209800"/>
            <a:ext cx="1219200" cy="533400"/>
          </a:xfrm>
          <a:prstGeom prst="line">
            <a:avLst/>
          </a:prstGeom>
          <a:noFill/>
          <a:ln w="9525">
            <a:solidFill>
              <a:schemeClr val="tx1"/>
            </a:solidFill>
            <a:round/>
            <a:headEnd/>
            <a:tailEnd/>
          </a:ln>
        </p:spPr>
        <p:txBody>
          <a:bodyPr/>
          <a:lstStyle/>
          <a:p>
            <a:endParaRPr lang="en-US"/>
          </a:p>
        </p:txBody>
      </p:sp>
      <p:sp>
        <p:nvSpPr>
          <p:cNvPr id="136223" name="Line 31"/>
          <p:cNvSpPr>
            <a:spLocks noChangeShapeType="1"/>
          </p:cNvSpPr>
          <p:nvPr/>
        </p:nvSpPr>
        <p:spPr bwMode="auto">
          <a:xfrm flipH="1">
            <a:off x="2438400" y="5562600"/>
            <a:ext cx="609600" cy="990600"/>
          </a:xfrm>
          <a:prstGeom prst="line">
            <a:avLst/>
          </a:prstGeom>
          <a:noFill/>
          <a:ln w="9525">
            <a:solidFill>
              <a:schemeClr val="tx1"/>
            </a:solidFill>
            <a:round/>
            <a:headEnd/>
            <a:tailEnd/>
          </a:ln>
        </p:spPr>
        <p:txBody>
          <a:bodyPr/>
          <a:lstStyle/>
          <a:p>
            <a:endParaRPr lang="en-US"/>
          </a:p>
        </p:txBody>
      </p:sp>
      <p:sp>
        <p:nvSpPr>
          <p:cNvPr id="88096" name="Text Box 32"/>
          <p:cNvSpPr txBox="1">
            <a:spLocks noChangeArrowheads="1"/>
          </p:cNvSpPr>
          <p:nvPr/>
        </p:nvSpPr>
        <p:spPr bwMode="auto">
          <a:xfrm>
            <a:off x="4876800" y="5257800"/>
            <a:ext cx="3429000" cy="457200"/>
          </a:xfrm>
          <a:prstGeom prst="rect">
            <a:avLst/>
          </a:prstGeom>
          <a:noFill/>
          <a:ln w="9525">
            <a:noFill/>
            <a:miter lim="800000"/>
            <a:headEnd/>
            <a:tailEnd/>
          </a:ln>
        </p:spPr>
        <p:txBody>
          <a:bodyPr>
            <a:spAutoFit/>
          </a:bodyPr>
          <a:lstStyle/>
          <a:p>
            <a:pPr>
              <a:spcBef>
                <a:spcPct val="50000"/>
              </a:spcBef>
            </a:pPr>
            <a:r>
              <a:rPr lang="en-US" sz="2400" b="1" dirty="0">
                <a:solidFill>
                  <a:srgbClr val="0000FF"/>
                </a:solidFill>
                <a:latin typeface="Lucida Console" pitchFamily="49" charset="0"/>
              </a:rPr>
              <a:t>GET </a:t>
            </a:r>
            <a:r>
              <a:rPr lang="en-US" sz="2400" b="1" dirty="0" smtClean="0">
                <a:solidFill>
                  <a:srgbClr val="0000FF"/>
                </a:solidFill>
                <a:latin typeface="Lucida Console" pitchFamily="49" charset="0"/>
              </a:rPr>
              <a:t>falun.html</a:t>
            </a:r>
            <a:endParaRPr lang="en-US" sz="2400" b="1" dirty="0">
              <a:solidFill>
                <a:srgbClr val="0000FF"/>
              </a:solidFill>
              <a:latin typeface="Lucida Console" pitchFamily="49" charset="0"/>
            </a:endParaRPr>
          </a:p>
        </p:txBody>
      </p:sp>
      <p:sp>
        <p:nvSpPr>
          <p:cNvPr id="88098" name="Text Box 34"/>
          <p:cNvSpPr txBox="1">
            <a:spLocks noChangeArrowheads="1"/>
          </p:cNvSpPr>
          <p:nvPr/>
        </p:nvSpPr>
        <p:spPr bwMode="auto">
          <a:xfrm>
            <a:off x="3657600" y="4495800"/>
            <a:ext cx="762000" cy="457200"/>
          </a:xfrm>
          <a:prstGeom prst="rect">
            <a:avLst/>
          </a:prstGeom>
          <a:noFill/>
          <a:ln w="9525">
            <a:noFill/>
            <a:miter lim="800000"/>
            <a:headEnd/>
            <a:tailEnd/>
          </a:ln>
        </p:spPr>
        <p:txBody>
          <a:bodyPr>
            <a:spAutoFit/>
          </a:bodyPr>
          <a:lstStyle/>
          <a:p>
            <a:pPr>
              <a:spcBef>
                <a:spcPct val="50000"/>
              </a:spcBef>
            </a:pPr>
            <a:r>
              <a:rPr lang="en-US" sz="2400" b="1">
                <a:solidFill>
                  <a:srgbClr val="FF0000"/>
                </a:solidFill>
                <a:latin typeface="Lucida Console" pitchFamily="49" charset="0"/>
              </a:rPr>
              <a:t>RST</a:t>
            </a:r>
          </a:p>
        </p:txBody>
      </p:sp>
      <p:sp>
        <p:nvSpPr>
          <p:cNvPr id="88099" name="Text Box 35"/>
          <p:cNvSpPr txBox="1">
            <a:spLocks noChangeArrowheads="1"/>
          </p:cNvSpPr>
          <p:nvPr/>
        </p:nvSpPr>
        <p:spPr bwMode="auto">
          <a:xfrm>
            <a:off x="4343400" y="4495800"/>
            <a:ext cx="762000" cy="457200"/>
          </a:xfrm>
          <a:prstGeom prst="rect">
            <a:avLst/>
          </a:prstGeom>
          <a:noFill/>
          <a:ln w="9525">
            <a:noFill/>
            <a:miter lim="800000"/>
            <a:headEnd/>
            <a:tailEnd/>
          </a:ln>
        </p:spPr>
        <p:txBody>
          <a:bodyPr>
            <a:spAutoFit/>
          </a:bodyPr>
          <a:lstStyle/>
          <a:p>
            <a:pPr>
              <a:spcBef>
                <a:spcPct val="50000"/>
              </a:spcBef>
            </a:pPr>
            <a:r>
              <a:rPr lang="en-US" sz="2400" b="1">
                <a:solidFill>
                  <a:srgbClr val="FF0000"/>
                </a:solidFill>
                <a:latin typeface="Lucida Console" pitchFamily="49" charset="0"/>
              </a:rPr>
              <a:t>RST</a:t>
            </a:r>
          </a:p>
        </p:txBody>
      </p:sp>
      <p:sp>
        <p:nvSpPr>
          <p:cNvPr id="36" name="Oval 20"/>
          <p:cNvSpPr>
            <a:spLocks noChangeArrowheads="1"/>
          </p:cNvSpPr>
          <p:nvPr/>
        </p:nvSpPr>
        <p:spPr bwMode="auto">
          <a:xfrm>
            <a:off x="3581400" y="3657600"/>
            <a:ext cx="1447800" cy="1447800"/>
          </a:xfrm>
          <a:prstGeom prst="ellipse">
            <a:avLst/>
          </a:prstGeom>
          <a:noFill/>
          <a:ln w="25400">
            <a:solidFill>
              <a:srgbClr val="FF0000"/>
            </a:solidFill>
            <a:round/>
            <a:headEnd/>
            <a:tailEnd/>
          </a:ln>
          <a:effectLst>
            <a:glow rad="101600">
              <a:schemeClr val="accent1">
                <a:satMod val="175000"/>
                <a:alpha val="40000"/>
              </a:schemeClr>
            </a:glow>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80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6.93889E-18 -4.07407E-6 L -0.10833 -0.14236 L -0.28507 -0.18217 L -0.41666 -0.06666 L -0.6 -0.07338 L -0.65659 -0.40231 " pathEditMode="relative" ptsTypes="AAAAAA">
                                      <p:cBhvr>
                                        <p:cTn id="14" dur="5000" fill="hold"/>
                                        <p:tgtEl>
                                          <p:spTgt spid="88096"/>
                                        </p:tgtEl>
                                        <p:attrNameLst>
                                          <p:attrName>ppt_x</p:attrName>
                                          <p:attrName>ppt_y</p:attrName>
                                        </p:attrNameLst>
                                      </p:cBhvr>
                                    </p:animMotion>
                                  </p:childTnLst>
                                </p:cTn>
                              </p:par>
                            </p:childTnLst>
                          </p:cTn>
                        </p:par>
                        <p:par>
                          <p:cTn id="15" fill="hold">
                            <p:stCondLst>
                              <p:cond delay="5000"/>
                            </p:stCondLst>
                            <p:childTnLst>
                              <p:par>
                                <p:cTn id="16" presetID="1" presetClass="entr" presetSubtype="0" fill="hold" grpId="0" nodeType="afterEffect">
                                  <p:stCondLst>
                                    <p:cond delay="0"/>
                                  </p:stCondLst>
                                  <p:childTnLst>
                                    <p:set>
                                      <p:cBhvr>
                                        <p:cTn id="17" dur="1" fill="hold">
                                          <p:stCondLst>
                                            <p:cond delay="0"/>
                                          </p:stCondLst>
                                        </p:cTn>
                                        <p:tgtEl>
                                          <p:spTgt spid="8809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8098"/>
                                        </p:tgtEl>
                                        <p:attrNameLst>
                                          <p:attrName>style.visibility</p:attrName>
                                        </p:attrNameLst>
                                      </p:cBhvr>
                                      <p:to>
                                        <p:strVal val="visible"/>
                                      </p:to>
                                    </p:set>
                                  </p:childTnLst>
                                </p:cTn>
                              </p:par>
                            </p:childTnLst>
                          </p:cTn>
                        </p:par>
                        <p:par>
                          <p:cTn id="20" fill="hold">
                            <p:stCondLst>
                              <p:cond delay="5000"/>
                            </p:stCondLst>
                            <p:childTnLst>
                              <p:par>
                                <p:cTn id="21" presetID="0" presetClass="path" presetSubtype="0" accel="50000" decel="50000" fill="hold" grpId="1" nodeType="afterEffect">
                                  <p:stCondLst>
                                    <p:cond delay="0"/>
                                  </p:stCondLst>
                                  <p:childTnLst>
                                    <p:animMotion origin="layout" path="M 0.0 0.0 L 0.1783 0.00903 L 0.3066 0.19121 " pathEditMode="relative" ptsTypes="AAA">
                                      <p:cBhvr>
                                        <p:cTn id="22" dur="2000" fill="hold"/>
                                        <p:tgtEl>
                                          <p:spTgt spid="88099"/>
                                        </p:tgtEl>
                                        <p:attrNameLst>
                                          <p:attrName>ppt_x</p:attrName>
                                          <p:attrName>ppt_y</p:attrName>
                                        </p:attrNameLst>
                                      </p:cBhvr>
                                    </p:animMotion>
                                  </p:childTnLst>
                                </p:cTn>
                              </p:par>
                              <p:par>
                                <p:cTn id="23" presetID="0" presetClass="path" presetSubtype="0" accel="50000" decel="50000" fill="hold" grpId="1" nodeType="withEffect">
                                  <p:stCondLst>
                                    <p:cond delay="0"/>
                                  </p:stCondLst>
                                  <p:childTnLst>
                                    <p:animMotion origin="layout" path="M 0.0 0.0 L -0.10989 0.1 L -0.29826 0.10672 L -0.36996 -0.21342 " pathEditMode="relative" ptsTypes="AAAA">
                                      <p:cBhvr>
                                        <p:cTn id="24" dur="2000" fill="hold"/>
                                        <p:tgtEl>
                                          <p:spTgt spid="8809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96" grpId="0"/>
      <p:bldP spid="88096" grpId="1"/>
      <p:bldP spid="88098" grpId="0"/>
      <p:bldP spid="88098" grpId="1"/>
      <p:bldP spid="88099" grpId="0"/>
      <p:bldP spid="88099" grpId="1"/>
      <p:bldP spid="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p:txBody>
          <a:bodyPr/>
          <a:lstStyle/>
          <a:p>
            <a:pPr eaLnBrk="1" hangingPunct="1"/>
            <a:r>
              <a:rPr lang="en-US" smtClean="0"/>
              <a:t>Censorship of HTML Responses</a:t>
            </a:r>
          </a:p>
        </p:txBody>
      </p:sp>
      <p:pic>
        <p:nvPicPr>
          <p:cNvPr id="136195" name="Picture 3" descr="MCj04247900000[1]"/>
          <p:cNvPicPr>
            <a:picLocks noGrp="1" noChangeAspect="1" noChangeArrowheads="1"/>
          </p:cNvPicPr>
          <p:nvPr>
            <p:ph sz="half" idx="4294967295"/>
          </p:nvPr>
        </p:nvPicPr>
        <p:blipFill>
          <a:blip r:embed="rId4"/>
          <a:srcRect/>
          <a:stretch>
            <a:fillRect/>
          </a:stretch>
        </p:blipFill>
        <p:spPr>
          <a:xfrm>
            <a:off x="381000" y="1905000"/>
            <a:ext cx="1708150" cy="1778000"/>
          </a:xfrm>
          <a:noFill/>
        </p:spPr>
      </p:pic>
      <p:pic>
        <p:nvPicPr>
          <p:cNvPr id="136196" name="Picture 4"/>
          <p:cNvPicPr>
            <a:picLocks noChangeAspect="1" noChangeArrowheads="1"/>
          </p:cNvPicPr>
          <p:nvPr/>
        </p:nvPicPr>
        <p:blipFill>
          <a:blip r:embed="rId5"/>
          <a:srcRect/>
          <a:stretch>
            <a:fillRect/>
          </a:stretch>
        </p:blipFill>
        <p:spPr bwMode="auto">
          <a:xfrm>
            <a:off x="2286000" y="3276600"/>
            <a:ext cx="749300" cy="904875"/>
          </a:xfrm>
          <a:prstGeom prst="rect">
            <a:avLst/>
          </a:prstGeom>
          <a:noFill/>
          <a:ln w="9525">
            <a:noFill/>
            <a:miter lim="800000"/>
            <a:headEnd/>
            <a:tailEnd/>
          </a:ln>
        </p:spPr>
      </p:pic>
      <p:pic>
        <p:nvPicPr>
          <p:cNvPr id="136197" name="Picture 5"/>
          <p:cNvPicPr>
            <a:picLocks noChangeAspect="1" noChangeArrowheads="1"/>
          </p:cNvPicPr>
          <p:nvPr/>
        </p:nvPicPr>
        <p:blipFill>
          <a:blip r:embed="rId6"/>
          <a:srcRect/>
          <a:stretch>
            <a:fillRect/>
          </a:stretch>
        </p:blipFill>
        <p:spPr bwMode="auto">
          <a:xfrm>
            <a:off x="6553200" y="2362200"/>
            <a:ext cx="749300" cy="904875"/>
          </a:xfrm>
          <a:prstGeom prst="rect">
            <a:avLst/>
          </a:prstGeom>
          <a:noFill/>
          <a:ln w="9525">
            <a:noFill/>
            <a:miter lim="800000"/>
            <a:headEnd/>
            <a:tailEnd/>
          </a:ln>
        </p:spPr>
      </p:pic>
      <p:pic>
        <p:nvPicPr>
          <p:cNvPr id="136198" name="Picture 6"/>
          <p:cNvPicPr>
            <a:picLocks noChangeAspect="1" noChangeArrowheads="1"/>
          </p:cNvPicPr>
          <p:nvPr/>
        </p:nvPicPr>
        <p:blipFill>
          <a:blip r:embed="rId6"/>
          <a:srcRect/>
          <a:stretch>
            <a:fillRect/>
          </a:stretch>
        </p:blipFill>
        <p:spPr bwMode="auto">
          <a:xfrm>
            <a:off x="4191000" y="5791200"/>
            <a:ext cx="749300" cy="904875"/>
          </a:xfrm>
          <a:prstGeom prst="rect">
            <a:avLst/>
          </a:prstGeom>
          <a:noFill/>
          <a:ln w="9525">
            <a:noFill/>
            <a:miter lim="800000"/>
            <a:headEnd/>
            <a:tailEnd/>
          </a:ln>
        </p:spPr>
      </p:pic>
      <p:pic>
        <p:nvPicPr>
          <p:cNvPr id="136199" name="Picture 7"/>
          <p:cNvPicPr>
            <a:picLocks noChangeAspect="1" noChangeArrowheads="1"/>
          </p:cNvPicPr>
          <p:nvPr/>
        </p:nvPicPr>
        <p:blipFill>
          <a:blip r:embed="rId6"/>
          <a:srcRect/>
          <a:stretch>
            <a:fillRect/>
          </a:stretch>
        </p:blipFill>
        <p:spPr bwMode="auto">
          <a:xfrm>
            <a:off x="1143000" y="4648200"/>
            <a:ext cx="749300" cy="904875"/>
          </a:xfrm>
          <a:prstGeom prst="rect">
            <a:avLst/>
          </a:prstGeom>
          <a:noFill/>
          <a:ln w="9525">
            <a:noFill/>
            <a:miter lim="800000"/>
            <a:headEnd/>
            <a:tailEnd/>
          </a:ln>
        </p:spPr>
      </p:pic>
      <p:pic>
        <p:nvPicPr>
          <p:cNvPr id="136200" name="Picture 8"/>
          <p:cNvPicPr>
            <a:picLocks noChangeAspect="1" noChangeArrowheads="1"/>
          </p:cNvPicPr>
          <p:nvPr/>
        </p:nvPicPr>
        <p:blipFill>
          <a:blip r:embed="rId6"/>
          <a:srcRect/>
          <a:stretch>
            <a:fillRect/>
          </a:stretch>
        </p:blipFill>
        <p:spPr bwMode="auto">
          <a:xfrm>
            <a:off x="3733800" y="2438400"/>
            <a:ext cx="749300" cy="904875"/>
          </a:xfrm>
          <a:prstGeom prst="rect">
            <a:avLst/>
          </a:prstGeom>
          <a:noFill/>
          <a:ln w="9525">
            <a:noFill/>
            <a:miter lim="800000"/>
            <a:headEnd/>
            <a:tailEnd/>
          </a:ln>
        </p:spPr>
      </p:pic>
      <p:pic>
        <p:nvPicPr>
          <p:cNvPr id="136201" name="Picture 9"/>
          <p:cNvPicPr>
            <a:picLocks noChangeAspect="1" noChangeArrowheads="1"/>
          </p:cNvPicPr>
          <p:nvPr/>
        </p:nvPicPr>
        <p:blipFill>
          <a:blip r:embed="rId6"/>
          <a:srcRect/>
          <a:stretch>
            <a:fillRect/>
          </a:stretch>
        </p:blipFill>
        <p:spPr bwMode="auto">
          <a:xfrm>
            <a:off x="2819400" y="4648200"/>
            <a:ext cx="749300" cy="904875"/>
          </a:xfrm>
          <a:prstGeom prst="rect">
            <a:avLst/>
          </a:prstGeom>
          <a:noFill/>
          <a:ln w="9525">
            <a:noFill/>
            <a:miter lim="800000"/>
            <a:headEnd/>
            <a:tailEnd/>
          </a:ln>
        </p:spPr>
      </p:pic>
      <p:pic>
        <p:nvPicPr>
          <p:cNvPr id="136202" name="Picture 10"/>
          <p:cNvPicPr>
            <a:picLocks noChangeAspect="1" noChangeArrowheads="1"/>
          </p:cNvPicPr>
          <p:nvPr/>
        </p:nvPicPr>
        <p:blipFill>
          <a:blip r:embed="rId6"/>
          <a:srcRect/>
          <a:stretch>
            <a:fillRect/>
          </a:stretch>
        </p:blipFill>
        <p:spPr bwMode="auto">
          <a:xfrm>
            <a:off x="3962400" y="3962400"/>
            <a:ext cx="749300" cy="904875"/>
          </a:xfrm>
          <a:prstGeom prst="rect">
            <a:avLst/>
          </a:prstGeom>
          <a:noFill/>
          <a:ln w="9525">
            <a:noFill/>
            <a:miter lim="800000"/>
            <a:headEnd/>
            <a:tailEnd/>
          </a:ln>
        </p:spPr>
      </p:pic>
      <p:pic>
        <p:nvPicPr>
          <p:cNvPr id="136203" name="Picture 11"/>
          <p:cNvPicPr>
            <a:picLocks noChangeAspect="1" noChangeArrowheads="1"/>
          </p:cNvPicPr>
          <p:nvPr/>
        </p:nvPicPr>
        <p:blipFill>
          <a:blip r:embed="rId6"/>
          <a:srcRect/>
          <a:stretch>
            <a:fillRect/>
          </a:stretch>
        </p:blipFill>
        <p:spPr bwMode="auto">
          <a:xfrm>
            <a:off x="5105400" y="2057400"/>
            <a:ext cx="749300" cy="904875"/>
          </a:xfrm>
          <a:prstGeom prst="rect">
            <a:avLst/>
          </a:prstGeom>
          <a:noFill/>
          <a:ln w="9525">
            <a:noFill/>
            <a:miter lim="800000"/>
            <a:headEnd/>
            <a:tailEnd/>
          </a:ln>
        </p:spPr>
      </p:pic>
      <p:pic>
        <p:nvPicPr>
          <p:cNvPr id="136204" name="Picture 12"/>
          <p:cNvPicPr>
            <a:picLocks noChangeAspect="1" noChangeArrowheads="1"/>
          </p:cNvPicPr>
          <p:nvPr/>
        </p:nvPicPr>
        <p:blipFill>
          <a:blip r:embed="rId6"/>
          <a:srcRect/>
          <a:stretch>
            <a:fillRect/>
          </a:stretch>
        </p:blipFill>
        <p:spPr bwMode="auto">
          <a:xfrm>
            <a:off x="5562600" y="4114800"/>
            <a:ext cx="749300" cy="904875"/>
          </a:xfrm>
          <a:prstGeom prst="rect">
            <a:avLst/>
          </a:prstGeom>
          <a:noFill/>
          <a:ln w="9525">
            <a:noFill/>
            <a:miter lim="800000"/>
            <a:headEnd/>
            <a:tailEnd/>
          </a:ln>
        </p:spPr>
      </p:pic>
      <p:graphicFrame>
        <p:nvGraphicFramePr>
          <p:cNvPr id="136205" name="Object 13"/>
          <p:cNvGraphicFramePr>
            <a:graphicFrameLocks noChangeAspect="1"/>
          </p:cNvGraphicFramePr>
          <p:nvPr>
            <p:ph sz="half" idx="4294967295"/>
          </p:nvPr>
        </p:nvGraphicFramePr>
        <p:xfrm>
          <a:off x="6934200" y="4191000"/>
          <a:ext cx="1874838" cy="2362200"/>
        </p:xfrm>
        <a:graphic>
          <a:graphicData uri="http://schemas.openxmlformats.org/presentationml/2006/ole">
            <p:oleObj spid="_x0000_s136205" name="Bitmap Image" r:id="rId7" imgW="2343477" imgH="2952381" progId="PBrush">
              <p:embed/>
            </p:oleObj>
          </a:graphicData>
        </a:graphic>
      </p:graphicFrame>
      <p:sp>
        <p:nvSpPr>
          <p:cNvPr id="136206" name="Line 14"/>
          <p:cNvSpPr>
            <a:spLocks noChangeShapeType="1"/>
          </p:cNvSpPr>
          <p:nvPr/>
        </p:nvSpPr>
        <p:spPr bwMode="auto">
          <a:xfrm flipH="1" flipV="1">
            <a:off x="6248400" y="4953000"/>
            <a:ext cx="609600" cy="609600"/>
          </a:xfrm>
          <a:prstGeom prst="line">
            <a:avLst/>
          </a:prstGeom>
          <a:noFill/>
          <a:ln w="9525">
            <a:solidFill>
              <a:schemeClr val="tx1"/>
            </a:solidFill>
            <a:round/>
            <a:headEnd/>
            <a:tailEnd/>
          </a:ln>
        </p:spPr>
        <p:txBody>
          <a:bodyPr/>
          <a:lstStyle/>
          <a:p>
            <a:endParaRPr lang="en-US"/>
          </a:p>
        </p:txBody>
      </p:sp>
      <p:sp>
        <p:nvSpPr>
          <p:cNvPr id="136207" name="Line 15"/>
          <p:cNvSpPr>
            <a:spLocks noChangeShapeType="1"/>
          </p:cNvSpPr>
          <p:nvPr/>
        </p:nvSpPr>
        <p:spPr bwMode="auto">
          <a:xfrm flipH="1">
            <a:off x="4800600" y="5029200"/>
            <a:ext cx="838200" cy="762000"/>
          </a:xfrm>
          <a:prstGeom prst="line">
            <a:avLst/>
          </a:prstGeom>
          <a:noFill/>
          <a:ln w="9525">
            <a:solidFill>
              <a:schemeClr val="tx1"/>
            </a:solidFill>
            <a:round/>
            <a:headEnd/>
            <a:tailEnd/>
          </a:ln>
        </p:spPr>
        <p:txBody>
          <a:bodyPr/>
          <a:lstStyle/>
          <a:p>
            <a:endParaRPr lang="en-US"/>
          </a:p>
        </p:txBody>
      </p:sp>
      <p:sp>
        <p:nvSpPr>
          <p:cNvPr id="136208" name="Line 16"/>
          <p:cNvSpPr>
            <a:spLocks noChangeShapeType="1"/>
          </p:cNvSpPr>
          <p:nvPr/>
        </p:nvSpPr>
        <p:spPr bwMode="auto">
          <a:xfrm flipV="1">
            <a:off x="4419600" y="4876800"/>
            <a:ext cx="0" cy="838200"/>
          </a:xfrm>
          <a:prstGeom prst="line">
            <a:avLst/>
          </a:prstGeom>
          <a:noFill/>
          <a:ln w="9525">
            <a:solidFill>
              <a:schemeClr val="tx1"/>
            </a:solidFill>
            <a:round/>
            <a:headEnd/>
            <a:tailEnd/>
          </a:ln>
        </p:spPr>
        <p:txBody>
          <a:bodyPr/>
          <a:lstStyle/>
          <a:p>
            <a:endParaRPr lang="en-US"/>
          </a:p>
        </p:txBody>
      </p:sp>
      <p:sp>
        <p:nvSpPr>
          <p:cNvPr id="136209" name="Line 17"/>
          <p:cNvSpPr>
            <a:spLocks noChangeShapeType="1"/>
          </p:cNvSpPr>
          <p:nvPr/>
        </p:nvSpPr>
        <p:spPr bwMode="auto">
          <a:xfrm flipH="1" flipV="1">
            <a:off x="3429000" y="5562600"/>
            <a:ext cx="685800" cy="762000"/>
          </a:xfrm>
          <a:prstGeom prst="line">
            <a:avLst/>
          </a:prstGeom>
          <a:noFill/>
          <a:ln w="9525">
            <a:solidFill>
              <a:schemeClr val="tx1"/>
            </a:solidFill>
            <a:round/>
            <a:headEnd/>
            <a:tailEnd/>
          </a:ln>
        </p:spPr>
        <p:txBody>
          <a:bodyPr/>
          <a:lstStyle/>
          <a:p>
            <a:endParaRPr lang="en-US"/>
          </a:p>
        </p:txBody>
      </p:sp>
      <p:sp>
        <p:nvSpPr>
          <p:cNvPr id="136210" name="Line 18"/>
          <p:cNvSpPr>
            <a:spLocks noChangeShapeType="1"/>
          </p:cNvSpPr>
          <p:nvPr/>
        </p:nvSpPr>
        <p:spPr bwMode="auto">
          <a:xfrm flipH="1">
            <a:off x="1981200" y="5181600"/>
            <a:ext cx="838200" cy="0"/>
          </a:xfrm>
          <a:prstGeom prst="line">
            <a:avLst/>
          </a:prstGeom>
          <a:noFill/>
          <a:ln w="9525">
            <a:solidFill>
              <a:schemeClr val="tx1"/>
            </a:solidFill>
            <a:round/>
            <a:headEnd/>
            <a:tailEnd/>
          </a:ln>
        </p:spPr>
        <p:txBody>
          <a:bodyPr/>
          <a:lstStyle/>
          <a:p>
            <a:endParaRPr lang="en-US"/>
          </a:p>
        </p:txBody>
      </p:sp>
      <p:sp>
        <p:nvSpPr>
          <p:cNvPr id="136211" name="Line 19"/>
          <p:cNvSpPr>
            <a:spLocks noChangeShapeType="1"/>
          </p:cNvSpPr>
          <p:nvPr/>
        </p:nvSpPr>
        <p:spPr bwMode="auto">
          <a:xfrm flipH="1" flipV="1">
            <a:off x="2895600" y="4267200"/>
            <a:ext cx="152400" cy="381000"/>
          </a:xfrm>
          <a:prstGeom prst="line">
            <a:avLst/>
          </a:prstGeom>
          <a:noFill/>
          <a:ln w="9525">
            <a:solidFill>
              <a:schemeClr val="tx1"/>
            </a:solidFill>
            <a:round/>
            <a:headEnd/>
            <a:tailEnd/>
          </a:ln>
        </p:spPr>
        <p:txBody>
          <a:bodyPr/>
          <a:lstStyle/>
          <a:p>
            <a:endParaRPr lang="en-US"/>
          </a:p>
        </p:txBody>
      </p:sp>
      <p:sp>
        <p:nvSpPr>
          <p:cNvPr id="136212" name="Line 20"/>
          <p:cNvSpPr>
            <a:spLocks noChangeShapeType="1"/>
          </p:cNvSpPr>
          <p:nvPr/>
        </p:nvSpPr>
        <p:spPr bwMode="auto">
          <a:xfrm flipV="1">
            <a:off x="1828800" y="4191000"/>
            <a:ext cx="457200" cy="381000"/>
          </a:xfrm>
          <a:prstGeom prst="line">
            <a:avLst/>
          </a:prstGeom>
          <a:noFill/>
          <a:ln w="9525">
            <a:solidFill>
              <a:schemeClr val="tx1"/>
            </a:solidFill>
            <a:round/>
            <a:headEnd/>
            <a:tailEnd/>
          </a:ln>
        </p:spPr>
        <p:txBody>
          <a:bodyPr/>
          <a:lstStyle/>
          <a:p>
            <a:endParaRPr lang="en-US"/>
          </a:p>
        </p:txBody>
      </p:sp>
      <p:sp>
        <p:nvSpPr>
          <p:cNvPr id="136213" name="Line 21"/>
          <p:cNvSpPr>
            <a:spLocks noChangeShapeType="1"/>
          </p:cNvSpPr>
          <p:nvPr/>
        </p:nvSpPr>
        <p:spPr bwMode="auto">
          <a:xfrm flipH="1" flipV="1">
            <a:off x="1219200" y="3810000"/>
            <a:ext cx="152400" cy="762000"/>
          </a:xfrm>
          <a:prstGeom prst="line">
            <a:avLst/>
          </a:prstGeom>
          <a:noFill/>
          <a:ln w="9525">
            <a:solidFill>
              <a:schemeClr val="tx1"/>
            </a:solidFill>
            <a:round/>
            <a:headEnd/>
            <a:tailEnd/>
          </a:ln>
        </p:spPr>
        <p:txBody>
          <a:bodyPr/>
          <a:lstStyle/>
          <a:p>
            <a:endParaRPr lang="en-US"/>
          </a:p>
        </p:txBody>
      </p:sp>
      <p:sp>
        <p:nvSpPr>
          <p:cNvPr id="136214" name="Line 22"/>
          <p:cNvSpPr>
            <a:spLocks noChangeShapeType="1"/>
          </p:cNvSpPr>
          <p:nvPr/>
        </p:nvSpPr>
        <p:spPr bwMode="auto">
          <a:xfrm>
            <a:off x="4800600" y="4495800"/>
            <a:ext cx="762000" cy="228600"/>
          </a:xfrm>
          <a:prstGeom prst="line">
            <a:avLst/>
          </a:prstGeom>
          <a:noFill/>
          <a:ln w="9525">
            <a:solidFill>
              <a:schemeClr val="tx1"/>
            </a:solidFill>
            <a:round/>
            <a:headEnd/>
            <a:tailEnd/>
          </a:ln>
        </p:spPr>
        <p:txBody>
          <a:bodyPr/>
          <a:lstStyle/>
          <a:p>
            <a:endParaRPr lang="en-US"/>
          </a:p>
        </p:txBody>
      </p:sp>
      <p:sp>
        <p:nvSpPr>
          <p:cNvPr id="136215" name="Line 23"/>
          <p:cNvSpPr>
            <a:spLocks noChangeShapeType="1"/>
          </p:cNvSpPr>
          <p:nvPr/>
        </p:nvSpPr>
        <p:spPr bwMode="auto">
          <a:xfrm flipV="1">
            <a:off x="3505200" y="4343400"/>
            <a:ext cx="381000" cy="304800"/>
          </a:xfrm>
          <a:prstGeom prst="line">
            <a:avLst/>
          </a:prstGeom>
          <a:noFill/>
          <a:ln w="9525">
            <a:solidFill>
              <a:schemeClr val="tx1"/>
            </a:solidFill>
            <a:round/>
            <a:headEnd/>
            <a:tailEnd/>
          </a:ln>
        </p:spPr>
        <p:txBody>
          <a:bodyPr/>
          <a:lstStyle/>
          <a:p>
            <a:endParaRPr lang="en-US"/>
          </a:p>
        </p:txBody>
      </p:sp>
      <p:sp>
        <p:nvSpPr>
          <p:cNvPr id="136216" name="Line 24"/>
          <p:cNvSpPr>
            <a:spLocks noChangeShapeType="1"/>
          </p:cNvSpPr>
          <p:nvPr/>
        </p:nvSpPr>
        <p:spPr bwMode="auto">
          <a:xfrm flipV="1">
            <a:off x="3276600" y="3352800"/>
            <a:ext cx="685800" cy="1219200"/>
          </a:xfrm>
          <a:prstGeom prst="line">
            <a:avLst/>
          </a:prstGeom>
          <a:noFill/>
          <a:ln w="9525">
            <a:solidFill>
              <a:schemeClr val="tx1"/>
            </a:solidFill>
            <a:round/>
            <a:headEnd/>
            <a:tailEnd/>
          </a:ln>
        </p:spPr>
        <p:txBody>
          <a:bodyPr/>
          <a:lstStyle/>
          <a:p>
            <a:endParaRPr lang="en-US"/>
          </a:p>
        </p:txBody>
      </p:sp>
      <p:sp>
        <p:nvSpPr>
          <p:cNvPr id="136217" name="Line 25"/>
          <p:cNvSpPr>
            <a:spLocks noChangeShapeType="1"/>
          </p:cNvSpPr>
          <p:nvPr/>
        </p:nvSpPr>
        <p:spPr bwMode="auto">
          <a:xfrm>
            <a:off x="4419600" y="3276600"/>
            <a:ext cx="1143000" cy="838200"/>
          </a:xfrm>
          <a:prstGeom prst="line">
            <a:avLst/>
          </a:prstGeom>
          <a:noFill/>
          <a:ln w="9525">
            <a:solidFill>
              <a:schemeClr val="tx1"/>
            </a:solidFill>
            <a:round/>
            <a:headEnd/>
            <a:tailEnd/>
          </a:ln>
        </p:spPr>
        <p:txBody>
          <a:bodyPr/>
          <a:lstStyle/>
          <a:p>
            <a:endParaRPr lang="en-US"/>
          </a:p>
        </p:txBody>
      </p:sp>
      <p:sp>
        <p:nvSpPr>
          <p:cNvPr id="136218" name="Line 26"/>
          <p:cNvSpPr>
            <a:spLocks noChangeShapeType="1"/>
          </p:cNvSpPr>
          <p:nvPr/>
        </p:nvSpPr>
        <p:spPr bwMode="auto">
          <a:xfrm flipV="1">
            <a:off x="5943600" y="3276600"/>
            <a:ext cx="762000" cy="762000"/>
          </a:xfrm>
          <a:prstGeom prst="line">
            <a:avLst/>
          </a:prstGeom>
          <a:noFill/>
          <a:ln w="9525">
            <a:solidFill>
              <a:schemeClr val="tx1"/>
            </a:solidFill>
            <a:round/>
            <a:headEnd/>
            <a:tailEnd/>
          </a:ln>
        </p:spPr>
        <p:txBody>
          <a:bodyPr/>
          <a:lstStyle/>
          <a:p>
            <a:endParaRPr lang="en-US"/>
          </a:p>
        </p:txBody>
      </p:sp>
      <p:sp>
        <p:nvSpPr>
          <p:cNvPr id="136219" name="Line 27"/>
          <p:cNvSpPr>
            <a:spLocks noChangeShapeType="1"/>
          </p:cNvSpPr>
          <p:nvPr/>
        </p:nvSpPr>
        <p:spPr bwMode="auto">
          <a:xfrm flipV="1">
            <a:off x="4495800" y="2667000"/>
            <a:ext cx="533400" cy="228600"/>
          </a:xfrm>
          <a:prstGeom prst="line">
            <a:avLst/>
          </a:prstGeom>
          <a:noFill/>
          <a:ln w="9525">
            <a:solidFill>
              <a:schemeClr val="tx1"/>
            </a:solidFill>
            <a:round/>
            <a:headEnd/>
            <a:tailEnd/>
          </a:ln>
        </p:spPr>
        <p:txBody>
          <a:bodyPr/>
          <a:lstStyle/>
          <a:p>
            <a:endParaRPr lang="en-US"/>
          </a:p>
        </p:txBody>
      </p:sp>
      <p:sp>
        <p:nvSpPr>
          <p:cNvPr id="136220" name="Line 28"/>
          <p:cNvSpPr>
            <a:spLocks noChangeShapeType="1"/>
          </p:cNvSpPr>
          <p:nvPr/>
        </p:nvSpPr>
        <p:spPr bwMode="auto">
          <a:xfrm>
            <a:off x="5943600" y="2590800"/>
            <a:ext cx="533400" cy="304800"/>
          </a:xfrm>
          <a:prstGeom prst="line">
            <a:avLst/>
          </a:prstGeom>
          <a:noFill/>
          <a:ln w="9525">
            <a:solidFill>
              <a:schemeClr val="tx1"/>
            </a:solidFill>
            <a:round/>
            <a:headEnd/>
            <a:tailEnd/>
          </a:ln>
        </p:spPr>
        <p:txBody>
          <a:bodyPr/>
          <a:lstStyle/>
          <a:p>
            <a:endParaRPr lang="en-US"/>
          </a:p>
        </p:txBody>
      </p:sp>
      <p:sp>
        <p:nvSpPr>
          <p:cNvPr id="136221" name="Line 29"/>
          <p:cNvSpPr>
            <a:spLocks noChangeShapeType="1"/>
          </p:cNvSpPr>
          <p:nvPr/>
        </p:nvSpPr>
        <p:spPr bwMode="auto">
          <a:xfrm flipH="1">
            <a:off x="609600" y="5638800"/>
            <a:ext cx="685800" cy="762000"/>
          </a:xfrm>
          <a:prstGeom prst="line">
            <a:avLst/>
          </a:prstGeom>
          <a:noFill/>
          <a:ln w="9525">
            <a:solidFill>
              <a:schemeClr val="tx1"/>
            </a:solidFill>
            <a:round/>
            <a:headEnd/>
            <a:tailEnd/>
          </a:ln>
        </p:spPr>
        <p:txBody>
          <a:bodyPr/>
          <a:lstStyle/>
          <a:p>
            <a:endParaRPr lang="en-US"/>
          </a:p>
        </p:txBody>
      </p:sp>
      <p:sp>
        <p:nvSpPr>
          <p:cNvPr id="136222" name="Line 30"/>
          <p:cNvSpPr>
            <a:spLocks noChangeShapeType="1"/>
          </p:cNvSpPr>
          <p:nvPr/>
        </p:nvSpPr>
        <p:spPr bwMode="auto">
          <a:xfrm flipV="1">
            <a:off x="7391400" y="2209800"/>
            <a:ext cx="1219200" cy="533400"/>
          </a:xfrm>
          <a:prstGeom prst="line">
            <a:avLst/>
          </a:prstGeom>
          <a:noFill/>
          <a:ln w="9525">
            <a:solidFill>
              <a:schemeClr val="tx1"/>
            </a:solidFill>
            <a:round/>
            <a:headEnd/>
            <a:tailEnd/>
          </a:ln>
        </p:spPr>
        <p:txBody>
          <a:bodyPr/>
          <a:lstStyle/>
          <a:p>
            <a:endParaRPr lang="en-US"/>
          </a:p>
        </p:txBody>
      </p:sp>
      <p:sp>
        <p:nvSpPr>
          <p:cNvPr id="136223" name="Line 31"/>
          <p:cNvSpPr>
            <a:spLocks noChangeShapeType="1"/>
          </p:cNvSpPr>
          <p:nvPr/>
        </p:nvSpPr>
        <p:spPr bwMode="auto">
          <a:xfrm flipH="1">
            <a:off x="2438400" y="5562600"/>
            <a:ext cx="609600" cy="990600"/>
          </a:xfrm>
          <a:prstGeom prst="line">
            <a:avLst/>
          </a:prstGeom>
          <a:noFill/>
          <a:ln w="9525">
            <a:solidFill>
              <a:schemeClr val="tx1"/>
            </a:solidFill>
            <a:round/>
            <a:headEnd/>
            <a:tailEnd/>
          </a:ln>
        </p:spPr>
        <p:txBody>
          <a:bodyPr/>
          <a:lstStyle/>
          <a:p>
            <a:endParaRPr lang="en-US"/>
          </a:p>
        </p:txBody>
      </p:sp>
      <p:sp>
        <p:nvSpPr>
          <p:cNvPr id="88096" name="Text Box 32"/>
          <p:cNvSpPr txBox="1">
            <a:spLocks noChangeArrowheads="1"/>
          </p:cNvSpPr>
          <p:nvPr/>
        </p:nvSpPr>
        <p:spPr bwMode="auto">
          <a:xfrm>
            <a:off x="4876800" y="5257800"/>
            <a:ext cx="3429000" cy="457200"/>
          </a:xfrm>
          <a:prstGeom prst="rect">
            <a:avLst/>
          </a:prstGeom>
          <a:noFill/>
          <a:ln w="9525">
            <a:noFill/>
            <a:miter lim="800000"/>
            <a:headEnd/>
            <a:tailEnd/>
          </a:ln>
        </p:spPr>
        <p:txBody>
          <a:bodyPr>
            <a:spAutoFit/>
          </a:bodyPr>
          <a:lstStyle/>
          <a:p>
            <a:pPr>
              <a:spcBef>
                <a:spcPct val="50000"/>
              </a:spcBef>
            </a:pPr>
            <a:r>
              <a:rPr lang="en-US" sz="2400" b="1">
                <a:solidFill>
                  <a:srgbClr val="0000FF"/>
                </a:solidFill>
                <a:latin typeface="Lucida Console" pitchFamily="49" charset="0"/>
              </a:rPr>
              <a:t>GET hello.html</a:t>
            </a:r>
          </a:p>
        </p:txBody>
      </p:sp>
      <p:sp>
        <p:nvSpPr>
          <p:cNvPr id="88097" name="Text Box 33"/>
          <p:cNvSpPr txBox="1">
            <a:spLocks noChangeArrowheads="1"/>
          </p:cNvSpPr>
          <p:nvPr/>
        </p:nvSpPr>
        <p:spPr bwMode="auto">
          <a:xfrm>
            <a:off x="228600" y="2362200"/>
            <a:ext cx="4038600" cy="457200"/>
          </a:xfrm>
          <a:prstGeom prst="rect">
            <a:avLst/>
          </a:prstGeom>
          <a:noFill/>
          <a:ln w="9525">
            <a:noFill/>
            <a:miter lim="800000"/>
            <a:headEnd/>
            <a:tailEnd/>
          </a:ln>
        </p:spPr>
        <p:txBody>
          <a:bodyPr>
            <a:spAutoFit/>
          </a:bodyPr>
          <a:lstStyle/>
          <a:p>
            <a:pPr>
              <a:spcBef>
                <a:spcPct val="50000"/>
              </a:spcBef>
            </a:pPr>
            <a:r>
              <a:rPr lang="en-US" sz="2400" b="1">
                <a:solidFill>
                  <a:srgbClr val="0000FF"/>
                </a:solidFill>
                <a:latin typeface="Lucida Console" pitchFamily="49" charset="0"/>
              </a:rPr>
              <a:t>&lt;HTTP&gt; falun …</a:t>
            </a:r>
          </a:p>
        </p:txBody>
      </p:sp>
      <p:sp>
        <p:nvSpPr>
          <p:cNvPr id="88098" name="Text Box 34"/>
          <p:cNvSpPr txBox="1">
            <a:spLocks noChangeArrowheads="1"/>
          </p:cNvSpPr>
          <p:nvPr/>
        </p:nvSpPr>
        <p:spPr bwMode="auto">
          <a:xfrm>
            <a:off x="3657600" y="4495800"/>
            <a:ext cx="762000" cy="457200"/>
          </a:xfrm>
          <a:prstGeom prst="rect">
            <a:avLst/>
          </a:prstGeom>
          <a:noFill/>
          <a:ln w="9525">
            <a:noFill/>
            <a:miter lim="800000"/>
            <a:headEnd/>
            <a:tailEnd/>
          </a:ln>
        </p:spPr>
        <p:txBody>
          <a:bodyPr>
            <a:spAutoFit/>
          </a:bodyPr>
          <a:lstStyle/>
          <a:p>
            <a:pPr>
              <a:spcBef>
                <a:spcPct val="50000"/>
              </a:spcBef>
            </a:pPr>
            <a:r>
              <a:rPr lang="en-US" sz="2400" b="1">
                <a:solidFill>
                  <a:srgbClr val="FF0000"/>
                </a:solidFill>
                <a:latin typeface="Lucida Console" pitchFamily="49" charset="0"/>
              </a:rPr>
              <a:t>RST</a:t>
            </a:r>
          </a:p>
        </p:txBody>
      </p:sp>
      <p:sp>
        <p:nvSpPr>
          <p:cNvPr id="88099" name="Text Box 35"/>
          <p:cNvSpPr txBox="1">
            <a:spLocks noChangeArrowheads="1"/>
          </p:cNvSpPr>
          <p:nvPr/>
        </p:nvSpPr>
        <p:spPr bwMode="auto">
          <a:xfrm>
            <a:off x="4343400" y="4495800"/>
            <a:ext cx="762000" cy="457200"/>
          </a:xfrm>
          <a:prstGeom prst="rect">
            <a:avLst/>
          </a:prstGeom>
          <a:noFill/>
          <a:ln w="9525">
            <a:noFill/>
            <a:miter lim="800000"/>
            <a:headEnd/>
            <a:tailEnd/>
          </a:ln>
        </p:spPr>
        <p:txBody>
          <a:bodyPr>
            <a:spAutoFit/>
          </a:bodyPr>
          <a:lstStyle/>
          <a:p>
            <a:pPr>
              <a:spcBef>
                <a:spcPct val="50000"/>
              </a:spcBef>
            </a:pPr>
            <a:r>
              <a:rPr lang="en-US" sz="2400" b="1">
                <a:solidFill>
                  <a:srgbClr val="FF0000"/>
                </a:solidFill>
                <a:latin typeface="Lucida Console" pitchFamily="49" charset="0"/>
              </a:rPr>
              <a:t>RST</a:t>
            </a:r>
          </a:p>
        </p:txBody>
      </p:sp>
      <p:sp>
        <p:nvSpPr>
          <p:cNvPr id="36" name="Oval 20"/>
          <p:cNvSpPr>
            <a:spLocks noChangeArrowheads="1"/>
          </p:cNvSpPr>
          <p:nvPr/>
        </p:nvSpPr>
        <p:spPr bwMode="auto">
          <a:xfrm>
            <a:off x="3581400" y="3657600"/>
            <a:ext cx="1447800" cy="1447800"/>
          </a:xfrm>
          <a:prstGeom prst="ellipse">
            <a:avLst/>
          </a:prstGeom>
          <a:noFill/>
          <a:ln w="25400">
            <a:solidFill>
              <a:srgbClr val="FF0000"/>
            </a:solidFill>
            <a:round/>
            <a:headEnd/>
            <a:tailEnd/>
          </a:ln>
          <a:effectLst>
            <a:glow rad="101600">
              <a:schemeClr val="accent1">
                <a:satMod val="175000"/>
                <a:alpha val="40000"/>
              </a:schemeClr>
            </a:glow>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80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6.93889E-18 -4.07407E-6 L -0.10833 -0.14236 L -0.28507 -0.18217 L -0.41666 -0.06666 L -0.6 -0.07338 L -0.65659 -0.40231 " pathEditMode="relative" ptsTypes="AAAAAA">
                                      <p:cBhvr>
                                        <p:cTn id="10" dur="5000" fill="hold"/>
                                        <p:tgtEl>
                                          <p:spTgt spid="88096"/>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8809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80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grpId="1" nodeType="clickEffect">
                                  <p:stCondLst>
                                    <p:cond delay="0"/>
                                  </p:stCondLst>
                                  <p:childTnLst>
                                    <p:animMotion origin="layout" path="M 0.0 0.0 L 0.06667 0.35347 L 0.19653 0.15555 L 0.24983 0.34236 L 0.37674 0.24676 L 0.5467 0.27338 L 0.71007 0.44236 " pathEditMode="relative" ptsTypes="AAAAAAA">
                                      <p:cBhvr>
                                        <p:cTn id="20" dur="5000" fill="hold"/>
                                        <p:tgtEl>
                                          <p:spTgt spid="88097"/>
                                        </p:tgtEl>
                                        <p:attrNameLst>
                                          <p:attrName>ppt_x</p:attrName>
                                          <p:attrName>ppt_y</p:attrName>
                                        </p:attrNameLst>
                                      </p:cBhvr>
                                    </p:animMotion>
                                  </p:childTnLst>
                                </p:cTn>
                              </p:par>
                            </p:childTnLst>
                          </p:cTn>
                        </p:par>
                        <p:par>
                          <p:cTn id="21" fill="hold">
                            <p:stCondLst>
                              <p:cond delay="5000"/>
                            </p:stCondLst>
                            <p:childTnLst>
                              <p:par>
                                <p:cTn id="22" presetID="1" presetClass="entr" presetSubtype="0" fill="hold" grpId="0" nodeType="afterEffect">
                                  <p:stCondLst>
                                    <p:cond delay="0"/>
                                  </p:stCondLst>
                                  <p:childTnLst>
                                    <p:set>
                                      <p:cBhvr>
                                        <p:cTn id="23" dur="1" fill="hold">
                                          <p:stCondLst>
                                            <p:cond delay="0"/>
                                          </p:stCondLst>
                                        </p:cTn>
                                        <p:tgtEl>
                                          <p:spTgt spid="8809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8098"/>
                                        </p:tgtEl>
                                        <p:attrNameLst>
                                          <p:attrName>style.visibility</p:attrName>
                                        </p:attrNameLst>
                                      </p:cBhvr>
                                      <p:to>
                                        <p:strVal val="visible"/>
                                      </p:to>
                                    </p:set>
                                  </p:childTnLst>
                                </p:cTn>
                              </p:par>
                            </p:childTnLst>
                          </p:cTn>
                        </p:par>
                        <p:par>
                          <p:cTn id="26" fill="hold">
                            <p:stCondLst>
                              <p:cond delay="5000"/>
                            </p:stCondLst>
                            <p:childTnLst>
                              <p:par>
                                <p:cTn id="27" presetID="0" presetClass="path" presetSubtype="0" accel="50000" decel="50000" fill="hold" grpId="1" nodeType="afterEffect">
                                  <p:stCondLst>
                                    <p:cond delay="0"/>
                                  </p:stCondLst>
                                  <p:childTnLst>
                                    <p:animMotion origin="layout" path="M 0.0 0.0 L 0.1783 0.00903 L 0.3066 0.19121 " pathEditMode="relative" ptsTypes="AAA">
                                      <p:cBhvr>
                                        <p:cTn id="28" dur="2000" fill="hold"/>
                                        <p:tgtEl>
                                          <p:spTgt spid="88099"/>
                                        </p:tgtEl>
                                        <p:attrNameLst>
                                          <p:attrName>ppt_x</p:attrName>
                                          <p:attrName>ppt_y</p:attrName>
                                        </p:attrNameLst>
                                      </p:cBhvr>
                                    </p:animMotion>
                                  </p:childTnLst>
                                </p:cTn>
                              </p:par>
                              <p:par>
                                <p:cTn id="29" presetID="0" presetClass="path" presetSubtype="0" accel="50000" decel="50000" fill="hold" grpId="1" nodeType="withEffect">
                                  <p:stCondLst>
                                    <p:cond delay="0"/>
                                  </p:stCondLst>
                                  <p:childTnLst>
                                    <p:animMotion origin="layout" path="M 0.0 0.0 L -0.10989 0.1 L -0.29826 0.10672 L -0.36996 -0.21342 " pathEditMode="relative" ptsTypes="AAAA">
                                      <p:cBhvr>
                                        <p:cTn id="30" dur="2000" fill="hold"/>
                                        <p:tgtEl>
                                          <p:spTgt spid="8809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96" grpId="0"/>
      <p:bldP spid="88096" grpId="1"/>
      <p:bldP spid="88096" grpId="2"/>
      <p:bldP spid="88097" grpId="0"/>
      <p:bldP spid="88097" grpId="1"/>
      <p:bldP spid="88098" grpId="0"/>
      <p:bldP spid="88098" grpId="1"/>
      <p:bldP spid="88099" grpId="0"/>
      <p:bldP spid="8809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p:txBody>
          <a:bodyPr/>
          <a:lstStyle/>
          <a:p>
            <a:pPr eaLnBrk="1" hangingPunct="1"/>
            <a:r>
              <a:rPr lang="en-US" smtClean="0"/>
              <a:t>Locating Filtering Routers</a:t>
            </a:r>
          </a:p>
        </p:txBody>
      </p:sp>
      <p:pic>
        <p:nvPicPr>
          <p:cNvPr id="142339" name="Picture 3" descr="MCj04247900000[1]"/>
          <p:cNvPicPr>
            <a:picLocks noGrp="1" noChangeAspect="1" noChangeArrowheads="1"/>
          </p:cNvPicPr>
          <p:nvPr>
            <p:ph sz="half" idx="4294967295"/>
          </p:nvPr>
        </p:nvPicPr>
        <p:blipFill>
          <a:blip r:embed="rId3"/>
          <a:srcRect/>
          <a:stretch>
            <a:fillRect/>
          </a:stretch>
        </p:blipFill>
        <p:spPr>
          <a:xfrm>
            <a:off x="381000" y="1905000"/>
            <a:ext cx="1708150" cy="1778000"/>
          </a:xfrm>
          <a:noFill/>
        </p:spPr>
      </p:pic>
      <p:pic>
        <p:nvPicPr>
          <p:cNvPr id="142340" name="Picture 4"/>
          <p:cNvPicPr>
            <a:picLocks noChangeAspect="1" noChangeArrowheads="1"/>
          </p:cNvPicPr>
          <p:nvPr/>
        </p:nvPicPr>
        <p:blipFill>
          <a:blip r:embed="rId4"/>
          <a:srcRect/>
          <a:stretch>
            <a:fillRect/>
          </a:stretch>
        </p:blipFill>
        <p:spPr bwMode="auto">
          <a:xfrm>
            <a:off x="2286000" y="3276600"/>
            <a:ext cx="749300" cy="904875"/>
          </a:xfrm>
          <a:prstGeom prst="rect">
            <a:avLst/>
          </a:prstGeom>
          <a:noFill/>
          <a:ln w="9525">
            <a:noFill/>
            <a:miter lim="800000"/>
            <a:headEnd/>
            <a:tailEnd/>
          </a:ln>
        </p:spPr>
      </p:pic>
      <p:pic>
        <p:nvPicPr>
          <p:cNvPr id="142341" name="Picture 5"/>
          <p:cNvPicPr>
            <a:picLocks noChangeAspect="1" noChangeArrowheads="1"/>
          </p:cNvPicPr>
          <p:nvPr/>
        </p:nvPicPr>
        <p:blipFill>
          <a:blip r:embed="rId5"/>
          <a:srcRect/>
          <a:stretch>
            <a:fillRect/>
          </a:stretch>
        </p:blipFill>
        <p:spPr bwMode="auto">
          <a:xfrm>
            <a:off x="6553200" y="2362200"/>
            <a:ext cx="749300" cy="904875"/>
          </a:xfrm>
          <a:prstGeom prst="rect">
            <a:avLst/>
          </a:prstGeom>
          <a:noFill/>
          <a:ln w="9525">
            <a:noFill/>
            <a:miter lim="800000"/>
            <a:headEnd/>
            <a:tailEnd/>
          </a:ln>
        </p:spPr>
      </p:pic>
      <p:pic>
        <p:nvPicPr>
          <p:cNvPr id="142342" name="Picture 6"/>
          <p:cNvPicPr>
            <a:picLocks noChangeAspect="1" noChangeArrowheads="1"/>
          </p:cNvPicPr>
          <p:nvPr/>
        </p:nvPicPr>
        <p:blipFill>
          <a:blip r:embed="rId6"/>
          <a:srcRect/>
          <a:stretch>
            <a:fillRect/>
          </a:stretch>
        </p:blipFill>
        <p:spPr bwMode="auto">
          <a:xfrm>
            <a:off x="4191000" y="5791200"/>
            <a:ext cx="749300" cy="904875"/>
          </a:xfrm>
          <a:prstGeom prst="rect">
            <a:avLst/>
          </a:prstGeom>
          <a:noFill/>
          <a:ln w="9525">
            <a:noFill/>
            <a:miter lim="800000"/>
            <a:headEnd/>
            <a:tailEnd/>
          </a:ln>
        </p:spPr>
      </p:pic>
      <p:pic>
        <p:nvPicPr>
          <p:cNvPr id="142343" name="Picture 7"/>
          <p:cNvPicPr>
            <a:picLocks noChangeAspect="1" noChangeArrowheads="1"/>
          </p:cNvPicPr>
          <p:nvPr/>
        </p:nvPicPr>
        <p:blipFill>
          <a:blip r:embed="rId6"/>
          <a:srcRect/>
          <a:stretch>
            <a:fillRect/>
          </a:stretch>
        </p:blipFill>
        <p:spPr bwMode="auto">
          <a:xfrm>
            <a:off x="1143000" y="4648200"/>
            <a:ext cx="749300" cy="904875"/>
          </a:xfrm>
          <a:prstGeom prst="rect">
            <a:avLst/>
          </a:prstGeom>
          <a:noFill/>
          <a:ln w="9525">
            <a:noFill/>
            <a:miter lim="800000"/>
            <a:headEnd/>
            <a:tailEnd/>
          </a:ln>
        </p:spPr>
      </p:pic>
      <p:pic>
        <p:nvPicPr>
          <p:cNvPr id="142344" name="Picture 8"/>
          <p:cNvPicPr>
            <a:picLocks noChangeAspect="1" noChangeArrowheads="1"/>
          </p:cNvPicPr>
          <p:nvPr/>
        </p:nvPicPr>
        <p:blipFill>
          <a:blip r:embed="rId6"/>
          <a:srcRect/>
          <a:stretch>
            <a:fillRect/>
          </a:stretch>
        </p:blipFill>
        <p:spPr bwMode="auto">
          <a:xfrm>
            <a:off x="3733800" y="2438400"/>
            <a:ext cx="749300" cy="904875"/>
          </a:xfrm>
          <a:prstGeom prst="rect">
            <a:avLst/>
          </a:prstGeom>
          <a:noFill/>
          <a:ln w="9525">
            <a:noFill/>
            <a:miter lim="800000"/>
            <a:headEnd/>
            <a:tailEnd/>
          </a:ln>
        </p:spPr>
      </p:pic>
      <p:pic>
        <p:nvPicPr>
          <p:cNvPr id="142345" name="Picture 9"/>
          <p:cNvPicPr>
            <a:picLocks noChangeAspect="1" noChangeArrowheads="1"/>
          </p:cNvPicPr>
          <p:nvPr/>
        </p:nvPicPr>
        <p:blipFill>
          <a:blip r:embed="rId6"/>
          <a:srcRect/>
          <a:stretch>
            <a:fillRect/>
          </a:stretch>
        </p:blipFill>
        <p:spPr bwMode="auto">
          <a:xfrm>
            <a:off x="2819400" y="4648200"/>
            <a:ext cx="749300" cy="904875"/>
          </a:xfrm>
          <a:prstGeom prst="rect">
            <a:avLst/>
          </a:prstGeom>
          <a:noFill/>
          <a:ln w="9525">
            <a:noFill/>
            <a:miter lim="800000"/>
            <a:headEnd/>
            <a:tailEnd/>
          </a:ln>
        </p:spPr>
      </p:pic>
      <p:pic>
        <p:nvPicPr>
          <p:cNvPr id="142346" name="Picture 10"/>
          <p:cNvPicPr>
            <a:picLocks noChangeAspect="1" noChangeArrowheads="1"/>
          </p:cNvPicPr>
          <p:nvPr/>
        </p:nvPicPr>
        <p:blipFill>
          <a:blip r:embed="rId6"/>
          <a:srcRect/>
          <a:stretch>
            <a:fillRect/>
          </a:stretch>
        </p:blipFill>
        <p:spPr bwMode="auto">
          <a:xfrm>
            <a:off x="3962400" y="3962400"/>
            <a:ext cx="749300" cy="904875"/>
          </a:xfrm>
          <a:prstGeom prst="rect">
            <a:avLst/>
          </a:prstGeom>
          <a:noFill/>
          <a:ln w="9525">
            <a:noFill/>
            <a:miter lim="800000"/>
            <a:headEnd/>
            <a:tailEnd/>
          </a:ln>
        </p:spPr>
      </p:pic>
      <p:pic>
        <p:nvPicPr>
          <p:cNvPr id="142347" name="Picture 11"/>
          <p:cNvPicPr>
            <a:picLocks noChangeAspect="1" noChangeArrowheads="1"/>
          </p:cNvPicPr>
          <p:nvPr/>
        </p:nvPicPr>
        <p:blipFill>
          <a:blip r:embed="rId6"/>
          <a:srcRect/>
          <a:stretch>
            <a:fillRect/>
          </a:stretch>
        </p:blipFill>
        <p:spPr bwMode="auto">
          <a:xfrm>
            <a:off x="5105400" y="2057400"/>
            <a:ext cx="749300" cy="904875"/>
          </a:xfrm>
          <a:prstGeom prst="rect">
            <a:avLst/>
          </a:prstGeom>
          <a:noFill/>
          <a:ln w="9525">
            <a:noFill/>
            <a:miter lim="800000"/>
            <a:headEnd/>
            <a:tailEnd/>
          </a:ln>
        </p:spPr>
      </p:pic>
      <p:pic>
        <p:nvPicPr>
          <p:cNvPr id="142348" name="Picture 12"/>
          <p:cNvPicPr>
            <a:picLocks noChangeAspect="1" noChangeArrowheads="1"/>
          </p:cNvPicPr>
          <p:nvPr/>
        </p:nvPicPr>
        <p:blipFill>
          <a:blip r:embed="rId6"/>
          <a:srcRect/>
          <a:stretch>
            <a:fillRect/>
          </a:stretch>
        </p:blipFill>
        <p:spPr bwMode="auto">
          <a:xfrm>
            <a:off x="5562600" y="4114800"/>
            <a:ext cx="749300" cy="904875"/>
          </a:xfrm>
          <a:prstGeom prst="rect">
            <a:avLst/>
          </a:prstGeom>
          <a:noFill/>
          <a:ln w="9525">
            <a:noFill/>
            <a:miter lim="800000"/>
            <a:headEnd/>
            <a:tailEnd/>
          </a:ln>
        </p:spPr>
      </p:pic>
      <p:graphicFrame>
        <p:nvGraphicFramePr>
          <p:cNvPr id="142349" name="Object 13"/>
          <p:cNvGraphicFramePr>
            <a:graphicFrameLocks noChangeAspect="1"/>
          </p:cNvGraphicFramePr>
          <p:nvPr>
            <p:ph sz="half" idx="4294967295"/>
          </p:nvPr>
        </p:nvGraphicFramePr>
        <p:xfrm>
          <a:off x="6934200" y="4191000"/>
          <a:ext cx="1874838" cy="2362200"/>
        </p:xfrm>
        <a:graphic>
          <a:graphicData uri="http://schemas.openxmlformats.org/presentationml/2006/ole">
            <p:oleObj spid="_x0000_s142349" name="Bitmap Image" r:id="rId7" imgW="2343477" imgH="2952381" progId="PBrush">
              <p:embed/>
            </p:oleObj>
          </a:graphicData>
        </a:graphic>
      </p:graphicFrame>
      <p:sp>
        <p:nvSpPr>
          <p:cNvPr id="142350" name="Line 14"/>
          <p:cNvSpPr>
            <a:spLocks noChangeShapeType="1"/>
          </p:cNvSpPr>
          <p:nvPr/>
        </p:nvSpPr>
        <p:spPr bwMode="auto">
          <a:xfrm flipH="1" flipV="1">
            <a:off x="6248400" y="4953000"/>
            <a:ext cx="609600" cy="609600"/>
          </a:xfrm>
          <a:prstGeom prst="line">
            <a:avLst/>
          </a:prstGeom>
          <a:noFill/>
          <a:ln w="9525">
            <a:solidFill>
              <a:schemeClr val="tx1"/>
            </a:solidFill>
            <a:round/>
            <a:headEnd/>
            <a:tailEnd/>
          </a:ln>
        </p:spPr>
        <p:txBody>
          <a:bodyPr/>
          <a:lstStyle/>
          <a:p>
            <a:endParaRPr lang="en-US"/>
          </a:p>
        </p:txBody>
      </p:sp>
      <p:sp>
        <p:nvSpPr>
          <p:cNvPr id="142351" name="Line 15"/>
          <p:cNvSpPr>
            <a:spLocks noChangeShapeType="1"/>
          </p:cNvSpPr>
          <p:nvPr/>
        </p:nvSpPr>
        <p:spPr bwMode="auto">
          <a:xfrm flipH="1">
            <a:off x="4800600" y="5029200"/>
            <a:ext cx="838200" cy="762000"/>
          </a:xfrm>
          <a:prstGeom prst="line">
            <a:avLst/>
          </a:prstGeom>
          <a:noFill/>
          <a:ln w="9525">
            <a:solidFill>
              <a:schemeClr val="tx1"/>
            </a:solidFill>
            <a:round/>
            <a:headEnd/>
            <a:tailEnd/>
          </a:ln>
        </p:spPr>
        <p:txBody>
          <a:bodyPr/>
          <a:lstStyle/>
          <a:p>
            <a:endParaRPr lang="en-US"/>
          </a:p>
        </p:txBody>
      </p:sp>
      <p:sp>
        <p:nvSpPr>
          <p:cNvPr id="142352" name="Line 16"/>
          <p:cNvSpPr>
            <a:spLocks noChangeShapeType="1"/>
          </p:cNvSpPr>
          <p:nvPr/>
        </p:nvSpPr>
        <p:spPr bwMode="auto">
          <a:xfrm flipV="1">
            <a:off x="4419600" y="4876800"/>
            <a:ext cx="0" cy="838200"/>
          </a:xfrm>
          <a:prstGeom prst="line">
            <a:avLst/>
          </a:prstGeom>
          <a:noFill/>
          <a:ln w="9525">
            <a:solidFill>
              <a:schemeClr val="tx1"/>
            </a:solidFill>
            <a:round/>
            <a:headEnd/>
            <a:tailEnd/>
          </a:ln>
        </p:spPr>
        <p:txBody>
          <a:bodyPr/>
          <a:lstStyle/>
          <a:p>
            <a:endParaRPr lang="en-US"/>
          </a:p>
        </p:txBody>
      </p:sp>
      <p:sp>
        <p:nvSpPr>
          <p:cNvPr id="142353" name="Line 17"/>
          <p:cNvSpPr>
            <a:spLocks noChangeShapeType="1"/>
          </p:cNvSpPr>
          <p:nvPr/>
        </p:nvSpPr>
        <p:spPr bwMode="auto">
          <a:xfrm flipH="1" flipV="1">
            <a:off x="3429000" y="5562600"/>
            <a:ext cx="685800" cy="762000"/>
          </a:xfrm>
          <a:prstGeom prst="line">
            <a:avLst/>
          </a:prstGeom>
          <a:noFill/>
          <a:ln w="9525">
            <a:solidFill>
              <a:schemeClr val="tx1"/>
            </a:solidFill>
            <a:round/>
            <a:headEnd/>
            <a:tailEnd/>
          </a:ln>
        </p:spPr>
        <p:txBody>
          <a:bodyPr/>
          <a:lstStyle/>
          <a:p>
            <a:endParaRPr lang="en-US"/>
          </a:p>
        </p:txBody>
      </p:sp>
      <p:sp>
        <p:nvSpPr>
          <p:cNvPr id="142354" name="Line 18"/>
          <p:cNvSpPr>
            <a:spLocks noChangeShapeType="1"/>
          </p:cNvSpPr>
          <p:nvPr/>
        </p:nvSpPr>
        <p:spPr bwMode="auto">
          <a:xfrm flipH="1">
            <a:off x="1981200" y="5181600"/>
            <a:ext cx="838200" cy="0"/>
          </a:xfrm>
          <a:prstGeom prst="line">
            <a:avLst/>
          </a:prstGeom>
          <a:noFill/>
          <a:ln w="9525">
            <a:solidFill>
              <a:schemeClr val="tx1"/>
            </a:solidFill>
            <a:round/>
            <a:headEnd/>
            <a:tailEnd/>
          </a:ln>
        </p:spPr>
        <p:txBody>
          <a:bodyPr/>
          <a:lstStyle/>
          <a:p>
            <a:endParaRPr lang="en-US"/>
          </a:p>
        </p:txBody>
      </p:sp>
      <p:sp>
        <p:nvSpPr>
          <p:cNvPr id="142355" name="Line 19"/>
          <p:cNvSpPr>
            <a:spLocks noChangeShapeType="1"/>
          </p:cNvSpPr>
          <p:nvPr/>
        </p:nvSpPr>
        <p:spPr bwMode="auto">
          <a:xfrm flipH="1" flipV="1">
            <a:off x="2895600" y="4267200"/>
            <a:ext cx="152400" cy="381000"/>
          </a:xfrm>
          <a:prstGeom prst="line">
            <a:avLst/>
          </a:prstGeom>
          <a:noFill/>
          <a:ln w="9525">
            <a:solidFill>
              <a:schemeClr val="tx1"/>
            </a:solidFill>
            <a:round/>
            <a:headEnd/>
            <a:tailEnd/>
          </a:ln>
        </p:spPr>
        <p:txBody>
          <a:bodyPr/>
          <a:lstStyle/>
          <a:p>
            <a:endParaRPr lang="en-US"/>
          </a:p>
        </p:txBody>
      </p:sp>
      <p:sp>
        <p:nvSpPr>
          <p:cNvPr id="142356" name="Line 20"/>
          <p:cNvSpPr>
            <a:spLocks noChangeShapeType="1"/>
          </p:cNvSpPr>
          <p:nvPr/>
        </p:nvSpPr>
        <p:spPr bwMode="auto">
          <a:xfrm flipV="1">
            <a:off x="1828800" y="4191000"/>
            <a:ext cx="457200" cy="381000"/>
          </a:xfrm>
          <a:prstGeom prst="line">
            <a:avLst/>
          </a:prstGeom>
          <a:noFill/>
          <a:ln w="9525">
            <a:solidFill>
              <a:schemeClr val="tx1"/>
            </a:solidFill>
            <a:round/>
            <a:headEnd/>
            <a:tailEnd/>
          </a:ln>
        </p:spPr>
        <p:txBody>
          <a:bodyPr/>
          <a:lstStyle/>
          <a:p>
            <a:endParaRPr lang="en-US"/>
          </a:p>
        </p:txBody>
      </p:sp>
      <p:sp>
        <p:nvSpPr>
          <p:cNvPr id="142357" name="Line 21"/>
          <p:cNvSpPr>
            <a:spLocks noChangeShapeType="1"/>
          </p:cNvSpPr>
          <p:nvPr/>
        </p:nvSpPr>
        <p:spPr bwMode="auto">
          <a:xfrm flipH="1" flipV="1">
            <a:off x="1219200" y="3810000"/>
            <a:ext cx="152400" cy="762000"/>
          </a:xfrm>
          <a:prstGeom prst="line">
            <a:avLst/>
          </a:prstGeom>
          <a:noFill/>
          <a:ln w="9525">
            <a:solidFill>
              <a:schemeClr val="tx1"/>
            </a:solidFill>
            <a:round/>
            <a:headEnd/>
            <a:tailEnd/>
          </a:ln>
        </p:spPr>
        <p:txBody>
          <a:bodyPr/>
          <a:lstStyle/>
          <a:p>
            <a:endParaRPr lang="en-US"/>
          </a:p>
        </p:txBody>
      </p:sp>
      <p:sp>
        <p:nvSpPr>
          <p:cNvPr id="142358" name="Line 22"/>
          <p:cNvSpPr>
            <a:spLocks noChangeShapeType="1"/>
          </p:cNvSpPr>
          <p:nvPr/>
        </p:nvSpPr>
        <p:spPr bwMode="auto">
          <a:xfrm>
            <a:off x="4800600" y="4495800"/>
            <a:ext cx="762000" cy="228600"/>
          </a:xfrm>
          <a:prstGeom prst="line">
            <a:avLst/>
          </a:prstGeom>
          <a:noFill/>
          <a:ln w="9525">
            <a:solidFill>
              <a:schemeClr val="tx1"/>
            </a:solidFill>
            <a:round/>
            <a:headEnd/>
            <a:tailEnd/>
          </a:ln>
        </p:spPr>
        <p:txBody>
          <a:bodyPr/>
          <a:lstStyle/>
          <a:p>
            <a:endParaRPr lang="en-US"/>
          </a:p>
        </p:txBody>
      </p:sp>
      <p:sp>
        <p:nvSpPr>
          <p:cNvPr id="142359" name="Line 23"/>
          <p:cNvSpPr>
            <a:spLocks noChangeShapeType="1"/>
          </p:cNvSpPr>
          <p:nvPr/>
        </p:nvSpPr>
        <p:spPr bwMode="auto">
          <a:xfrm flipV="1">
            <a:off x="3505200" y="4343400"/>
            <a:ext cx="381000" cy="304800"/>
          </a:xfrm>
          <a:prstGeom prst="line">
            <a:avLst/>
          </a:prstGeom>
          <a:noFill/>
          <a:ln w="9525">
            <a:solidFill>
              <a:schemeClr val="tx1"/>
            </a:solidFill>
            <a:round/>
            <a:headEnd/>
            <a:tailEnd/>
          </a:ln>
        </p:spPr>
        <p:txBody>
          <a:bodyPr/>
          <a:lstStyle/>
          <a:p>
            <a:endParaRPr lang="en-US"/>
          </a:p>
        </p:txBody>
      </p:sp>
      <p:sp>
        <p:nvSpPr>
          <p:cNvPr id="142360" name="Line 24"/>
          <p:cNvSpPr>
            <a:spLocks noChangeShapeType="1"/>
          </p:cNvSpPr>
          <p:nvPr/>
        </p:nvSpPr>
        <p:spPr bwMode="auto">
          <a:xfrm flipV="1">
            <a:off x="3276600" y="3352800"/>
            <a:ext cx="685800" cy="1219200"/>
          </a:xfrm>
          <a:prstGeom prst="line">
            <a:avLst/>
          </a:prstGeom>
          <a:noFill/>
          <a:ln w="9525">
            <a:solidFill>
              <a:schemeClr val="tx1"/>
            </a:solidFill>
            <a:round/>
            <a:headEnd/>
            <a:tailEnd/>
          </a:ln>
        </p:spPr>
        <p:txBody>
          <a:bodyPr/>
          <a:lstStyle/>
          <a:p>
            <a:endParaRPr lang="en-US"/>
          </a:p>
        </p:txBody>
      </p:sp>
      <p:sp>
        <p:nvSpPr>
          <p:cNvPr id="142361" name="Line 25"/>
          <p:cNvSpPr>
            <a:spLocks noChangeShapeType="1"/>
          </p:cNvSpPr>
          <p:nvPr/>
        </p:nvSpPr>
        <p:spPr bwMode="auto">
          <a:xfrm>
            <a:off x="4419600" y="3276600"/>
            <a:ext cx="1143000" cy="838200"/>
          </a:xfrm>
          <a:prstGeom prst="line">
            <a:avLst/>
          </a:prstGeom>
          <a:noFill/>
          <a:ln w="9525">
            <a:solidFill>
              <a:schemeClr val="tx1"/>
            </a:solidFill>
            <a:round/>
            <a:headEnd/>
            <a:tailEnd/>
          </a:ln>
        </p:spPr>
        <p:txBody>
          <a:bodyPr/>
          <a:lstStyle/>
          <a:p>
            <a:endParaRPr lang="en-US"/>
          </a:p>
        </p:txBody>
      </p:sp>
      <p:sp>
        <p:nvSpPr>
          <p:cNvPr id="142362" name="Line 26"/>
          <p:cNvSpPr>
            <a:spLocks noChangeShapeType="1"/>
          </p:cNvSpPr>
          <p:nvPr/>
        </p:nvSpPr>
        <p:spPr bwMode="auto">
          <a:xfrm flipV="1">
            <a:off x="5943600" y="3276600"/>
            <a:ext cx="762000" cy="762000"/>
          </a:xfrm>
          <a:prstGeom prst="line">
            <a:avLst/>
          </a:prstGeom>
          <a:noFill/>
          <a:ln w="9525">
            <a:solidFill>
              <a:schemeClr val="tx1"/>
            </a:solidFill>
            <a:round/>
            <a:headEnd/>
            <a:tailEnd/>
          </a:ln>
        </p:spPr>
        <p:txBody>
          <a:bodyPr/>
          <a:lstStyle/>
          <a:p>
            <a:endParaRPr lang="en-US"/>
          </a:p>
        </p:txBody>
      </p:sp>
      <p:sp>
        <p:nvSpPr>
          <p:cNvPr id="142363" name="Line 27"/>
          <p:cNvSpPr>
            <a:spLocks noChangeShapeType="1"/>
          </p:cNvSpPr>
          <p:nvPr/>
        </p:nvSpPr>
        <p:spPr bwMode="auto">
          <a:xfrm flipV="1">
            <a:off x="4495800" y="2667000"/>
            <a:ext cx="533400" cy="228600"/>
          </a:xfrm>
          <a:prstGeom prst="line">
            <a:avLst/>
          </a:prstGeom>
          <a:noFill/>
          <a:ln w="9525">
            <a:solidFill>
              <a:schemeClr val="tx1"/>
            </a:solidFill>
            <a:round/>
            <a:headEnd/>
            <a:tailEnd/>
          </a:ln>
        </p:spPr>
        <p:txBody>
          <a:bodyPr/>
          <a:lstStyle/>
          <a:p>
            <a:endParaRPr lang="en-US"/>
          </a:p>
        </p:txBody>
      </p:sp>
      <p:sp>
        <p:nvSpPr>
          <p:cNvPr id="142364" name="Line 28"/>
          <p:cNvSpPr>
            <a:spLocks noChangeShapeType="1"/>
          </p:cNvSpPr>
          <p:nvPr/>
        </p:nvSpPr>
        <p:spPr bwMode="auto">
          <a:xfrm>
            <a:off x="5943600" y="2590800"/>
            <a:ext cx="533400" cy="304800"/>
          </a:xfrm>
          <a:prstGeom prst="line">
            <a:avLst/>
          </a:prstGeom>
          <a:noFill/>
          <a:ln w="9525">
            <a:solidFill>
              <a:schemeClr val="tx1"/>
            </a:solidFill>
            <a:round/>
            <a:headEnd/>
            <a:tailEnd/>
          </a:ln>
        </p:spPr>
        <p:txBody>
          <a:bodyPr/>
          <a:lstStyle/>
          <a:p>
            <a:endParaRPr lang="en-US"/>
          </a:p>
        </p:txBody>
      </p:sp>
      <p:sp>
        <p:nvSpPr>
          <p:cNvPr id="142365" name="Line 29"/>
          <p:cNvSpPr>
            <a:spLocks noChangeShapeType="1"/>
          </p:cNvSpPr>
          <p:nvPr/>
        </p:nvSpPr>
        <p:spPr bwMode="auto">
          <a:xfrm flipH="1">
            <a:off x="609600" y="5638800"/>
            <a:ext cx="685800" cy="762000"/>
          </a:xfrm>
          <a:prstGeom prst="line">
            <a:avLst/>
          </a:prstGeom>
          <a:noFill/>
          <a:ln w="9525">
            <a:solidFill>
              <a:schemeClr val="tx1"/>
            </a:solidFill>
            <a:round/>
            <a:headEnd/>
            <a:tailEnd/>
          </a:ln>
        </p:spPr>
        <p:txBody>
          <a:bodyPr/>
          <a:lstStyle/>
          <a:p>
            <a:endParaRPr lang="en-US"/>
          </a:p>
        </p:txBody>
      </p:sp>
      <p:sp>
        <p:nvSpPr>
          <p:cNvPr id="142366" name="Line 30"/>
          <p:cNvSpPr>
            <a:spLocks noChangeShapeType="1"/>
          </p:cNvSpPr>
          <p:nvPr/>
        </p:nvSpPr>
        <p:spPr bwMode="auto">
          <a:xfrm flipV="1">
            <a:off x="7391400" y="2209800"/>
            <a:ext cx="1219200" cy="533400"/>
          </a:xfrm>
          <a:prstGeom prst="line">
            <a:avLst/>
          </a:prstGeom>
          <a:noFill/>
          <a:ln w="9525">
            <a:solidFill>
              <a:schemeClr val="tx1"/>
            </a:solidFill>
            <a:round/>
            <a:headEnd/>
            <a:tailEnd/>
          </a:ln>
        </p:spPr>
        <p:txBody>
          <a:bodyPr/>
          <a:lstStyle/>
          <a:p>
            <a:endParaRPr lang="en-US"/>
          </a:p>
        </p:txBody>
      </p:sp>
      <p:sp>
        <p:nvSpPr>
          <p:cNvPr id="142367" name="Line 31"/>
          <p:cNvSpPr>
            <a:spLocks noChangeShapeType="1"/>
          </p:cNvSpPr>
          <p:nvPr/>
        </p:nvSpPr>
        <p:spPr bwMode="auto">
          <a:xfrm flipH="1">
            <a:off x="2438400" y="5562600"/>
            <a:ext cx="609600" cy="990600"/>
          </a:xfrm>
          <a:prstGeom prst="line">
            <a:avLst/>
          </a:prstGeom>
          <a:noFill/>
          <a:ln w="9525">
            <a:solidFill>
              <a:schemeClr val="tx1"/>
            </a:solidFill>
            <a:round/>
            <a:headEnd/>
            <a:tailEnd/>
          </a:ln>
        </p:spPr>
        <p:txBody>
          <a:bodyPr/>
          <a:lstStyle/>
          <a:p>
            <a:endParaRPr lang="en-US"/>
          </a:p>
        </p:txBody>
      </p:sp>
      <p:sp>
        <p:nvSpPr>
          <p:cNvPr id="24608" name="Text Box 32"/>
          <p:cNvSpPr txBox="1">
            <a:spLocks noChangeArrowheads="1"/>
          </p:cNvSpPr>
          <p:nvPr/>
        </p:nvSpPr>
        <p:spPr bwMode="auto">
          <a:xfrm>
            <a:off x="6248400" y="5638800"/>
            <a:ext cx="2286000" cy="457200"/>
          </a:xfrm>
          <a:prstGeom prst="rect">
            <a:avLst/>
          </a:prstGeom>
          <a:noFill/>
          <a:ln w="9525">
            <a:noFill/>
            <a:miter lim="800000"/>
            <a:headEnd/>
            <a:tailEnd/>
          </a:ln>
        </p:spPr>
        <p:txBody>
          <a:bodyPr>
            <a:spAutoFit/>
          </a:bodyPr>
          <a:lstStyle/>
          <a:p>
            <a:pPr>
              <a:spcBef>
                <a:spcPct val="50000"/>
              </a:spcBef>
            </a:pPr>
            <a:r>
              <a:rPr lang="en-US" sz="2400">
                <a:solidFill>
                  <a:srgbClr val="0000FF"/>
                </a:solidFill>
                <a:latin typeface="Lucida Console" pitchFamily="49" charset="0"/>
              </a:rPr>
              <a:t>TTL=1 falun</a:t>
            </a:r>
          </a:p>
        </p:txBody>
      </p:sp>
      <p:sp>
        <p:nvSpPr>
          <p:cNvPr id="24609" name="Text Box 33"/>
          <p:cNvSpPr txBox="1">
            <a:spLocks noChangeArrowheads="1"/>
          </p:cNvSpPr>
          <p:nvPr/>
        </p:nvSpPr>
        <p:spPr bwMode="auto">
          <a:xfrm>
            <a:off x="4953000" y="4495800"/>
            <a:ext cx="2209800" cy="457200"/>
          </a:xfrm>
          <a:prstGeom prst="rect">
            <a:avLst/>
          </a:prstGeom>
          <a:noFill/>
          <a:ln w="9525">
            <a:noFill/>
            <a:miter lim="800000"/>
            <a:headEnd/>
            <a:tailEnd/>
          </a:ln>
        </p:spPr>
        <p:txBody>
          <a:bodyPr>
            <a:spAutoFit/>
          </a:bodyPr>
          <a:lstStyle/>
          <a:p>
            <a:pPr>
              <a:spcBef>
                <a:spcPct val="50000"/>
              </a:spcBef>
            </a:pPr>
            <a:r>
              <a:rPr lang="en-US" sz="2400">
                <a:solidFill>
                  <a:srgbClr val="0000FF"/>
                </a:solidFill>
                <a:latin typeface="Lucida Console" pitchFamily="49" charset="0"/>
              </a:rPr>
              <a:t>ICMP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6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0 0.0 L -0.14167 -0.18889 " pathEditMode="relative" ptsTypes="AA">
                                      <p:cBhvr>
                                        <p:cTn id="10" dur="2000" fill="hold"/>
                                        <p:tgtEl>
                                          <p:spTgt spid="24608"/>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2460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6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0 0.0 L 0.21337 0.14676 " pathEditMode="relative" ptsTypes="AA">
                                      <p:cBhvr>
                                        <p:cTn id="22" dur="2000" fill="hold"/>
                                        <p:tgtEl>
                                          <p:spTgt spid="2460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8" grpId="0"/>
      <p:bldP spid="24608" grpId="1"/>
      <p:bldP spid="24608" grpId="2"/>
      <p:bldP spid="24609" grpId="0"/>
      <p:bldP spid="2460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p:txBody>
          <a:bodyPr/>
          <a:lstStyle/>
          <a:p>
            <a:pPr eaLnBrk="1" hangingPunct="1"/>
            <a:r>
              <a:rPr lang="en-US" smtClean="0"/>
              <a:t>Locating Filtering Routers</a:t>
            </a:r>
          </a:p>
        </p:txBody>
      </p:sp>
      <p:pic>
        <p:nvPicPr>
          <p:cNvPr id="143363" name="Picture 3" descr="MCj04247900000[1]"/>
          <p:cNvPicPr>
            <a:picLocks noGrp="1" noChangeAspect="1" noChangeArrowheads="1"/>
          </p:cNvPicPr>
          <p:nvPr>
            <p:ph sz="half" idx="4294967295"/>
          </p:nvPr>
        </p:nvPicPr>
        <p:blipFill>
          <a:blip r:embed="rId4"/>
          <a:srcRect/>
          <a:stretch>
            <a:fillRect/>
          </a:stretch>
        </p:blipFill>
        <p:spPr>
          <a:xfrm>
            <a:off x="381000" y="1905000"/>
            <a:ext cx="1708150" cy="1778000"/>
          </a:xfrm>
          <a:noFill/>
        </p:spPr>
      </p:pic>
      <p:pic>
        <p:nvPicPr>
          <p:cNvPr id="143364" name="Picture 4"/>
          <p:cNvPicPr>
            <a:picLocks noChangeAspect="1" noChangeArrowheads="1"/>
          </p:cNvPicPr>
          <p:nvPr/>
        </p:nvPicPr>
        <p:blipFill>
          <a:blip r:embed="rId5"/>
          <a:srcRect/>
          <a:stretch>
            <a:fillRect/>
          </a:stretch>
        </p:blipFill>
        <p:spPr bwMode="auto">
          <a:xfrm>
            <a:off x="2286000" y="3276600"/>
            <a:ext cx="749300" cy="904875"/>
          </a:xfrm>
          <a:prstGeom prst="rect">
            <a:avLst/>
          </a:prstGeom>
          <a:noFill/>
          <a:ln w="9525">
            <a:noFill/>
            <a:miter lim="800000"/>
            <a:headEnd/>
            <a:tailEnd/>
          </a:ln>
        </p:spPr>
      </p:pic>
      <p:pic>
        <p:nvPicPr>
          <p:cNvPr id="143365" name="Picture 5"/>
          <p:cNvPicPr>
            <a:picLocks noChangeAspect="1" noChangeArrowheads="1"/>
          </p:cNvPicPr>
          <p:nvPr/>
        </p:nvPicPr>
        <p:blipFill>
          <a:blip r:embed="rId5"/>
          <a:srcRect/>
          <a:stretch>
            <a:fillRect/>
          </a:stretch>
        </p:blipFill>
        <p:spPr bwMode="auto">
          <a:xfrm>
            <a:off x="6553200" y="2362200"/>
            <a:ext cx="749300" cy="904875"/>
          </a:xfrm>
          <a:prstGeom prst="rect">
            <a:avLst/>
          </a:prstGeom>
          <a:noFill/>
          <a:ln w="9525">
            <a:noFill/>
            <a:miter lim="800000"/>
            <a:headEnd/>
            <a:tailEnd/>
          </a:ln>
        </p:spPr>
      </p:pic>
      <p:pic>
        <p:nvPicPr>
          <p:cNvPr id="143366" name="Picture 6"/>
          <p:cNvPicPr>
            <a:picLocks noChangeAspect="1" noChangeArrowheads="1"/>
          </p:cNvPicPr>
          <p:nvPr/>
        </p:nvPicPr>
        <p:blipFill>
          <a:blip r:embed="rId5"/>
          <a:srcRect/>
          <a:stretch>
            <a:fillRect/>
          </a:stretch>
        </p:blipFill>
        <p:spPr bwMode="auto">
          <a:xfrm>
            <a:off x="4191000" y="5791200"/>
            <a:ext cx="749300" cy="904875"/>
          </a:xfrm>
          <a:prstGeom prst="rect">
            <a:avLst/>
          </a:prstGeom>
          <a:noFill/>
          <a:ln w="9525">
            <a:noFill/>
            <a:miter lim="800000"/>
            <a:headEnd/>
            <a:tailEnd/>
          </a:ln>
        </p:spPr>
      </p:pic>
      <p:pic>
        <p:nvPicPr>
          <p:cNvPr id="143367" name="Picture 7"/>
          <p:cNvPicPr>
            <a:picLocks noChangeAspect="1" noChangeArrowheads="1"/>
          </p:cNvPicPr>
          <p:nvPr/>
        </p:nvPicPr>
        <p:blipFill>
          <a:blip r:embed="rId5"/>
          <a:srcRect/>
          <a:stretch>
            <a:fillRect/>
          </a:stretch>
        </p:blipFill>
        <p:spPr bwMode="auto">
          <a:xfrm>
            <a:off x="1143000" y="4648200"/>
            <a:ext cx="749300" cy="904875"/>
          </a:xfrm>
          <a:prstGeom prst="rect">
            <a:avLst/>
          </a:prstGeom>
          <a:noFill/>
          <a:ln w="9525">
            <a:noFill/>
            <a:miter lim="800000"/>
            <a:headEnd/>
            <a:tailEnd/>
          </a:ln>
        </p:spPr>
      </p:pic>
      <p:pic>
        <p:nvPicPr>
          <p:cNvPr id="143368" name="Picture 8"/>
          <p:cNvPicPr>
            <a:picLocks noChangeAspect="1" noChangeArrowheads="1"/>
          </p:cNvPicPr>
          <p:nvPr/>
        </p:nvPicPr>
        <p:blipFill>
          <a:blip r:embed="rId5"/>
          <a:srcRect/>
          <a:stretch>
            <a:fillRect/>
          </a:stretch>
        </p:blipFill>
        <p:spPr bwMode="auto">
          <a:xfrm>
            <a:off x="3733800" y="2438400"/>
            <a:ext cx="749300" cy="904875"/>
          </a:xfrm>
          <a:prstGeom prst="rect">
            <a:avLst/>
          </a:prstGeom>
          <a:noFill/>
          <a:ln w="9525">
            <a:noFill/>
            <a:miter lim="800000"/>
            <a:headEnd/>
            <a:tailEnd/>
          </a:ln>
        </p:spPr>
      </p:pic>
      <p:pic>
        <p:nvPicPr>
          <p:cNvPr id="143369" name="Picture 9"/>
          <p:cNvPicPr>
            <a:picLocks noChangeAspect="1" noChangeArrowheads="1"/>
          </p:cNvPicPr>
          <p:nvPr/>
        </p:nvPicPr>
        <p:blipFill>
          <a:blip r:embed="rId5"/>
          <a:srcRect/>
          <a:stretch>
            <a:fillRect/>
          </a:stretch>
        </p:blipFill>
        <p:spPr bwMode="auto">
          <a:xfrm>
            <a:off x="2819400" y="4648200"/>
            <a:ext cx="749300" cy="904875"/>
          </a:xfrm>
          <a:prstGeom prst="rect">
            <a:avLst/>
          </a:prstGeom>
          <a:noFill/>
          <a:ln w="9525">
            <a:noFill/>
            <a:miter lim="800000"/>
            <a:headEnd/>
            <a:tailEnd/>
          </a:ln>
        </p:spPr>
      </p:pic>
      <p:pic>
        <p:nvPicPr>
          <p:cNvPr id="143370" name="Picture 10"/>
          <p:cNvPicPr>
            <a:picLocks noChangeAspect="1" noChangeArrowheads="1"/>
          </p:cNvPicPr>
          <p:nvPr/>
        </p:nvPicPr>
        <p:blipFill>
          <a:blip r:embed="rId5"/>
          <a:srcRect/>
          <a:stretch>
            <a:fillRect/>
          </a:stretch>
        </p:blipFill>
        <p:spPr bwMode="auto">
          <a:xfrm>
            <a:off x="3962400" y="3962400"/>
            <a:ext cx="749300" cy="904875"/>
          </a:xfrm>
          <a:prstGeom prst="rect">
            <a:avLst/>
          </a:prstGeom>
          <a:noFill/>
          <a:ln w="9525">
            <a:noFill/>
            <a:miter lim="800000"/>
            <a:headEnd/>
            <a:tailEnd/>
          </a:ln>
        </p:spPr>
      </p:pic>
      <p:pic>
        <p:nvPicPr>
          <p:cNvPr id="143371" name="Picture 11"/>
          <p:cNvPicPr>
            <a:picLocks noChangeAspect="1" noChangeArrowheads="1"/>
          </p:cNvPicPr>
          <p:nvPr/>
        </p:nvPicPr>
        <p:blipFill>
          <a:blip r:embed="rId5"/>
          <a:srcRect/>
          <a:stretch>
            <a:fillRect/>
          </a:stretch>
        </p:blipFill>
        <p:spPr bwMode="auto">
          <a:xfrm>
            <a:off x="5105400" y="2057400"/>
            <a:ext cx="749300" cy="904875"/>
          </a:xfrm>
          <a:prstGeom prst="rect">
            <a:avLst/>
          </a:prstGeom>
          <a:noFill/>
          <a:ln w="9525">
            <a:noFill/>
            <a:miter lim="800000"/>
            <a:headEnd/>
            <a:tailEnd/>
          </a:ln>
        </p:spPr>
      </p:pic>
      <p:pic>
        <p:nvPicPr>
          <p:cNvPr id="143372" name="Picture 12"/>
          <p:cNvPicPr>
            <a:picLocks noChangeAspect="1" noChangeArrowheads="1"/>
          </p:cNvPicPr>
          <p:nvPr/>
        </p:nvPicPr>
        <p:blipFill>
          <a:blip r:embed="rId5"/>
          <a:srcRect/>
          <a:stretch>
            <a:fillRect/>
          </a:stretch>
        </p:blipFill>
        <p:spPr bwMode="auto">
          <a:xfrm>
            <a:off x="5562600" y="4114800"/>
            <a:ext cx="749300" cy="904875"/>
          </a:xfrm>
          <a:prstGeom prst="rect">
            <a:avLst/>
          </a:prstGeom>
          <a:noFill/>
          <a:ln w="9525">
            <a:noFill/>
            <a:miter lim="800000"/>
            <a:headEnd/>
            <a:tailEnd/>
          </a:ln>
        </p:spPr>
      </p:pic>
      <p:graphicFrame>
        <p:nvGraphicFramePr>
          <p:cNvPr id="143373" name="Object 13"/>
          <p:cNvGraphicFramePr>
            <a:graphicFrameLocks noChangeAspect="1"/>
          </p:cNvGraphicFramePr>
          <p:nvPr>
            <p:ph sz="half" idx="4294967295"/>
          </p:nvPr>
        </p:nvGraphicFramePr>
        <p:xfrm>
          <a:off x="6934200" y="4191000"/>
          <a:ext cx="1874838" cy="2362200"/>
        </p:xfrm>
        <a:graphic>
          <a:graphicData uri="http://schemas.openxmlformats.org/presentationml/2006/ole">
            <p:oleObj spid="_x0000_s143373" name="Bitmap Image" r:id="rId6" imgW="2343477" imgH="2952381" progId="PBrush">
              <p:embed/>
            </p:oleObj>
          </a:graphicData>
        </a:graphic>
      </p:graphicFrame>
      <p:sp>
        <p:nvSpPr>
          <p:cNvPr id="143374" name="Line 14"/>
          <p:cNvSpPr>
            <a:spLocks noChangeShapeType="1"/>
          </p:cNvSpPr>
          <p:nvPr/>
        </p:nvSpPr>
        <p:spPr bwMode="auto">
          <a:xfrm flipH="1" flipV="1">
            <a:off x="6248400" y="4953000"/>
            <a:ext cx="609600" cy="609600"/>
          </a:xfrm>
          <a:prstGeom prst="line">
            <a:avLst/>
          </a:prstGeom>
          <a:noFill/>
          <a:ln w="9525">
            <a:solidFill>
              <a:schemeClr val="tx1"/>
            </a:solidFill>
            <a:round/>
            <a:headEnd/>
            <a:tailEnd/>
          </a:ln>
        </p:spPr>
        <p:txBody>
          <a:bodyPr/>
          <a:lstStyle/>
          <a:p>
            <a:endParaRPr lang="en-US"/>
          </a:p>
        </p:txBody>
      </p:sp>
      <p:sp>
        <p:nvSpPr>
          <p:cNvPr id="143375" name="Line 15"/>
          <p:cNvSpPr>
            <a:spLocks noChangeShapeType="1"/>
          </p:cNvSpPr>
          <p:nvPr/>
        </p:nvSpPr>
        <p:spPr bwMode="auto">
          <a:xfrm flipH="1">
            <a:off x="4800600" y="5029200"/>
            <a:ext cx="838200" cy="762000"/>
          </a:xfrm>
          <a:prstGeom prst="line">
            <a:avLst/>
          </a:prstGeom>
          <a:noFill/>
          <a:ln w="9525">
            <a:solidFill>
              <a:schemeClr val="tx1"/>
            </a:solidFill>
            <a:round/>
            <a:headEnd/>
            <a:tailEnd/>
          </a:ln>
        </p:spPr>
        <p:txBody>
          <a:bodyPr/>
          <a:lstStyle/>
          <a:p>
            <a:endParaRPr lang="en-US"/>
          </a:p>
        </p:txBody>
      </p:sp>
      <p:sp>
        <p:nvSpPr>
          <p:cNvPr id="143376" name="Line 16"/>
          <p:cNvSpPr>
            <a:spLocks noChangeShapeType="1"/>
          </p:cNvSpPr>
          <p:nvPr/>
        </p:nvSpPr>
        <p:spPr bwMode="auto">
          <a:xfrm flipV="1">
            <a:off x="4419600" y="4876800"/>
            <a:ext cx="0" cy="838200"/>
          </a:xfrm>
          <a:prstGeom prst="line">
            <a:avLst/>
          </a:prstGeom>
          <a:noFill/>
          <a:ln w="9525">
            <a:solidFill>
              <a:schemeClr val="tx1"/>
            </a:solidFill>
            <a:round/>
            <a:headEnd/>
            <a:tailEnd/>
          </a:ln>
        </p:spPr>
        <p:txBody>
          <a:bodyPr/>
          <a:lstStyle/>
          <a:p>
            <a:endParaRPr lang="en-US"/>
          </a:p>
        </p:txBody>
      </p:sp>
      <p:sp>
        <p:nvSpPr>
          <p:cNvPr id="143377" name="Line 17"/>
          <p:cNvSpPr>
            <a:spLocks noChangeShapeType="1"/>
          </p:cNvSpPr>
          <p:nvPr/>
        </p:nvSpPr>
        <p:spPr bwMode="auto">
          <a:xfrm flipH="1" flipV="1">
            <a:off x="3429000" y="5562600"/>
            <a:ext cx="685800" cy="762000"/>
          </a:xfrm>
          <a:prstGeom prst="line">
            <a:avLst/>
          </a:prstGeom>
          <a:noFill/>
          <a:ln w="9525">
            <a:solidFill>
              <a:schemeClr val="tx1"/>
            </a:solidFill>
            <a:round/>
            <a:headEnd/>
            <a:tailEnd/>
          </a:ln>
        </p:spPr>
        <p:txBody>
          <a:bodyPr/>
          <a:lstStyle/>
          <a:p>
            <a:endParaRPr lang="en-US"/>
          </a:p>
        </p:txBody>
      </p:sp>
      <p:sp>
        <p:nvSpPr>
          <p:cNvPr id="143378" name="Line 18"/>
          <p:cNvSpPr>
            <a:spLocks noChangeShapeType="1"/>
          </p:cNvSpPr>
          <p:nvPr/>
        </p:nvSpPr>
        <p:spPr bwMode="auto">
          <a:xfrm flipH="1">
            <a:off x="1981200" y="5181600"/>
            <a:ext cx="838200" cy="0"/>
          </a:xfrm>
          <a:prstGeom prst="line">
            <a:avLst/>
          </a:prstGeom>
          <a:noFill/>
          <a:ln w="9525">
            <a:solidFill>
              <a:schemeClr val="tx1"/>
            </a:solidFill>
            <a:round/>
            <a:headEnd/>
            <a:tailEnd/>
          </a:ln>
        </p:spPr>
        <p:txBody>
          <a:bodyPr/>
          <a:lstStyle/>
          <a:p>
            <a:endParaRPr lang="en-US"/>
          </a:p>
        </p:txBody>
      </p:sp>
      <p:sp>
        <p:nvSpPr>
          <p:cNvPr id="143379" name="Line 19"/>
          <p:cNvSpPr>
            <a:spLocks noChangeShapeType="1"/>
          </p:cNvSpPr>
          <p:nvPr/>
        </p:nvSpPr>
        <p:spPr bwMode="auto">
          <a:xfrm flipH="1" flipV="1">
            <a:off x="2895600" y="4267200"/>
            <a:ext cx="152400" cy="381000"/>
          </a:xfrm>
          <a:prstGeom prst="line">
            <a:avLst/>
          </a:prstGeom>
          <a:noFill/>
          <a:ln w="9525">
            <a:solidFill>
              <a:schemeClr val="tx1"/>
            </a:solidFill>
            <a:round/>
            <a:headEnd/>
            <a:tailEnd/>
          </a:ln>
        </p:spPr>
        <p:txBody>
          <a:bodyPr/>
          <a:lstStyle/>
          <a:p>
            <a:endParaRPr lang="en-US"/>
          </a:p>
        </p:txBody>
      </p:sp>
      <p:sp>
        <p:nvSpPr>
          <p:cNvPr id="143380" name="Line 20"/>
          <p:cNvSpPr>
            <a:spLocks noChangeShapeType="1"/>
          </p:cNvSpPr>
          <p:nvPr/>
        </p:nvSpPr>
        <p:spPr bwMode="auto">
          <a:xfrm flipV="1">
            <a:off x="1828800" y="4191000"/>
            <a:ext cx="457200" cy="381000"/>
          </a:xfrm>
          <a:prstGeom prst="line">
            <a:avLst/>
          </a:prstGeom>
          <a:noFill/>
          <a:ln w="9525">
            <a:solidFill>
              <a:schemeClr val="tx1"/>
            </a:solidFill>
            <a:round/>
            <a:headEnd/>
            <a:tailEnd/>
          </a:ln>
        </p:spPr>
        <p:txBody>
          <a:bodyPr/>
          <a:lstStyle/>
          <a:p>
            <a:endParaRPr lang="en-US"/>
          </a:p>
        </p:txBody>
      </p:sp>
      <p:sp>
        <p:nvSpPr>
          <p:cNvPr id="143381" name="Line 21"/>
          <p:cNvSpPr>
            <a:spLocks noChangeShapeType="1"/>
          </p:cNvSpPr>
          <p:nvPr/>
        </p:nvSpPr>
        <p:spPr bwMode="auto">
          <a:xfrm flipH="1" flipV="1">
            <a:off x="1219200" y="3810000"/>
            <a:ext cx="152400" cy="762000"/>
          </a:xfrm>
          <a:prstGeom prst="line">
            <a:avLst/>
          </a:prstGeom>
          <a:noFill/>
          <a:ln w="9525">
            <a:solidFill>
              <a:schemeClr val="tx1"/>
            </a:solidFill>
            <a:round/>
            <a:headEnd/>
            <a:tailEnd/>
          </a:ln>
        </p:spPr>
        <p:txBody>
          <a:bodyPr/>
          <a:lstStyle/>
          <a:p>
            <a:endParaRPr lang="en-US"/>
          </a:p>
        </p:txBody>
      </p:sp>
      <p:sp>
        <p:nvSpPr>
          <p:cNvPr id="143382" name="Line 22"/>
          <p:cNvSpPr>
            <a:spLocks noChangeShapeType="1"/>
          </p:cNvSpPr>
          <p:nvPr/>
        </p:nvSpPr>
        <p:spPr bwMode="auto">
          <a:xfrm>
            <a:off x="4800600" y="4495800"/>
            <a:ext cx="762000" cy="228600"/>
          </a:xfrm>
          <a:prstGeom prst="line">
            <a:avLst/>
          </a:prstGeom>
          <a:noFill/>
          <a:ln w="9525">
            <a:solidFill>
              <a:schemeClr val="tx1"/>
            </a:solidFill>
            <a:round/>
            <a:headEnd/>
            <a:tailEnd/>
          </a:ln>
        </p:spPr>
        <p:txBody>
          <a:bodyPr/>
          <a:lstStyle/>
          <a:p>
            <a:endParaRPr lang="en-US"/>
          </a:p>
        </p:txBody>
      </p:sp>
      <p:sp>
        <p:nvSpPr>
          <p:cNvPr id="143383" name="Line 23"/>
          <p:cNvSpPr>
            <a:spLocks noChangeShapeType="1"/>
          </p:cNvSpPr>
          <p:nvPr/>
        </p:nvSpPr>
        <p:spPr bwMode="auto">
          <a:xfrm flipV="1">
            <a:off x="3505200" y="4343400"/>
            <a:ext cx="381000" cy="304800"/>
          </a:xfrm>
          <a:prstGeom prst="line">
            <a:avLst/>
          </a:prstGeom>
          <a:noFill/>
          <a:ln w="9525">
            <a:solidFill>
              <a:schemeClr val="tx1"/>
            </a:solidFill>
            <a:round/>
            <a:headEnd/>
            <a:tailEnd/>
          </a:ln>
        </p:spPr>
        <p:txBody>
          <a:bodyPr/>
          <a:lstStyle/>
          <a:p>
            <a:endParaRPr lang="en-US"/>
          </a:p>
        </p:txBody>
      </p:sp>
      <p:sp>
        <p:nvSpPr>
          <p:cNvPr id="143384" name="Line 24"/>
          <p:cNvSpPr>
            <a:spLocks noChangeShapeType="1"/>
          </p:cNvSpPr>
          <p:nvPr/>
        </p:nvSpPr>
        <p:spPr bwMode="auto">
          <a:xfrm flipV="1">
            <a:off x="3276600" y="3352800"/>
            <a:ext cx="685800" cy="1219200"/>
          </a:xfrm>
          <a:prstGeom prst="line">
            <a:avLst/>
          </a:prstGeom>
          <a:noFill/>
          <a:ln w="9525">
            <a:solidFill>
              <a:schemeClr val="tx1"/>
            </a:solidFill>
            <a:round/>
            <a:headEnd/>
            <a:tailEnd/>
          </a:ln>
        </p:spPr>
        <p:txBody>
          <a:bodyPr/>
          <a:lstStyle/>
          <a:p>
            <a:endParaRPr lang="en-US"/>
          </a:p>
        </p:txBody>
      </p:sp>
      <p:sp>
        <p:nvSpPr>
          <p:cNvPr id="143385" name="Line 25"/>
          <p:cNvSpPr>
            <a:spLocks noChangeShapeType="1"/>
          </p:cNvSpPr>
          <p:nvPr/>
        </p:nvSpPr>
        <p:spPr bwMode="auto">
          <a:xfrm>
            <a:off x="4419600" y="3276600"/>
            <a:ext cx="1143000" cy="838200"/>
          </a:xfrm>
          <a:prstGeom prst="line">
            <a:avLst/>
          </a:prstGeom>
          <a:noFill/>
          <a:ln w="9525">
            <a:solidFill>
              <a:schemeClr val="tx1"/>
            </a:solidFill>
            <a:round/>
            <a:headEnd/>
            <a:tailEnd/>
          </a:ln>
        </p:spPr>
        <p:txBody>
          <a:bodyPr/>
          <a:lstStyle/>
          <a:p>
            <a:endParaRPr lang="en-US"/>
          </a:p>
        </p:txBody>
      </p:sp>
      <p:sp>
        <p:nvSpPr>
          <p:cNvPr id="143386" name="Line 26"/>
          <p:cNvSpPr>
            <a:spLocks noChangeShapeType="1"/>
          </p:cNvSpPr>
          <p:nvPr/>
        </p:nvSpPr>
        <p:spPr bwMode="auto">
          <a:xfrm flipV="1">
            <a:off x="5943600" y="3276600"/>
            <a:ext cx="762000" cy="762000"/>
          </a:xfrm>
          <a:prstGeom prst="line">
            <a:avLst/>
          </a:prstGeom>
          <a:noFill/>
          <a:ln w="9525">
            <a:solidFill>
              <a:schemeClr val="tx1"/>
            </a:solidFill>
            <a:round/>
            <a:headEnd/>
            <a:tailEnd/>
          </a:ln>
        </p:spPr>
        <p:txBody>
          <a:bodyPr/>
          <a:lstStyle/>
          <a:p>
            <a:endParaRPr lang="en-US"/>
          </a:p>
        </p:txBody>
      </p:sp>
      <p:sp>
        <p:nvSpPr>
          <p:cNvPr id="143387" name="Line 27"/>
          <p:cNvSpPr>
            <a:spLocks noChangeShapeType="1"/>
          </p:cNvSpPr>
          <p:nvPr/>
        </p:nvSpPr>
        <p:spPr bwMode="auto">
          <a:xfrm flipV="1">
            <a:off x="4495800" y="2667000"/>
            <a:ext cx="533400" cy="228600"/>
          </a:xfrm>
          <a:prstGeom prst="line">
            <a:avLst/>
          </a:prstGeom>
          <a:noFill/>
          <a:ln w="9525">
            <a:solidFill>
              <a:schemeClr val="tx1"/>
            </a:solidFill>
            <a:round/>
            <a:headEnd/>
            <a:tailEnd/>
          </a:ln>
        </p:spPr>
        <p:txBody>
          <a:bodyPr/>
          <a:lstStyle/>
          <a:p>
            <a:endParaRPr lang="en-US"/>
          </a:p>
        </p:txBody>
      </p:sp>
      <p:sp>
        <p:nvSpPr>
          <p:cNvPr id="143388" name="Line 28"/>
          <p:cNvSpPr>
            <a:spLocks noChangeShapeType="1"/>
          </p:cNvSpPr>
          <p:nvPr/>
        </p:nvSpPr>
        <p:spPr bwMode="auto">
          <a:xfrm>
            <a:off x="5943600" y="2590800"/>
            <a:ext cx="533400" cy="304800"/>
          </a:xfrm>
          <a:prstGeom prst="line">
            <a:avLst/>
          </a:prstGeom>
          <a:noFill/>
          <a:ln w="9525">
            <a:solidFill>
              <a:schemeClr val="tx1"/>
            </a:solidFill>
            <a:round/>
            <a:headEnd/>
            <a:tailEnd/>
          </a:ln>
        </p:spPr>
        <p:txBody>
          <a:bodyPr/>
          <a:lstStyle/>
          <a:p>
            <a:endParaRPr lang="en-US"/>
          </a:p>
        </p:txBody>
      </p:sp>
      <p:sp>
        <p:nvSpPr>
          <p:cNvPr id="143389" name="Line 29"/>
          <p:cNvSpPr>
            <a:spLocks noChangeShapeType="1"/>
          </p:cNvSpPr>
          <p:nvPr/>
        </p:nvSpPr>
        <p:spPr bwMode="auto">
          <a:xfrm flipH="1">
            <a:off x="609600" y="5638800"/>
            <a:ext cx="685800" cy="762000"/>
          </a:xfrm>
          <a:prstGeom prst="line">
            <a:avLst/>
          </a:prstGeom>
          <a:noFill/>
          <a:ln w="9525">
            <a:solidFill>
              <a:schemeClr val="tx1"/>
            </a:solidFill>
            <a:round/>
            <a:headEnd/>
            <a:tailEnd/>
          </a:ln>
        </p:spPr>
        <p:txBody>
          <a:bodyPr/>
          <a:lstStyle/>
          <a:p>
            <a:endParaRPr lang="en-US"/>
          </a:p>
        </p:txBody>
      </p:sp>
      <p:sp>
        <p:nvSpPr>
          <p:cNvPr id="143390" name="Line 30"/>
          <p:cNvSpPr>
            <a:spLocks noChangeShapeType="1"/>
          </p:cNvSpPr>
          <p:nvPr/>
        </p:nvSpPr>
        <p:spPr bwMode="auto">
          <a:xfrm flipV="1">
            <a:off x="7391400" y="2209800"/>
            <a:ext cx="1219200" cy="533400"/>
          </a:xfrm>
          <a:prstGeom prst="line">
            <a:avLst/>
          </a:prstGeom>
          <a:noFill/>
          <a:ln w="9525">
            <a:solidFill>
              <a:schemeClr val="tx1"/>
            </a:solidFill>
            <a:round/>
            <a:headEnd/>
            <a:tailEnd/>
          </a:ln>
        </p:spPr>
        <p:txBody>
          <a:bodyPr/>
          <a:lstStyle/>
          <a:p>
            <a:endParaRPr lang="en-US"/>
          </a:p>
        </p:txBody>
      </p:sp>
      <p:sp>
        <p:nvSpPr>
          <p:cNvPr id="143391" name="Line 31"/>
          <p:cNvSpPr>
            <a:spLocks noChangeShapeType="1"/>
          </p:cNvSpPr>
          <p:nvPr/>
        </p:nvSpPr>
        <p:spPr bwMode="auto">
          <a:xfrm flipH="1">
            <a:off x="2438400" y="5562600"/>
            <a:ext cx="609600" cy="990600"/>
          </a:xfrm>
          <a:prstGeom prst="line">
            <a:avLst/>
          </a:prstGeom>
          <a:noFill/>
          <a:ln w="9525">
            <a:solidFill>
              <a:schemeClr val="tx1"/>
            </a:solidFill>
            <a:round/>
            <a:headEnd/>
            <a:tailEnd/>
          </a:ln>
        </p:spPr>
        <p:txBody>
          <a:bodyPr/>
          <a:lstStyle/>
          <a:p>
            <a:endParaRPr lang="en-US"/>
          </a:p>
        </p:txBody>
      </p:sp>
      <p:sp>
        <p:nvSpPr>
          <p:cNvPr id="19488" name="Text Box 32"/>
          <p:cNvSpPr txBox="1">
            <a:spLocks noChangeArrowheads="1"/>
          </p:cNvSpPr>
          <p:nvPr/>
        </p:nvSpPr>
        <p:spPr bwMode="auto">
          <a:xfrm>
            <a:off x="6248400" y="5638800"/>
            <a:ext cx="2286000" cy="457200"/>
          </a:xfrm>
          <a:prstGeom prst="rect">
            <a:avLst/>
          </a:prstGeom>
          <a:noFill/>
          <a:ln w="9525">
            <a:noFill/>
            <a:miter lim="800000"/>
            <a:headEnd/>
            <a:tailEnd/>
          </a:ln>
        </p:spPr>
        <p:txBody>
          <a:bodyPr>
            <a:spAutoFit/>
          </a:bodyPr>
          <a:lstStyle/>
          <a:p>
            <a:pPr>
              <a:spcBef>
                <a:spcPct val="50000"/>
              </a:spcBef>
            </a:pPr>
            <a:r>
              <a:rPr lang="en-US" sz="2400">
                <a:solidFill>
                  <a:srgbClr val="0000FF"/>
                </a:solidFill>
                <a:latin typeface="Lucida Console" pitchFamily="49" charset="0"/>
              </a:rPr>
              <a:t>TTL=2 falun</a:t>
            </a:r>
          </a:p>
        </p:txBody>
      </p:sp>
      <p:sp>
        <p:nvSpPr>
          <p:cNvPr id="19489" name="Text Box 33"/>
          <p:cNvSpPr txBox="1">
            <a:spLocks noChangeArrowheads="1"/>
          </p:cNvSpPr>
          <p:nvPr/>
        </p:nvSpPr>
        <p:spPr bwMode="auto">
          <a:xfrm>
            <a:off x="3200400" y="4191000"/>
            <a:ext cx="2209800" cy="457200"/>
          </a:xfrm>
          <a:prstGeom prst="rect">
            <a:avLst/>
          </a:prstGeom>
          <a:noFill/>
          <a:ln w="9525">
            <a:noFill/>
            <a:miter lim="800000"/>
            <a:headEnd/>
            <a:tailEnd/>
          </a:ln>
        </p:spPr>
        <p:txBody>
          <a:bodyPr>
            <a:spAutoFit/>
          </a:bodyPr>
          <a:lstStyle/>
          <a:p>
            <a:pPr>
              <a:spcBef>
                <a:spcPct val="50000"/>
              </a:spcBef>
            </a:pPr>
            <a:r>
              <a:rPr lang="en-US" sz="2400">
                <a:solidFill>
                  <a:srgbClr val="0000FF"/>
                </a:solidFill>
                <a:latin typeface="Lucida Console" pitchFamily="49" charset="0"/>
              </a:rPr>
              <a:t>ICMP Error</a:t>
            </a:r>
          </a:p>
        </p:txBody>
      </p:sp>
      <p:sp>
        <p:nvSpPr>
          <p:cNvPr id="19490" name="Text Box 34"/>
          <p:cNvSpPr txBox="1">
            <a:spLocks noChangeArrowheads="1"/>
          </p:cNvSpPr>
          <p:nvPr/>
        </p:nvSpPr>
        <p:spPr bwMode="auto">
          <a:xfrm>
            <a:off x="4876800" y="4343400"/>
            <a:ext cx="2286000" cy="457200"/>
          </a:xfrm>
          <a:prstGeom prst="rect">
            <a:avLst/>
          </a:prstGeom>
          <a:noFill/>
          <a:ln w="9525">
            <a:noFill/>
            <a:miter lim="800000"/>
            <a:headEnd/>
            <a:tailEnd/>
          </a:ln>
        </p:spPr>
        <p:txBody>
          <a:bodyPr>
            <a:spAutoFit/>
          </a:bodyPr>
          <a:lstStyle/>
          <a:p>
            <a:pPr>
              <a:spcBef>
                <a:spcPct val="50000"/>
              </a:spcBef>
            </a:pPr>
            <a:r>
              <a:rPr lang="en-US" sz="2400">
                <a:solidFill>
                  <a:srgbClr val="0000FF"/>
                </a:solidFill>
                <a:latin typeface="Lucida Console" pitchFamily="49" charset="0"/>
              </a:rPr>
              <a:t>TTL=1 falun</a:t>
            </a:r>
          </a:p>
        </p:txBody>
      </p:sp>
      <p:sp>
        <p:nvSpPr>
          <p:cNvPr id="19493" name="Text Box 37"/>
          <p:cNvSpPr txBox="1">
            <a:spLocks noChangeArrowheads="1"/>
          </p:cNvSpPr>
          <p:nvPr/>
        </p:nvSpPr>
        <p:spPr bwMode="auto">
          <a:xfrm>
            <a:off x="3657600" y="4495800"/>
            <a:ext cx="914400" cy="457200"/>
          </a:xfrm>
          <a:prstGeom prst="rect">
            <a:avLst/>
          </a:prstGeom>
          <a:noFill/>
          <a:ln w="9525">
            <a:noFill/>
            <a:miter lim="800000"/>
            <a:headEnd/>
            <a:tailEnd/>
          </a:ln>
        </p:spPr>
        <p:txBody>
          <a:bodyPr>
            <a:spAutoFit/>
          </a:bodyPr>
          <a:lstStyle/>
          <a:p>
            <a:pPr>
              <a:spcBef>
                <a:spcPct val="50000"/>
              </a:spcBef>
            </a:pPr>
            <a:r>
              <a:rPr lang="en-US" sz="2400">
                <a:solidFill>
                  <a:srgbClr val="FF0000"/>
                </a:solidFill>
                <a:latin typeface="Lucida Console" pitchFamily="49" charset="0"/>
              </a:rPr>
              <a:t>RST</a:t>
            </a:r>
          </a:p>
        </p:txBody>
      </p:sp>
      <p:sp>
        <p:nvSpPr>
          <p:cNvPr id="19494" name="Text Box 38"/>
          <p:cNvSpPr txBox="1">
            <a:spLocks noChangeArrowheads="1"/>
          </p:cNvSpPr>
          <p:nvPr/>
        </p:nvSpPr>
        <p:spPr bwMode="auto">
          <a:xfrm>
            <a:off x="4267200" y="4495800"/>
            <a:ext cx="914400" cy="457200"/>
          </a:xfrm>
          <a:prstGeom prst="rect">
            <a:avLst/>
          </a:prstGeom>
          <a:noFill/>
          <a:ln w="9525">
            <a:noFill/>
            <a:miter lim="800000"/>
            <a:headEnd/>
            <a:tailEnd/>
          </a:ln>
        </p:spPr>
        <p:txBody>
          <a:bodyPr>
            <a:spAutoFit/>
          </a:bodyPr>
          <a:lstStyle/>
          <a:p>
            <a:pPr>
              <a:spcBef>
                <a:spcPct val="50000"/>
              </a:spcBef>
            </a:pPr>
            <a:r>
              <a:rPr lang="en-US" sz="2400">
                <a:solidFill>
                  <a:srgbClr val="FF0000"/>
                </a:solidFill>
                <a:latin typeface="Lucida Console" pitchFamily="49" charset="0"/>
              </a:rPr>
              <a:t>RST</a:t>
            </a:r>
          </a:p>
        </p:txBody>
      </p:sp>
      <p:sp>
        <p:nvSpPr>
          <p:cNvPr id="38" name="Oval 20"/>
          <p:cNvSpPr>
            <a:spLocks noChangeArrowheads="1"/>
          </p:cNvSpPr>
          <p:nvPr/>
        </p:nvSpPr>
        <p:spPr bwMode="auto">
          <a:xfrm>
            <a:off x="3581400" y="3657600"/>
            <a:ext cx="1447800" cy="1447800"/>
          </a:xfrm>
          <a:prstGeom prst="ellipse">
            <a:avLst/>
          </a:prstGeom>
          <a:noFill/>
          <a:ln w="25400">
            <a:solidFill>
              <a:srgbClr val="FF0000"/>
            </a:solidFill>
            <a:round/>
            <a:headEnd/>
            <a:tailEnd/>
          </a:ln>
          <a:effectLst>
            <a:glow rad="101600">
              <a:schemeClr val="accent1">
                <a:satMod val="175000"/>
                <a:alpha val="40000"/>
              </a:schemeClr>
            </a:glow>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0 0.0 L -0.14167 -0.18889 " pathEditMode="relative" ptsTypes="AA">
                                      <p:cBhvr>
                                        <p:cTn id="10" dur="2000" fill="hold"/>
                                        <p:tgtEl>
                                          <p:spTgt spid="19488"/>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1948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949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1" nodeType="clickEffect">
                                  <p:stCondLst>
                                    <p:cond delay="0"/>
                                  </p:stCondLst>
                                  <p:childTnLst>
                                    <p:animMotion origin="layout" path="M 0.00834 3.33333E-6 L -0.15833 -0.03334 " pathEditMode="relative" rAng="0" ptsTypes="AA">
                                      <p:cBhvr>
                                        <p:cTn id="21" dur="2000" fill="hold"/>
                                        <p:tgtEl>
                                          <p:spTgt spid="19490"/>
                                        </p:tgtEl>
                                        <p:attrNameLst>
                                          <p:attrName>ppt_x</p:attrName>
                                          <p:attrName>ppt_y</p:attrName>
                                        </p:attrNameLst>
                                      </p:cBhvr>
                                      <p:rCtr x="-83" y="-17"/>
                                    </p:animMotion>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1949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48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1" nodeType="clickEffect">
                                  <p:stCondLst>
                                    <p:cond delay="0"/>
                                  </p:stCondLst>
                                  <p:childTnLst>
                                    <p:animMotion origin="layout" path="M 0.0 0.0 L 0.17656 0.02685 L 0.34826 0.17778 " pathEditMode="relative" ptsTypes="AAA">
                                      <p:cBhvr>
                                        <p:cTn id="33" dur="2000" fill="hold"/>
                                        <p:tgtEl>
                                          <p:spTgt spid="19489"/>
                                        </p:tgtEl>
                                        <p:attrNameLst>
                                          <p:attrName>ppt_x</p:attrName>
                                          <p:attrName>ppt_y</p:attrName>
                                        </p:attrNameLst>
                                      </p:cBhvr>
                                    </p:animMotion>
                                  </p:childTnLst>
                                </p:cTn>
                              </p:par>
                            </p:childTnLst>
                          </p:cTn>
                        </p:par>
                        <p:par>
                          <p:cTn id="34" fill="hold">
                            <p:stCondLst>
                              <p:cond delay="2000"/>
                            </p:stCondLst>
                            <p:childTnLst>
                              <p:par>
                                <p:cTn id="35" presetID="1" presetClass="entr" presetSubtype="0" fill="hold" grpId="0" nodeType="afterEffect">
                                  <p:stCondLst>
                                    <p:cond delay="0"/>
                                  </p:stCondLst>
                                  <p:childTnLst>
                                    <p:set>
                                      <p:cBhvr>
                                        <p:cTn id="36" dur="1" fill="hold">
                                          <p:stCondLst>
                                            <p:cond delay="0"/>
                                          </p:stCondLst>
                                        </p:cTn>
                                        <p:tgtEl>
                                          <p:spTgt spid="1949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493"/>
                                        </p:tgtEl>
                                        <p:attrNameLst>
                                          <p:attrName>style.visibility</p:attrName>
                                        </p:attrNameLst>
                                      </p:cBhvr>
                                      <p:to>
                                        <p:strVal val="visible"/>
                                      </p:to>
                                    </p:set>
                                  </p:childTnLst>
                                </p:cTn>
                              </p:par>
                              <p:par>
                                <p:cTn id="39" presetID="0" presetClass="path" presetSubtype="0" accel="50000" decel="50000" fill="hold" grpId="1" nodeType="withEffect">
                                  <p:stCondLst>
                                    <p:cond delay="0"/>
                                  </p:stCondLst>
                                  <p:childTnLst>
                                    <p:animMotion origin="layout" path="M 0.0 0.0 L 0.16666 0.02014 L 0.38159 0.16898 " pathEditMode="relative" ptsTypes="AAA">
                                      <p:cBhvr>
                                        <p:cTn id="40" dur="2000" fill="hold"/>
                                        <p:tgtEl>
                                          <p:spTgt spid="19494"/>
                                        </p:tgtEl>
                                        <p:attrNameLst>
                                          <p:attrName>ppt_x</p:attrName>
                                          <p:attrName>ppt_y</p:attrName>
                                        </p:attrNameLst>
                                      </p:cBhvr>
                                    </p:animMotion>
                                  </p:childTnLst>
                                </p:cTn>
                              </p:par>
                              <p:par>
                                <p:cTn id="41" presetID="0" presetClass="path" presetSubtype="0" accel="50000" decel="50000" fill="hold" grpId="1" nodeType="withEffect">
                                  <p:stCondLst>
                                    <p:cond delay="0"/>
                                  </p:stCondLst>
                                  <p:childTnLst>
                                    <p:animMotion origin="layout" path="M 0.0 0.0 L -0.11493 0.09768 L -0.3066 0.1 L -0.3533 -0.24676 " pathEditMode="relative" ptsTypes="AAAA">
                                      <p:cBhvr>
                                        <p:cTn id="42" dur="2000" fill="hold"/>
                                        <p:tgtEl>
                                          <p:spTgt spid="19493"/>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8" grpId="0"/>
      <p:bldP spid="19488" grpId="1"/>
      <p:bldP spid="19488" grpId="2"/>
      <p:bldP spid="19489" grpId="0"/>
      <p:bldP spid="19489" grpId="1"/>
      <p:bldP spid="19490" grpId="0"/>
      <p:bldP spid="19490" grpId="1"/>
      <p:bldP spid="19490" grpId="2"/>
      <p:bldP spid="19493" grpId="0"/>
      <p:bldP spid="19493" grpId="1"/>
      <p:bldP spid="19494" grpId="0"/>
      <p:bldP spid="19494" grpId="1"/>
      <p:bldP spid="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5"/>
          <p:cNvSpPr>
            <a:spLocks noGrp="1" noChangeArrowheads="1"/>
          </p:cNvSpPr>
          <p:nvPr>
            <p:ph type="title"/>
          </p:nvPr>
        </p:nvSpPr>
        <p:spPr/>
        <p:txBody>
          <a:bodyPr/>
          <a:lstStyle/>
          <a:p>
            <a:pPr eaLnBrk="1" hangingPunct="1"/>
            <a:r>
              <a:rPr lang="en-US" smtClean="0"/>
              <a:t>ConceptDoppler Framework</a:t>
            </a:r>
          </a:p>
        </p:txBody>
      </p:sp>
      <p:sp>
        <p:nvSpPr>
          <p:cNvPr id="138245" name="Rectangle 5"/>
          <p:cNvSpPr>
            <a:spLocks noGrp="1" noChangeArrowheads="1"/>
          </p:cNvSpPr>
          <p:nvPr>
            <p:ph type="body" sz="half" idx="2"/>
          </p:nvPr>
        </p:nvSpPr>
        <p:spPr>
          <a:xfrm>
            <a:off x="457200" y="3886200"/>
            <a:ext cx="8229600" cy="2667000"/>
          </a:xfrm>
        </p:spPr>
        <p:txBody>
          <a:bodyPr/>
          <a:lstStyle/>
          <a:p>
            <a:pPr>
              <a:lnSpc>
                <a:spcPct val="90000"/>
              </a:lnSpc>
            </a:pPr>
            <a:r>
              <a:rPr lang="en-US" sz="2600" dirty="0" err="1" smtClean="0"/>
              <a:t>Netfilter</a:t>
            </a:r>
            <a:r>
              <a:rPr lang="en-US" sz="2600" dirty="0" smtClean="0"/>
              <a:t> (</a:t>
            </a:r>
            <a:r>
              <a:rPr lang="en-US" sz="2600" dirty="0" err="1" smtClean="0"/>
              <a:t>iptables</a:t>
            </a:r>
            <a:r>
              <a:rPr lang="en-US" sz="2600" dirty="0" smtClean="0"/>
              <a:t>) to capture packets</a:t>
            </a:r>
          </a:p>
          <a:p>
            <a:pPr>
              <a:lnSpc>
                <a:spcPct val="90000"/>
              </a:lnSpc>
            </a:pPr>
            <a:r>
              <a:rPr lang="en-US" sz="2600" dirty="0" smtClean="0"/>
              <a:t>Queue module to hand packets over to user-space</a:t>
            </a:r>
          </a:p>
          <a:p>
            <a:pPr>
              <a:lnSpc>
                <a:spcPct val="90000"/>
              </a:lnSpc>
            </a:pPr>
            <a:r>
              <a:rPr lang="en-US" sz="2600" dirty="0" smtClean="0"/>
              <a:t>Own TCP stack implementation </a:t>
            </a:r>
          </a:p>
          <a:p>
            <a:pPr>
              <a:lnSpc>
                <a:spcPct val="90000"/>
              </a:lnSpc>
            </a:pPr>
            <a:r>
              <a:rPr lang="en-US" sz="2600" dirty="0" err="1" smtClean="0"/>
              <a:t>Scapy</a:t>
            </a:r>
            <a:r>
              <a:rPr lang="en-US" sz="2600" dirty="0" smtClean="0"/>
              <a:t> for constructing custom packets</a:t>
            </a:r>
          </a:p>
          <a:p>
            <a:pPr>
              <a:lnSpc>
                <a:spcPct val="90000"/>
              </a:lnSpc>
            </a:pPr>
            <a:r>
              <a:rPr lang="en-US" sz="2600" dirty="0" smtClean="0"/>
              <a:t>Storing packets in </a:t>
            </a:r>
            <a:r>
              <a:rPr lang="en-US" sz="2600" dirty="0" err="1" smtClean="0"/>
              <a:t>PostgreSQL</a:t>
            </a:r>
            <a:r>
              <a:rPr lang="en-US" sz="2600" dirty="0" smtClean="0"/>
              <a:t> database</a:t>
            </a:r>
          </a:p>
          <a:p>
            <a:pPr>
              <a:lnSpc>
                <a:spcPct val="90000"/>
              </a:lnSpc>
            </a:pPr>
            <a:r>
              <a:rPr lang="en-US" sz="2600" dirty="0" err="1" smtClean="0"/>
              <a:t>Scapy</a:t>
            </a:r>
            <a:r>
              <a:rPr lang="en-US" sz="2600" dirty="0" smtClean="0"/>
              <a:t> stored procedures in DB</a:t>
            </a:r>
          </a:p>
        </p:txBody>
      </p:sp>
      <p:pic>
        <p:nvPicPr>
          <p:cNvPr id="138253" name="Picture 13"/>
          <p:cNvPicPr>
            <a:picLocks noChangeAspect="1" noChangeArrowheads="1"/>
          </p:cNvPicPr>
          <p:nvPr/>
        </p:nvPicPr>
        <p:blipFill>
          <a:blip r:embed="rId3"/>
          <a:srcRect/>
          <a:stretch>
            <a:fillRect/>
          </a:stretch>
        </p:blipFill>
        <p:spPr bwMode="auto">
          <a:xfrm>
            <a:off x="381000" y="1981200"/>
            <a:ext cx="8362950" cy="1266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Censorship is Not New</a:t>
            </a:r>
          </a:p>
        </p:txBody>
      </p:sp>
      <p:pic>
        <p:nvPicPr>
          <p:cNvPr id="15363" name="Picture 8"/>
          <p:cNvPicPr>
            <a:picLocks noChangeAspect="1" noChangeArrowheads="1"/>
          </p:cNvPicPr>
          <p:nvPr/>
        </p:nvPicPr>
        <p:blipFill>
          <a:blip r:embed="rId3"/>
          <a:srcRect/>
          <a:stretch>
            <a:fillRect/>
          </a:stretch>
        </p:blipFill>
        <p:spPr bwMode="auto">
          <a:xfrm>
            <a:off x="533400" y="2362200"/>
            <a:ext cx="3867150" cy="2876550"/>
          </a:xfrm>
          <a:prstGeom prst="rect">
            <a:avLst/>
          </a:prstGeom>
          <a:noFill/>
          <a:ln w="9525">
            <a:noFill/>
            <a:miter lim="800000"/>
            <a:headEnd/>
            <a:tailEnd/>
          </a:ln>
        </p:spPr>
      </p:pic>
      <p:pic>
        <p:nvPicPr>
          <p:cNvPr id="15364" name="Picture 9"/>
          <p:cNvPicPr>
            <a:picLocks noChangeAspect="1" noChangeArrowheads="1"/>
          </p:cNvPicPr>
          <p:nvPr/>
        </p:nvPicPr>
        <p:blipFill>
          <a:blip r:embed="rId4"/>
          <a:srcRect/>
          <a:stretch>
            <a:fillRect/>
          </a:stretch>
        </p:blipFill>
        <p:spPr bwMode="auto">
          <a:xfrm>
            <a:off x="4800600" y="2362200"/>
            <a:ext cx="3916363" cy="2895600"/>
          </a:xfrm>
          <a:prstGeom prst="rect">
            <a:avLst/>
          </a:prstGeom>
          <a:noFill/>
          <a:ln w="9525">
            <a:noFill/>
            <a:miter lim="800000"/>
            <a:headEnd/>
            <a:tailEnd/>
          </a:ln>
        </p:spPr>
      </p:pic>
      <p:sp>
        <p:nvSpPr>
          <p:cNvPr id="15366" name="Rectangle 3"/>
          <p:cNvSpPr>
            <a:spLocks noChangeArrowheads="1"/>
          </p:cNvSpPr>
          <p:nvPr/>
        </p:nvSpPr>
        <p:spPr bwMode="auto">
          <a:xfrm>
            <a:off x="457200" y="5410200"/>
            <a:ext cx="3962400" cy="1066800"/>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en-US" sz="2200"/>
              <a:t>Tagesschau</a:t>
            </a:r>
          </a:p>
          <a:p>
            <a:pPr marL="342900" indent="-342900">
              <a:spcBef>
                <a:spcPct val="20000"/>
              </a:spcBef>
              <a:buClr>
                <a:schemeClr val="tx2"/>
              </a:buClr>
              <a:buSzPct val="70000"/>
              <a:buFont typeface="Wingdings" pitchFamily="2" charset="2"/>
              <a:buNone/>
            </a:pPr>
            <a:r>
              <a:rPr lang="en-US" sz="3000"/>
              <a:t>Western Germany</a:t>
            </a:r>
          </a:p>
        </p:txBody>
      </p:sp>
      <p:sp>
        <p:nvSpPr>
          <p:cNvPr id="15367" name="Rectangle 3"/>
          <p:cNvSpPr>
            <a:spLocks noChangeArrowheads="1"/>
          </p:cNvSpPr>
          <p:nvPr/>
        </p:nvSpPr>
        <p:spPr bwMode="auto">
          <a:xfrm>
            <a:off x="4876800" y="5410200"/>
            <a:ext cx="3962400" cy="1066800"/>
          </a:xfrm>
          <a:prstGeom prst="rect">
            <a:avLst/>
          </a:prstGeom>
          <a:noFill/>
          <a:ln w="9525">
            <a:noFill/>
            <a:miter lim="800000"/>
            <a:headEnd/>
            <a:tailEnd/>
          </a:ln>
        </p:spPr>
        <p:txBody>
          <a:bodyPr/>
          <a:lstStyle/>
          <a:p>
            <a:pPr marL="342900" indent="-342900">
              <a:spcBef>
                <a:spcPct val="20000"/>
              </a:spcBef>
              <a:buClr>
                <a:schemeClr val="tx2"/>
              </a:buClr>
              <a:buSzPct val="70000"/>
              <a:buFont typeface="Wingdings" pitchFamily="2" charset="2"/>
              <a:buNone/>
            </a:pPr>
            <a:r>
              <a:rPr lang="en-US" sz="2200"/>
              <a:t>Aktuelle Kamera</a:t>
            </a:r>
          </a:p>
          <a:p>
            <a:pPr marL="342900" indent="-342900">
              <a:spcBef>
                <a:spcPct val="20000"/>
              </a:spcBef>
              <a:buClr>
                <a:schemeClr val="tx2"/>
              </a:buClr>
              <a:buSzPct val="70000"/>
              <a:buFont typeface="Wingdings" pitchFamily="2" charset="2"/>
              <a:buNone/>
            </a:pPr>
            <a:r>
              <a:rPr lang="en-US" sz="3000"/>
              <a:t>Eastern Germany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57200" y="122238"/>
            <a:ext cx="7543800" cy="1015663"/>
          </a:xfrm>
          <a:noFill/>
          <a:ln/>
        </p:spPr>
        <p:txBody>
          <a:bodyPr>
            <a:spAutoFit/>
          </a:bodyPr>
          <a:lstStyle/>
          <a:p>
            <a:r>
              <a:rPr lang="en-US" sz="6000" dirty="0" smtClean="0"/>
              <a:t>Experimental Setup</a:t>
            </a:r>
          </a:p>
        </p:txBody>
      </p:sp>
      <p:sp>
        <p:nvSpPr>
          <p:cNvPr id="3" name="Content Placeholder 2"/>
          <p:cNvSpPr>
            <a:spLocks noGrp="1"/>
          </p:cNvSpPr>
          <p:nvPr>
            <p:ph idx="1"/>
          </p:nvPr>
        </p:nvSpPr>
        <p:spPr/>
        <p:txBody>
          <a:bodyPr/>
          <a:lstStyle/>
          <a:p>
            <a:r>
              <a:rPr lang="en-US" dirty="0" smtClean="0"/>
              <a:t>Google “</a:t>
            </a:r>
            <a:r>
              <a:rPr lang="en-US" dirty="0" err="1" smtClean="0"/>
              <a:t>site:.cn</a:t>
            </a:r>
            <a:r>
              <a:rPr lang="en-US" dirty="0" smtClean="0"/>
              <a:t>”  to find random destination sites in China</a:t>
            </a:r>
          </a:p>
          <a:p>
            <a:r>
              <a:rPr lang="en-US" dirty="0" smtClean="0"/>
              <a:t>Performed TTL-Modulation</a:t>
            </a:r>
          </a:p>
          <a:p>
            <a:pPr lvl="1"/>
            <a:r>
              <a:rPr lang="en-US" dirty="0" err="1" smtClean="0"/>
              <a:t>Traceroute</a:t>
            </a:r>
            <a:r>
              <a:rPr lang="en-US" dirty="0" smtClean="0"/>
              <a:t> immediately before blocking test</a:t>
            </a:r>
          </a:p>
          <a:p>
            <a:pPr lvl="1"/>
            <a:r>
              <a:rPr lang="en-US" dirty="0" err="1" smtClean="0"/>
              <a:t>Whois</a:t>
            </a:r>
            <a:r>
              <a:rPr lang="en-US" dirty="0" smtClean="0"/>
              <a:t> to query ISPs</a:t>
            </a:r>
          </a:p>
          <a:p>
            <a:r>
              <a:rPr lang="en-US" dirty="0" smtClean="0"/>
              <a:t>Probed over a two-week period</a:t>
            </a:r>
          </a:p>
          <a:p>
            <a:endParaRPr lang="en-US" dirty="0" smtClean="0"/>
          </a:p>
          <a:p>
            <a:r>
              <a:rPr lang="en-US" dirty="0" smtClean="0"/>
              <a:t>Result:  </a:t>
            </a:r>
            <a:br>
              <a:rPr lang="en-US" dirty="0" smtClean="0"/>
            </a:br>
            <a:r>
              <a:rPr lang="en-US" dirty="0" smtClean="0"/>
              <a:t>Where are the GFC routers? Which ISP?</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5"/>
          <p:cNvSpPr>
            <a:spLocks noGrp="1" noChangeArrowheads="1"/>
          </p:cNvSpPr>
          <p:nvPr>
            <p:ph type="title"/>
          </p:nvPr>
        </p:nvSpPr>
        <p:spPr/>
        <p:txBody>
          <a:bodyPr/>
          <a:lstStyle/>
          <a:p>
            <a:pPr eaLnBrk="1" hangingPunct="1"/>
            <a:r>
              <a:rPr lang="en-US" smtClean="0"/>
              <a:t>Hops into China Where Filtering Occurs</a:t>
            </a:r>
          </a:p>
        </p:txBody>
      </p:sp>
      <p:sp>
        <p:nvSpPr>
          <p:cNvPr id="145414" name="Rectangle 6"/>
          <p:cNvSpPr>
            <a:spLocks noGrp="1" noChangeArrowheads="1"/>
          </p:cNvSpPr>
          <p:nvPr>
            <p:ph type="body" sz="half" idx="2"/>
          </p:nvPr>
        </p:nvSpPr>
        <p:spPr>
          <a:xfrm>
            <a:off x="6172200" y="2786063"/>
            <a:ext cx="2743200" cy="2776537"/>
          </a:xfrm>
        </p:spPr>
        <p:txBody>
          <a:bodyPr/>
          <a:lstStyle/>
          <a:p>
            <a:pPr>
              <a:buFont typeface="Wingdings" pitchFamily="2" charset="2"/>
              <a:buNone/>
            </a:pPr>
            <a:r>
              <a:rPr lang="en-US" sz="2600" smtClean="0"/>
              <a:t>   28% of paths were never filtered over two weeks of probing</a:t>
            </a:r>
          </a:p>
        </p:txBody>
      </p:sp>
      <p:grpSp>
        <p:nvGrpSpPr>
          <p:cNvPr id="8" name="Group 7"/>
          <p:cNvGrpSpPr/>
          <p:nvPr/>
        </p:nvGrpSpPr>
        <p:grpSpPr>
          <a:xfrm>
            <a:off x="152400" y="1462088"/>
            <a:ext cx="6248400" cy="5076825"/>
            <a:chOff x="152400" y="1462088"/>
            <a:chExt cx="6248400" cy="5076825"/>
          </a:xfrm>
        </p:grpSpPr>
        <p:sp>
          <p:nvSpPr>
            <p:cNvPr id="145418" name="Text Box 10"/>
            <p:cNvSpPr txBox="1">
              <a:spLocks noChangeArrowheads="1"/>
            </p:cNvSpPr>
            <p:nvPr/>
          </p:nvSpPr>
          <p:spPr bwMode="auto">
            <a:xfrm>
              <a:off x="2514600" y="6172200"/>
              <a:ext cx="2012950" cy="366713"/>
            </a:xfrm>
            <a:prstGeom prst="rect">
              <a:avLst/>
            </a:prstGeom>
            <a:noFill/>
            <a:ln w="9525">
              <a:noFill/>
              <a:miter lim="800000"/>
              <a:headEnd/>
              <a:tailEnd/>
            </a:ln>
            <a:effectLst/>
          </p:spPr>
          <p:txBody>
            <a:bodyPr wrap="none">
              <a:spAutoFit/>
            </a:bodyPr>
            <a:lstStyle/>
            <a:p>
              <a:r>
                <a:rPr lang="en-US" b="1"/>
                <a:t>Depth into China</a:t>
              </a:r>
            </a:p>
          </p:txBody>
        </p:sp>
        <p:sp>
          <p:nvSpPr>
            <p:cNvPr id="145419" name="Text Box 11"/>
            <p:cNvSpPr txBox="1">
              <a:spLocks noChangeArrowheads="1"/>
            </p:cNvSpPr>
            <p:nvPr/>
          </p:nvSpPr>
          <p:spPr bwMode="auto">
            <a:xfrm>
              <a:off x="2660650" y="1462088"/>
              <a:ext cx="1758950" cy="366712"/>
            </a:xfrm>
            <a:prstGeom prst="rect">
              <a:avLst/>
            </a:prstGeom>
            <a:noFill/>
            <a:ln w="9525">
              <a:noFill/>
              <a:miter lim="800000"/>
              <a:headEnd/>
              <a:tailEnd/>
            </a:ln>
            <a:effectLst/>
          </p:spPr>
          <p:txBody>
            <a:bodyPr wrap="none">
              <a:spAutoFit/>
            </a:bodyPr>
            <a:lstStyle/>
            <a:p>
              <a:r>
                <a:rPr lang="en-US" b="1"/>
                <a:t>Blocked Paths</a:t>
              </a:r>
            </a:p>
          </p:txBody>
        </p:sp>
        <p:sp>
          <p:nvSpPr>
            <p:cNvPr id="145420" name="Text Box 12"/>
            <p:cNvSpPr txBox="1">
              <a:spLocks noChangeArrowheads="1"/>
            </p:cNvSpPr>
            <p:nvPr/>
          </p:nvSpPr>
          <p:spPr bwMode="auto">
            <a:xfrm rot="16200000">
              <a:off x="-504825" y="3629025"/>
              <a:ext cx="1651000" cy="336550"/>
            </a:xfrm>
            <a:prstGeom prst="rect">
              <a:avLst/>
            </a:prstGeom>
            <a:noFill/>
            <a:ln w="9525">
              <a:noFill/>
              <a:miter lim="800000"/>
              <a:headEnd/>
              <a:tailEnd/>
            </a:ln>
            <a:effectLst/>
          </p:spPr>
          <p:txBody>
            <a:bodyPr wrap="none">
              <a:spAutoFit/>
            </a:bodyPr>
            <a:lstStyle/>
            <a:p>
              <a:r>
                <a:rPr lang="en-US" sz="1600" b="1"/>
                <a:t># Unique Paths</a:t>
              </a:r>
            </a:p>
          </p:txBody>
        </p:sp>
        <p:pic>
          <p:nvPicPr>
            <p:cNvPr id="145425" name="Picture 17"/>
            <p:cNvPicPr>
              <a:picLocks noChangeAspect="1" noChangeArrowheads="1"/>
            </p:cNvPicPr>
            <p:nvPr/>
          </p:nvPicPr>
          <p:blipFill>
            <a:blip r:embed="rId3"/>
            <a:srcRect/>
            <a:stretch>
              <a:fillRect/>
            </a:stretch>
          </p:blipFill>
          <p:spPr bwMode="auto">
            <a:xfrm>
              <a:off x="504825" y="1828800"/>
              <a:ext cx="5895975" cy="4352925"/>
            </a:xfrm>
            <a:prstGeom prst="rect">
              <a:avLst/>
            </a:prstGeom>
            <a:noFill/>
            <a:ln w="9525">
              <a:no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67" name="Object 11"/>
          <p:cNvGraphicFramePr>
            <a:graphicFrameLocks noChangeAspect="1"/>
          </p:cNvGraphicFramePr>
          <p:nvPr/>
        </p:nvGraphicFramePr>
        <p:xfrm>
          <a:off x="120650" y="1219200"/>
          <a:ext cx="8337550" cy="5335588"/>
        </p:xfrm>
        <a:graphic>
          <a:graphicData uri="http://schemas.openxmlformats.org/presentationml/2006/ole">
            <p:oleObj spid="_x0000_s147467" name="Diagramm" r:id="rId4" imgW="5886450" imgH="3762451" progId="Excel.Sheet.8">
              <p:embed/>
            </p:oleObj>
          </a:graphicData>
        </a:graphic>
      </p:graphicFrame>
      <p:sp>
        <p:nvSpPr>
          <p:cNvPr id="147458" name="Rectangle 5"/>
          <p:cNvSpPr>
            <a:spLocks noGrp="1" noChangeArrowheads="1"/>
          </p:cNvSpPr>
          <p:nvPr>
            <p:ph type="title" idx="4294967295"/>
          </p:nvPr>
        </p:nvSpPr>
        <p:spPr/>
        <p:txBody>
          <a:bodyPr/>
          <a:lstStyle/>
          <a:p>
            <a:pPr eaLnBrk="1" hangingPunct="1"/>
            <a:r>
              <a:rPr lang="en-US" smtClean="0"/>
              <a:t>First Hops</a:t>
            </a:r>
          </a:p>
        </p:txBody>
      </p:sp>
      <p:sp>
        <p:nvSpPr>
          <p:cNvPr id="147462" name="Rectangle 6"/>
          <p:cNvSpPr>
            <a:spLocks noChangeArrowheads="1"/>
          </p:cNvSpPr>
          <p:nvPr/>
        </p:nvSpPr>
        <p:spPr bwMode="auto">
          <a:xfrm>
            <a:off x="4953000" y="2133600"/>
            <a:ext cx="4038600" cy="2776538"/>
          </a:xfrm>
          <a:prstGeom prst="rect">
            <a:avLst/>
          </a:prstGeom>
          <a:noFill/>
          <a:ln w="9525">
            <a:noFill/>
            <a:miter lim="800000"/>
            <a:headEnd/>
            <a:tailEnd/>
          </a:ln>
        </p:spPr>
        <p:txBody>
          <a:bodyPr/>
          <a:lstStyle/>
          <a:p>
            <a:pPr marL="342900" indent="-342900" eaLnBrk="0" hangingPunct="0">
              <a:spcBef>
                <a:spcPct val="20000"/>
              </a:spcBef>
              <a:buClr>
                <a:schemeClr val="tx2"/>
              </a:buClr>
              <a:buSzPct val="70000"/>
              <a:buFont typeface="Wingdings" pitchFamily="2" charset="2"/>
              <a:buChar char="l"/>
            </a:pPr>
            <a:r>
              <a:rPr lang="en-US" sz="2600"/>
              <a:t>ChinaNET performed 99.1% of all filtering at the first hop </a:t>
            </a:r>
            <a:br>
              <a:rPr lang="en-US" sz="2600"/>
            </a:br>
            <a:r>
              <a:rPr lang="en-US" sz="2600"/>
              <a:t>(and 83% of all filtering)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smtClean="0"/>
              <a:t>Outline</a:t>
            </a:r>
          </a:p>
        </p:txBody>
      </p:sp>
      <p:sp>
        <p:nvSpPr>
          <p:cNvPr id="158723" name="Rectangle 3"/>
          <p:cNvSpPr>
            <a:spLocks noGrp="1" noChangeArrowheads="1"/>
          </p:cNvSpPr>
          <p:nvPr>
            <p:ph type="body" idx="1"/>
          </p:nvPr>
        </p:nvSpPr>
        <p:spPr>
          <a:xfrm>
            <a:off x="457200" y="1719263"/>
            <a:ext cx="8229600" cy="4605337"/>
          </a:xfrm>
        </p:spPr>
        <p:txBody>
          <a:bodyPr/>
          <a:lstStyle/>
          <a:p>
            <a:r>
              <a:rPr lang="en-US" dirty="0" smtClean="0"/>
              <a:t>Firewall or Something Else?</a:t>
            </a:r>
          </a:p>
          <a:p>
            <a:pPr lvl="1"/>
            <a:r>
              <a:rPr lang="en-US" dirty="0" smtClean="0">
                <a:solidFill>
                  <a:srgbClr val="C0C0C0"/>
                </a:solidFill>
              </a:rPr>
              <a:t>Where are filtering routers?</a:t>
            </a:r>
          </a:p>
          <a:p>
            <a:pPr lvl="1"/>
            <a:r>
              <a:rPr lang="en-US" dirty="0" smtClean="0">
                <a:solidFill>
                  <a:srgbClr val="C0C0C0"/>
                </a:solidFill>
              </a:rPr>
              <a:t>Who is doing filtering?</a:t>
            </a:r>
          </a:p>
          <a:p>
            <a:pPr lvl="1"/>
            <a:r>
              <a:rPr lang="en-US" dirty="0" smtClean="0"/>
              <a:t>How reliable is filtering?</a:t>
            </a:r>
          </a:p>
          <a:p>
            <a:r>
              <a:rPr lang="en-US" dirty="0" smtClean="0">
                <a:solidFill>
                  <a:srgbClr val="C0C0C0"/>
                </a:solidFill>
              </a:rPr>
              <a:t>Blocked Words</a:t>
            </a:r>
          </a:p>
          <a:p>
            <a:pPr lvl="1"/>
            <a:r>
              <a:rPr lang="en-US" dirty="0" smtClean="0">
                <a:solidFill>
                  <a:srgbClr val="C0C0C0"/>
                </a:solidFill>
              </a:rPr>
              <a:t>Which words to select?</a:t>
            </a:r>
          </a:p>
          <a:p>
            <a:pPr lvl="1"/>
            <a:r>
              <a:rPr lang="en-US" dirty="0" smtClean="0">
                <a:solidFill>
                  <a:srgbClr val="C0C0C0"/>
                </a:solidFill>
              </a:rPr>
              <a:t>Which words are blocked?</a:t>
            </a:r>
          </a:p>
          <a:p>
            <a:r>
              <a:rPr lang="en-US" dirty="0" smtClean="0">
                <a:solidFill>
                  <a:srgbClr val="C0C0C0"/>
                </a:solidFill>
              </a:rPr>
              <a:t>Imprecise Filtering</a:t>
            </a:r>
          </a:p>
          <a:p>
            <a:pPr lvl="1"/>
            <a:r>
              <a:rPr lang="en-US" dirty="0" smtClean="0">
                <a:solidFill>
                  <a:srgbClr val="C0C0C0"/>
                </a:solidFill>
              </a:rPr>
              <a:t>What implications does keyword filtering have?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5"/>
          <p:cNvSpPr>
            <a:spLocks noGrp="1" noChangeArrowheads="1"/>
          </p:cNvSpPr>
          <p:nvPr>
            <p:ph type="title" idx="4294967295"/>
          </p:nvPr>
        </p:nvSpPr>
        <p:spPr/>
        <p:txBody>
          <a:bodyPr/>
          <a:lstStyle/>
          <a:p>
            <a:pPr eaLnBrk="1" hangingPunct="1"/>
            <a:r>
              <a:rPr lang="en-US" smtClean="0"/>
              <a:t>Slipping Words Through - Diurnal Pattern</a:t>
            </a:r>
          </a:p>
        </p:txBody>
      </p:sp>
      <p:grpSp>
        <p:nvGrpSpPr>
          <p:cNvPr id="149526" name="Group 22"/>
          <p:cNvGrpSpPr>
            <a:grpSpLocks/>
          </p:cNvGrpSpPr>
          <p:nvPr/>
        </p:nvGrpSpPr>
        <p:grpSpPr bwMode="auto">
          <a:xfrm>
            <a:off x="228600" y="4578350"/>
            <a:ext cx="8534400" cy="2051050"/>
            <a:chOff x="192" y="1344"/>
            <a:chExt cx="5376" cy="1292"/>
          </a:xfrm>
        </p:grpSpPr>
        <p:pic>
          <p:nvPicPr>
            <p:cNvPr id="149515" name="Picture 11"/>
            <p:cNvPicPr>
              <a:picLocks noChangeAspect="1" noChangeArrowheads="1"/>
            </p:cNvPicPr>
            <p:nvPr/>
          </p:nvPicPr>
          <p:blipFill>
            <a:blip r:embed="rId3"/>
            <a:srcRect/>
            <a:stretch>
              <a:fillRect/>
            </a:stretch>
          </p:blipFill>
          <p:spPr bwMode="auto">
            <a:xfrm>
              <a:off x="192" y="1344"/>
              <a:ext cx="1776" cy="1292"/>
            </a:xfrm>
            <a:prstGeom prst="rect">
              <a:avLst/>
            </a:prstGeom>
            <a:noFill/>
            <a:ln w="9525">
              <a:noFill/>
              <a:miter lim="800000"/>
              <a:headEnd/>
              <a:tailEnd/>
            </a:ln>
            <a:effectLst/>
          </p:spPr>
        </p:pic>
        <p:pic>
          <p:nvPicPr>
            <p:cNvPr id="149516" name="Picture 12"/>
            <p:cNvPicPr>
              <a:picLocks noChangeAspect="1" noChangeArrowheads="1"/>
            </p:cNvPicPr>
            <p:nvPr/>
          </p:nvPicPr>
          <p:blipFill>
            <a:blip r:embed="rId4"/>
            <a:srcRect/>
            <a:stretch>
              <a:fillRect/>
            </a:stretch>
          </p:blipFill>
          <p:spPr bwMode="auto">
            <a:xfrm>
              <a:off x="2064" y="1344"/>
              <a:ext cx="1728" cy="1261"/>
            </a:xfrm>
            <a:prstGeom prst="rect">
              <a:avLst/>
            </a:prstGeom>
            <a:noFill/>
            <a:ln w="9525">
              <a:noFill/>
              <a:miter lim="800000"/>
              <a:headEnd/>
              <a:tailEnd/>
            </a:ln>
            <a:effectLst/>
          </p:spPr>
        </p:pic>
        <p:pic>
          <p:nvPicPr>
            <p:cNvPr id="149517" name="Picture 13"/>
            <p:cNvPicPr>
              <a:picLocks noChangeAspect="1" noChangeArrowheads="1"/>
            </p:cNvPicPr>
            <p:nvPr/>
          </p:nvPicPr>
          <p:blipFill>
            <a:blip r:embed="rId5"/>
            <a:srcRect/>
            <a:stretch>
              <a:fillRect/>
            </a:stretch>
          </p:blipFill>
          <p:spPr bwMode="auto">
            <a:xfrm>
              <a:off x="3888" y="1344"/>
              <a:ext cx="1680" cy="1210"/>
            </a:xfrm>
            <a:prstGeom prst="rect">
              <a:avLst/>
            </a:prstGeom>
            <a:noFill/>
            <a:ln w="9525">
              <a:noFill/>
              <a:miter lim="800000"/>
              <a:headEnd/>
              <a:tailEnd/>
            </a:ln>
            <a:effectLst/>
          </p:spPr>
        </p:pic>
      </p:grpSp>
      <p:sp>
        <p:nvSpPr>
          <p:cNvPr id="149525" name="Text Box 21"/>
          <p:cNvSpPr txBox="1">
            <a:spLocks noChangeArrowheads="1"/>
          </p:cNvSpPr>
          <p:nvPr/>
        </p:nvSpPr>
        <p:spPr bwMode="auto">
          <a:xfrm>
            <a:off x="533400" y="1665744"/>
            <a:ext cx="7772400" cy="2677656"/>
          </a:xfrm>
          <a:prstGeom prst="rect">
            <a:avLst/>
          </a:prstGeom>
          <a:noFill/>
          <a:ln w="9525">
            <a:noFill/>
            <a:miter lim="800000"/>
            <a:headEnd/>
            <a:tailEnd/>
          </a:ln>
          <a:effectLst/>
        </p:spPr>
        <p:txBody>
          <a:bodyPr>
            <a:spAutoFit/>
          </a:bodyPr>
          <a:lstStyle/>
          <a:p>
            <a:r>
              <a:rPr lang="en-US" sz="2400" b="1" dirty="0" smtClean="0">
                <a:latin typeface="Courier New" pitchFamily="49" charset="0"/>
              </a:rPr>
              <a:t>Repeat</a:t>
            </a:r>
          </a:p>
          <a:p>
            <a:r>
              <a:rPr lang="en-US" sz="2400" b="1" dirty="0" smtClean="0">
                <a:latin typeface="Courier New" pitchFamily="49" charset="0"/>
              </a:rPr>
              <a:t>    While “</a:t>
            </a:r>
            <a:r>
              <a:rPr lang="en-US" sz="2400" b="1" dirty="0" err="1" smtClean="0">
                <a:latin typeface="Courier New" pitchFamily="49" charset="0"/>
              </a:rPr>
              <a:t>Falun</a:t>
            </a:r>
            <a:r>
              <a:rPr lang="en-US" sz="2400" b="1" dirty="0" smtClean="0">
                <a:latin typeface="Courier New" pitchFamily="49" charset="0"/>
              </a:rPr>
              <a:t>” is not blocked</a:t>
            </a:r>
          </a:p>
          <a:p>
            <a:r>
              <a:rPr lang="en-US" sz="2400" b="1" dirty="0">
                <a:latin typeface="Courier New" pitchFamily="49" charset="0"/>
              </a:rPr>
              <a:t> </a:t>
            </a:r>
            <a:r>
              <a:rPr lang="en-US" sz="2400" b="1" dirty="0" smtClean="0">
                <a:latin typeface="Courier New" pitchFamily="49" charset="0"/>
              </a:rPr>
              <a:t>      green++</a:t>
            </a:r>
          </a:p>
          <a:p>
            <a:r>
              <a:rPr lang="en-US" sz="2400" b="1" dirty="0">
                <a:latin typeface="Courier New" pitchFamily="49" charset="0"/>
              </a:rPr>
              <a:t> </a:t>
            </a:r>
            <a:r>
              <a:rPr lang="en-US" sz="2400" b="1" dirty="0" smtClean="0">
                <a:latin typeface="Courier New" pitchFamily="49" charset="0"/>
              </a:rPr>
              <a:t>   red++</a:t>
            </a:r>
          </a:p>
          <a:p>
            <a:r>
              <a:rPr lang="en-US" sz="2400" b="1" dirty="0" smtClean="0">
                <a:latin typeface="Courier New" pitchFamily="49" charset="0"/>
              </a:rPr>
              <a:t>    While “Test” is blocked</a:t>
            </a:r>
          </a:p>
          <a:p>
            <a:r>
              <a:rPr lang="en-US" sz="2400" b="1" dirty="0">
                <a:latin typeface="Courier New" pitchFamily="49" charset="0"/>
              </a:rPr>
              <a:t> </a:t>
            </a:r>
            <a:r>
              <a:rPr lang="en-US" sz="2400" b="1" dirty="0" smtClean="0">
                <a:latin typeface="Courier New" pitchFamily="49" charset="0"/>
              </a:rPr>
              <a:t>      wait</a:t>
            </a:r>
          </a:p>
          <a:p>
            <a:r>
              <a:rPr lang="en-US" sz="2400" b="1" dirty="0" smtClean="0">
                <a:latin typeface="Courier New" pitchFamily="49" charset="0"/>
              </a:rPr>
              <a:t>Forever</a:t>
            </a:r>
            <a:endParaRPr lang="en-US" sz="2400" b="1" dirty="0">
              <a:latin typeface="Courier New" pitchFamily="49" charset="0"/>
            </a:endParaRPr>
          </a:p>
        </p:txBody>
      </p:sp>
      <p:sp>
        <p:nvSpPr>
          <p:cNvPr id="78852" name="Oval 4"/>
          <p:cNvSpPr>
            <a:spLocks noChangeArrowheads="1"/>
          </p:cNvSpPr>
          <p:nvPr/>
        </p:nvSpPr>
        <p:spPr bwMode="auto">
          <a:xfrm>
            <a:off x="5867400" y="4267200"/>
            <a:ext cx="3048000" cy="2590800"/>
          </a:xfrm>
          <a:prstGeom prst="ellipse">
            <a:avLst/>
          </a:prstGeom>
          <a:noFill/>
          <a:ln w="3175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5"/>
          <p:cNvSpPr>
            <a:spLocks noGrp="1" noChangeArrowheads="1"/>
          </p:cNvSpPr>
          <p:nvPr>
            <p:ph type="title" idx="4294967295"/>
          </p:nvPr>
        </p:nvSpPr>
        <p:spPr/>
        <p:txBody>
          <a:bodyPr/>
          <a:lstStyle/>
          <a:p>
            <a:pPr eaLnBrk="1" hangingPunct="1"/>
            <a:r>
              <a:rPr lang="en-US" smtClean="0"/>
              <a:t>Slipping Words Through -Diurnal Pattern</a:t>
            </a:r>
          </a:p>
        </p:txBody>
      </p:sp>
      <p:sp>
        <p:nvSpPr>
          <p:cNvPr id="198663" name="Text Box 7"/>
          <p:cNvSpPr txBox="1">
            <a:spLocks noChangeArrowheads="1"/>
          </p:cNvSpPr>
          <p:nvPr/>
        </p:nvSpPr>
        <p:spPr bwMode="auto">
          <a:xfrm>
            <a:off x="3213100" y="6096000"/>
            <a:ext cx="2882900" cy="366713"/>
          </a:xfrm>
          <a:prstGeom prst="rect">
            <a:avLst/>
          </a:prstGeom>
          <a:noFill/>
          <a:ln w="9525">
            <a:noFill/>
            <a:miter lim="800000"/>
            <a:headEnd/>
            <a:tailEnd/>
          </a:ln>
          <a:effectLst/>
        </p:spPr>
        <p:txBody>
          <a:bodyPr wrap="none">
            <a:spAutoFit/>
          </a:bodyPr>
          <a:lstStyle/>
          <a:p>
            <a:r>
              <a:rPr lang="en-US" b="1"/>
              <a:t>Time ( 0 = 3pm in Bejing)</a:t>
            </a:r>
          </a:p>
        </p:txBody>
      </p:sp>
      <p:sp>
        <p:nvSpPr>
          <p:cNvPr id="198664" name="Text Box 8"/>
          <p:cNvSpPr txBox="1">
            <a:spLocks noChangeArrowheads="1"/>
          </p:cNvSpPr>
          <p:nvPr/>
        </p:nvSpPr>
        <p:spPr bwMode="auto">
          <a:xfrm rot="16200000">
            <a:off x="714375" y="3552825"/>
            <a:ext cx="1041400" cy="336550"/>
          </a:xfrm>
          <a:prstGeom prst="rect">
            <a:avLst/>
          </a:prstGeom>
          <a:noFill/>
          <a:ln w="9525">
            <a:noFill/>
            <a:miter lim="800000"/>
            <a:headEnd/>
            <a:tailEnd/>
          </a:ln>
          <a:effectLst/>
        </p:spPr>
        <p:txBody>
          <a:bodyPr wrap="none">
            <a:spAutoFit/>
          </a:bodyPr>
          <a:lstStyle/>
          <a:p>
            <a:r>
              <a:rPr lang="en-US" sz="1600" b="1"/>
              <a:t># Probes</a:t>
            </a:r>
          </a:p>
        </p:txBody>
      </p:sp>
      <p:pic>
        <p:nvPicPr>
          <p:cNvPr id="198665" name="Picture 9"/>
          <p:cNvPicPr>
            <a:picLocks noChangeAspect="1" noChangeArrowheads="1"/>
          </p:cNvPicPr>
          <p:nvPr/>
        </p:nvPicPr>
        <p:blipFill>
          <a:blip r:embed="rId3"/>
          <a:srcRect/>
          <a:stretch>
            <a:fillRect/>
          </a:stretch>
        </p:blipFill>
        <p:spPr bwMode="auto">
          <a:xfrm>
            <a:off x="1447800" y="1676400"/>
            <a:ext cx="6105525" cy="4391025"/>
          </a:xfrm>
          <a:prstGeom prst="rect">
            <a:avLst/>
          </a:prstGeom>
          <a:noFill/>
          <a:ln w="9525">
            <a:noFill/>
            <a:miter lim="800000"/>
            <a:headEnd/>
            <a:tailEnd/>
          </a:ln>
          <a:effectLst/>
        </p:spPr>
      </p:pic>
      <p:sp>
        <p:nvSpPr>
          <p:cNvPr id="198667" name="Freeform 11"/>
          <p:cNvSpPr>
            <a:spLocks/>
          </p:cNvSpPr>
          <p:nvPr/>
        </p:nvSpPr>
        <p:spPr bwMode="auto">
          <a:xfrm>
            <a:off x="2133600" y="4686300"/>
            <a:ext cx="5257800" cy="1028700"/>
          </a:xfrm>
          <a:custGeom>
            <a:avLst/>
            <a:gdLst/>
            <a:ahLst/>
            <a:cxnLst>
              <a:cxn ang="0">
                <a:pos x="0" y="648"/>
              </a:cxn>
              <a:cxn ang="0">
                <a:pos x="288" y="408"/>
              </a:cxn>
              <a:cxn ang="0">
                <a:pos x="816" y="24"/>
              </a:cxn>
              <a:cxn ang="0">
                <a:pos x="1440" y="552"/>
              </a:cxn>
              <a:cxn ang="0">
                <a:pos x="2256" y="552"/>
              </a:cxn>
              <a:cxn ang="0">
                <a:pos x="2784" y="120"/>
              </a:cxn>
              <a:cxn ang="0">
                <a:pos x="3312" y="456"/>
              </a:cxn>
            </a:cxnLst>
            <a:rect l="0" t="0" r="r" b="b"/>
            <a:pathLst>
              <a:path w="3312" h="648">
                <a:moveTo>
                  <a:pt x="0" y="648"/>
                </a:moveTo>
                <a:cubicBezTo>
                  <a:pt x="76" y="580"/>
                  <a:pt x="152" y="512"/>
                  <a:pt x="288" y="408"/>
                </a:cubicBezTo>
                <a:cubicBezTo>
                  <a:pt x="424" y="304"/>
                  <a:pt x="624" y="0"/>
                  <a:pt x="816" y="24"/>
                </a:cubicBezTo>
                <a:cubicBezTo>
                  <a:pt x="1008" y="48"/>
                  <a:pt x="1200" y="464"/>
                  <a:pt x="1440" y="552"/>
                </a:cubicBezTo>
                <a:cubicBezTo>
                  <a:pt x="1680" y="640"/>
                  <a:pt x="2032" y="624"/>
                  <a:pt x="2256" y="552"/>
                </a:cubicBezTo>
                <a:cubicBezTo>
                  <a:pt x="2480" y="480"/>
                  <a:pt x="2608" y="136"/>
                  <a:pt x="2784" y="120"/>
                </a:cubicBezTo>
                <a:cubicBezTo>
                  <a:pt x="2960" y="104"/>
                  <a:pt x="3224" y="400"/>
                  <a:pt x="3312" y="456"/>
                </a:cubicBezTo>
              </a:path>
            </a:pathLst>
          </a:custGeom>
          <a:noFill/>
          <a:ln w="76200" cmpd="sng">
            <a:solidFill>
              <a:schemeClr val="tx1"/>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idx="4294967295"/>
          </p:nvPr>
        </p:nvSpPr>
        <p:spPr/>
        <p:txBody>
          <a:bodyPr/>
          <a:lstStyle/>
          <a:p>
            <a:pPr eaLnBrk="1" hangingPunct="1"/>
            <a:r>
              <a:rPr lang="en-US" smtClean="0"/>
              <a:t>Firewall?</a:t>
            </a:r>
            <a:br>
              <a:rPr lang="en-US" smtClean="0"/>
            </a:br>
            <a:endParaRPr lang="en-US" smtClean="0"/>
          </a:p>
        </p:txBody>
      </p:sp>
      <p:sp>
        <p:nvSpPr>
          <p:cNvPr id="151555" name="AutoShape 3"/>
          <p:cNvSpPr>
            <a:spLocks noChangeArrowheads="1"/>
          </p:cNvSpPr>
          <p:nvPr/>
        </p:nvSpPr>
        <p:spPr bwMode="auto">
          <a:xfrm>
            <a:off x="1600200" y="3124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56" name="AutoShape 4"/>
          <p:cNvSpPr>
            <a:spLocks noChangeArrowheads="1"/>
          </p:cNvSpPr>
          <p:nvPr/>
        </p:nvSpPr>
        <p:spPr bwMode="auto">
          <a:xfrm>
            <a:off x="1143000" y="3505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57" name="AutoShape 5"/>
          <p:cNvSpPr>
            <a:spLocks noChangeArrowheads="1"/>
          </p:cNvSpPr>
          <p:nvPr/>
        </p:nvSpPr>
        <p:spPr bwMode="auto">
          <a:xfrm>
            <a:off x="2133600" y="3733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58" name="AutoShape 6"/>
          <p:cNvSpPr>
            <a:spLocks noChangeArrowheads="1"/>
          </p:cNvSpPr>
          <p:nvPr/>
        </p:nvSpPr>
        <p:spPr bwMode="auto">
          <a:xfrm>
            <a:off x="2514600" y="30480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59" name="AutoShape 7"/>
          <p:cNvSpPr>
            <a:spLocks noChangeArrowheads="1"/>
          </p:cNvSpPr>
          <p:nvPr/>
        </p:nvSpPr>
        <p:spPr bwMode="auto">
          <a:xfrm>
            <a:off x="2819400" y="3733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0" name="AutoShape 8"/>
          <p:cNvSpPr>
            <a:spLocks noChangeArrowheads="1"/>
          </p:cNvSpPr>
          <p:nvPr/>
        </p:nvSpPr>
        <p:spPr bwMode="auto">
          <a:xfrm>
            <a:off x="2895600" y="4267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1" name="AutoShape 9"/>
          <p:cNvSpPr>
            <a:spLocks noChangeArrowheads="1"/>
          </p:cNvSpPr>
          <p:nvPr/>
        </p:nvSpPr>
        <p:spPr bwMode="auto">
          <a:xfrm>
            <a:off x="2133600" y="44196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2" name="AutoShape 10"/>
          <p:cNvSpPr>
            <a:spLocks noChangeArrowheads="1"/>
          </p:cNvSpPr>
          <p:nvPr/>
        </p:nvSpPr>
        <p:spPr bwMode="auto">
          <a:xfrm>
            <a:off x="1676400" y="40386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3" name="AutoShape 11"/>
          <p:cNvSpPr>
            <a:spLocks noChangeArrowheads="1"/>
          </p:cNvSpPr>
          <p:nvPr/>
        </p:nvSpPr>
        <p:spPr bwMode="auto">
          <a:xfrm>
            <a:off x="5715000" y="2971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4" name="AutoShape 12"/>
          <p:cNvSpPr>
            <a:spLocks noChangeArrowheads="1"/>
          </p:cNvSpPr>
          <p:nvPr/>
        </p:nvSpPr>
        <p:spPr bwMode="auto">
          <a:xfrm>
            <a:off x="5257800" y="3352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5" name="AutoShape 13"/>
          <p:cNvSpPr>
            <a:spLocks noChangeArrowheads="1"/>
          </p:cNvSpPr>
          <p:nvPr/>
        </p:nvSpPr>
        <p:spPr bwMode="auto">
          <a:xfrm>
            <a:off x="6248400" y="35814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6" name="AutoShape 14"/>
          <p:cNvSpPr>
            <a:spLocks noChangeArrowheads="1"/>
          </p:cNvSpPr>
          <p:nvPr/>
        </p:nvSpPr>
        <p:spPr bwMode="auto">
          <a:xfrm>
            <a:off x="6629400" y="28956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7" name="AutoShape 15"/>
          <p:cNvSpPr>
            <a:spLocks noChangeArrowheads="1"/>
          </p:cNvSpPr>
          <p:nvPr/>
        </p:nvSpPr>
        <p:spPr bwMode="auto">
          <a:xfrm>
            <a:off x="6934200" y="35814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8" name="AutoShape 16"/>
          <p:cNvSpPr>
            <a:spLocks noChangeArrowheads="1"/>
          </p:cNvSpPr>
          <p:nvPr/>
        </p:nvSpPr>
        <p:spPr bwMode="auto">
          <a:xfrm>
            <a:off x="7010400" y="4114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69" name="AutoShape 17"/>
          <p:cNvSpPr>
            <a:spLocks noChangeArrowheads="1"/>
          </p:cNvSpPr>
          <p:nvPr/>
        </p:nvSpPr>
        <p:spPr bwMode="auto">
          <a:xfrm>
            <a:off x="6248400" y="4267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70" name="AutoShape 18"/>
          <p:cNvSpPr>
            <a:spLocks noChangeArrowheads="1"/>
          </p:cNvSpPr>
          <p:nvPr/>
        </p:nvSpPr>
        <p:spPr bwMode="auto">
          <a:xfrm>
            <a:off x="5791200" y="3886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1571" name="Oval 19"/>
          <p:cNvSpPr>
            <a:spLocks noChangeArrowheads="1"/>
          </p:cNvSpPr>
          <p:nvPr/>
        </p:nvSpPr>
        <p:spPr bwMode="auto">
          <a:xfrm>
            <a:off x="914400" y="2590800"/>
            <a:ext cx="2971800" cy="2895600"/>
          </a:xfrm>
          <a:prstGeom prst="ellipse">
            <a:avLst/>
          </a:prstGeom>
          <a:noFill/>
          <a:ln w="25400">
            <a:solidFill>
              <a:srgbClr val="FF0000"/>
            </a:solidFill>
            <a:round/>
            <a:headEnd/>
            <a:tailEnd/>
          </a:ln>
        </p:spPr>
        <p:txBody>
          <a:bodyPr wrap="none" anchor="ctr"/>
          <a:lstStyle/>
          <a:p>
            <a:endParaRPr lang="en-US"/>
          </a:p>
        </p:txBody>
      </p:sp>
      <p:sp>
        <p:nvSpPr>
          <p:cNvPr id="151572" name="Oval 20"/>
          <p:cNvSpPr>
            <a:spLocks noChangeArrowheads="1"/>
          </p:cNvSpPr>
          <p:nvPr/>
        </p:nvSpPr>
        <p:spPr bwMode="auto">
          <a:xfrm>
            <a:off x="4953000" y="2438400"/>
            <a:ext cx="2971800" cy="2895600"/>
          </a:xfrm>
          <a:prstGeom prst="ellipse">
            <a:avLst/>
          </a:prstGeom>
          <a:noFill/>
          <a:ln w="25400">
            <a:solidFill>
              <a:srgbClr val="FF0000"/>
            </a:solidFill>
            <a:prstDash val="lgDashDotDot"/>
            <a:round/>
            <a:headEnd/>
            <a:tailEnd/>
          </a:ln>
        </p:spPr>
        <p:txBody>
          <a:bodyPr wrap="none" anchor="ctr"/>
          <a:lstStyle/>
          <a:p>
            <a:endParaRPr lang="en-US"/>
          </a:p>
        </p:txBody>
      </p:sp>
      <p:sp>
        <p:nvSpPr>
          <p:cNvPr id="151573" name="Text Box 21"/>
          <p:cNvSpPr txBox="1">
            <a:spLocks noChangeArrowheads="1"/>
          </p:cNvSpPr>
          <p:nvPr/>
        </p:nvSpPr>
        <p:spPr bwMode="auto">
          <a:xfrm>
            <a:off x="2743200" y="1066800"/>
            <a:ext cx="1295400" cy="457200"/>
          </a:xfrm>
          <a:prstGeom prst="rect">
            <a:avLst/>
          </a:prstGeom>
          <a:noFill/>
          <a:ln w="9525">
            <a:noFill/>
            <a:miter lim="800000"/>
            <a:headEnd/>
            <a:tailEnd/>
          </a:ln>
        </p:spPr>
        <p:txBody>
          <a:bodyPr>
            <a:spAutoFit/>
          </a:bodyPr>
          <a:lstStyle/>
          <a:p>
            <a:pPr>
              <a:spcBef>
                <a:spcPct val="50000"/>
              </a:spcBef>
            </a:pPr>
            <a:r>
              <a:rPr lang="en-US" sz="2400"/>
              <a:t>刘晓峰</a:t>
            </a:r>
          </a:p>
        </p:txBody>
      </p:sp>
      <p:sp>
        <p:nvSpPr>
          <p:cNvPr id="151574" name="Text Box 22"/>
          <p:cNvSpPr txBox="1">
            <a:spLocks noChangeArrowheads="1"/>
          </p:cNvSpPr>
          <p:nvPr/>
        </p:nvSpPr>
        <p:spPr bwMode="auto">
          <a:xfrm>
            <a:off x="228600" y="1143000"/>
            <a:ext cx="1981200" cy="457200"/>
          </a:xfrm>
          <a:prstGeom prst="rect">
            <a:avLst/>
          </a:prstGeom>
          <a:noFill/>
          <a:ln w="9525">
            <a:noFill/>
            <a:miter lim="800000"/>
            <a:headEnd/>
            <a:tailEnd/>
          </a:ln>
        </p:spPr>
        <p:txBody>
          <a:bodyPr>
            <a:spAutoFit/>
          </a:bodyPr>
          <a:lstStyle/>
          <a:p>
            <a:pPr>
              <a:spcBef>
                <a:spcPct val="50000"/>
              </a:spcBef>
            </a:pPr>
            <a:r>
              <a:rPr lang="en-US" sz="2400"/>
              <a:t>大纪元时报</a:t>
            </a:r>
          </a:p>
        </p:txBody>
      </p:sp>
      <p:sp>
        <p:nvSpPr>
          <p:cNvPr id="151575" name="Rectangle 23"/>
          <p:cNvSpPr>
            <a:spLocks noChangeArrowheads="1"/>
          </p:cNvSpPr>
          <p:nvPr/>
        </p:nvSpPr>
        <p:spPr bwMode="auto">
          <a:xfrm>
            <a:off x="838200" y="6019800"/>
            <a:ext cx="793750" cy="457200"/>
          </a:xfrm>
          <a:prstGeom prst="rect">
            <a:avLst/>
          </a:prstGeom>
          <a:noFill/>
          <a:ln w="9525">
            <a:noFill/>
            <a:miter lim="800000"/>
            <a:headEnd/>
            <a:tailEnd/>
          </a:ln>
        </p:spPr>
        <p:txBody>
          <a:bodyPr wrap="none">
            <a:spAutoFit/>
          </a:bodyPr>
          <a:lstStyle/>
          <a:p>
            <a:r>
              <a:rPr lang="en-US" sz="2400"/>
              <a:t>民运</a:t>
            </a:r>
          </a:p>
        </p:txBody>
      </p:sp>
      <p:sp>
        <p:nvSpPr>
          <p:cNvPr id="151576" name="Rectangle 24"/>
          <p:cNvSpPr>
            <a:spLocks noChangeArrowheads="1"/>
          </p:cNvSpPr>
          <p:nvPr/>
        </p:nvSpPr>
        <p:spPr bwMode="auto">
          <a:xfrm>
            <a:off x="4648200" y="6019800"/>
            <a:ext cx="793750" cy="457200"/>
          </a:xfrm>
          <a:prstGeom prst="rect">
            <a:avLst/>
          </a:prstGeom>
          <a:noFill/>
          <a:ln w="9525">
            <a:noFill/>
            <a:miter lim="800000"/>
            <a:headEnd/>
            <a:tailEnd/>
          </a:ln>
        </p:spPr>
        <p:txBody>
          <a:bodyPr wrap="none">
            <a:spAutoFit/>
          </a:bodyPr>
          <a:lstStyle/>
          <a:p>
            <a:r>
              <a:rPr lang="en-US" sz="2400"/>
              <a:t>民运</a:t>
            </a:r>
          </a:p>
        </p:txBody>
      </p:sp>
      <p:sp>
        <p:nvSpPr>
          <p:cNvPr id="151577" name="Text Box 25"/>
          <p:cNvSpPr txBox="1">
            <a:spLocks noChangeArrowheads="1"/>
          </p:cNvSpPr>
          <p:nvPr/>
        </p:nvSpPr>
        <p:spPr bwMode="auto">
          <a:xfrm>
            <a:off x="6781800" y="1524000"/>
            <a:ext cx="1295400" cy="457200"/>
          </a:xfrm>
          <a:prstGeom prst="rect">
            <a:avLst/>
          </a:prstGeom>
          <a:noFill/>
          <a:ln w="9525">
            <a:noFill/>
            <a:miter lim="800000"/>
            <a:headEnd/>
            <a:tailEnd/>
          </a:ln>
        </p:spPr>
        <p:txBody>
          <a:bodyPr>
            <a:spAutoFit/>
          </a:bodyPr>
          <a:lstStyle/>
          <a:p>
            <a:pPr>
              <a:spcBef>
                <a:spcPct val="50000"/>
              </a:spcBef>
            </a:pPr>
            <a:r>
              <a:rPr lang="en-US" sz="2400"/>
              <a:t>刘晓峰</a:t>
            </a:r>
          </a:p>
        </p:txBody>
      </p:sp>
      <p:sp>
        <p:nvSpPr>
          <p:cNvPr id="151578" name="Text Box 26"/>
          <p:cNvSpPr txBox="1">
            <a:spLocks noChangeArrowheads="1"/>
          </p:cNvSpPr>
          <p:nvPr/>
        </p:nvSpPr>
        <p:spPr bwMode="auto">
          <a:xfrm>
            <a:off x="4648200" y="685800"/>
            <a:ext cx="1981200" cy="457200"/>
          </a:xfrm>
          <a:prstGeom prst="rect">
            <a:avLst/>
          </a:prstGeom>
          <a:noFill/>
          <a:ln w="9525">
            <a:noFill/>
            <a:miter lim="800000"/>
            <a:headEnd/>
            <a:tailEnd/>
          </a:ln>
        </p:spPr>
        <p:txBody>
          <a:bodyPr>
            <a:spAutoFit/>
          </a:bodyPr>
          <a:lstStyle/>
          <a:p>
            <a:pPr>
              <a:spcBef>
                <a:spcPct val="50000"/>
              </a:spcBef>
            </a:pPr>
            <a:r>
              <a:rPr lang="en-US" sz="2400"/>
              <a:t>大纪元时报</a:t>
            </a:r>
          </a:p>
        </p:txBody>
      </p:sp>
      <p:sp>
        <p:nvSpPr>
          <p:cNvPr id="151579" name="Line 27"/>
          <p:cNvSpPr>
            <a:spLocks noChangeShapeType="1"/>
          </p:cNvSpPr>
          <p:nvPr/>
        </p:nvSpPr>
        <p:spPr bwMode="auto">
          <a:xfrm flipH="1">
            <a:off x="2590800" y="1524000"/>
            <a:ext cx="381000" cy="1066800"/>
          </a:xfrm>
          <a:prstGeom prst="line">
            <a:avLst/>
          </a:prstGeom>
          <a:noFill/>
          <a:ln w="25400">
            <a:solidFill>
              <a:schemeClr val="tx1"/>
            </a:solidFill>
            <a:round/>
            <a:headEnd/>
            <a:tailEnd/>
          </a:ln>
        </p:spPr>
        <p:txBody>
          <a:bodyPr/>
          <a:lstStyle/>
          <a:p>
            <a:endParaRPr lang="en-US"/>
          </a:p>
        </p:txBody>
      </p:sp>
      <p:sp>
        <p:nvSpPr>
          <p:cNvPr id="151580" name="Line 28"/>
          <p:cNvSpPr>
            <a:spLocks noChangeShapeType="1"/>
          </p:cNvSpPr>
          <p:nvPr/>
        </p:nvSpPr>
        <p:spPr bwMode="auto">
          <a:xfrm flipV="1">
            <a:off x="2590800" y="2133600"/>
            <a:ext cx="685800" cy="457200"/>
          </a:xfrm>
          <a:prstGeom prst="line">
            <a:avLst/>
          </a:prstGeom>
          <a:noFill/>
          <a:ln w="25400">
            <a:solidFill>
              <a:schemeClr val="tx1"/>
            </a:solidFill>
            <a:round/>
            <a:headEnd/>
            <a:tailEnd type="arrow" w="lg" len="lg"/>
          </a:ln>
        </p:spPr>
        <p:txBody>
          <a:bodyPr/>
          <a:lstStyle/>
          <a:p>
            <a:endParaRPr lang="en-US"/>
          </a:p>
        </p:txBody>
      </p:sp>
      <p:sp>
        <p:nvSpPr>
          <p:cNvPr id="151581" name="Line 29"/>
          <p:cNvSpPr>
            <a:spLocks noChangeShapeType="1"/>
          </p:cNvSpPr>
          <p:nvPr/>
        </p:nvSpPr>
        <p:spPr bwMode="auto">
          <a:xfrm>
            <a:off x="838200" y="1600200"/>
            <a:ext cx="609600" cy="1371600"/>
          </a:xfrm>
          <a:prstGeom prst="line">
            <a:avLst/>
          </a:prstGeom>
          <a:noFill/>
          <a:ln w="25400">
            <a:solidFill>
              <a:schemeClr val="tx1"/>
            </a:solidFill>
            <a:round/>
            <a:headEnd/>
            <a:tailEnd/>
          </a:ln>
        </p:spPr>
        <p:txBody>
          <a:bodyPr/>
          <a:lstStyle/>
          <a:p>
            <a:endParaRPr lang="en-US"/>
          </a:p>
        </p:txBody>
      </p:sp>
      <p:sp>
        <p:nvSpPr>
          <p:cNvPr id="151582" name="Line 30"/>
          <p:cNvSpPr>
            <a:spLocks noChangeShapeType="1"/>
          </p:cNvSpPr>
          <p:nvPr/>
        </p:nvSpPr>
        <p:spPr bwMode="auto">
          <a:xfrm flipH="1" flipV="1">
            <a:off x="838200" y="2286000"/>
            <a:ext cx="609600" cy="685800"/>
          </a:xfrm>
          <a:prstGeom prst="line">
            <a:avLst/>
          </a:prstGeom>
          <a:noFill/>
          <a:ln w="25400">
            <a:solidFill>
              <a:schemeClr val="tx1"/>
            </a:solidFill>
            <a:round/>
            <a:headEnd/>
            <a:tailEnd type="arrow" w="lg" len="lg"/>
          </a:ln>
        </p:spPr>
        <p:txBody>
          <a:bodyPr/>
          <a:lstStyle/>
          <a:p>
            <a:endParaRPr lang="en-US"/>
          </a:p>
        </p:txBody>
      </p:sp>
      <p:sp>
        <p:nvSpPr>
          <p:cNvPr id="151583" name="Line 31"/>
          <p:cNvSpPr>
            <a:spLocks noChangeShapeType="1"/>
          </p:cNvSpPr>
          <p:nvPr/>
        </p:nvSpPr>
        <p:spPr bwMode="auto">
          <a:xfrm flipV="1">
            <a:off x="1219200" y="5334000"/>
            <a:ext cx="457200" cy="685800"/>
          </a:xfrm>
          <a:prstGeom prst="line">
            <a:avLst/>
          </a:prstGeom>
          <a:noFill/>
          <a:ln w="25400">
            <a:solidFill>
              <a:schemeClr val="tx1"/>
            </a:solidFill>
            <a:round/>
            <a:headEnd/>
            <a:tailEnd/>
          </a:ln>
        </p:spPr>
        <p:txBody>
          <a:bodyPr/>
          <a:lstStyle/>
          <a:p>
            <a:endParaRPr lang="en-US"/>
          </a:p>
        </p:txBody>
      </p:sp>
      <p:sp>
        <p:nvSpPr>
          <p:cNvPr id="151584" name="Line 32"/>
          <p:cNvSpPr>
            <a:spLocks noChangeShapeType="1"/>
          </p:cNvSpPr>
          <p:nvPr/>
        </p:nvSpPr>
        <p:spPr bwMode="auto">
          <a:xfrm>
            <a:off x="1676400" y="5334000"/>
            <a:ext cx="533400" cy="914400"/>
          </a:xfrm>
          <a:prstGeom prst="line">
            <a:avLst/>
          </a:prstGeom>
          <a:noFill/>
          <a:ln w="25400">
            <a:solidFill>
              <a:schemeClr val="tx1"/>
            </a:solidFill>
            <a:round/>
            <a:headEnd/>
            <a:tailEnd type="arrow" w="lg" len="lg"/>
          </a:ln>
        </p:spPr>
        <p:txBody>
          <a:bodyPr/>
          <a:lstStyle/>
          <a:p>
            <a:endParaRPr lang="en-US"/>
          </a:p>
        </p:txBody>
      </p:sp>
      <p:sp>
        <p:nvSpPr>
          <p:cNvPr id="151585" name="Line 33"/>
          <p:cNvSpPr>
            <a:spLocks noChangeShapeType="1"/>
          </p:cNvSpPr>
          <p:nvPr/>
        </p:nvSpPr>
        <p:spPr bwMode="auto">
          <a:xfrm>
            <a:off x="5486400" y="1143000"/>
            <a:ext cx="76200" cy="1524000"/>
          </a:xfrm>
          <a:prstGeom prst="line">
            <a:avLst/>
          </a:prstGeom>
          <a:noFill/>
          <a:ln w="25400">
            <a:solidFill>
              <a:schemeClr val="tx1"/>
            </a:solidFill>
            <a:round/>
            <a:headEnd/>
            <a:tailEnd/>
          </a:ln>
        </p:spPr>
        <p:txBody>
          <a:bodyPr/>
          <a:lstStyle/>
          <a:p>
            <a:endParaRPr lang="en-US"/>
          </a:p>
        </p:txBody>
      </p:sp>
      <p:sp>
        <p:nvSpPr>
          <p:cNvPr id="151586" name="Line 34"/>
          <p:cNvSpPr>
            <a:spLocks noChangeShapeType="1"/>
          </p:cNvSpPr>
          <p:nvPr/>
        </p:nvSpPr>
        <p:spPr bwMode="auto">
          <a:xfrm flipH="1" flipV="1">
            <a:off x="4953000" y="1600200"/>
            <a:ext cx="609600" cy="1066800"/>
          </a:xfrm>
          <a:prstGeom prst="line">
            <a:avLst/>
          </a:prstGeom>
          <a:noFill/>
          <a:ln w="25400">
            <a:solidFill>
              <a:schemeClr val="tx1"/>
            </a:solidFill>
            <a:round/>
            <a:headEnd/>
            <a:tailEnd type="arrow" w="lg" len="lg"/>
          </a:ln>
        </p:spPr>
        <p:txBody>
          <a:bodyPr/>
          <a:lstStyle/>
          <a:p>
            <a:endParaRPr lang="en-US"/>
          </a:p>
        </p:txBody>
      </p:sp>
      <p:sp>
        <p:nvSpPr>
          <p:cNvPr id="151587" name="Line 35"/>
          <p:cNvSpPr>
            <a:spLocks noChangeShapeType="1"/>
          </p:cNvSpPr>
          <p:nvPr/>
        </p:nvSpPr>
        <p:spPr bwMode="auto">
          <a:xfrm flipH="1">
            <a:off x="6400800" y="1981200"/>
            <a:ext cx="762000" cy="1295400"/>
          </a:xfrm>
          <a:prstGeom prst="line">
            <a:avLst/>
          </a:prstGeom>
          <a:noFill/>
          <a:ln w="25400">
            <a:solidFill>
              <a:schemeClr val="tx1"/>
            </a:solidFill>
            <a:round/>
            <a:headEnd/>
            <a:tailEnd type="arrow" w="lg" len="lg"/>
          </a:ln>
        </p:spPr>
        <p:txBody>
          <a:bodyPr/>
          <a:lstStyle/>
          <a:p>
            <a:endParaRPr lang="en-US"/>
          </a:p>
        </p:txBody>
      </p:sp>
      <p:sp>
        <p:nvSpPr>
          <p:cNvPr id="151588" name="Line 36"/>
          <p:cNvSpPr>
            <a:spLocks noChangeShapeType="1"/>
          </p:cNvSpPr>
          <p:nvPr/>
        </p:nvSpPr>
        <p:spPr bwMode="auto">
          <a:xfrm flipV="1">
            <a:off x="5181600" y="4572000"/>
            <a:ext cx="533400" cy="1447800"/>
          </a:xfrm>
          <a:prstGeom prst="line">
            <a:avLst/>
          </a:prstGeom>
          <a:noFill/>
          <a:ln w="25400">
            <a:solidFill>
              <a:schemeClr val="tx1"/>
            </a:solidFill>
            <a:round/>
            <a:headEnd/>
            <a:tailEnd type="arrow" w="lg" len="lg"/>
          </a:ln>
        </p:spPr>
        <p:txBody>
          <a:bodyPr/>
          <a:lstStyle/>
          <a:p>
            <a:endParaRPr lang="en-US"/>
          </a:p>
        </p:txBody>
      </p:sp>
      <p:sp>
        <p:nvSpPr>
          <p:cNvPr id="115749" name="Line 37"/>
          <p:cNvSpPr>
            <a:spLocks noChangeShapeType="1"/>
          </p:cNvSpPr>
          <p:nvPr/>
        </p:nvSpPr>
        <p:spPr bwMode="auto">
          <a:xfrm flipH="1" flipV="1">
            <a:off x="685800" y="1905000"/>
            <a:ext cx="3505200" cy="4343400"/>
          </a:xfrm>
          <a:prstGeom prst="line">
            <a:avLst/>
          </a:prstGeom>
          <a:noFill/>
          <a:ln w="92075">
            <a:solidFill>
              <a:schemeClr val="tx1"/>
            </a:solidFill>
            <a:round/>
            <a:headEnd/>
            <a:tailEnd/>
          </a:ln>
        </p:spPr>
        <p:txBody>
          <a:bodyPr/>
          <a:lstStyle/>
          <a:p>
            <a:endParaRPr lang="en-US"/>
          </a:p>
        </p:txBody>
      </p:sp>
      <p:sp>
        <p:nvSpPr>
          <p:cNvPr id="115750" name="Line 38"/>
          <p:cNvSpPr>
            <a:spLocks noChangeShapeType="1"/>
          </p:cNvSpPr>
          <p:nvPr/>
        </p:nvSpPr>
        <p:spPr bwMode="auto">
          <a:xfrm flipV="1">
            <a:off x="685800" y="1828800"/>
            <a:ext cx="3200400" cy="4724400"/>
          </a:xfrm>
          <a:prstGeom prst="line">
            <a:avLst/>
          </a:prstGeom>
          <a:noFill/>
          <a:ln w="92075">
            <a:solidFill>
              <a:schemeClr val="tx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9" grpId="0" animBg="1"/>
      <p:bldP spid="11575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en-US" dirty="0" err="1" smtClean="0"/>
              <a:t>Panopticon</a:t>
            </a:r>
            <a:r>
              <a:rPr lang="en-US" dirty="0" smtClean="0"/>
              <a:t/>
            </a:r>
            <a:br>
              <a:rPr lang="en-US" dirty="0" smtClean="0"/>
            </a:br>
            <a:endParaRPr lang="en-US" dirty="0" smtClean="0"/>
          </a:p>
        </p:txBody>
      </p:sp>
      <p:sp>
        <p:nvSpPr>
          <p:cNvPr id="159783" name="Rectangle 39"/>
          <p:cNvSpPr>
            <a:spLocks noGrp="1" noChangeArrowheads="1"/>
          </p:cNvSpPr>
          <p:nvPr>
            <p:ph type="body" sz="half" idx="1"/>
          </p:nvPr>
        </p:nvSpPr>
        <p:spPr>
          <a:xfrm>
            <a:off x="304800" y="1719263"/>
            <a:ext cx="4572000" cy="4605337"/>
          </a:xfrm>
        </p:spPr>
        <p:txBody>
          <a:bodyPr/>
          <a:lstStyle/>
          <a:p>
            <a:r>
              <a:rPr lang="en-US" sz="3000" smtClean="0"/>
              <a:t>Imperfect filtering</a:t>
            </a:r>
          </a:p>
          <a:p>
            <a:r>
              <a:rPr lang="en-US" sz="3000" smtClean="0"/>
              <a:t>Not strictly at the border</a:t>
            </a:r>
          </a:p>
          <a:p>
            <a:r>
              <a:rPr lang="en-US" sz="3000" smtClean="0"/>
              <a:t>Promotes self-censorship</a:t>
            </a:r>
          </a:p>
          <a:p>
            <a:r>
              <a:rPr lang="en-US" sz="3000" smtClean="0"/>
              <a:t>Good enough</a:t>
            </a:r>
          </a:p>
          <a:p>
            <a:r>
              <a:rPr lang="en-US" sz="3000" smtClean="0"/>
              <a:t>Defeating a Panopticon is different than defeating a firewall</a:t>
            </a:r>
          </a:p>
        </p:txBody>
      </p:sp>
      <p:sp>
        <p:nvSpPr>
          <p:cNvPr id="159755" name="AutoShape 11"/>
          <p:cNvSpPr>
            <a:spLocks noChangeArrowheads="1"/>
          </p:cNvSpPr>
          <p:nvPr/>
        </p:nvSpPr>
        <p:spPr bwMode="auto">
          <a:xfrm>
            <a:off x="5715000" y="2971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9756" name="AutoShape 12"/>
          <p:cNvSpPr>
            <a:spLocks noChangeArrowheads="1"/>
          </p:cNvSpPr>
          <p:nvPr/>
        </p:nvSpPr>
        <p:spPr bwMode="auto">
          <a:xfrm>
            <a:off x="5257800" y="3352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9757" name="AutoShape 13"/>
          <p:cNvSpPr>
            <a:spLocks noChangeArrowheads="1"/>
          </p:cNvSpPr>
          <p:nvPr/>
        </p:nvSpPr>
        <p:spPr bwMode="auto">
          <a:xfrm>
            <a:off x="6248400" y="35814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9758" name="AutoShape 14"/>
          <p:cNvSpPr>
            <a:spLocks noChangeArrowheads="1"/>
          </p:cNvSpPr>
          <p:nvPr/>
        </p:nvSpPr>
        <p:spPr bwMode="auto">
          <a:xfrm>
            <a:off x="6629400" y="28956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9759" name="AutoShape 15"/>
          <p:cNvSpPr>
            <a:spLocks noChangeArrowheads="1"/>
          </p:cNvSpPr>
          <p:nvPr/>
        </p:nvSpPr>
        <p:spPr bwMode="auto">
          <a:xfrm>
            <a:off x="6934200" y="35814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9760" name="AutoShape 16"/>
          <p:cNvSpPr>
            <a:spLocks noChangeArrowheads="1"/>
          </p:cNvSpPr>
          <p:nvPr/>
        </p:nvSpPr>
        <p:spPr bwMode="auto">
          <a:xfrm>
            <a:off x="7010400" y="41148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9761" name="AutoShape 17"/>
          <p:cNvSpPr>
            <a:spLocks noChangeArrowheads="1"/>
          </p:cNvSpPr>
          <p:nvPr/>
        </p:nvSpPr>
        <p:spPr bwMode="auto">
          <a:xfrm>
            <a:off x="6248400" y="4267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9762" name="AutoShape 18"/>
          <p:cNvSpPr>
            <a:spLocks noChangeArrowheads="1"/>
          </p:cNvSpPr>
          <p:nvPr/>
        </p:nvSpPr>
        <p:spPr bwMode="auto">
          <a:xfrm>
            <a:off x="5791200" y="3886200"/>
            <a:ext cx="457200" cy="533400"/>
          </a:xfrm>
          <a:prstGeom prst="smileyFace">
            <a:avLst>
              <a:gd name="adj" fmla="val 4653"/>
            </a:avLst>
          </a:prstGeom>
          <a:solidFill>
            <a:schemeClr val="accent1"/>
          </a:solidFill>
          <a:ln w="9525">
            <a:solidFill>
              <a:schemeClr val="tx1"/>
            </a:solidFill>
            <a:round/>
            <a:headEnd/>
            <a:tailEnd/>
          </a:ln>
        </p:spPr>
        <p:txBody>
          <a:bodyPr wrap="none" anchor="ctr"/>
          <a:lstStyle/>
          <a:p>
            <a:endParaRPr lang="en-US"/>
          </a:p>
        </p:txBody>
      </p:sp>
      <p:sp>
        <p:nvSpPr>
          <p:cNvPr id="159764" name="Oval 20"/>
          <p:cNvSpPr>
            <a:spLocks noChangeArrowheads="1"/>
          </p:cNvSpPr>
          <p:nvPr/>
        </p:nvSpPr>
        <p:spPr bwMode="auto">
          <a:xfrm>
            <a:off x="4953000" y="2438400"/>
            <a:ext cx="2971800" cy="2895600"/>
          </a:xfrm>
          <a:prstGeom prst="ellipse">
            <a:avLst/>
          </a:prstGeom>
          <a:noFill/>
          <a:ln w="25400">
            <a:solidFill>
              <a:srgbClr val="FF0000"/>
            </a:solidFill>
            <a:prstDash val="lgDashDotDot"/>
            <a:round/>
            <a:headEnd/>
            <a:tailEnd/>
          </a:ln>
        </p:spPr>
        <p:txBody>
          <a:bodyPr wrap="none" anchor="ctr"/>
          <a:lstStyle/>
          <a:p>
            <a:endParaRPr lang="en-US"/>
          </a:p>
        </p:txBody>
      </p:sp>
      <p:sp>
        <p:nvSpPr>
          <p:cNvPr id="159768" name="Rectangle 24"/>
          <p:cNvSpPr>
            <a:spLocks noChangeArrowheads="1"/>
          </p:cNvSpPr>
          <p:nvPr/>
        </p:nvSpPr>
        <p:spPr bwMode="auto">
          <a:xfrm>
            <a:off x="4648200" y="6019800"/>
            <a:ext cx="793750" cy="457200"/>
          </a:xfrm>
          <a:prstGeom prst="rect">
            <a:avLst/>
          </a:prstGeom>
          <a:noFill/>
          <a:ln w="9525">
            <a:noFill/>
            <a:miter lim="800000"/>
            <a:headEnd/>
            <a:tailEnd/>
          </a:ln>
        </p:spPr>
        <p:txBody>
          <a:bodyPr wrap="none">
            <a:spAutoFit/>
          </a:bodyPr>
          <a:lstStyle/>
          <a:p>
            <a:r>
              <a:rPr lang="en-US" sz="2400"/>
              <a:t>民运</a:t>
            </a:r>
          </a:p>
        </p:txBody>
      </p:sp>
      <p:sp>
        <p:nvSpPr>
          <p:cNvPr id="159769" name="Text Box 25"/>
          <p:cNvSpPr txBox="1">
            <a:spLocks noChangeArrowheads="1"/>
          </p:cNvSpPr>
          <p:nvPr/>
        </p:nvSpPr>
        <p:spPr bwMode="auto">
          <a:xfrm>
            <a:off x="6781800" y="1524000"/>
            <a:ext cx="1295400" cy="457200"/>
          </a:xfrm>
          <a:prstGeom prst="rect">
            <a:avLst/>
          </a:prstGeom>
          <a:noFill/>
          <a:ln w="9525">
            <a:noFill/>
            <a:miter lim="800000"/>
            <a:headEnd/>
            <a:tailEnd/>
          </a:ln>
        </p:spPr>
        <p:txBody>
          <a:bodyPr>
            <a:spAutoFit/>
          </a:bodyPr>
          <a:lstStyle/>
          <a:p>
            <a:pPr>
              <a:spcBef>
                <a:spcPct val="50000"/>
              </a:spcBef>
            </a:pPr>
            <a:r>
              <a:rPr lang="en-US" sz="2400"/>
              <a:t>刘晓峰</a:t>
            </a:r>
          </a:p>
        </p:txBody>
      </p:sp>
      <p:sp>
        <p:nvSpPr>
          <p:cNvPr id="159770" name="Text Box 26"/>
          <p:cNvSpPr txBox="1">
            <a:spLocks noChangeArrowheads="1"/>
          </p:cNvSpPr>
          <p:nvPr/>
        </p:nvSpPr>
        <p:spPr bwMode="auto">
          <a:xfrm>
            <a:off x="4648200" y="685800"/>
            <a:ext cx="1981200" cy="457200"/>
          </a:xfrm>
          <a:prstGeom prst="rect">
            <a:avLst/>
          </a:prstGeom>
          <a:noFill/>
          <a:ln w="9525">
            <a:noFill/>
            <a:miter lim="800000"/>
            <a:headEnd/>
            <a:tailEnd/>
          </a:ln>
        </p:spPr>
        <p:txBody>
          <a:bodyPr>
            <a:spAutoFit/>
          </a:bodyPr>
          <a:lstStyle/>
          <a:p>
            <a:pPr>
              <a:spcBef>
                <a:spcPct val="50000"/>
              </a:spcBef>
            </a:pPr>
            <a:r>
              <a:rPr lang="en-US" sz="2400"/>
              <a:t>大纪元时报</a:t>
            </a:r>
          </a:p>
        </p:txBody>
      </p:sp>
      <p:sp>
        <p:nvSpPr>
          <p:cNvPr id="159777" name="Line 33"/>
          <p:cNvSpPr>
            <a:spLocks noChangeShapeType="1"/>
          </p:cNvSpPr>
          <p:nvPr/>
        </p:nvSpPr>
        <p:spPr bwMode="auto">
          <a:xfrm>
            <a:off x="5486400" y="1143000"/>
            <a:ext cx="76200" cy="1524000"/>
          </a:xfrm>
          <a:prstGeom prst="line">
            <a:avLst/>
          </a:prstGeom>
          <a:noFill/>
          <a:ln w="25400">
            <a:solidFill>
              <a:schemeClr val="tx1"/>
            </a:solidFill>
            <a:round/>
            <a:headEnd/>
            <a:tailEnd/>
          </a:ln>
        </p:spPr>
        <p:txBody>
          <a:bodyPr/>
          <a:lstStyle/>
          <a:p>
            <a:endParaRPr lang="en-US"/>
          </a:p>
        </p:txBody>
      </p:sp>
      <p:sp>
        <p:nvSpPr>
          <p:cNvPr id="159778" name="Line 34"/>
          <p:cNvSpPr>
            <a:spLocks noChangeShapeType="1"/>
          </p:cNvSpPr>
          <p:nvPr/>
        </p:nvSpPr>
        <p:spPr bwMode="auto">
          <a:xfrm flipH="1" flipV="1">
            <a:off x="4953000" y="1600200"/>
            <a:ext cx="609600" cy="1066800"/>
          </a:xfrm>
          <a:prstGeom prst="line">
            <a:avLst/>
          </a:prstGeom>
          <a:noFill/>
          <a:ln w="25400">
            <a:solidFill>
              <a:schemeClr val="tx1"/>
            </a:solidFill>
            <a:round/>
            <a:headEnd/>
            <a:tailEnd type="arrow" w="lg" len="lg"/>
          </a:ln>
        </p:spPr>
        <p:txBody>
          <a:bodyPr/>
          <a:lstStyle/>
          <a:p>
            <a:endParaRPr lang="en-US"/>
          </a:p>
        </p:txBody>
      </p:sp>
      <p:sp>
        <p:nvSpPr>
          <p:cNvPr id="159779" name="Line 35"/>
          <p:cNvSpPr>
            <a:spLocks noChangeShapeType="1"/>
          </p:cNvSpPr>
          <p:nvPr/>
        </p:nvSpPr>
        <p:spPr bwMode="auto">
          <a:xfrm flipH="1">
            <a:off x="6400800" y="1981200"/>
            <a:ext cx="762000" cy="1295400"/>
          </a:xfrm>
          <a:prstGeom prst="line">
            <a:avLst/>
          </a:prstGeom>
          <a:noFill/>
          <a:ln w="25400">
            <a:solidFill>
              <a:schemeClr val="tx1"/>
            </a:solidFill>
            <a:round/>
            <a:headEnd/>
            <a:tailEnd type="arrow" w="lg" len="lg"/>
          </a:ln>
        </p:spPr>
        <p:txBody>
          <a:bodyPr/>
          <a:lstStyle/>
          <a:p>
            <a:endParaRPr lang="en-US"/>
          </a:p>
        </p:txBody>
      </p:sp>
      <p:sp>
        <p:nvSpPr>
          <p:cNvPr id="159780" name="Line 36"/>
          <p:cNvSpPr>
            <a:spLocks noChangeShapeType="1"/>
          </p:cNvSpPr>
          <p:nvPr/>
        </p:nvSpPr>
        <p:spPr bwMode="auto">
          <a:xfrm flipV="1">
            <a:off x="5181600" y="4572000"/>
            <a:ext cx="533400" cy="1447800"/>
          </a:xfrm>
          <a:prstGeom prst="line">
            <a:avLst/>
          </a:prstGeom>
          <a:noFill/>
          <a:ln w="25400">
            <a:solidFill>
              <a:schemeClr val="tx1"/>
            </a:solidFill>
            <a:round/>
            <a:headEnd/>
            <a:tailEnd type="arrow" w="lg" len="lg"/>
          </a:ln>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smtClean="0"/>
              <a:t>Outline</a:t>
            </a:r>
          </a:p>
        </p:txBody>
      </p:sp>
      <p:sp>
        <p:nvSpPr>
          <p:cNvPr id="161795" name="Rectangle 3"/>
          <p:cNvSpPr>
            <a:spLocks noGrp="1" noChangeArrowheads="1"/>
          </p:cNvSpPr>
          <p:nvPr>
            <p:ph type="body" idx="1"/>
          </p:nvPr>
        </p:nvSpPr>
        <p:spPr>
          <a:xfrm>
            <a:off x="457200" y="1719263"/>
            <a:ext cx="8229600" cy="4605337"/>
          </a:xfrm>
        </p:spPr>
        <p:txBody>
          <a:bodyPr/>
          <a:lstStyle/>
          <a:p>
            <a:r>
              <a:rPr lang="en-US" dirty="0" smtClean="0">
                <a:solidFill>
                  <a:srgbClr val="C0C0C0"/>
                </a:solidFill>
              </a:rPr>
              <a:t>Firewall or Something Else?</a:t>
            </a:r>
          </a:p>
          <a:p>
            <a:pPr lvl="1"/>
            <a:r>
              <a:rPr lang="en-US" dirty="0" smtClean="0">
                <a:solidFill>
                  <a:srgbClr val="C0C0C0"/>
                </a:solidFill>
              </a:rPr>
              <a:t>Where are filtering routers?</a:t>
            </a:r>
          </a:p>
          <a:p>
            <a:pPr lvl="1"/>
            <a:r>
              <a:rPr lang="en-US" dirty="0" smtClean="0">
                <a:solidFill>
                  <a:srgbClr val="C0C0C0"/>
                </a:solidFill>
              </a:rPr>
              <a:t>Who is doing filtering?</a:t>
            </a:r>
          </a:p>
          <a:p>
            <a:pPr lvl="1"/>
            <a:r>
              <a:rPr lang="en-US" dirty="0" smtClean="0">
                <a:solidFill>
                  <a:srgbClr val="C0C0C0"/>
                </a:solidFill>
              </a:rPr>
              <a:t>How reliable is filtering?</a:t>
            </a:r>
          </a:p>
          <a:p>
            <a:r>
              <a:rPr lang="en-US" dirty="0" smtClean="0"/>
              <a:t>Blocked Words</a:t>
            </a:r>
          </a:p>
          <a:p>
            <a:pPr lvl="1"/>
            <a:r>
              <a:rPr lang="en-US" dirty="0" smtClean="0"/>
              <a:t>Which words to select?</a:t>
            </a:r>
          </a:p>
          <a:p>
            <a:pPr lvl="1"/>
            <a:r>
              <a:rPr lang="en-US" dirty="0" smtClean="0"/>
              <a:t>Which words are blocked?</a:t>
            </a:r>
          </a:p>
          <a:p>
            <a:r>
              <a:rPr lang="en-US" dirty="0" smtClean="0">
                <a:solidFill>
                  <a:srgbClr val="C0C0C0"/>
                </a:solidFill>
              </a:rPr>
              <a:t>Imprecise Filtering</a:t>
            </a:r>
          </a:p>
          <a:p>
            <a:pPr lvl="1"/>
            <a:r>
              <a:rPr lang="en-US" dirty="0" smtClean="0">
                <a:solidFill>
                  <a:srgbClr val="C0C0C0"/>
                </a:solidFill>
              </a:rPr>
              <a:t>What implications does keyword filtering have?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p:txBody>
          <a:bodyPr/>
          <a:lstStyle/>
          <a:p>
            <a:pPr eaLnBrk="1" hangingPunct="1"/>
            <a:r>
              <a:rPr lang="en-US" smtClean="0"/>
              <a:t>Latent Semantic Analysis (LSA)</a:t>
            </a:r>
          </a:p>
        </p:txBody>
      </p:sp>
      <p:sp>
        <p:nvSpPr>
          <p:cNvPr id="163843" name="Rectangle 3"/>
          <p:cNvSpPr>
            <a:spLocks noGrp="1" noChangeArrowheads="1"/>
          </p:cNvSpPr>
          <p:nvPr>
            <p:ph type="body" idx="4294967295"/>
          </p:nvPr>
        </p:nvSpPr>
        <p:spPr>
          <a:xfrm>
            <a:off x="457200" y="1719263"/>
            <a:ext cx="8229600" cy="3233737"/>
          </a:xfrm>
        </p:spPr>
        <p:txBody>
          <a:bodyPr/>
          <a:lstStyle/>
          <a:p>
            <a:pPr eaLnBrk="1" hangingPunct="1"/>
            <a:r>
              <a:rPr lang="en-US" dirty="0" err="1" smtClean="0"/>
              <a:t>Deerwester</a:t>
            </a:r>
            <a:r>
              <a:rPr lang="en-US" dirty="0" smtClean="0"/>
              <a:t> et al., 1988</a:t>
            </a:r>
          </a:p>
          <a:p>
            <a:pPr eaLnBrk="1" hangingPunct="1"/>
            <a:r>
              <a:rPr lang="en-US" dirty="0" smtClean="0"/>
              <a:t>Document summary technique to find conceptual relationships between documents and words</a:t>
            </a:r>
          </a:p>
          <a:p>
            <a:pPr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dirty="0" smtClean="0"/>
              <a:t>Internet Usage in China</a:t>
            </a:r>
            <a:br>
              <a:rPr lang="en-US" dirty="0" smtClean="0"/>
            </a:br>
            <a:endParaRPr lang="en-US" dirty="0" smtClean="0"/>
          </a:p>
        </p:txBody>
      </p:sp>
      <p:pic>
        <p:nvPicPr>
          <p:cNvPr id="16387" name="Picture 4"/>
          <p:cNvPicPr>
            <a:picLocks noGrp="1" noChangeAspect="1" noChangeArrowheads="1"/>
          </p:cNvPicPr>
          <p:nvPr>
            <p:ph idx="1"/>
          </p:nvPr>
        </p:nvPicPr>
        <p:blipFill>
          <a:blip r:embed="rId3"/>
          <a:srcRect/>
          <a:stretch>
            <a:fillRect/>
          </a:stretch>
        </p:blipFill>
        <p:spPr>
          <a:xfrm>
            <a:off x="1828800" y="1676400"/>
            <a:ext cx="5257800" cy="4929188"/>
          </a:xfr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idx="4294967295"/>
          </p:nvPr>
        </p:nvSpPr>
        <p:spPr/>
        <p:txBody>
          <a:bodyPr/>
          <a:lstStyle/>
          <a:p>
            <a:pPr eaLnBrk="1" hangingPunct="1"/>
            <a:r>
              <a:rPr lang="en-US" smtClean="0"/>
              <a:t>Latent Semantic Analysis (LSA)</a:t>
            </a:r>
          </a:p>
        </p:txBody>
      </p:sp>
      <p:sp>
        <p:nvSpPr>
          <p:cNvPr id="163843" name="Rectangle 3"/>
          <p:cNvSpPr>
            <a:spLocks noGrp="1" noChangeArrowheads="1"/>
          </p:cNvSpPr>
          <p:nvPr>
            <p:ph type="body" idx="4294967295"/>
          </p:nvPr>
        </p:nvSpPr>
        <p:spPr>
          <a:xfrm>
            <a:off x="457200" y="1719263"/>
            <a:ext cx="8229600" cy="3233737"/>
          </a:xfrm>
        </p:spPr>
        <p:txBody>
          <a:bodyPr/>
          <a:lstStyle/>
          <a:p>
            <a:pPr eaLnBrk="1" hangingPunct="1"/>
            <a:r>
              <a:rPr lang="en-US" dirty="0" smtClean="0"/>
              <a:t>“A is 5 furlongs away from B”</a:t>
            </a:r>
          </a:p>
          <a:p>
            <a:pPr eaLnBrk="1" hangingPunct="1"/>
            <a:r>
              <a:rPr lang="en-US" dirty="0" smtClean="0"/>
              <a:t>“A is 5 furlongs away from C”</a:t>
            </a:r>
          </a:p>
          <a:p>
            <a:pPr eaLnBrk="1" hangingPunct="1"/>
            <a:r>
              <a:rPr lang="en-US" dirty="0" smtClean="0"/>
              <a:t>“B is 8 furlongs away from C”</a:t>
            </a:r>
          </a:p>
          <a:p>
            <a:pPr eaLnBrk="1" hangingPunct="1">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381000" y="122238"/>
            <a:ext cx="7162800" cy="1295400"/>
          </a:xfrm>
        </p:spPr>
        <p:txBody>
          <a:bodyPr/>
          <a:lstStyle/>
          <a:p>
            <a:pPr eaLnBrk="1" hangingPunct="1"/>
            <a:r>
              <a:rPr lang="en-US" dirty="0" smtClean="0"/>
              <a:t>LSA in a Nutshell</a:t>
            </a:r>
          </a:p>
        </p:txBody>
      </p:sp>
      <p:sp>
        <p:nvSpPr>
          <p:cNvPr id="122883" name="Line 4"/>
          <p:cNvSpPr>
            <a:spLocks noChangeShapeType="1"/>
          </p:cNvSpPr>
          <p:nvPr/>
        </p:nvSpPr>
        <p:spPr bwMode="auto">
          <a:xfrm rot="2220000">
            <a:off x="4114800" y="3733800"/>
            <a:ext cx="4570413" cy="0"/>
          </a:xfrm>
          <a:prstGeom prst="line">
            <a:avLst/>
          </a:prstGeom>
          <a:noFill/>
          <a:ln w="76200">
            <a:solidFill>
              <a:schemeClr val="tx1"/>
            </a:solidFill>
            <a:round/>
            <a:headEnd/>
            <a:tailEnd/>
          </a:ln>
        </p:spPr>
        <p:txBody>
          <a:bodyPr/>
          <a:lstStyle/>
          <a:p>
            <a:endParaRPr lang="en-US"/>
          </a:p>
        </p:txBody>
      </p:sp>
      <p:sp>
        <p:nvSpPr>
          <p:cNvPr id="122884" name="Line 5"/>
          <p:cNvSpPr>
            <a:spLocks noChangeShapeType="1"/>
          </p:cNvSpPr>
          <p:nvPr/>
        </p:nvSpPr>
        <p:spPr bwMode="auto">
          <a:xfrm rot="-2220000">
            <a:off x="381000" y="3733800"/>
            <a:ext cx="4570413" cy="0"/>
          </a:xfrm>
          <a:prstGeom prst="line">
            <a:avLst/>
          </a:prstGeom>
          <a:noFill/>
          <a:ln w="76200">
            <a:solidFill>
              <a:schemeClr val="tx1"/>
            </a:solidFill>
            <a:round/>
            <a:headEnd/>
            <a:tailEnd/>
          </a:ln>
        </p:spPr>
        <p:txBody>
          <a:bodyPr/>
          <a:lstStyle/>
          <a:p>
            <a:endParaRPr lang="en-US"/>
          </a:p>
        </p:txBody>
      </p:sp>
      <p:sp>
        <p:nvSpPr>
          <p:cNvPr id="122885" name="Line 6"/>
          <p:cNvSpPr>
            <a:spLocks noChangeShapeType="1"/>
          </p:cNvSpPr>
          <p:nvPr/>
        </p:nvSpPr>
        <p:spPr bwMode="auto">
          <a:xfrm>
            <a:off x="838200" y="5181600"/>
            <a:ext cx="7313613" cy="0"/>
          </a:xfrm>
          <a:prstGeom prst="line">
            <a:avLst/>
          </a:prstGeom>
          <a:noFill/>
          <a:ln w="76200">
            <a:solidFill>
              <a:schemeClr val="tx1"/>
            </a:solidFill>
            <a:round/>
            <a:headEnd/>
            <a:tailEnd/>
          </a:ln>
        </p:spPr>
        <p:txBody>
          <a:bodyPr/>
          <a:lstStyle/>
          <a:p>
            <a:endParaRPr lang="en-US"/>
          </a:p>
        </p:txBody>
      </p:sp>
      <p:sp>
        <p:nvSpPr>
          <p:cNvPr id="122886" name="Text Box 7"/>
          <p:cNvSpPr txBox="1">
            <a:spLocks noChangeArrowheads="1"/>
          </p:cNvSpPr>
          <p:nvPr/>
        </p:nvSpPr>
        <p:spPr bwMode="auto">
          <a:xfrm>
            <a:off x="228600" y="5105400"/>
            <a:ext cx="838200" cy="914400"/>
          </a:xfrm>
          <a:prstGeom prst="rect">
            <a:avLst/>
          </a:prstGeom>
          <a:noFill/>
          <a:ln w="9525">
            <a:noFill/>
            <a:miter lim="800000"/>
            <a:headEnd/>
            <a:tailEnd/>
          </a:ln>
        </p:spPr>
        <p:txBody>
          <a:bodyPr>
            <a:spAutoFit/>
          </a:bodyPr>
          <a:lstStyle/>
          <a:p>
            <a:pPr>
              <a:spcBef>
                <a:spcPct val="50000"/>
              </a:spcBef>
            </a:pPr>
            <a:r>
              <a:rPr lang="en-US" sz="5400" b="1"/>
              <a:t>B</a:t>
            </a:r>
          </a:p>
        </p:txBody>
      </p:sp>
      <p:sp>
        <p:nvSpPr>
          <p:cNvPr id="122887" name="Text Box 8"/>
          <p:cNvSpPr txBox="1">
            <a:spLocks noChangeArrowheads="1"/>
          </p:cNvSpPr>
          <p:nvPr/>
        </p:nvSpPr>
        <p:spPr bwMode="auto">
          <a:xfrm>
            <a:off x="8229600" y="5105400"/>
            <a:ext cx="762000" cy="914400"/>
          </a:xfrm>
          <a:prstGeom prst="rect">
            <a:avLst/>
          </a:prstGeom>
          <a:noFill/>
          <a:ln w="9525">
            <a:noFill/>
            <a:miter lim="800000"/>
            <a:headEnd/>
            <a:tailEnd/>
          </a:ln>
        </p:spPr>
        <p:txBody>
          <a:bodyPr>
            <a:spAutoFit/>
          </a:bodyPr>
          <a:lstStyle/>
          <a:p>
            <a:pPr>
              <a:spcBef>
                <a:spcPct val="50000"/>
              </a:spcBef>
            </a:pPr>
            <a:r>
              <a:rPr lang="en-US" sz="5400" b="1"/>
              <a:t>C</a:t>
            </a:r>
          </a:p>
        </p:txBody>
      </p:sp>
      <p:sp>
        <p:nvSpPr>
          <p:cNvPr id="122888" name="Text Box 9"/>
          <p:cNvSpPr txBox="1">
            <a:spLocks noChangeArrowheads="1"/>
          </p:cNvSpPr>
          <p:nvPr/>
        </p:nvSpPr>
        <p:spPr bwMode="auto">
          <a:xfrm>
            <a:off x="4267200" y="1447800"/>
            <a:ext cx="609600" cy="914400"/>
          </a:xfrm>
          <a:prstGeom prst="rect">
            <a:avLst/>
          </a:prstGeom>
          <a:noFill/>
          <a:ln w="9525">
            <a:noFill/>
            <a:miter lim="800000"/>
            <a:headEnd/>
            <a:tailEnd/>
          </a:ln>
        </p:spPr>
        <p:txBody>
          <a:bodyPr>
            <a:spAutoFit/>
          </a:bodyPr>
          <a:lstStyle/>
          <a:p>
            <a:pPr>
              <a:spcBef>
                <a:spcPct val="50000"/>
              </a:spcBef>
            </a:pPr>
            <a:r>
              <a:rPr lang="en-US" sz="5400" b="1"/>
              <a:t>A</a:t>
            </a:r>
          </a:p>
        </p:txBody>
      </p:sp>
      <p:sp>
        <p:nvSpPr>
          <p:cNvPr id="122889" name="Text Box 10"/>
          <p:cNvSpPr txBox="1">
            <a:spLocks noChangeArrowheads="1"/>
          </p:cNvSpPr>
          <p:nvPr/>
        </p:nvSpPr>
        <p:spPr bwMode="auto">
          <a:xfrm>
            <a:off x="2362200" y="3048000"/>
            <a:ext cx="5181600" cy="701675"/>
          </a:xfrm>
          <a:prstGeom prst="rect">
            <a:avLst/>
          </a:prstGeom>
          <a:noFill/>
          <a:ln w="9525">
            <a:noFill/>
            <a:miter lim="800000"/>
            <a:headEnd/>
            <a:tailEnd/>
          </a:ln>
        </p:spPr>
        <p:txBody>
          <a:bodyPr>
            <a:spAutoFit/>
          </a:bodyPr>
          <a:lstStyle/>
          <a:p>
            <a:pPr>
              <a:spcBef>
                <a:spcPct val="50000"/>
              </a:spcBef>
            </a:pPr>
            <a:r>
              <a:rPr lang="en-US" sz="4000"/>
              <a:t>5                          5</a:t>
            </a:r>
          </a:p>
        </p:txBody>
      </p:sp>
      <p:sp>
        <p:nvSpPr>
          <p:cNvPr id="122890" name="Text Box 11"/>
          <p:cNvSpPr txBox="1">
            <a:spLocks noChangeArrowheads="1"/>
          </p:cNvSpPr>
          <p:nvPr/>
        </p:nvSpPr>
        <p:spPr bwMode="auto">
          <a:xfrm>
            <a:off x="4038600" y="5334000"/>
            <a:ext cx="1143000" cy="701675"/>
          </a:xfrm>
          <a:prstGeom prst="rect">
            <a:avLst/>
          </a:prstGeom>
          <a:noFill/>
          <a:ln w="9525">
            <a:noFill/>
            <a:miter lim="800000"/>
            <a:headEnd/>
            <a:tailEnd/>
          </a:ln>
        </p:spPr>
        <p:txBody>
          <a:bodyPr>
            <a:spAutoFit/>
          </a:bodyPr>
          <a:lstStyle/>
          <a:p>
            <a:pPr>
              <a:spcBef>
                <a:spcPct val="50000"/>
              </a:spcBef>
            </a:pPr>
            <a:r>
              <a:rPr lang="en-US" sz="4000"/>
              <a:t>8</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p:txBody>
          <a:bodyPr/>
          <a:lstStyle/>
          <a:p>
            <a:pPr eaLnBrk="1" hangingPunct="1"/>
            <a:r>
              <a:rPr lang="en-US" dirty="0" smtClean="0"/>
              <a:t>Latent Semantic Analysis (LSA)</a:t>
            </a:r>
          </a:p>
        </p:txBody>
      </p:sp>
      <p:sp>
        <p:nvSpPr>
          <p:cNvPr id="123907" name="Rectangle 3"/>
          <p:cNvSpPr>
            <a:spLocks noGrp="1" noChangeArrowheads="1"/>
          </p:cNvSpPr>
          <p:nvPr>
            <p:ph type="body" idx="4294967295"/>
          </p:nvPr>
        </p:nvSpPr>
        <p:spPr/>
        <p:txBody>
          <a:bodyPr/>
          <a:lstStyle/>
          <a:p>
            <a:pPr eaLnBrk="1" hangingPunct="1"/>
            <a:r>
              <a:rPr lang="en-US" smtClean="0"/>
              <a:t>“A, B, and C are all three on a straight, flat, level road.”</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idx="4294967295"/>
          </p:nvPr>
        </p:nvSpPr>
        <p:spPr/>
        <p:txBody>
          <a:bodyPr/>
          <a:lstStyle/>
          <a:p>
            <a:pPr eaLnBrk="1" hangingPunct="1"/>
            <a:r>
              <a:rPr lang="en-US" smtClean="0"/>
              <a:t>LSA in a Nutshell</a:t>
            </a:r>
          </a:p>
        </p:txBody>
      </p:sp>
      <p:sp>
        <p:nvSpPr>
          <p:cNvPr id="125955" name="Line 5"/>
          <p:cNvSpPr>
            <a:spLocks noChangeShapeType="1"/>
          </p:cNvSpPr>
          <p:nvPr/>
        </p:nvSpPr>
        <p:spPr bwMode="auto">
          <a:xfrm>
            <a:off x="533400" y="3581400"/>
            <a:ext cx="8226425" cy="0"/>
          </a:xfrm>
          <a:prstGeom prst="line">
            <a:avLst/>
          </a:prstGeom>
          <a:noFill/>
          <a:ln w="76200">
            <a:solidFill>
              <a:schemeClr val="tx1"/>
            </a:solidFill>
            <a:round/>
            <a:headEnd/>
            <a:tailEnd/>
          </a:ln>
        </p:spPr>
        <p:txBody>
          <a:bodyPr/>
          <a:lstStyle/>
          <a:p>
            <a:endParaRPr lang="en-US"/>
          </a:p>
        </p:txBody>
      </p:sp>
      <p:sp>
        <p:nvSpPr>
          <p:cNvPr id="125956" name="Text Box 6"/>
          <p:cNvSpPr txBox="1">
            <a:spLocks noChangeArrowheads="1"/>
          </p:cNvSpPr>
          <p:nvPr/>
        </p:nvSpPr>
        <p:spPr bwMode="auto">
          <a:xfrm>
            <a:off x="228600" y="3581400"/>
            <a:ext cx="838200" cy="914400"/>
          </a:xfrm>
          <a:prstGeom prst="rect">
            <a:avLst/>
          </a:prstGeom>
          <a:noFill/>
          <a:ln w="9525">
            <a:noFill/>
            <a:miter lim="800000"/>
            <a:headEnd/>
            <a:tailEnd/>
          </a:ln>
        </p:spPr>
        <p:txBody>
          <a:bodyPr>
            <a:spAutoFit/>
          </a:bodyPr>
          <a:lstStyle/>
          <a:p>
            <a:pPr>
              <a:spcBef>
                <a:spcPct val="50000"/>
              </a:spcBef>
            </a:pPr>
            <a:r>
              <a:rPr lang="en-US" sz="5400" b="1"/>
              <a:t>B</a:t>
            </a:r>
          </a:p>
        </p:txBody>
      </p:sp>
      <p:sp>
        <p:nvSpPr>
          <p:cNvPr id="125957" name="Text Box 7"/>
          <p:cNvSpPr txBox="1">
            <a:spLocks noChangeArrowheads="1"/>
          </p:cNvSpPr>
          <p:nvPr/>
        </p:nvSpPr>
        <p:spPr bwMode="auto">
          <a:xfrm>
            <a:off x="8229600" y="3581400"/>
            <a:ext cx="762000" cy="914400"/>
          </a:xfrm>
          <a:prstGeom prst="rect">
            <a:avLst/>
          </a:prstGeom>
          <a:noFill/>
          <a:ln w="9525">
            <a:noFill/>
            <a:miter lim="800000"/>
            <a:headEnd/>
            <a:tailEnd/>
          </a:ln>
        </p:spPr>
        <p:txBody>
          <a:bodyPr>
            <a:spAutoFit/>
          </a:bodyPr>
          <a:lstStyle/>
          <a:p>
            <a:pPr>
              <a:spcBef>
                <a:spcPct val="50000"/>
              </a:spcBef>
            </a:pPr>
            <a:r>
              <a:rPr lang="en-US" sz="5400" b="1"/>
              <a:t>C</a:t>
            </a:r>
          </a:p>
        </p:txBody>
      </p:sp>
      <p:sp>
        <p:nvSpPr>
          <p:cNvPr id="125958" name="Text Box 8"/>
          <p:cNvSpPr txBox="1">
            <a:spLocks noChangeArrowheads="1"/>
          </p:cNvSpPr>
          <p:nvPr/>
        </p:nvSpPr>
        <p:spPr bwMode="auto">
          <a:xfrm>
            <a:off x="4267200" y="3581400"/>
            <a:ext cx="609600" cy="914400"/>
          </a:xfrm>
          <a:prstGeom prst="rect">
            <a:avLst/>
          </a:prstGeom>
          <a:noFill/>
          <a:ln w="9525">
            <a:noFill/>
            <a:miter lim="800000"/>
            <a:headEnd/>
            <a:tailEnd/>
          </a:ln>
        </p:spPr>
        <p:txBody>
          <a:bodyPr>
            <a:spAutoFit/>
          </a:bodyPr>
          <a:lstStyle/>
          <a:p>
            <a:pPr>
              <a:spcBef>
                <a:spcPct val="50000"/>
              </a:spcBef>
            </a:pPr>
            <a:r>
              <a:rPr lang="en-US" sz="5400" b="1"/>
              <a:t>A</a:t>
            </a:r>
          </a:p>
        </p:txBody>
      </p:sp>
      <p:sp>
        <p:nvSpPr>
          <p:cNvPr id="125959" name="Text Box 10"/>
          <p:cNvSpPr txBox="1">
            <a:spLocks noChangeArrowheads="1"/>
          </p:cNvSpPr>
          <p:nvPr/>
        </p:nvSpPr>
        <p:spPr bwMode="auto">
          <a:xfrm>
            <a:off x="4343400" y="2743200"/>
            <a:ext cx="1143000" cy="701675"/>
          </a:xfrm>
          <a:prstGeom prst="rect">
            <a:avLst/>
          </a:prstGeom>
          <a:noFill/>
          <a:ln w="9525">
            <a:noFill/>
            <a:miter lim="800000"/>
            <a:headEnd/>
            <a:tailEnd/>
          </a:ln>
        </p:spPr>
        <p:txBody>
          <a:bodyPr>
            <a:spAutoFit/>
          </a:bodyPr>
          <a:lstStyle/>
          <a:p>
            <a:pPr>
              <a:spcBef>
                <a:spcPct val="50000"/>
              </a:spcBef>
            </a:pPr>
            <a:r>
              <a:rPr lang="en-US" sz="4000"/>
              <a:t>9</a:t>
            </a:r>
          </a:p>
        </p:txBody>
      </p:sp>
      <p:sp>
        <p:nvSpPr>
          <p:cNvPr id="125960" name="Text Box 11"/>
          <p:cNvSpPr txBox="1">
            <a:spLocks noChangeArrowheads="1"/>
          </p:cNvSpPr>
          <p:nvPr/>
        </p:nvSpPr>
        <p:spPr bwMode="auto">
          <a:xfrm>
            <a:off x="1981200" y="3581400"/>
            <a:ext cx="6477000" cy="701675"/>
          </a:xfrm>
          <a:prstGeom prst="rect">
            <a:avLst/>
          </a:prstGeom>
          <a:noFill/>
          <a:ln w="9525">
            <a:noFill/>
            <a:miter lim="800000"/>
            <a:headEnd/>
            <a:tailEnd/>
          </a:ln>
        </p:spPr>
        <p:txBody>
          <a:bodyPr>
            <a:spAutoFit/>
          </a:bodyPr>
          <a:lstStyle/>
          <a:p>
            <a:pPr>
              <a:spcBef>
                <a:spcPct val="50000"/>
              </a:spcBef>
            </a:pPr>
            <a:r>
              <a:rPr lang="en-US" sz="4000"/>
              <a:t>4.5                          4.5</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5"/>
          <p:cNvSpPr>
            <a:spLocks noGrp="1" noChangeArrowheads="1"/>
          </p:cNvSpPr>
          <p:nvPr>
            <p:ph type="title" idx="4294967295"/>
          </p:nvPr>
        </p:nvSpPr>
        <p:spPr/>
        <p:txBody>
          <a:bodyPr/>
          <a:lstStyle/>
          <a:p>
            <a:pPr eaLnBrk="1" hangingPunct="1"/>
            <a:r>
              <a:rPr lang="en-US" dirty="0" smtClean="0"/>
              <a:t>Chinese Version of Wikipedia</a:t>
            </a:r>
            <a:br>
              <a:rPr lang="en-US" dirty="0" smtClean="0"/>
            </a:br>
            <a:endParaRPr lang="en-US" dirty="0" smtClean="0"/>
          </a:p>
        </p:txBody>
      </p:sp>
      <p:graphicFrame>
        <p:nvGraphicFramePr>
          <p:cNvPr id="164867" name="Object 4"/>
          <p:cNvGraphicFramePr>
            <a:graphicFrameLocks noChangeAspect="1"/>
          </p:cNvGraphicFramePr>
          <p:nvPr>
            <p:ph idx="4294967295"/>
          </p:nvPr>
        </p:nvGraphicFramePr>
        <p:xfrm>
          <a:off x="228600" y="1482725"/>
          <a:ext cx="8534400" cy="5375275"/>
        </p:xfrm>
        <a:graphic>
          <a:graphicData uri="http://schemas.openxmlformats.org/presentationml/2006/ole">
            <p:oleObj spid="_x0000_s164867" name="Bitmap Image" r:id="rId4" imgW="8952381" imgH="5638095" progId="PBrush">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en-US" smtClean="0"/>
              <a:t>LSA of Chinese Wikipedia</a:t>
            </a:r>
          </a:p>
        </p:txBody>
      </p:sp>
      <p:sp>
        <p:nvSpPr>
          <p:cNvPr id="165896" name="Rectangle 8"/>
          <p:cNvSpPr>
            <a:spLocks noGrp="1" noChangeArrowheads="1"/>
          </p:cNvSpPr>
          <p:nvPr>
            <p:ph type="body" sz="half" idx="2"/>
          </p:nvPr>
        </p:nvSpPr>
        <p:spPr/>
        <p:txBody>
          <a:bodyPr/>
          <a:lstStyle/>
          <a:p>
            <a:r>
              <a:rPr lang="en-US" sz="2600" i="1" dirty="0" smtClean="0"/>
              <a:t>n=94863</a:t>
            </a:r>
            <a:r>
              <a:rPr lang="en-US" sz="2600" dirty="0" smtClean="0"/>
              <a:t> documents and </a:t>
            </a:r>
            <a:r>
              <a:rPr lang="en-US" sz="2600" i="1" dirty="0" smtClean="0"/>
              <a:t>m=942033</a:t>
            </a:r>
            <a:r>
              <a:rPr lang="en-US" sz="2600" dirty="0" smtClean="0"/>
              <a:t> terms</a:t>
            </a:r>
          </a:p>
          <a:p>
            <a:r>
              <a:rPr lang="en-US" sz="2600" dirty="0" err="1" smtClean="0"/>
              <a:t>tf-idf</a:t>
            </a:r>
            <a:r>
              <a:rPr lang="en-US" sz="2600" dirty="0" smtClean="0"/>
              <a:t> weighting</a:t>
            </a:r>
          </a:p>
          <a:p>
            <a:r>
              <a:rPr lang="en-US" sz="2600" dirty="0" smtClean="0"/>
              <a:t>Matrix probably has rank </a:t>
            </a:r>
            <a:r>
              <a:rPr lang="en-US" sz="2600" i="1" dirty="0" smtClean="0"/>
              <a:t>r</a:t>
            </a:r>
            <a:r>
              <a:rPr lang="en-US" sz="2600" dirty="0" smtClean="0"/>
              <a:t> where </a:t>
            </a:r>
            <a:r>
              <a:rPr lang="en-US" sz="2600" i="1" dirty="0" smtClean="0"/>
              <a:t>k&lt;r&lt;n&lt;m</a:t>
            </a:r>
            <a:endParaRPr lang="en-US" sz="2600" dirty="0" smtClean="0"/>
          </a:p>
          <a:p>
            <a:r>
              <a:rPr lang="en-US" sz="2600" dirty="0" smtClean="0"/>
              <a:t>Implicit assumption that Wikipedia authors add additive Gaussian noise</a:t>
            </a:r>
          </a:p>
          <a:p>
            <a:r>
              <a:rPr lang="en-US" sz="2600" dirty="0" smtClean="0"/>
              <a:t>SVD and rank reduction to rank </a:t>
            </a:r>
            <a:r>
              <a:rPr lang="en-US" sz="2600" i="1" dirty="0" smtClean="0"/>
              <a:t>k</a:t>
            </a:r>
          </a:p>
        </p:txBody>
      </p:sp>
      <p:pic>
        <p:nvPicPr>
          <p:cNvPr id="165891" name="Picture 4"/>
          <p:cNvPicPr>
            <a:picLocks noGrp="1" noChangeAspect="1" noChangeArrowheads="1"/>
          </p:cNvPicPr>
          <p:nvPr>
            <p:ph sz="half" idx="4294967295"/>
          </p:nvPr>
        </p:nvPicPr>
        <p:blipFill>
          <a:blip r:embed="rId3"/>
          <a:srcRect/>
          <a:stretch>
            <a:fillRect/>
          </a:stretch>
        </p:blipFill>
        <p:spPr>
          <a:xfrm>
            <a:off x="990600" y="2133600"/>
            <a:ext cx="3181350" cy="3997325"/>
          </a:xfrm>
          <a:noFill/>
        </p:spPr>
      </p:pic>
      <p:pic>
        <p:nvPicPr>
          <p:cNvPr id="165892" name="Picture 6"/>
          <p:cNvPicPr>
            <a:picLocks noGrp="1" noChangeAspect="1" noChangeArrowheads="1"/>
          </p:cNvPicPr>
          <p:nvPr>
            <p:ph sz="quarter" idx="4294967295"/>
          </p:nvPr>
        </p:nvPicPr>
        <p:blipFill>
          <a:blip r:embed="rId4"/>
          <a:srcRect/>
          <a:stretch>
            <a:fillRect/>
          </a:stretch>
        </p:blipFill>
        <p:spPr>
          <a:xfrm>
            <a:off x="1219200" y="1676400"/>
            <a:ext cx="2743200" cy="487363"/>
          </a:xfrm>
          <a:noFill/>
        </p:spPr>
      </p:pic>
      <p:pic>
        <p:nvPicPr>
          <p:cNvPr id="165893" name="Picture 8"/>
          <p:cNvPicPr>
            <a:picLocks noGrp="1" noChangeAspect="1" noChangeArrowheads="1"/>
          </p:cNvPicPr>
          <p:nvPr>
            <p:ph sz="quarter" idx="4294967295"/>
          </p:nvPr>
        </p:nvPicPr>
        <p:blipFill>
          <a:blip r:embed="rId5"/>
          <a:srcRect/>
          <a:stretch>
            <a:fillRect/>
          </a:stretch>
        </p:blipFill>
        <p:spPr>
          <a:xfrm>
            <a:off x="381000" y="2286000"/>
            <a:ext cx="560388" cy="3581400"/>
          </a:xfr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dirty="0" smtClean="0"/>
              <a:t>10 + 2 Seed Concepts</a:t>
            </a:r>
          </a:p>
        </p:txBody>
      </p:sp>
      <p:pic>
        <p:nvPicPr>
          <p:cNvPr id="167939" name="Picture 3"/>
          <p:cNvPicPr>
            <a:picLocks noGrp="1" noChangeAspect="1" noChangeArrowheads="1"/>
          </p:cNvPicPr>
          <p:nvPr>
            <p:ph type="body" idx="1"/>
          </p:nvPr>
        </p:nvPicPr>
        <p:blipFill>
          <a:blip r:embed="rId3"/>
          <a:srcRect/>
          <a:stretch>
            <a:fillRect/>
          </a:stretch>
        </p:blipFill>
        <p:spPr>
          <a:xfrm>
            <a:off x="533400" y="1752600"/>
            <a:ext cx="4816475" cy="4411663"/>
          </a:xfrm>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idx="4294967295"/>
          </p:nvPr>
        </p:nvSpPr>
        <p:spPr/>
        <p:txBody>
          <a:bodyPr/>
          <a:lstStyle/>
          <a:p>
            <a:pPr eaLnBrk="1" hangingPunct="1"/>
            <a:r>
              <a:rPr lang="en-US" altLang="zh-CN" smtClean="0">
                <a:ea typeface="宋体" pitchFamily="2" charset="-122"/>
              </a:rPr>
              <a:t>Words correlated with</a:t>
            </a:r>
            <a:br>
              <a:rPr lang="en-US" altLang="zh-CN" smtClean="0">
                <a:ea typeface="宋体" pitchFamily="2" charset="-122"/>
              </a:rPr>
            </a:br>
            <a:r>
              <a:rPr lang="zh-CN" altLang="en-US" smtClean="0">
                <a:ea typeface="宋体" pitchFamily="2" charset="-122"/>
              </a:rPr>
              <a:t>六四事件 </a:t>
            </a:r>
            <a:r>
              <a:rPr lang="en-US" altLang="zh-CN" smtClean="0">
                <a:ea typeface="宋体" pitchFamily="2" charset="-122"/>
              </a:rPr>
              <a:t>– June 4th Events</a:t>
            </a:r>
            <a:endParaRPr lang="en-US" smtClean="0"/>
          </a:p>
        </p:txBody>
      </p:sp>
      <p:sp>
        <p:nvSpPr>
          <p:cNvPr id="166915" name="Rectangle 3"/>
          <p:cNvSpPr>
            <a:spLocks noGrp="1" noChangeArrowheads="1"/>
          </p:cNvSpPr>
          <p:nvPr>
            <p:ph type="body" idx="4294967295"/>
          </p:nvPr>
        </p:nvSpPr>
        <p:spPr>
          <a:xfrm>
            <a:off x="457200" y="1719263"/>
            <a:ext cx="8229600" cy="5138737"/>
          </a:xfrm>
        </p:spPr>
        <p:txBody>
          <a:bodyPr/>
          <a:lstStyle/>
          <a:p>
            <a:pPr eaLnBrk="1" hangingPunct="1">
              <a:lnSpc>
                <a:spcPct val="80000"/>
              </a:lnSpc>
              <a:buFont typeface="Wingdings" pitchFamily="2" charset="2"/>
              <a:buNone/>
            </a:pPr>
            <a:r>
              <a:rPr lang="en-US" altLang="zh-CN" sz="1800" dirty="0" smtClean="0">
                <a:ea typeface="宋体" pitchFamily="2" charset="-122"/>
              </a:rPr>
              <a:t>1 : </a:t>
            </a:r>
            <a:r>
              <a:rPr lang="zh-CN" altLang="en-US" sz="1800" dirty="0" smtClean="0">
                <a:ea typeface="宋体" pitchFamily="2" charset="-122"/>
              </a:rPr>
              <a:t>六四事件 </a:t>
            </a:r>
            <a:r>
              <a:rPr lang="en-US" altLang="zh-CN" sz="1800" dirty="0" smtClean="0">
                <a:ea typeface="宋体" pitchFamily="2" charset="-122"/>
              </a:rPr>
              <a:t>– June 4th Events</a:t>
            </a:r>
          </a:p>
          <a:p>
            <a:pPr eaLnBrk="1" hangingPunct="1">
              <a:lnSpc>
                <a:spcPct val="80000"/>
              </a:lnSpc>
              <a:buFont typeface="Wingdings" pitchFamily="2" charset="2"/>
              <a:buNone/>
            </a:pPr>
            <a:r>
              <a:rPr lang="en-US" altLang="zh-CN" sz="1800" dirty="0" smtClean="0">
                <a:ea typeface="宋体" pitchFamily="2" charset="-122"/>
              </a:rPr>
              <a:t>2 : </a:t>
            </a:r>
            <a:r>
              <a:rPr lang="zh-CN" altLang="en-US" sz="1800" dirty="0" smtClean="0">
                <a:ea typeface="宋体" pitchFamily="2" charset="-122"/>
              </a:rPr>
              <a:t>重庆高家花园嘉陵江大桥 </a:t>
            </a:r>
            <a:r>
              <a:rPr lang="en-US" altLang="zh-CN" sz="1800" dirty="0" smtClean="0">
                <a:ea typeface="宋体" pitchFamily="2" charset="-122"/>
              </a:rPr>
              <a:t>- </a:t>
            </a:r>
            <a:r>
              <a:rPr lang="en-US" altLang="zh-CN" sz="1400" dirty="0" smtClean="0">
                <a:ea typeface="宋体" pitchFamily="2" charset="-122"/>
              </a:rPr>
              <a:t>Chongqing high family garden Jialing River bridge </a:t>
            </a:r>
            <a:endParaRPr lang="en-US" altLang="zh-CN" sz="9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3 : </a:t>
            </a:r>
            <a:r>
              <a:rPr lang="zh-CN" altLang="en-US" sz="1800" dirty="0" smtClean="0">
                <a:ea typeface="宋体" pitchFamily="2" charset="-122"/>
              </a:rPr>
              <a:t>欒提羌渠 </a:t>
            </a:r>
            <a:r>
              <a:rPr lang="en-US" altLang="zh-CN" sz="1800" dirty="0" smtClean="0">
                <a:ea typeface="宋体" pitchFamily="2" charset="-122"/>
              </a:rPr>
              <a:t>- </a:t>
            </a:r>
            <a:r>
              <a:rPr lang="en-US" altLang="zh-CN" sz="1900" dirty="0" smtClean="0">
                <a:ea typeface="宋体" pitchFamily="2" charset="-122"/>
              </a:rPr>
              <a:t>Yu </a:t>
            </a:r>
            <a:r>
              <a:rPr lang="en-US" altLang="zh-CN" sz="1900" dirty="0" err="1" smtClean="0">
                <a:ea typeface="宋体" pitchFamily="2" charset="-122"/>
              </a:rPr>
              <a:t>Fulo</a:t>
            </a:r>
            <a:r>
              <a:rPr lang="en-US" altLang="zh-CN" sz="1900" dirty="0" smtClean="0">
                <a:ea typeface="宋体" pitchFamily="2" charset="-122"/>
              </a:rPr>
              <a:t> (related to Chinese Eastern Han Dynasty)</a:t>
            </a:r>
          </a:p>
          <a:p>
            <a:pPr eaLnBrk="1" hangingPunct="1">
              <a:lnSpc>
                <a:spcPct val="80000"/>
              </a:lnSpc>
              <a:buFont typeface="Wingdings" pitchFamily="2" charset="2"/>
              <a:buNone/>
            </a:pPr>
            <a:r>
              <a:rPr lang="en-US" altLang="zh-CN" sz="1800" dirty="0" smtClean="0">
                <a:ea typeface="宋体" pitchFamily="2" charset="-122"/>
              </a:rPr>
              <a:t>4 : </a:t>
            </a:r>
            <a:r>
              <a:rPr lang="zh-CN" altLang="en-US" sz="1800" dirty="0" smtClean="0">
                <a:ea typeface="宋体" pitchFamily="2" charset="-122"/>
              </a:rPr>
              <a:t>李建良 </a:t>
            </a:r>
            <a:r>
              <a:rPr lang="en-US" altLang="zh-CN" sz="1800" dirty="0" smtClean="0">
                <a:ea typeface="宋体" pitchFamily="2" charset="-122"/>
              </a:rPr>
              <a:t>- </a:t>
            </a:r>
            <a:r>
              <a:rPr lang="en-US" altLang="zh-CN" sz="1900" dirty="0" smtClean="0">
                <a:ea typeface="宋体" pitchFamily="2" charset="-122"/>
              </a:rPr>
              <a:t>Li </a:t>
            </a:r>
            <a:r>
              <a:rPr lang="en-US" altLang="zh-CN" sz="1900" dirty="0" err="1" smtClean="0">
                <a:ea typeface="宋体" pitchFamily="2" charset="-122"/>
              </a:rPr>
              <a:t>Jianliang</a:t>
            </a:r>
            <a:r>
              <a:rPr lang="en-US" altLang="zh-CN" sz="1900" dirty="0" smtClean="0">
                <a:ea typeface="宋体" pitchFamily="2" charset="-122"/>
              </a:rPr>
              <a:t> </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5 : </a:t>
            </a:r>
            <a:r>
              <a:rPr lang="zh-CN" altLang="en-US" sz="1800" dirty="0" smtClean="0">
                <a:ea typeface="宋体" pitchFamily="2" charset="-122"/>
              </a:rPr>
              <a:t>美丽岛事件 </a:t>
            </a:r>
            <a:r>
              <a:rPr lang="en-US" altLang="zh-CN" sz="1800" dirty="0" smtClean="0">
                <a:ea typeface="宋体" pitchFamily="2" charset="-122"/>
              </a:rPr>
              <a:t>- </a:t>
            </a:r>
            <a:r>
              <a:rPr lang="en-US" altLang="zh-CN" sz="1900" dirty="0" err="1" smtClean="0">
                <a:ea typeface="宋体" pitchFamily="2" charset="-122"/>
              </a:rPr>
              <a:t>Gaoxiong</a:t>
            </a:r>
            <a:r>
              <a:rPr lang="en-US" altLang="zh-CN" sz="1900" dirty="0" smtClean="0">
                <a:ea typeface="宋体" pitchFamily="2" charset="-122"/>
              </a:rPr>
              <a:t> event (violent political event 1979)</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6 : </a:t>
            </a:r>
            <a:r>
              <a:rPr lang="zh-CN" altLang="en-US" sz="1800" dirty="0" smtClean="0">
                <a:ea typeface="宋体" pitchFamily="2" charset="-122"/>
              </a:rPr>
              <a:t>赵紫阳 </a:t>
            </a:r>
            <a:r>
              <a:rPr lang="en-US" altLang="zh-CN" sz="1800" dirty="0" smtClean="0">
                <a:ea typeface="宋体" pitchFamily="2" charset="-122"/>
              </a:rPr>
              <a:t>- </a:t>
            </a:r>
            <a:r>
              <a:rPr lang="en-US" altLang="zh-CN" sz="1900" dirty="0" smtClean="0">
                <a:ea typeface="宋体" pitchFamily="2" charset="-122"/>
              </a:rPr>
              <a:t>Zhao </a:t>
            </a:r>
            <a:r>
              <a:rPr lang="en-US" altLang="zh-CN" sz="1900" dirty="0" err="1" smtClean="0">
                <a:ea typeface="宋体" pitchFamily="2" charset="-122"/>
              </a:rPr>
              <a:t>Ziyang</a:t>
            </a:r>
            <a:r>
              <a:rPr lang="en-US" altLang="zh-CN" sz="1900" dirty="0" smtClean="0">
                <a:ea typeface="宋体" pitchFamily="2" charset="-122"/>
              </a:rPr>
              <a:t> (Name, related to China travel logistics)</a:t>
            </a:r>
            <a:endParaRPr lang="en-US" altLang="zh-CN" sz="1800" dirty="0" smtClean="0">
              <a:ea typeface="宋体" pitchFamily="2" charset="-122"/>
            </a:endParaRPr>
          </a:p>
          <a:p>
            <a:pPr eaLnBrk="1" hangingPunct="1">
              <a:lnSpc>
                <a:spcPct val="80000"/>
              </a:lnSpc>
              <a:buNone/>
            </a:pPr>
            <a:r>
              <a:rPr lang="en-US" altLang="zh-CN" sz="1800" dirty="0" smtClean="0">
                <a:ea typeface="宋体" pitchFamily="2" charset="-122"/>
              </a:rPr>
              <a:t>7 : </a:t>
            </a:r>
            <a:r>
              <a:rPr lang="zh-CN" altLang="en-US" sz="1800" dirty="0" smtClean="0">
                <a:ea typeface="宋体" pitchFamily="2" charset="-122"/>
              </a:rPr>
              <a:t>統戰部 </a:t>
            </a:r>
            <a:r>
              <a:rPr lang="en-US" altLang="zh-CN" sz="1800" dirty="0" smtClean="0">
                <a:ea typeface="宋体" pitchFamily="2" charset="-122"/>
              </a:rPr>
              <a:t>- </a:t>
            </a:r>
            <a:r>
              <a:rPr lang="en-US" sz="1800" dirty="0" smtClean="0"/>
              <a:t>United front activities department</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8 : </a:t>
            </a:r>
            <a:r>
              <a:rPr lang="zh-CN" altLang="en-US" sz="1800" dirty="0" smtClean="0">
                <a:ea typeface="宋体" pitchFamily="2" charset="-122"/>
              </a:rPr>
              <a:t>陈炳德 </a:t>
            </a:r>
            <a:r>
              <a:rPr lang="en-US" altLang="zh-CN" sz="1800" dirty="0" smtClean="0">
                <a:ea typeface="宋体" pitchFamily="2" charset="-122"/>
              </a:rPr>
              <a:t>- </a:t>
            </a:r>
            <a:r>
              <a:rPr lang="en-US" altLang="zh-CN" sz="1900" dirty="0" smtClean="0">
                <a:ea typeface="宋体" pitchFamily="2" charset="-122"/>
              </a:rPr>
              <a:t>Chen </a:t>
            </a:r>
            <a:r>
              <a:rPr lang="en-US" altLang="zh-CN" sz="1900" dirty="0" err="1" smtClean="0">
                <a:ea typeface="宋体" pitchFamily="2" charset="-122"/>
              </a:rPr>
              <a:t>Bingde</a:t>
            </a:r>
            <a:r>
              <a:rPr lang="en-US" altLang="zh-CN" sz="1900" dirty="0" smtClean="0">
                <a:ea typeface="宋体" pitchFamily="2" charset="-122"/>
              </a:rPr>
              <a:t> </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9 : </a:t>
            </a:r>
            <a:r>
              <a:rPr lang="zh-CN" altLang="en-US" sz="1800" dirty="0" smtClean="0">
                <a:ea typeface="宋体" pitchFamily="2" charset="-122"/>
              </a:rPr>
              <a:t>洛杉磯安那罕天使歷任經營者與總教練 </a:t>
            </a:r>
            <a:r>
              <a:rPr lang="en-US" altLang="zh-CN" sz="1800" dirty="0" smtClean="0">
                <a:ea typeface="宋体" pitchFamily="2" charset="-122"/>
              </a:rPr>
              <a:t>- </a:t>
            </a:r>
            <a:r>
              <a:rPr lang="en-US" altLang="zh-CN" sz="1900" dirty="0" smtClean="0">
                <a:ea typeface="宋体" pitchFamily="2" charset="-122"/>
              </a:rPr>
              <a:t>Los Angeles Angels of Anaheim ..</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10 : </a:t>
            </a:r>
            <a:r>
              <a:rPr lang="zh-CN" altLang="en-US" sz="1800" dirty="0" smtClean="0">
                <a:ea typeface="宋体" pitchFamily="2" charset="-122"/>
              </a:rPr>
              <a:t>李铁林 </a:t>
            </a:r>
            <a:r>
              <a:rPr lang="en-US" altLang="zh-CN" sz="1800" dirty="0" smtClean="0">
                <a:ea typeface="宋体" pitchFamily="2" charset="-122"/>
              </a:rPr>
              <a:t>- </a:t>
            </a:r>
            <a:r>
              <a:rPr lang="en-US" altLang="zh-CN" sz="1900" dirty="0" smtClean="0">
                <a:ea typeface="宋体" pitchFamily="2" charset="-122"/>
              </a:rPr>
              <a:t>Li </a:t>
            </a:r>
            <a:r>
              <a:rPr lang="en-US" altLang="zh-CN" sz="1900" dirty="0" err="1" smtClean="0">
                <a:ea typeface="宋体" pitchFamily="2" charset="-122"/>
              </a:rPr>
              <a:t>Tielin</a:t>
            </a:r>
            <a:r>
              <a:rPr lang="en-US" altLang="zh-CN" sz="1900" dirty="0" smtClean="0">
                <a:ea typeface="宋体" pitchFamily="2" charset="-122"/>
              </a:rPr>
              <a:t> (Government official)</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11 : </a:t>
            </a:r>
            <a:r>
              <a:rPr lang="zh-CN" altLang="en-US" sz="1800" dirty="0" smtClean="0">
                <a:ea typeface="宋体" pitchFamily="2" charset="-122"/>
              </a:rPr>
              <a:t>邓力群 </a:t>
            </a:r>
            <a:r>
              <a:rPr lang="en-US" altLang="zh-CN" sz="1800" dirty="0" smtClean="0">
                <a:ea typeface="宋体" pitchFamily="2" charset="-122"/>
              </a:rPr>
              <a:t>- </a:t>
            </a:r>
            <a:r>
              <a:rPr lang="en-US" altLang="zh-CN" sz="1900" dirty="0" smtClean="0">
                <a:ea typeface="宋体" pitchFamily="2" charset="-122"/>
              </a:rPr>
              <a:t>Deng </a:t>
            </a:r>
            <a:r>
              <a:rPr lang="en-US" altLang="zh-CN" sz="1900" dirty="0" err="1" smtClean="0">
                <a:ea typeface="宋体" pitchFamily="2" charset="-122"/>
              </a:rPr>
              <a:t>Liqun</a:t>
            </a:r>
            <a:r>
              <a:rPr lang="en-US" altLang="zh-CN" sz="1900" dirty="0" smtClean="0">
                <a:ea typeface="宋体" pitchFamily="2" charset="-122"/>
              </a:rPr>
              <a:t> (Chinese politician)</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12 : </a:t>
            </a:r>
            <a:r>
              <a:rPr lang="zh-CN" altLang="en-US" sz="1800" dirty="0" smtClean="0">
                <a:ea typeface="宋体" pitchFamily="2" charset="-122"/>
              </a:rPr>
              <a:t>中国政治 </a:t>
            </a:r>
            <a:r>
              <a:rPr lang="en-US" altLang="zh-CN" sz="1800" dirty="0" smtClean="0">
                <a:ea typeface="宋体" pitchFamily="2" charset="-122"/>
              </a:rPr>
              <a:t>- </a:t>
            </a:r>
            <a:r>
              <a:rPr lang="en-US" altLang="zh-CN" sz="1900" dirty="0" smtClean="0">
                <a:ea typeface="宋体" pitchFamily="2" charset="-122"/>
              </a:rPr>
              <a:t>Chinese politics </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13 : </a:t>
            </a:r>
            <a:r>
              <a:rPr lang="zh-CN" altLang="en-US" sz="1800" dirty="0" smtClean="0">
                <a:ea typeface="宋体" pitchFamily="2" charset="-122"/>
              </a:rPr>
              <a:t>中共十四大 </a:t>
            </a:r>
            <a:r>
              <a:rPr lang="en-US" altLang="zh-CN" sz="1800" dirty="0" smtClean="0">
                <a:ea typeface="宋体" pitchFamily="2" charset="-122"/>
              </a:rPr>
              <a:t>- </a:t>
            </a:r>
            <a:r>
              <a:rPr lang="en-US" altLang="zh-CN" sz="1900" dirty="0" smtClean="0">
                <a:ea typeface="宋体" pitchFamily="2" charset="-122"/>
              </a:rPr>
              <a:t>The Chinese Communist Party 14th …</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14 : </a:t>
            </a:r>
            <a:r>
              <a:rPr lang="zh-CN" altLang="en-US" sz="1800" dirty="0" smtClean="0">
                <a:ea typeface="宋体" pitchFamily="2" charset="-122"/>
              </a:rPr>
              <a:t>改革开放 </a:t>
            </a:r>
            <a:r>
              <a:rPr lang="en-US" altLang="zh-CN" sz="1800" dirty="0" smtClean="0">
                <a:ea typeface="宋体" pitchFamily="2" charset="-122"/>
              </a:rPr>
              <a:t>- </a:t>
            </a:r>
            <a:r>
              <a:rPr lang="en-US" altLang="zh-CN" sz="1900" dirty="0" smtClean="0">
                <a:ea typeface="宋体" pitchFamily="2" charset="-122"/>
              </a:rPr>
              <a:t>Reform and open policy </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15 : </a:t>
            </a:r>
            <a:r>
              <a:rPr lang="zh-CN" altLang="en-US" sz="1800" dirty="0" smtClean="0">
                <a:ea typeface="宋体" pitchFamily="2" charset="-122"/>
              </a:rPr>
              <a:t>报禁 </a:t>
            </a:r>
            <a:r>
              <a:rPr lang="en-US" altLang="zh-CN" sz="1800" dirty="0" smtClean="0">
                <a:ea typeface="宋体" pitchFamily="2" charset="-122"/>
              </a:rPr>
              <a:t>- </a:t>
            </a:r>
            <a:r>
              <a:rPr lang="en-US" altLang="zh-CN" sz="1900" dirty="0" smtClean="0">
                <a:ea typeface="宋体" pitchFamily="2" charset="-122"/>
              </a:rPr>
              <a:t>The newspaper endures</a:t>
            </a:r>
            <a:endParaRPr lang="en-US" altLang="zh-CN" sz="1800" dirty="0" smtClean="0">
              <a:ea typeface="宋体" pitchFamily="2" charset="-122"/>
            </a:endParaRPr>
          </a:p>
          <a:p>
            <a:pPr eaLnBrk="1" hangingPunct="1">
              <a:lnSpc>
                <a:spcPct val="80000"/>
              </a:lnSpc>
              <a:buFont typeface="Wingdings" pitchFamily="2" charset="2"/>
              <a:buNone/>
            </a:pPr>
            <a:r>
              <a:rPr lang="en-US" altLang="zh-CN" sz="1800" dirty="0" smtClean="0">
                <a:ea typeface="宋体" pitchFamily="2" charset="-122"/>
              </a:rPr>
              <a:t>….  to 2500</a:t>
            </a:r>
          </a:p>
        </p:txBody>
      </p:sp>
      <p:sp>
        <p:nvSpPr>
          <p:cNvPr id="4" name="Oval 4"/>
          <p:cNvSpPr>
            <a:spLocks noChangeArrowheads="1"/>
          </p:cNvSpPr>
          <p:nvPr/>
        </p:nvSpPr>
        <p:spPr bwMode="auto">
          <a:xfrm>
            <a:off x="762000" y="4343400"/>
            <a:ext cx="1066800" cy="685800"/>
          </a:xfrm>
          <a:prstGeom prst="ellipse">
            <a:avLst/>
          </a:prstGeom>
          <a:noFill/>
          <a:ln w="31750">
            <a:solidFill>
              <a:srgbClr val="FF0000"/>
            </a:solidFill>
            <a:round/>
            <a:headEnd/>
            <a:tailEnd/>
          </a:ln>
        </p:spPr>
        <p:txBody>
          <a:bodyPr wrap="none" anchor="ctr"/>
          <a:lstStyle/>
          <a:p>
            <a:endParaRPr lang="en-US"/>
          </a:p>
        </p:txBody>
      </p:sp>
      <p:sp>
        <p:nvSpPr>
          <p:cNvPr id="6" name="Left Arrow 5"/>
          <p:cNvSpPr/>
          <p:nvPr/>
        </p:nvSpPr>
        <p:spPr>
          <a:xfrm>
            <a:off x="7162800" y="2819400"/>
            <a:ext cx="914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p:cNvSpPr/>
          <p:nvPr/>
        </p:nvSpPr>
        <p:spPr>
          <a:xfrm>
            <a:off x="5334000" y="4495800"/>
            <a:ext cx="914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8229600" y="3886200"/>
            <a:ext cx="9144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4"/>
          <p:cNvSpPr>
            <a:spLocks noChangeArrowheads="1"/>
          </p:cNvSpPr>
          <p:nvPr/>
        </p:nvSpPr>
        <p:spPr bwMode="auto">
          <a:xfrm>
            <a:off x="685800" y="1447800"/>
            <a:ext cx="1219200" cy="685800"/>
          </a:xfrm>
          <a:prstGeom prst="ellipse">
            <a:avLst/>
          </a:prstGeom>
          <a:noFill/>
          <a:ln w="31750">
            <a:solidFill>
              <a:srgbClr val="FF0000"/>
            </a:solidFill>
            <a:round/>
            <a:headEnd/>
            <a:tailEnd/>
          </a:ln>
        </p:spPr>
        <p:txBody>
          <a:bodyPr wrap="none" anchor="ctr"/>
          <a:lstStyle/>
          <a:p>
            <a:endParaRPr lang="en-US"/>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6" grpId="0" animBg="1"/>
      <p:bldP spid="6" grpId="1" animBg="1"/>
      <p:bldP spid="9" grpId="0" animBg="1"/>
      <p:bldP spid="9" grpId="1" animBg="1"/>
      <p:bldP spid="10" grpId="0" animBg="1"/>
      <p:bldP spid="10" grpId="1"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5"/>
          <p:cNvSpPr>
            <a:spLocks noGrp="1" noChangeArrowheads="1"/>
          </p:cNvSpPr>
          <p:nvPr>
            <p:ph type="title" idx="4294967295"/>
          </p:nvPr>
        </p:nvSpPr>
        <p:spPr/>
        <p:txBody>
          <a:bodyPr/>
          <a:lstStyle/>
          <a:p>
            <a:pPr eaLnBrk="1" hangingPunct="1"/>
            <a:r>
              <a:rPr lang="en-US" smtClean="0"/>
              <a:t>Efficient Probing</a:t>
            </a:r>
          </a:p>
        </p:txBody>
      </p:sp>
      <p:sp>
        <p:nvSpPr>
          <p:cNvPr id="168964" name="Text Box 4"/>
          <p:cNvSpPr txBox="1">
            <a:spLocks noChangeArrowheads="1"/>
          </p:cNvSpPr>
          <p:nvPr/>
        </p:nvSpPr>
        <p:spPr bwMode="auto">
          <a:xfrm>
            <a:off x="4493705" y="5464314"/>
            <a:ext cx="840295" cy="707886"/>
          </a:xfrm>
          <a:prstGeom prst="rect">
            <a:avLst/>
          </a:prstGeom>
          <a:noFill/>
          <a:ln w="9525">
            <a:noFill/>
            <a:miter lim="800000"/>
            <a:headEnd/>
            <a:tailEnd/>
          </a:ln>
          <a:effectLst/>
        </p:spPr>
        <p:txBody>
          <a:bodyPr wrap="none">
            <a:spAutoFit/>
          </a:bodyPr>
          <a:lstStyle/>
          <a:p>
            <a:r>
              <a:rPr lang="en-US" sz="4000" i="1" dirty="0"/>
              <a:t>vs.</a:t>
            </a:r>
          </a:p>
        </p:txBody>
      </p:sp>
      <p:sp>
        <p:nvSpPr>
          <p:cNvPr id="168965" name="Text Box 5"/>
          <p:cNvSpPr txBox="1">
            <a:spLocks noChangeArrowheads="1"/>
          </p:cNvSpPr>
          <p:nvPr/>
        </p:nvSpPr>
        <p:spPr bwMode="auto">
          <a:xfrm>
            <a:off x="6629400" y="5257800"/>
            <a:ext cx="569387" cy="923330"/>
          </a:xfrm>
          <a:prstGeom prst="rect">
            <a:avLst/>
          </a:prstGeom>
          <a:noFill/>
          <a:ln w="9525">
            <a:noFill/>
            <a:miter lim="800000"/>
            <a:headEnd/>
            <a:tailEnd/>
          </a:ln>
          <a:effectLst/>
        </p:spPr>
        <p:txBody>
          <a:bodyPr wrap="none">
            <a:spAutoFit/>
          </a:bodyPr>
          <a:lstStyle/>
          <a:p>
            <a:r>
              <a:rPr lang="en-US" sz="5400" i="1"/>
              <a:t>4</a:t>
            </a:r>
          </a:p>
        </p:txBody>
      </p:sp>
      <p:sp>
        <p:nvSpPr>
          <p:cNvPr id="168966" name="Text Box 6"/>
          <p:cNvSpPr txBox="1">
            <a:spLocks noChangeArrowheads="1"/>
          </p:cNvSpPr>
          <p:nvPr/>
        </p:nvSpPr>
        <p:spPr bwMode="auto">
          <a:xfrm>
            <a:off x="1828800" y="5257800"/>
            <a:ext cx="954107" cy="923330"/>
          </a:xfrm>
          <a:prstGeom prst="rect">
            <a:avLst/>
          </a:prstGeom>
          <a:noFill/>
          <a:ln w="9525">
            <a:noFill/>
            <a:miter lim="800000"/>
            <a:headEnd/>
            <a:tailEnd/>
          </a:ln>
          <a:effectLst/>
        </p:spPr>
        <p:txBody>
          <a:bodyPr wrap="none">
            <a:spAutoFit/>
          </a:bodyPr>
          <a:lstStyle/>
          <a:p>
            <a:r>
              <a:rPr lang="en-US" sz="5400" i="1" dirty="0"/>
              <a:t>37</a:t>
            </a:r>
          </a:p>
        </p:txBody>
      </p:sp>
      <p:pic>
        <p:nvPicPr>
          <p:cNvPr id="168967" name="Picture 7"/>
          <p:cNvPicPr>
            <a:picLocks noChangeAspect="1" noChangeArrowheads="1"/>
          </p:cNvPicPr>
          <p:nvPr/>
        </p:nvPicPr>
        <p:blipFill>
          <a:blip r:embed="rId3"/>
          <a:srcRect/>
          <a:stretch>
            <a:fillRect/>
          </a:stretch>
        </p:blipFill>
        <p:spPr bwMode="auto">
          <a:xfrm>
            <a:off x="381000" y="2438400"/>
            <a:ext cx="3895725" cy="2209800"/>
          </a:xfrm>
          <a:prstGeom prst="rect">
            <a:avLst/>
          </a:prstGeom>
          <a:noFill/>
          <a:ln w="9525">
            <a:noFill/>
            <a:miter lim="800000"/>
            <a:headEnd/>
            <a:tailEnd/>
          </a:ln>
          <a:effectLst/>
        </p:spPr>
      </p:pic>
      <p:sp>
        <p:nvSpPr>
          <p:cNvPr id="168968" name="Text Box 8"/>
          <p:cNvSpPr txBox="1">
            <a:spLocks noChangeArrowheads="1"/>
          </p:cNvSpPr>
          <p:nvPr/>
        </p:nvSpPr>
        <p:spPr bwMode="auto">
          <a:xfrm>
            <a:off x="1606550" y="1981200"/>
            <a:ext cx="1606550" cy="366713"/>
          </a:xfrm>
          <a:prstGeom prst="rect">
            <a:avLst/>
          </a:prstGeom>
          <a:noFill/>
          <a:ln w="9525">
            <a:noFill/>
            <a:miter lim="800000"/>
            <a:headEnd/>
            <a:tailEnd/>
          </a:ln>
          <a:effectLst/>
        </p:spPr>
        <p:txBody>
          <a:bodyPr wrap="none">
            <a:spAutoFit/>
          </a:bodyPr>
          <a:lstStyle/>
          <a:p>
            <a:r>
              <a:rPr lang="en-US" b="1"/>
              <a:t>Epoch Times</a:t>
            </a:r>
          </a:p>
        </p:txBody>
      </p:sp>
      <p:sp>
        <p:nvSpPr>
          <p:cNvPr id="168969" name="Text Box 9"/>
          <p:cNvSpPr txBox="1">
            <a:spLocks noChangeArrowheads="1"/>
          </p:cNvSpPr>
          <p:nvPr/>
        </p:nvSpPr>
        <p:spPr bwMode="auto">
          <a:xfrm>
            <a:off x="1638300" y="4540250"/>
            <a:ext cx="1562100" cy="336550"/>
          </a:xfrm>
          <a:prstGeom prst="rect">
            <a:avLst/>
          </a:prstGeom>
          <a:noFill/>
          <a:ln w="9525">
            <a:noFill/>
            <a:miter lim="800000"/>
            <a:headEnd/>
            <a:tailEnd/>
          </a:ln>
          <a:effectLst/>
        </p:spPr>
        <p:txBody>
          <a:bodyPr wrap="none">
            <a:spAutoFit/>
          </a:bodyPr>
          <a:lstStyle/>
          <a:p>
            <a:r>
              <a:rPr lang="en-US" sz="1600" b="1"/>
              <a:t>250-word-bins</a:t>
            </a:r>
          </a:p>
        </p:txBody>
      </p:sp>
      <p:sp>
        <p:nvSpPr>
          <p:cNvPr id="168970" name="Text Box 10"/>
          <p:cNvSpPr txBox="1">
            <a:spLocks noChangeArrowheads="1"/>
          </p:cNvSpPr>
          <p:nvPr/>
        </p:nvSpPr>
        <p:spPr bwMode="auto">
          <a:xfrm rot="16200000">
            <a:off x="-449263" y="3313113"/>
            <a:ext cx="1628775" cy="336550"/>
          </a:xfrm>
          <a:prstGeom prst="rect">
            <a:avLst/>
          </a:prstGeom>
          <a:noFill/>
          <a:ln w="9525">
            <a:noFill/>
            <a:miter lim="800000"/>
            <a:headEnd/>
            <a:tailEnd/>
          </a:ln>
          <a:effectLst/>
        </p:spPr>
        <p:txBody>
          <a:bodyPr wrap="none">
            <a:spAutoFit/>
          </a:bodyPr>
          <a:lstStyle/>
          <a:p>
            <a:r>
              <a:rPr lang="en-US" sz="1600" b="1"/>
              <a:t>Blocked words</a:t>
            </a:r>
          </a:p>
        </p:txBody>
      </p:sp>
      <p:pic>
        <p:nvPicPr>
          <p:cNvPr id="168971" name="Picture 11"/>
          <p:cNvPicPr>
            <a:picLocks noChangeAspect="1" noChangeArrowheads="1"/>
          </p:cNvPicPr>
          <p:nvPr/>
        </p:nvPicPr>
        <p:blipFill>
          <a:blip r:embed="rId4"/>
          <a:srcRect/>
          <a:stretch>
            <a:fillRect/>
          </a:stretch>
        </p:blipFill>
        <p:spPr bwMode="auto">
          <a:xfrm>
            <a:off x="4895850" y="2478088"/>
            <a:ext cx="3790950" cy="2114550"/>
          </a:xfrm>
          <a:prstGeom prst="rect">
            <a:avLst/>
          </a:prstGeom>
          <a:noFill/>
          <a:ln w="9525">
            <a:noFill/>
            <a:miter lim="800000"/>
            <a:headEnd/>
            <a:tailEnd/>
          </a:ln>
          <a:effectLst/>
        </p:spPr>
      </p:pic>
      <p:sp>
        <p:nvSpPr>
          <p:cNvPr id="168972" name="Text Box 12"/>
          <p:cNvSpPr txBox="1">
            <a:spLocks noChangeArrowheads="1"/>
          </p:cNvSpPr>
          <p:nvPr/>
        </p:nvSpPr>
        <p:spPr bwMode="auto">
          <a:xfrm>
            <a:off x="5988050" y="2012950"/>
            <a:ext cx="1873250" cy="366713"/>
          </a:xfrm>
          <a:prstGeom prst="rect">
            <a:avLst/>
          </a:prstGeom>
          <a:noFill/>
          <a:ln w="9525">
            <a:noFill/>
            <a:miter lim="800000"/>
            <a:headEnd/>
            <a:tailEnd/>
          </a:ln>
          <a:effectLst/>
        </p:spPr>
        <p:txBody>
          <a:bodyPr wrap="none">
            <a:spAutoFit/>
          </a:bodyPr>
          <a:lstStyle/>
          <a:p>
            <a:r>
              <a:rPr lang="en-US" b="1"/>
              <a:t>Random Words</a:t>
            </a:r>
          </a:p>
        </p:txBody>
      </p:sp>
      <p:sp>
        <p:nvSpPr>
          <p:cNvPr id="168973" name="Text Box 13"/>
          <p:cNvSpPr txBox="1">
            <a:spLocks noChangeArrowheads="1"/>
          </p:cNvSpPr>
          <p:nvPr/>
        </p:nvSpPr>
        <p:spPr bwMode="auto">
          <a:xfrm>
            <a:off x="6019800" y="4572000"/>
            <a:ext cx="1562100" cy="336550"/>
          </a:xfrm>
          <a:prstGeom prst="rect">
            <a:avLst/>
          </a:prstGeom>
          <a:noFill/>
          <a:ln w="9525">
            <a:noFill/>
            <a:miter lim="800000"/>
            <a:headEnd/>
            <a:tailEnd/>
          </a:ln>
          <a:effectLst/>
        </p:spPr>
        <p:txBody>
          <a:bodyPr wrap="none">
            <a:spAutoFit/>
          </a:bodyPr>
          <a:lstStyle/>
          <a:p>
            <a:r>
              <a:rPr lang="en-US" sz="1600" b="1"/>
              <a:t>250-word-bins</a:t>
            </a:r>
          </a:p>
        </p:txBody>
      </p:sp>
      <p:sp>
        <p:nvSpPr>
          <p:cNvPr id="168974" name="Text Box 14"/>
          <p:cNvSpPr txBox="1">
            <a:spLocks noChangeArrowheads="1"/>
          </p:cNvSpPr>
          <p:nvPr/>
        </p:nvSpPr>
        <p:spPr bwMode="auto">
          <a:xfrm rot="16200000">
            <a:off x="3932237" y="3344863"/>
            <a:ext cx="1628775" cy="336550"/>
          </a:xfrm>
          <a:prstGeom prst="rect">
            <a:avLst/>
          </a:prstGeom>
          <a:noFill/>
          <a:ln w="9525">
            <a:noFill/>
            <a:miter lim="800000"/>
            <a:headEnd/>
            <a:tailEnd/>
          </a:ln>
          <a:effectLst/>
        </p:spPr>
        <p:txBody>
          <a:bodyPr wrap="none">
            <a:spAutoFit/>
          </a:bodyPr>
          <a:lstStyle/>
          <a:p>
            <a:r>
              <a:rPr lang="en-US" sz="1600" b="1"/>
              <a:t>Blocked words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smtClean="0"/>
              <a:t>Blocked Words  </a:t>
            </a:r>
            <a:br>
              <a:rPr lang="en-US" smtClean="0"/>
            </a:br>
            <a:r>
              <a:rPr lang="en-US" smtClean="0"/>
              <a:t>      (122 discovered)</a:t>
            </a:r>
          </a:p>
        </p:txBody>
      </p:sp>
      <p:sp>
        <p:nvSpPr>
          <p:cNvPr id="171011" name="Rectangle 3"/>
          <p:cNvSpPr>
            <a:spLocks noGrp="1" noChangeArrowheads="1"/>
          </p:cNvSpPr>
          <p:nvPr>
            <p:ph type="body" idx="1"/>
          </p:nvPr>
        </p:nvSpPr>
        <p:spPr>
          <a:xfrm>
            <a:off x="457200" y="1447800"/>
            <a:ext cx="8305800" cy="5410200"/>
          </a:xfrm>
        </p:spPr>
        <p:txBody>
          <a:bodyPr/>
          <a:lstStyle/>
          <a:p>
            <a:pPr>
              <a:lnSpc>
                <a:spcPct val="90000"/>
              </a:lnSpc>
              <a:buFont typeface="Wingdings" pitchFamily="2" charset="2"/>
              <a:buNone/>
            </a:pPr>
            <a:r>
              <a:rPr lang="en-US" sz="2000" dirty="0" smtClean="0">
                <a:solidFill>
                  <a:schemeClr val="tx2"/>
                </a:solidFill>
              </a:rPr>
              <a:t>Pornography:</a:t>
            </a:r>
          </a:p>
          <a:p>
            <a:pPr>
              <a:lnSpc>
                <a:spcPct val="90000"/>
              </a:lnSpc>
            </a:pPr>
            <a:r>
              <a:rPr lang="en-US" sz="2100" dirty="0" err="1" smtClean="0"/>
              <a:t>色情</a:t>
            </a:r>
            <a:r>
              <a:rPr lang="en-US" sz="2100" dirty="0" smtClean="0"/>
              <a:t> --- Pornography </a:t>
            </a:r>
          </a:p>
          <a:p>
            <a:pPr>
              <a:lnSpc>
                <a:spcPct val="90000"/>
              </a:lnSpc>
            </a:pPr>
            <a:r>
              <a:rPr lang="en-US" sz="2100" dirty="0" err="1" smtClean="0"/>
              <a:t>处女卖淫案</a:t>
            </a:r>
            <a:r>
              <a:rPr lang="en-US" sz="2100" dirty="0" smtClean="0"/>
              <a:t> --- Virgin prostitution law case</a:t>
            </a:r>
          </a:p>
          <a:p>
            <a:pPr>
              <a:lnSpc>
                <a:spcPct val="90000"/>
              </a:lnSpc>
            </a:pPr>
            <a:endParaRPr lang="en-US" sz="2100" dirty="0" smtClean="0"/>
          </a:p>
          <a:p>
            <a:pPr>
              <a:lnSpc>
                <a:spcPct val="90000"/>
              </a:lnSpc>
              <a:buFont typeface="Wingdings" pitchFamily="2" charset="2"/>
              <a:buNone/>
            </a:pPr>
            <a:r>
              <a:rPr lang="en-US" sz="2000" dirty="0" smtClean="0">
                <a:solidFill>
                  <a:schemeClr val="tx2"/>
                </a:solidFill>
              </a:rPr>
              <a:t>Politics:</a:t>
            </a:r>
          </a:p>
          <a:p>
            <a:pPr>
              <a:lnSpc>
                <a:spcPct val="90000"/>
              </a:lnSpc>
            </a:pPr>
            <a:r>
              <a:rPr lang="en-US" sz="2000" dirty="0" err="1" smtClean="0"/>
              <a:t>反人类罪</a:t>
            </a:r>
            <a:r>
              <a:rPr lang="en-US" sz="2000" dirty="0" smtClean="0"/>
              <a:t> --- Crime against humanity </a:t>
            </a:r>
          </a:p>
          <a:p>
            <a:pPr>
              <a:lnSpc>
                <a:spcPct val="90000"/>
              </a:lnSpc>
            </a:pPr>
            <a:r>
              <a:rPr lang="en-US" sz="2000" dirty="0" err="1" smtClean="0"/>
              <a:t>专政</a:t>
            </a:r>
            <a:r>
              <a:rPr lang="en-US" sz="2000" dirty="0" smtClean="0"/>
              <a:t> --- Dictatorship (party), also </a:t>
            </a:r>
            <a:r>
              <a:rPr lang="en-US" sz="2000" dirty="0" err="1" smtClean="0"/>
              <a:t>群众专政</a:t>
            </a:r>
            <a:r>
              <a:rPr lang="en-US" sz="2000" dirty="0" smtClean="0"/>
              <a:t>, </a:t>
            </a:r>
            <a:r>
              <a:rPr lang="en-US" sz="2000" dirty="0" err="1" smtClean="0"/>
              <a:t>独裁</a:t>
            </a:r>
            <a:r>
              <a:rPr lang="en-US" sz="2000" dirty="0" smtClean="0"/>
              <a:t>, </a:t>
            </a:r>
            <a:r>
              <a:rPr lang="en-US" sz="2000" dirty="0" err="1" smtClean="0"/>
              <a:t>一党专政</a:t>
            </a:r>
            <a:r>
              <a:rPr lang="en-US" sz="2000" dirty="0" smtClean="0"/>
              <a:t>, </a:t>
            </a:r>
            <a:r>
              <a:rPr lang="en-US" sz="2000" dirty="0" err="1" smtClean="0"/>
              <a:t>专制</a:t>
            </a:r>
            <a:endParaRPr lang="en-US" sz="2000" dirty="0" smtClean="0"/>
          </a:p>
          <a:p>
            <a:pPr>
              <a:lnSpc>
                <a:spcPct val="90000"/>
              </a:lnSpc>
            </a:pPr>
            <a:r>
              <a:rPr lang="en-US" sz="2000" dirty="0" err="1" smtClean="0"/>
              <a:t>红色恐怖</a:t>
            </a:r>
            <a:r>
              <a:rPr lang="en-US" sz="2000" dirty="0" smtClean="0"/>
              <a:t> --- Red Terror </a:t>
            </a:r>
          </a:p>
          <a:p>
            <a:pPr>
              <a:lnSpc>
                <a:spcPct val="90000"/>
              </a:lnSpc>
            </a:pPr>
            <a:r>
              <a:rPr lang="en-US" sz="2000" dirty="0" err="1" smtClean="0"/>
              <a:t>六四事件</a:t>
            </a:r>
            <a:r>
              <a:rPr lang="en-US" sz="2000" dirty="0" smtClean="0"/>
              <a:t> --- June 4th events (1989 Tiananmen Square protests) </a:t>
            </a:r>
          </a:p>
          <a:p>
            <a:pPr>
              <a:lnSpc>
                <a:spcPct val="90000"/>
              </a:lnSpc>
            </a:pPr>
            <a:r>
              <a:rPr lang="en-US" sz="2000" dirty="0" err="1" smtClean="0"/>
              <a:t>藏独</a:t>
            </a:r>
            <a:r>
              <a:rPr lang="en-US" sz="2000" dirty="0" smtClean="0"/>
              <a:t> --- Tibet Independence Movement </a:t>
            </a:r>
          </a:p>
          <a:p>
            <a:pPr>
              <a:lnSpc>
                <a:spcPct val="90000"/>
              </a:lnSpc>
            </a:pPr>
            <a:endParaRPr lang="en-US" sz="2000" dirty="0" smtClean="0"/>
          </a:p>
          <a:p>
            <a:pPr>
              <a:lnSpc>
                <a:spcPct val="90000"/>
              </a:lnSpc>
              <a:buFont typeface="Wingdings" pitchFamily="2" charset="2"/>
              <a:buNone/>
            </a:pPr>
            <a:r>
              <a:rPr lang="en-US" sz="2000" dirty="0" smtClean="0">
                <a:solidFill>
                  <a:schemeClr val="tx2"/>
                </a:solidFill>
              </a:rPr>
              <a:t>Others:</a:t>
            </a:r>
          </a:p>
          <a:p>
            <a:pPr>
              <a:lnSpc>
                <a:spcPct val="90000"/>
              </a:lnSpc>
            </a:pPr>
            <a:r>
              <a:rPr lang="en-US" sz="2000" dirty="0" err="1" smtClean="0"/>
              <a:t>封杀</a:t>
            </a:r>
            <a:r>
              <a:rPr lang="en-US" sz="2000" dirty="0" smtClean="0"/>
              <a:t> --- Block</a:t>
            </a:r>
          </a:p>
          <a:p>
            <a:pPr>
              <a:lnSpc>
                <a:spcPct val="90000"/>
              </a:lnSpc>
            </a:pPr>
            <a:r>
              <a:rPr lang="ja-JP" altLang="en-US" sz="2000" smtClean="0"/>
              <a:t>桥头电厂 </a:t>
            </a:r>
            <a:r>
              <a:rPr lang="en-US" altLang="ja-JP" sz="2000" dirty="0" smtClean="0"/>
              <a:t>--- (</a:t>
            </a:r>
            <a:r>
              <a:rPr lang="en-US" sz="2000" dirty="0" smtClean="0"/>
              <a:t>Qinghai) </a:t>
            </a:r>
            <a:r>
              <a:rPr lang="en-US" sz="2000" dirty="0" err="1" smtClean="0"/>
              <a:t>Qiaotou</a:t>
            </a:r>
            <a:r>
              <a:rPr lang="en-US" sz="2000" dirty="0" smtClean="0"/>
              <a:t> power plant</a:t>
            </a:r>
          </a:p>
          <a:p>
            <a:pPr>
              <a:lnSpc>
                <a:spcPct val="90000"/>
              </a:lnSpc>
            </a:pPr>
            <a:r>
              <a:rPr lang="en-US" sz="2000" dirty="0" err="1" smtClean="0"/>
              <a:t>卢多维克·阿里奥斯托</a:t>
            </a:r>
            <a:r>
              <a:rPr lang="en-US" sz="2000" dirty="0" smtClean="0"/>
              <a:t> --- </a:t>
            </a:r>
            <a:r>
              <a:rPr lang="en-US" sz="2000" dirty="0" err="1" smtClean="0"/>
              <a:t>Ludovico</a:t>
            </a:r>
            <a:r>
              <a:rPr lang="en-US" sz="2000" dirty="0" smtClean="0"/>
              <a:t> Ariosto</a:t>
            </a:r>
          </a:p>
          <a:p>
            <a:pPr>
              <a:lnSpc>
                <a:spcPct val="90000"/>
              </a:lnSpc>
              <a:buNone/>
            </a:pP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10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0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10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10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101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101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1011">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1011">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1011">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1011">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10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Net Initiative</a:t>
            </a:r>
            <a:endParaRPr lang="en-US" dirty="0"/>
          </a:p>
        </p:txBody>
      </p:sp>
      <p:sp>
        <p:nvSpPr>
          <p:cNvPr id="3" name="Content Placeholder 2"/>
          <p:cNvSpPr>
            <a:spLocks noGrp="1"/>
          </p:cNvSpPr>
          <p:nvPr>
            <p:ph idx="1"/>
          </p:nvPr>
        </p:nvSpPr>
        <p:spPr/>
        <p:txBody>
          <a:bodyPr/>
          <a:lstStyle/>
          <a:p>
            <a:r>
              <a:rPr lang="en-US" dirty="0" smtClean="0"/>
              <a:t>Internet Censorship</a:t>
            </a:r>
          </a:p>
          <a:p>
            <a:pPr lvl="1"/>
            <a:r>
              <a:rPr lang="en-US" dirty="0" smtClean="0"/>
              <a:t>3 of 41 countries in 2002</a:t>
            </a:r>
          </a:p>
          <a:p>
            <a:pPr lvl="1"/>
            <a:r>
              <a:rPr lang="en-US" dirty="0" smtClean="0"/>
              <a:t>25 of 41 countries in 2007</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smtClean="0"/>
              <a:t>Outline</a:t>
            </a:r>
          </a:p>
        </p:txBody>
      </p:sp>
      <p:sp>
        <p:nvSpPr>
          <p:cNvPr id="180227" name="Rectangle 3"/>
          <p:cNvSpPr>
            <a:spLocks noGrp="1" noChangeArrowheads="1"/>
          </p:cNvSpPr>
          <p:nvPr>
            <p:ph type="body" idx="1"/>
          </p:nvPr>
        </p:nvSpPr>
        <p:spPr>
          <a:xfrm>
            <a:off x="457200" y="1719263"/>
            <a:ext cx="8229600" cy="4605337"/>
          </a:xfrm>
        </p:spPr>
        <p:txBody>
          <a:bodyPr/>
          <a:lstStyle/>
          <a:p>
            <a:r>
              <a:rPr lang="en-US" smtClean="0">
                <a:solidFill>
                  <a:srgbClr val="C0C0C0"/>
                </a:solidFill>
              </a:rPr>
              <a:t>Firewall or Something Else?</a:t>
            </a:r>
          </a:p>
          <a:p>
            <a:pPr lvl="1"/>
            <a:r>
              <a:rPr lang="en-US" smtClean="0">
                <a:solidFill>
                  <a:srgbClr val="C0C0C0"/>
                </a:solidFill>
              </a:rPr>
              <a:t>Where are Filtering Routers?</a:t>
            </a:r>
          </a:p>
          <a:p>
            <a:pPr lvl="1"/>
            <a:r>
              <a:rPr lang="en-US" smtClean="0">
                <a:solidFill>
                  <a:srgbClr val="C0C0C0"/>
                </a:solidFill>
              </a:rPr>
              <a:t>Who is doing Filtering?</a:t>
            </a:r>
          </a:p>
          <a:p>
            <a:pPr lvl="1"/>
            <a:r>
              <a:rPr lang="en-US" smtClean="0">
                <a:solidFill>
                  <a:srgbClr val="C0C0C0"/>
                </a:solidFill>
              </a:rPr>
              <a:t>How Reliable is Filtering?</a:t>
            </a:r>
          </a:p>
          <a:p>
            <a:r>
              <a:rPr lang="en-US" smtClean="0">
                <a:solidFill>
                  <a:srgbClr val="C0C0C0"/>
                </a:solidFill>
              </a:rPr>
              <a:t>Blocked Words</a:t>
            </a:r>
          </a:p>
          <a:p>
            <a:pPr lvl="1"/>
            <a:r>
              <a:rPr lang="en-US" smtClean="0">
                <a:solidFill>
                  <a:srgbClr val="C0C0C0"/>
                </a:solidFill>
              </a:rPr>
              <a:t>Which words to select?</a:t>
            </a:r>
          </a:p>
          <a:p>
            <a:pPr lvl="1"/>
            <a:r>
              <a:rPr lang="en-US" smtClean="0">
                <a:solidFill>
                  <a:srgbClr val="C0C0C0"/>
                </a:solidFill>
              </a:rPr>
              <a:t>Which words are blocked?</a:t>
            </a:r>
          </a:p>
          <a:p>
            <a:r>
              <a:rPr lang="en-US" smtClean="0"/>
              <a:t>Imprecise Filtering</a:t>
            </a:r>
          </a:p>
          <a:p>
            <a:pPr lvl="1"/>
            <a:r>
              <a:rPr lang="en-US" smtClean="0"/>
              <a:t>What implications does keyword filtering have?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Imprecise Filtering</a:t>
            </a:r>
          </a:p>
        </p:txBody>
      </p:sp>
      <p:sp>
        <p:nvSpPr>
          <p:cNvPr id="23555" name="Rectangle 3"/>
          <p:cNvSpPr>
            <a:spLocks noGrp="1" noChangeArrowheads="1"/>
          </p:cNvSpPr>
          <p:nvPr>
            <p:ph type="body" idx="1"/>
          </p:nvPr>
        </p:nvSpPr>
        <p:spPr>
          <a:xfrm>
            <a:off x="457200" y="1719263"/>
            <a:ext cx="5105400" cy="4411662"/>
          </a:xfrm>
        </p:spPr>
        <p:txBody>
          <a:bodyPr/>
          <a:lstStyle/>
          <a:p>
            <a:pPr eaLnBrk="1" hangingPunct="1"/>
            <a:r>
              <a:rPr lang="en-US" dirty="0" smtClean="0"/>
              <a:t>Filtered:</a:t>
            </a:r>
          </a:p>
          <a:p>
            <a:pPr lvl="1" eaLnBrk="1" hangingPunct="1"/>
            <a:r>
              <a:rPr lang="en-US" dirty="0" err="1" smtClean="0"/>
              <a:t>北莱茵-威斯特法伦</a:t>
            </a:r>
            <a:r>
              <a:rPr lang="en-US" dirty="0" smtClean="0"/>
              <a:t> </a:t>
            </a:r>
            <a:br>
              <a:rPr lang="en-US" dirty="0" smtClean="0"/>
            </a:br>
            <a:r>
              <a:rPr lang="en-US" dirty="0" smtClean="0"/>
              <a:t>(Nordrhein-Westfalen –</a:t>
            </a:r>
            <a:br>
              <a:rPr lang="en-US" dirty="0" smtClean="0"/>
            </a:br>
            <a:r>
              <a:rPr lang="en-US" dirty="0" smtClean="0"/>
              <a:t> German state)</a:t>
            </a:r>
          </a:p>
          <a:p>
            <a:pPr lvl="1" eaLnBrk="1" hangingPunct="1"/>
            <a:r>
              <a:rPr lang="en-US" dirty="0" err="1" smtClean="0"/>
              <a:t>国际地质科学联合会</a:t>
            </a:r>
            <a:r>
              <a:rPr lang="en-US" dirty="0" smtClean="0"/>
              <a:t> </a:t>
            </a:r>
            <a:br>
              <a:rPr lang="en-US" dirty="0" smtClean="0"/>
            </a:br>
            <a:r>
              <a:rPr lang="en-US" dirty="0" smtClean="0"/>
              <a:t>(International geological</a:t>
            </a:r>
            <a:br>
              <a:rPr lang="en-US" dirty="0" smtClean="0"/>
            </a:br>
            <a:r>
              <a:rPr lang="en-US" dirty="0" smtClean="0"/>
              <a:t> scientific federation)</a:t>
            </a:r>
          </a:p>
          <a:p>
            <a:pPr lvl="1" eaLnBrk="1" hangingPunct="1"/>
            <a:r>
              <a:rPr lang="en-US" dirty="0" err="1" smtClean="0"/>
              <a:t>卢多维克·阿里奥斯托</a:t>
            </a:r>
            <a:r>
              <a:rPr lang="en-US" dirty="0" smtClean="0"/>
              <a:t> </a:t>
            </a:r>
            <a:br>
              <a:rPr lang="en-US" dirty="0" smtClean="0"/>
            </a:br>
            <a:r>
              <a:rPr lang="en-US" dirty="0" smtClean="0"/>
              <a:t>(</a:t>
            </a:r>
            <a:r>
              <a:rPr lang="en-US" dirty="0" err="1" smtClean="0"/>
              <a:t>Ludovico</a:t>
            </a:r>
            <a:r>
              <a:rPr lang="en-US" dirty="0" smtClean="0"/>
              <a:t> Ariosto – </a:t>
            </a:r>
            <a:br>
              <a:rPr lang="en-US" dirty="0" smtClean="0"/>
            </a:br>
            <a:r>
              <a:rPr lang="en-US" dirty="0" smtClean="0"/>
              <a:t> Italian Poet)</a:t>
            </a:r>
          </a:p>
        </p:txBody>
      </p:sp>
      <p:pic>
        <p:nvPicPr>
          <p:cNvPr id="23563" name="Picture 11" descr="MCj04077340000[1]"/>
          <p:cNvPicPr>
            <a:picLocks noChangeAspect="1" noChangeArrowheads="1"/>
          </p:cNvPicPr>
          <p:nvPr/>
        </p:nvPicPr>
        <p:blipFill>
          <a:blip r:embed="rId3"/>
          <a:srcRect/>
          <a:stretch>
            <a:fillRect/>
          </a:stretch>
        </p:blipFill>
        <p:spPr bwMode="auto">
          <a:xfrm>
            <a:off x="6400800" y="2971800"/>
            <a:ext cx="1371600" cy="1371600"/>
          </a:xfrm>
          <a:prstGeom prst="rect">
            <a:avLst/>
          </a:prstGeom>
          <a:noFill/>
        </p:spPr>
      </p:pic>
      <p:sp>
        <p:nvSpPr>
          <p:cNvPr id="23564" name="Rectangle 3"/>
          <p:cNvSpPr>
            <a:spLocks noChangeArrowheads="1"/>
          </p:cNvSpPr>
          <p:nvPr/>
        </p:nvSpPr>
        <p:spPr bwMode="auto">
          <a:xfrm>
            <a:off x="4648200" y="1684338"/>
            <a:ext cx="5105400" cy="4411662"/>
          </a:xfrm>
          <a:prstGeom prst="rect">
            <a:avLst/>
          </a:prstGeom>
          <a:noFill/>
          <a:ln w="9525">
            <a:noFill/>
            <a:miter lim="800000"/>
            <a:headEnd/>
            <a:tailEnd/>
          </a:ln>
        </p:spPr>
        <p:txBody>
          <a:bodyPr/>
          <a:lstStyle/>
          <a:p>
            <a:pPr marL="692150" lvl="1" indent="-347663">
              <a:spcBef>
                <a:spcPct val="20000"/>
              </a:spcBef>
              <a:buClr>
                <a:schemeClr val="accent2"/>
              </a:buClr>
              <a:buSzPct val="70000"/>
              <a:buFont typeface="Wingdings" pitchFamily="2" charset="2"/>
              <a:buNone/>
            </a:pPr>
            <a:r>
              <a:rPr lang="en-US" sz="3000" dirty="0"/>
              <a:t>Because:</a:t>
            </a:r>
          </a:p>
          <a:p>
            <a:pPr marL="692150" lvl="1" indent="-347663">
              <a:spcBef>
                <a:spcPct val="20000"/>
              </a:spcBef>
              <a:buClr>
                <a:schemeClr val="accent2"/>
              </a:buClr>
              <a:buSzPct val="70000"/>
              <a:buFont typeface="Wingdings" pitchFamily="2" charset="2"/>
              <a:buNone/>
            </a:pPr>
            <a:r>
              <a:rPr lang="en-US" sz="2600" dirty="0" err="1"/>
              <a:t>法伦</a:t>
            </a:r>
            <a:endParaRPr lang="en-US" sz="2600" dirty="0"/>
          </a:p>
          <a:p>
            <a:pPr marL="692150" lvl="1" indent="-347663">
              <a:spcBef>
                <a:spcPct val="20000"/>
              </a:spcBef>
              <a:buClr>
                <a:schemeClr val="accent2"/>
              </a:buClr>
              <a:buSzPct val="70000"/>
              <a:buFont typeface="Wingdings" pitchFamily="2" charset="2"/>
              <a:buNone/>
            </a:pPr>
            <a:r>
              <a:rPr lang="en-US" sz="2600" dirty="0"/>
              <a:t>(Sounds like </a:t>
            </a:r>
            <a:r>
              <a:rPr lang="en-US" sz="2600" i="1" dirty="0" err="1"/>
              <a:t>Falun</a:t>
            </a:r>
            <a:r>
              <a:rPr lang="en-US" sz="2600" dirty="0"/>
              <a:t> Gong)</a:t>
            </a:r>
            <a:br>
              <a:rPr lang="en-US" sz="2600" dirty="0"/>
            </a:br>
            <a:endParaRPr lang="en-US" sz="2600" dirty="0"/>
          </a:p>
          <a:p>
            <a:pPr marL="692150" lvl="1" indent="-347663">
              <a:spcBef>
                <a:spcPct val="20000"/>
              </a:spcBef>
              <a:buClr>
                <a:schemeClr val="accent2"/>
              </a:buClr>
              <a:buSzPct val="70000"/>
              <a:buFont typeface="Wingdings" pitchFamily="2" charset="2"/>
              <a:buNone/>
            </a:pPr>
            <a:r>
              <a:rPr lang="en-US" sz="2600" dirty="0" err="1" smtClean="0"/>
              <a:t>学联</a:t>
            </a:r>
            <a:endParaRPr lang="en-US" sz="2600" dirty="0"/>
          </a:p>
          <a:p>
            <a:pPr marL="692150" lvl="1" indent="-347663">
              <a:spcBef>
                <a:spcPct val="20000"/>
              </a:spcBef>
              <a:buClr>
                <a:schemeClr val="accent2"/>
              </a:buClr>
              <a:buSzPct val="70000"/>
              <a:buFont typeface="Wingdings" pitchFamily="2" charset="2"/>
              <a:buNone/>
            </a:pPr>
            <a:r>
              <a:rPr lang="en-US" sz="2600" dirty="0"/>
              <a:t>(student </a:t>
            </a:r>
            <a:r>
              <a:rPr lang="en-US" sz="2600" dirty="0" smtClean="0"/>
              <a:t>federation)</a:t>
            </a:r>
            <a:r>
              <a:rPr lang="en-US" sz="2600" dirty="0"/>
              <a:t/>
            </a:r>
            <a:br>
              <a:rPr lang="en-US" sz="2600" dirty="0"/>
            </a:br>
            <a:endParaRPr lang="en-US" sz="2600" dirty="0"/>
          </a:p>
          <a:p>
            <a:pPr marL="692150" lvl="1" indent="-347663">
              <a:spcBef>
                <a:spcPct val="20000"/>
              </a:spcBef>
              <a:buClr>
                <a:schemeClr val="accent2"/>
              </a:buClr>
              <a:buSzPct val="70000"/>
              <a:buFont typeface="Wingdings" pitchFamily="2" charset="2"/>
              <a:buNone/>
            </a:pPr>
            <a:r>
              <a:rPr lang="en-US" sz="2600" dirty="0" err="1"/>
              <a:t>多维</a:t>
            </a:r>
            <a:r>
              <a:rPr lang="en-US" sz="2600" dirty="0"/>
              <a:t> </a:t>
            </a:r>
          </a:p>
          <a:p>
            <a:pPr marL="692150" lvl="1" indent="-347663">
              <a:spcBef>
                <a:spcPct val="20000"/>
              </a:spcBef>
              <a:buClr>
                <a:schemeClr val="accent2"/>
              </a:buClr>
              <a:buSzPct val="70000"/>
              <a:buFont typeface="Wingdings" pitchFamily="2" charset="2"/>
              <a:buNone/>
            </a:pPr>
            <a:r>
              <a:rPr lang="en-US" sz="2600" dirty="0"/>
              <a:t>(multidimensional)</a:t>
            </a:r>
          </a:p>
          <a:p>
            <a:pPr marL="692150" lvl="1" indent="-347663">
              <a:spcBef>
                <a:spcPct val="20000"/>
              </a:spcBef>
              <a:buClr>
                <a:schemeClr val="accent2"/>
              </a:buClr>
              <a:buSzPct val="70000"/>
              <a:buFont typeface="Wingdings" pitchFamily="2" charset="2"/>
              <a:buNone/>
            </a:pPr>
            <a:endParaRPr lang="en-US" sz="2600" dirty="0"/>
          </a:p>
        </p:txBody>
      </p:sp>
      <p:sp>
        <p:nvSpPr>
          <p:cNvPr id="78852" name="Oval 4"/>
          <p:cNvSpPr>
            <a:spLocks noChangeArrowheads="1"/>
          </p:cNvSpPr>
          <p:nvPr/>
        </p:nvSpPr>
        <p:spPr bwMode="auto">
          <a:xfrm>
            <a:off x="4876800" y="2133600"/>
            <a:ext cx="1066800" cy="685800"/>
          </a:xfrm>
          <a:prstGeom prst="ellipse">
            <a:avLst/>
          </a:prstGeom>
          <a:noFill/>
          <a:ln w="31750">
            <a:solidFill>
              <a:srgbClr val="FF0000"/>
            </a:solidFill>
            <a:round/>
            <a:headEnd/>
            <a:tailEnd/>
          </a:ln>
        </p:spPr>
        <p:txBody>
          <a:bodyPr wrap="none" anchor="ctr"/>
          <a:lstStyle/>
          <a:p>
            <a:endParaRPr lang="en-US"/>
          </a:p>
        </p:txBody>
      </p:sp>
      <p:sp>
        <p:nvSpPr>
          <p:cNvPr id="2" name="Oval 4"/>
          <p:cNvSpPr>
            <a:spLocks noChangeArrowheads="1"/>
          </p:cNvSpPr>
          <p:nvPr/>
        </p:nvSpPr>
        <p:spPr bwMode="auto">
          <a:xfrm>
            <a:off x="3124200" y="2133600"/>
            <a:ext cx="1066800" cy="685800"/>
          </a:xfrm>
          <a:prstGeom prst="ellipse">
            <a:avLst/>
          </a:prstGeom>
          <a:noFill/>
          <a:ln w="31750">
            <a:solidFill>
              <a:srgbClr val="FF0000"/>
            </a:solidFill>
            <a:round/>
            <a:headEnd/>
            <a:tailEnd/>
          </a:ln>
        </p:spPr>
        <p:txBody>
          <a:bodyPr wrap="none" anchor="ctr"/>
          <a:lstStyle/>
          <a:p>
            <a:endParaRPr lang="en-US"/>
          </a:p>
        </p:txBody>
      </p:sp>
      <p:sp>
        <p:nvSpPr>
          <p:cNvPr id="3" name="Oval 4"/>
          <p:cNvSpPr>
            <a:spLocks noChangeArrowheads="1"/>
          </p:cNvSpPr>
          <p:nvPr/>
        </p:nvSpPr>
        <p:spPr bwMode="auto">
          <a:xfrm>
            <a:off x="4876800" y="3429000"/>
            <a:ext cx="1066800" cy="685800"/>
          </a:xfrm>
          <a:prstGeom prst="ellipse">
            <a:avLst/>
          </a:prstGeom>
          <a:noFill/>
          <a:ln w="31750">
            <a:solidFill>
              <a:srgbClr val="FF0000"/>
            </a:solidFill>
            <a:round/>
            <a:headEnd/>
            <a:tailEnd/>
          </a:ln>
        </p:spPr>
        <p:txBody>
          <a:bodyPr wrap="none" anchor="ctr"/>
          <a:lstStyle/>
          <a:p>
            <a:endParaRPr lang="en-US"/>
          </a:p>
        </p:txBody>
      </p:sp>
      <p:sp>
        <p:nvSpPr>
          <p:cNvPr id="4" name="Oval 4"/>
          <p:cNvSpPr>
            <a:spLocks noChangeArrowheads="1"/>
          </p:cNvSpPr>
          <p:nvPr/>
        </p:nvSpPr>
        <p:spPr bwMode="auto">
          <a:xfrm>
            <a:off x="2667000" y="3429000"/>
            <a:ext cx="1066800" cy="685800"/>
          </a:xfrm>
          <a:prstGeom prst="ellipse">
            <a:avLst/>
          </a:prstGeom>
          <a:noFill/>
          <a:ln w="31750">
            <a:solidFill>
              <a:srgbClr val="FF0000"/>
            </a:solidFill>
            <a:round/>
            <a:headEnd/>
            <a:tailEnd/>
          </a:ln>
        </p:spPr>
        <p:txBody>
          <a:bodyPr wrap="none" anchor="ctr"/>
          <a:lstStyle/>
          <a:p>
            <a:endParaRPr lang="en-US"/>
          </a:p>
        </p:txBody>
      </p:sp>
      <p:sp>
        <p:nvSpPr>
          <p:cNvPr id="5" name="Oval 4"/>
          <p:cNvSpPr>
            <a:spLocks noChangeArrowheads="1"/>
          </p:cNvSpPr>
          <p:nvPr/>
        </p:nvSpPr>
        <p:spPr bwMode="auto">
          <a:xfrm>
            <a:off x="4800600" y="4800600"/>
            <a:ext cx="1066800" cy="685800"/>
          </a:xfrm>
          <a:prstGeom prst="ellipse">
            <a:avLst/>
          </a:prstGeom>
          <a:noFill/>
          <a:ln w="31750">
            <a:solidFill>
              <a:srgbClr val="FF0000"/>
            </a:solidFill>
            <a:round/>
            <a:headEnd/>
            <a:tailEnd/>
          </a:ln>
        </p:spPr>
        <p:txBody>
          <a:bodyPr wrap="none" anchor="ctr"/>
          <a:lstStyle/>
          <a:p>
            <a:endParaRPr lang="en-US"/>
          </a:p>
        </p:txBody>
      </p:sp>
      <p:sp>
        <p:nvSpPr>
          <p:cNvPr id="6" name="Oval 4"/>
          <p:cNvSpPr>
            <a:spLocks noChangeArrowheads="1"/>
          </p:cNvSpPr>
          <p:nvPr/>
        </p:nvSpPr>
        <p:spPr bwMode="auto">
          <a:xfrm>
            <a:off x="1371600" y="4724400"/>
            <a:ext cx="1066800" cy="685800"/>
          </a:xfrm>
          <a:prstGeom prst="ellipse">
            <a:avLst/>
          </a:prstGeom>
          <a:noFill/>
          <a:ln w="3175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356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6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6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6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8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64">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564">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564">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564">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4" grpId="0" uiExpand="1" build="allAtOnce"/>
      <p:bldP spid="78852" grpId="0" animBg="1"/>
      <p:bldP spid="2" grpId="0" animBg="1"/>
      <p:bldP spid="3" grpId="0" animBg="1"/>
      <p:bldP spid="4" grpId="0" animBg="1"/>
      <p:bldP spid="5"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Keyword-based Censorship</a:t>
            </a:r>
          </a:p>
        </p:txBody>
      </p:sp>
      <p:sp>
        <p:nvSpPr>
          <p:cNvPr id="24579" name="Rectangle 3"/>
          <p:cNvSpPr>
            <a:spLocks noGrp="1" noChangeArrowheads="1"/>
          </p:cNvSpPr>
          <p:nvPr>
            <p:ph type="body" idx="1"/>
          </p:nvPr>
        </p:nvSpPr>
        <p:spPr/>
        <p:txBody>
          <a:bodyPr/>
          <a:lstStyle/>
          <a:p>
            <a:pPr eaLnBrk="1" hangingPunct="1">
              <a:buNone/>
            </a:pPr>
            <a:r>
              <a:rPr lang="en-US" dirty="0" smtClean="0"/>
              <a:t>Censor the Wounded Knee Massacre in the Library of Congress</a:t>
            </a:r>
          </a:p>
          <a:p>
            <a:pPr lvl="1" eaLnBrk="1" hangingPunct="1"/>
            <a:r>
              <a:rPr lang="en-US" dirty="0" smtClean="0"/>
              <a:t>Remove “Bury my Heart at Wounded Knee” and a few other select books?</a:t>
            </a:r>
          </a:p>
          <a:p>
            <a:pPr lvl="1" eaLnBrk="1" hangingPunct="1"/>
            <a:r>
              <a:rPr lang="en-US" dirty="0" smtClean="0"/>
              <a:t>Remove every book containing the keyword “massacre” in its text?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Massacre</a:t>
            </a:r>
          </a:p>
        </p:txBody>
      </p:sp>
      <p:sp>
        <p:nvSpPr>
          <p:cNvPr id="46083" name="Rectangle 3"/>
          <p:cNvSpPr>
            <a:spLocks noGrp="1" noChangeArrowheads="1"/>
          </p:cNvSpPr>
          <p:nvPr>
            <p:ph type="body" idx="1"/>
          </p:nvPr>
        </p:nvSpPr>
        <p:spPr/>
        <p:txBody>
          <a:bodyPr/>
          <a:lstStyle/>
          <a:p>
            <a:pPr eaLnBrk="1" hangingPunct="1"/>
            <a:r>
              <a:rPr lang="en-US" sz="2900" dirty="0" smtClean="0"/>
              <a:t>Dante’s </a:t>
            </a:r>
            <a:r>
              <a:rPr lang="en-US" sz="2900" i="1" dirty="0" smtClean="0"/>
              <a:t>“Inferno”</a:t>
            </a:r>
          </a:p>
          <a:p>
            <a:pPr eaLnBrk="1" hangingPunct="1"/>
            <a:r>
              <a:rPr lang="en-US" sz="2900" i="1" dirty="0" smtClean="0"/>
              <a:t>“The War of the Worlds”</a:t>
            </a:r>
            <a:r>
              <a:rPr lang="en-US" sz="2900" dirty="0" smtClean="0"/>
              <a:t> by H. G. Wells</a:t>
            </a:r>
          </a:p>
          <a:p>
            <a:pPr eaLnBrk="1" hangingPunct="1"/>
            <a:r>
              <a:rPr lang="en-US" sz="2900" i="1" dirty="0" smtClean="0"/>
              <a:t>“King Richard III,”</a:t>
            </a:r>
            <a:r>
              <a:rPr lang="en-US" sz="2900" dirty="0" smtClean="0"/>
              <a:t> and </a:t>
            </a:r>
            <a:r>
              <a:rPr lang="en-US" sz="2900" i="1" dirty="0" smtClean="0"/>
              <a:t>“King Henry VI,”</a:t>
            </a:r>
            <a:r>
              <a:rPr lang="en-US" sz="2900" dirty="0" smtClean="0"/>
              <a:t> Shakespeare</a:t>
            </a:r>
          </a:p>
          <a:p>
            <a:pPr eaLnBrk="1" hangingPunct="1"/>
            <a:r>
              <a:rPr lang="en-US" sz="2900" i="1" dirty="0" smtClean="0"/>
              <a:t>“Adventures of Tom Sawyer,”</a:t>
            </a:r>
            <a:r>
              <a:rPr lang="en-US" sz="2900" dirty="0" smtClean="0"/>
              <a:t> Mark Twain</a:t>
            </a:r>
          </a:p>
          <a:p>
            <a:pPr eaLnBrk="1" hangingPunct="1"/>
            <a:r>
              <a:rPr lang="en-US" sz="2900" dirty="0" smtClean="0"/>
              <a:t>Jack London, </a:t>
            </a:r>
            <a:r>
              <a:rPr lang="en-US" sz="2900" i="1" dirty="0" smtClean="0"/>
              <a:t>“Son of the Sun,” “The Acorn-planter,” “The House of Pride”</a:t>
            </a:r>
          </a:p>
          <a:p>
            <a:pPr eaLnBrk="1" hangingPunct="1"/>
            <a:r>
              <a:rPr lang="en-US" sz="2900" dirty="0" smtClean="0"/>
              <a:t>Thousands more</a:t>
            </a:r>
          </a:p>
        </p:txBody>
      </p:sp>
      <p:sp>
        <p:nvSpPr>
          <p:cNvPr id="25604" name="Line 4"/>
          <p:cNvSpPr>
            <a:spLocks noChangeShapeType="1"/>
          </p:cNvSpPr>
          <p:nvPr/>
        </p:nvSpPr>
        <p:spPr bwMode="auto">
          <a:xfrm>
            <a:off x="685800" y="685800"/>
            <a:ext cx="2133600" cy="762000"/>
          </a:xfrm>
          <a:prstGeom prst="line">
            <a:avLst/>
          </a:prstGeom>
          <a:noFill/>
          <a:ln w="50800">
            <a:solidFill>
              <a:srgbClr val="FF0000"/>
            </a:solidFill>
            <a:round/>
            <a:headEnd/>
            <a:tailEnd/>
          </a:ln>
        </p:spPr>
        <p:txBody>
          <a:bodyPr/>
          <a:lstStyle/>
          <a:p>
            <a:endParaRPr lang="en-US"/>
          </a:p>
        </p:txBody>
      </p:sp>
      <p:sp>
        <p:nvSpPr>
          <p:cNvPr id="25605" name="Line 5"/>
          <p:cNvSpPr>
            <a:spLocks noChangeShapeType="1"/>
          </p:cNvSpPr>
          <p:nvPr/>
        </p:nvSpPr>
        <p:spPr bwMode="auto">
          <a:xfrm flipV="1">
            <a:off x="762000" y="762000"/>
            <a:ext cx="1828800" cy="685800"/>
          </a:xfrm>
          <a:prstGeom prst="line">
            <a:avLst/>
          </a:prstGeom>
          <a:noFill/>
          <a:ln w="50800">
            <a:solidFill>
              <a:srgbClr val="FF0000"/>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smtClean="0"/>
              <a:t>More Imprecision</a:t>
            </a:r>
          </a:p>
        </p:txBody>
      </p:sp>
      <p:sp>
        <p:nvSpPr>
          <p:cNvPr id="181251" name="Rectangle 3"/>
          <p:cNvSpPr>
            <a:spLocks noGrp="1" noChangeArrowheads="1"/>
          </p:cNvSpPr>
          <p:nvPr>
            <p:ph type="body" sz="half" idx="1"/>
          </p:nvPr>
        </p:nvSpPr>
        <p:spPr>
          <a:xfrm>
            <a:off x="457200" y="1752600"/>
            <a:ext cx="3276600" cy="4411663"/>
          </a:xfrm>
        </p:spPr>
        <p:txBody>
          <a:bodyPr/>
          <a:lstStyle/>
          <a:p>
            <a:r>
              <a:rPr lang="en-US" sz="2200" dirty="0" smtClean="0"/>
              <a:t>Crime against humanity</a:t>
            </a:r>
          </a:p>
          <a:p>
            <a:pPr eaLnBrk="1" hangingPunct="1"/>
            <a:r>
              <a:rPr lang="en-US" sz="2200" dirty="0" smtClean="0"/>
              <a:t>Dictatorship</a:t>
            </a:r>
          </a:p>
          <a:p>
            <a:pPr eaLnBrk="1" hangingPunct="1"/>
            <a:r>
              <a:rPr lang="en-US" sz="2200" dirty="0" smtClean="0"/>
              <a:t>Suppression</a:t>
            </a:r>
          </a:p>
          <a:p>
            <a:pPr eaLnBrk="1" hangingPunct="1"/>
            <a:r>
              <a:rPr lang="en-US" sz="2200" dirty="0" smtClean="0"/>
              <a:t>Block</a:t>
            </a:r>
          </a:p>
          <a:p>
            <a:pPr eaLnBrk="1" hangingPunct="1"/>
            <a:r>
              <a:rPr lang="en-US" sz="2200" dirty="0" smtClean="0"/>
              <a:t>Hitler</a:t>
            </a:r>
          </a:p>
          <a:p>
            <a:pPr eaLnBrk="1" hangingPunct="1"/>
            <a:r>
              <a:rPr lang="en-US" sz="2200" dirty="0" smtClean="0"/>
              <a:t>Strike </a:t>
            </a:r>
          </a:p>
        </p:txBody>
      </p:sp>
      <p:sp>
        <p:nvSpPr>
          <p:cNvPr id="181252" name="Rectangle 4"/>
          <p:cNvSpPr>
            <a:spLocks noGrp="1" noChangeArrowheads="1"/>
          </p:cNvSpPr>
          <p:nvPr>
            <p:ph type="body" sz="half" idx="2"/>
          </p:nvPr>
        </p:nvSpPr>
        <p:spPr>
          <a:xfrm>
            <a:off x="2819400" y="1719263"/>
            <a:ext cx="6096000" cy="4411662"/>
          </a:xfrm>
        </p:spPr>
        <p:txBody>
          <a:bodyPr/>
          <a:lstStyle/>
          <a:p>
            <a:pPr eaLnBrk="1" hangingPunct="1">
              <a:buFont typeface="Wingdings" pitchFamily="2" charset="2"/>
              <a:buNone/>
            </a:pPr>
            <a:r>
              <a:rPr lang="en-US" sz="2200" i="1" dirty="0" smtClean="0"/>
              <a:t>“The Economic Consequences of the Peace,”</a:t>
            </a:r>
            <a:r>
              <a:rPr lang="en-US" sz="2200" dirty="0" smtClean="0"/>
              <a:t> John Maynard Keynes</a:t>
            </a:r>
          </a:p>
          <a:p>
            <a:pPr eaLnBrk="1" hangingPunct="1">
              <a:buFont typeface="Wingdings" pitchFamily="2" charset="2"/>
              <a:buNone/>
            </a:pPr>
            <a:r>
              <a:rPr lang="en-US" sz="2200" i="1" dirty="0" smtClean="0"/>
              <a:t>The U.S. Constitution</a:t>
            </a:r>
          </a:p>
          <a:p>
            <a:pPr eaLnBrk="1" hangingPunct="1">
              <a:buFont typeface="Wingdings" pitchFamily="2" charset="2"/>
              <a:buNone/>
            </a:pPr>
            <a:r>
              <a:rPr lang="en-US" sz="2200" i="1" dirty="0" smtClean="0"/>
              <a:t>“Origin of Species,”</a:t>
            </a:r>
            <a:r>
              <a:rPr lang="en-US" sz="2200" dirty="0" smtClean="0"/>
              <a:t> by Charles Darwin</a:t>
            </a:r>
          </a:p>
          <a:p>
            <a:pPr eaLnBrk="1" hangingPunct="1">
              <a:buFont typeface="Wingdings" pitchFamily="2" charset="2"/>
              <a:buNone/>
            </a:pPr>
            <a:r>
              <a:rPr lang="en-US" sz="2200" i="1" dirty="0" smtClean="0"/>
              <a:t>“Computer Organization and Design,”</a:t>
            </a:r>
            <a:r>
              <a:rPr lang="en-US" sz="2200" dirty="0" smtClean="0"/>
              <a:t>  P. H.</a:t>
            </a:r>
          </a:p>
          <a:p>
            <a:pPr eaLnBrk="1" hangingPunct="1">
              <a:buFont typeface="Wingdings" pitchFamily="2" charset="2"/>
              <a:buNone/>
            </a:pPr>
            <a:r>
              <a:rPr lang="en-US" sz="2200" dirty="0" smtClean="0"/>
              <a:t>Virtually every book about World War II</a:t>
            </a:r>
          </a:p>
          <a:p>
            <a:pPr eaLnBrk="1" hangingPunct="1">
              <a:buFont typeface="Wingdings" pitchFamily="2" charset="2"/>
              <a:buNone/>
            </a:pPr>
            <a:r>
              <a:rPr lang="en-US" sz="2200" i="1" dirty="0" smtClean="0"/>
              <a:t>“White Fang,” “The Sea Wolf,”</a:t>
            </a:r>
            <a:r>
              <a:rPr lang="en-US" sz="2200" dirty="0" smtClean="0"/>
              <a:t> and </a:t>
            </a:r>
            <a:r>
              <a:rPr lang="en-US" sz="2200" i="1" dirty="0" smtClean="0"/>
              <a:t>“The Call of the Wild,”</a:t>
            </a:r>
            <a:r>
              <a:rPr lang="en-US" sz="2200" dirty="0" smtClean="0"/>
              <a:t> Jack London</a:t>
            </a:r>
          </a:p>
        </p:txBody>
      </p:sp>
      <p:grpSp>
        <p:nvGrpSpPr>
          <p:cNvPr id="181266" name="Group 18"/>
          <p:cNvGrpSpPr>
            <a:grpSpLocks/>
          </p:cNvGrpSpPr>
          <p:nvPr/>
        </p:nvGrpSpPr>
        <p:grpSpPr bwMode="auto">
          <a:xfrm>
            <a:off x="838200" y="1600200"/>
            <a:ext cx="1371600" cy="2819179"/>
            <a:chOff x="528" y="1008"/>
            <a:chExt cx="864" cy="1958"/>
          </a:xfrm>
        </p:grpSpPr>
        <p:sp>
          <p:nvSpPr>
            <p:cNvPr id="181254" name="Line 5"/>
            <p:cNvSpPr>
              <a:spLocks noChangeShapeType="1"/>
            </p:cNvSpPr>
            <p:nvPr/>
          </p:nvSpPr>
          <p:spPr bwMode="auto">
            <a:xfrm flipV="1">
              <a:off x="576" y="1008"/>
              <a:ext cx="816" cy="1905"/>
            </a:xfrm>
            <a:prstGeom prst="line">
              <a:avLst/>
            </a:prstGeom>
            <a:noFill/>
            <a:ln w="50800">
              <a:solidFill>
                <a:srgbClr val="FF0000"/>
              </a:solidFill>
              <a:round/>
              <a:headEnd/>
              <a:tailEnd/>
            </a:ln>
          </p:spPr>
          <p:txBody>
            <a:bodyPr/>
            <a:lstStyle/>
            <a:p>
              <a:endParaRPr lang="en-US"/>
            </a:p>
          </p:txBody>
        </p:sp>
        <p:sp>
          <p:nvSpPr>
            <p:cNvPr id="181265" name="Line 5"/>
            <p:cNvSpPr>
              <a:spLocks noChangeShapeType="1"/>
            </p:cNvSpPr>
            <p:nvPr/>
          </p:nvSpPr>
          <p:spPr bwMode="auto">
            <a:xfrm flipH="1" flipV="1">
              <a:off x="528" y="1008"/>
              <a:ext cx="816" cy="1958"/>
            </a:xfrm>
            <a:prstGeom prst="line">
              <a:avLst/>
            </a:prstGeom>
            <a:noFill/>
            <a:ln w="50800">
              <a:solidFill>
                <a:srgbClr val="FF0000"/>
              </a:solidFill>
              <a:round/>
              <a:headEnd/>
              <a:tailEnd/>
            </a:ln>
          </p:spPr>
          <p:txBody>
            <a:bodyPr/>
            <a:lstStyle/>
            <a:p>
              <a:endParaRPr lang="en-US"/>
            </a:p>
          </p:txBody>
        </p:sp>
      </p:grpSp>
      <p:sp>
        <p:nvSpPr>
          <p:cNvPr id="8" name="Rectangle 2"/>
          <p:cNvSpPr txBox="1">
            <a:spLocks noChangeArrowheads="1"/>
          </p:cNvSpPr>
          <p:nvPr/>
        </p:nvSpPr>
        <p:spPr bwMode="auto">
          <a:xfrm>
            <a:off x="2819400" y="4953000"/>
            <a:ext cx="35052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900" b="1" i="0" u="none" strike="noStrike" kern="0" cap="none" spc="0" normalizeH="0" baseline="0" noProof="0" smtClean="0">
                <a:ln>
                  <a:noFill/>
                </a:ln>
                <a:solidFill>
                  <a:schemeClr val="tx2"/>
                </a:solidFill>
                <a:effectLst/>
                <a:uLnTx/>
                <a:uFillTx/>
                <a:latin typeface="+mj-lt"/>
                <a:ea typeface="+mj-ea"/>
                <a:cs typeface="+mj-cs"/>
              </a:rPr>
              <a:t>Hypothetical?</a:t>
            </a:r>
            <a:endParaRPr kumimoji="0" lang="en-US" sz="3900" b="1" i="0" u="none" strike="noStrike" kern="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25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25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125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125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125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125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Actually </a:t>
            </a:r>
            <a:r>
              <a:rPr lang="en-US" dirty="0" smtClean="0"/>
              <a:t>Blocked</a:t>
            </a:r>
            <a:br>
              <a:rPr lang="en-US" dirty="0" smtClean="0"/>
            </a:br>
            <a:r>
              <a:rPr lang="en-US" dirty="0" smtClean="0"/>
              <a:t>(in GET requests)</a:t>
            </a:r>
            <a:endParaRPr lang="en-US" dirty="0" smtClean="0"/>
          </a:p>
        </p:txBody>
      </p:sp>
      <p:graphicFrame>
        <p:nvGraphicFramePr>
          <p:cNvPr id="33853" name="Group 61"/>
          <p:cNvGraphicFramePr>
            <a:graphicFrameLocks noGrp="1"/>
          </p:cNvGraphicFramePr>
          <p:nvPr>
            <p:ph idx="1"/>
          </p:nvPr>
        </p:nvGraphicFramePr>
        <p:xfrm>
          <a:off x="457200" y="1905000"/>
          <a:ext cx="8229600" cy="3859215"/>
        </p:xfrm>
        <a:graphic>
          <a:graphicData uri="http://schemas.openxmlformats.org/drawingml/2006/table">
            <a:tbl>
              <a:tblPr/>
              <a:tblGrid>
                <a:gridCol w="3810000"/>
                <a:gridCol w="4419600"/>
              </a:tblGrid>
              <a:tr h="550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屠杀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Massacre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反人类罪</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Crime against humanity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专政 or 专制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Dictatorship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镇压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Suppression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封杀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Block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45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希特勒</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Hitler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罢工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3000" b="0" i="0" u="none" strike="noStrike" cap="none" normalizeH="0" baseline="0" smtClean="0">
                          <a:ln>
                            <a:noFill/>
                          </a:ln>
                          <a:solidFill>
                            <a:schemeClr val="tx1"/>
                          </a:solidFill>
                          <a:effectLst/>
                          <a:latin typeface="Arial" charset="0"/>
                        </a:rPr>
                        <a:t>Strike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mtClean="0"/>
              <a:t>Conclusions</a:t>
            </a:r>
          </a:p>
        </p:txBody>
      </p:sp>
      <p:sp>
        <p:nvSpPr>
          <p:cNvPr id="98307" name="Rectangle 3"/>
          <p:cNvSpPr>
            <a:spLocks noGrp="1" noChangeArrowheads="1"/>
          </p:cNvSpPr>
          <p:nvPr>
            <p:ph type="body" idx="1"/>
          </p:nvPr>
        </p:nvSpPr>
        <p:spPr>
          <a:xfrm>
            <a:off x="457200" y="1524000"/>
            <a:ext cx="8229600" cy="4800600"/>
          </a:xfrm>
        </p:spPr>
        <p:txBody>
          <a:bodyPr/>
          <a:lstStyle/>
          <a:p>
            <a:pPr>
              <a:lnSpc>
                <a:spcPct val="90000"/>
              </a:lnSpc>
            </a:pPr>
            <a:r>
              <a:rPr lang="en-US" sz="2600" dirty="0" smtClean="0"/>
              <a:t>Firewall vs. </a:t>
            </a:r>
            <a:r>
              <a:rPr lang="en-US" sz="2600" dirty="0" err="1" smtClean="0"/>
              <a:t>Panopticon</a:t>
            </a:r>
            <a:endParaRPr lang="en-US" sz="2600" dirty="0" smtClean="0"/>
          </a:p>
          <a:p>
            <a:pPr lvl="1">
              <a:lnSpc>
                <a:spcPct val="90000"/>
              </a:lnSpc>
            </a:pPr>
            <a:r>
              <a:rPr lang="en-US" sz="2200" dirty="0" smtClean="0"/>
              <a:t>GFC implemented mostly near the borders by </a:t>
            </a:r>
            <a:r>
              <a:rPr lang="en-US" sz="2200" dirty="0" err="1" smtClean="0"/>
              <a:t>Chinanet</a:t>
            </a:r>
            <a:r>
              <a:rPr lang="en-US" sz="2200" dirty="0" smtClean="0"/>
              <a:t>, but also inner routers </a:t>
            </a:r>
            <a:r>
              <a:rPr lang="en-US" sz="2200" dirty="0" smtClean="0"/>
              <a:t>perform</a:t>
            </a:r>
            <a:r>
              <a:rPr lang="en-US" sz="2200" dirty="0" smtClean="0"/>
              <a:t> filtering</a:t>
            </a:r>
            <a:endParaRPr lang="en-US" sz="2200" dirty="0" smtClean="0"/>
          </a:p>
          <a:p>
            <a:pPr lvl="1">
              <a:lnSpc>
                <a:spcPct val="90000"/>
              </a:lnSpc>
            </a:pPr>
            <a:r>
              <a:rPr lang="en-US" sz="2200" dirty="0" smtClean="0"/>
              <a:t>Filtering is </a:t>
            </a:r>
            <a:r>
              <a:rPr lang="en-US" sz="2200" b="1" dirty="0" smtClean="0"/>
              <a:t>NOT</a:t>
            </a:r>
            <a:r>
              <a:rPr lang="en-US" sz="2200" dirty="0" smtClean="0"/>
              <a:t> reliable: </a:t>
            </a:r>
          </a:p>
          <a:p>
            <a:pPr lvl="2">
              <a:lnSpc>
                <a:spcPct val="90000"/>
              </a:lnSpc>
            </a:pPr>
            <a:r>
              <a:rPr lang="en-US" sz="2400" dirty="0" smtClean="0"/>
              <a:t>Routes without GFC routers</a:t>
            </a:r>
          </a:p>
          <a:p>
            <a:pPr lvl="2">
              <a:lnSpc>
                <a:spcPct val="90000"/>
              </a:lnSpc>
            </a:pPr>
            <a:r>
              <a:rPr lang="en-US" sz="2400" dirty="0" smtClean="0"/>
              <a:t>Unreliable during busy periods of the </a:t>
            </a:r>
            <a:r>
              <a:rPr lang="en-US" sz="2400" dirty="0" smtClean="0"/>
              <a:t>days</a:t>
            </a:r>
            <a:endParaRPr lang="en-US" sz="2400" dirty="0" smtClean="0"/>
          </a:p>
          <a:p>
            <a:pPr>
              <a:lnSpc>
                <a:spcPct val="90000"/>
              </a:lnSpc>
            </a:pPr>
            <a:r>
              <a:rPr lang="en-US" sz="2600" dirty="0" smtClean="0"/>
              <a:t>Blocked words</a:t>
            </a:r>
          </a:p>
          <a:p>
            <a:pPr lvl="1">
              <a:lnSpc>
                <a:spcPct val="90000"/>
              </a:lnSpc>
            </a:pPr>
            <a:r>
              <a:rPr lang="en-US" sz="2200" dirty="0" smtClean="0"/>
              <a:t>M</a:t>
            </a:r>
            <a:r>
              <a:rPr lang="en-US" sz="2200" dirty="0" smtClean="0"/>
              <a:t>ore </a:t>
            </a:r>
            <a:r>
              <a:rPr lang="en-US" sz="2200" dirty="0" smtClean="0"/>
              <a:t>than pornography and sedition</a:t>
            </a:r>
          </a:p>
          <a:p>
            <a:pPr lvl="1">
              <a:lnSpc>
                <a:spcPct val="90000"/>
              </a:lnSpc>
            </a:pPr>
            <a:r>
              <a:rPr lang="en-US" sz="2200" dirty="0" smtClean="0"/>
              <a:t>LSA can help to increase probing efficiency</a:t>
            </a:r>
          </a:p>
          <a:p>
            <a:pPr>
              <a:lnSpc>
                <a:spcPct val="90000"/>
              </a:lnSpc>
            </a:pPr>
            <a:r>
              <a:rPr lang="en-US" sz="2600" dirty="0" smtClean="0"/>
              <a:t>Imprecise Filtering</a:t>
            </a:r>
          </a:p>
          <a:p>
            <a:pPr lvl="1">
              <a:lnSpc>
                <a:spcPct val="90000"/>
              </a:lnSpc>
            </a:pPr>
            <a:r>
              <a:rPr lang="en-US" sz="2200" dirty="0" smtClean="0"/>
              <a:t>You block a whole lot more than you probably want to</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p:txBody>
          <a:bodyPr/>
          <a:lstStyle/>
          <a:p>
            <a:pPr eaLnBrk="1" hangingPunct="1"/>
            <a:r>
              <a:rPr lang="en-US" smtClean="0"/>
              <a:t>Rumors…</a:t>
            </a:r>
          </a:p>
        </p:txBody>
      </p:sp>
      <p:sp>
        <p:nvSpPr>
          <p:cNvPr id="106499" name="Rectangle 3"/>
          <p:cNvSpPr>
            <a:spLocks noGrp="1" noChangeArrowheads="1"/>
          </p:cNvSpPr>
          <p:nvPr>
            <p:ph type="body" idx="4294967295"/>
          </p:nvPr>
        </p:nvSpPr>
        <p:spPr/>
        <p:txBody>
          <a:bodyPr/>
          <a:lstStyle/>
          <a:p>
            <a:pPr eaLnBrk="1" hangingPunct="1"/>
            <a:r>
              <a:rPr lang="en-US" smtClean="0"/>
              <a:t>“The undisclosed aim of the Bureau of Internet Monitoring…was to use the excuse of information monitoring to lease our bandwidth with extremely low prices, and then sell the bandwidth to business users with high prices to reap lucrative profits. ”  </a:t>
            </a:r>
          </a:p>
          <a:p>
            <a:pPr lvl="1" eaLnBrk="1" hangingPunct="1">
              <a:buFont typeface="Wingdings" pitchFamily="2" charset="2"/>
              <a:buNone/>
            </a:pPr>
            <a:r>
              <a:rPr lang="en-US" smtClean="0"/>
              <a:t>		---a hacker named “sinister”</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p:txBody>
          <a:bodyPr/>
          <a:lstStyle/>
          <a:p>
            <a:pPr eaLnBrk="1" hangingPunct="1"/>
            <a:r>
              <a:rPr lang="en-US" smtClean="0"/>
              <a:t>Rumors…</a:t>
            </a:r>
          </a:p>
        </p:txBody>
      </p:sp>
      <p:sp>
        <p:nvSpPr>
          <p:cNvPr id="107523" name="Rectangle 3"/>
          <p:cNvSpPr>
            <a:spLocks noGrp="1" noChangeArrowheads="1"/>
          </p:cNvSpPr>
          <p:nvPr>
            <p:ph type="body" idx="4294967295"/>
          </p:nvPr>
        </p:nvSpPr>
        <p:spPr/>
        <p:txBody>
          <a:bodyPr/>
          <a:lstStyle/>
          <a:p>
            <a:pPr eaLnBrk="1" hangingPunct="1"/>
            <a:r>
              <a:rPr lang="en-US" smtClean="0"/>
              <a:t>“At the recent World Economic Forum in Davos, Switzerland, Sergey Brin, Google's president of technology, told reporters that Internet policing may be the result of lobbying by local competitors.”</a:t>
            </a:r>
          </a:p>
          <a:p>
            <a:pPr lvl="1" eaLnBrk="1" hangingPunct="1">
              <a:buFont typeface="Wingdings" pitchFamily="2" charset="2"/>
              <a:buNone/>
            </a:pPr>
            <a:r>
              <a:rPr lang="en-US" smtClean="0"/>
              <a:t>		---Asia Times, 13 February 2007</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p:txBody>
          <a:bodyPr/>
          <a:lstStyle/>
          <a:p>
            <a:pPr eaLnBrk="1" hangingPunct="1"/>
            <a:r>
              <a:rPr lang="en-US" dirty="0" smtClean="0"/>
              <a:t/>
            </a:r>
            <a:br>
              <a:rPr lang="en-US" dirty="0" smtClean="0"/>
            </a:br>
            <a:r>
              <a:rPr lang="en-US" dirty="0" smtClean="0"/>
              <a:t>Rumors…</a:t>
            </a:r>
          </a:p>
        </p:txBody>
      </p:sp>
      <p:sp>
        <p:nvSpPr>
          <p:cNvPr id="111619" name="Rectangle 3"/>
          <p:cNvSpPr>
            <a:spLocks noGrp="1" noChangeArrowheads="1"/>
          </p:cNvSpPr>
          <p:nvPr>
            <p:ph type="body" idx="4294967295"/>
          </p:nvPr>
        </p:nvSpPr>
        <p:spPr/>
        <p:txBody>
          <a:bodyPr/>
          <a:lstStyle/>
          <a:p>
            <a:pPr eaLnBrk="1" hangingPunct="1"/>
            <a:endParaRPr lang="en-US" smtClean="0"/>
          </a:p>
          <a:p>
            <a:pPr eaLnBrk="1" hangingPunct="1"/>
            <a:r>
              <a:rPr lang="en-US" smtClean="0"/>
              <a:t>“If someone is shouting bad things about me from outside my window, I have the right to close that window.”</a:t>
            </a:r>
          </a:p>
          <a:p>
            <a:pPr lvl="2" eaLnBrk="1" hangingPunct="1">
              <a:buFont typeface="Wingdings" pitchFamily="2" charset="2"/>
              <a:buNone/>
            </a:pPr>
            <a:r>
              <a:rPr lang="en-US" smtClean="0"/>
              <a:t>---Li Wufeng</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Why study censorship in other countries?</a:t>
            </a:r>
            <a:endParaRPr lang="en-US" dirty="0" smtClean="0"/>
          </a:p>
        </p:txBody>
      </p:sp>
      <p:sp>
        <p:nvSpPr>
          <p:cNvPr id="22531" name="Rectangle 3"/>
          <p:cNvSpPr>
            <a:spLocks noGrp="1" noChangeArrowheads="1"/>
          </p:cNvSpPr>
          <p:nvPr>
            <p:ph type="body" idx="1"/>
          </p:nvPr>
        </p:nvSpPr>
        <p:spPr>
          <a:xfrm>
            <a:off x="457200" y="1600200"/>
            <a:ext cx="8229600" cy="4411662"/>
          </a:xfrm>
        </p:spPr>
        <p:txBody>
          <a:bodyPr/>
          <a:lstStyle/>
          <a:p>
            <a:pPr eaLnBrk="1" hangingPunct="1"/>
            <a:r>
              <a:rPr lang="en-US" altLang="ja-JP" dirty="0" smtClean="0"/>
              <a:t>Topological and router filtering issues</a:t>
            </a:r>
          </a:p>
          <a:p>
            <a:pPr lvl="1" eaLnBrk="1" hangingPunct="1"/>
            <a:r>
              <a:rPr lang="en-US" altLang="ja-JP" dirty="0" err="1" smtClean="0"/>
              <a:t>DDoS</a:t>
            </a:r>
            <a:r>
              <a:rPr lang="en-US" altLang="ja-JP" dirty="0" smtClean="0"/>
              <a:t> and Worm defenses</a:t>
            </a:r>
          </a:p>
          <a:p>
            <a:pPr lvl="1" eaLnBrk="1" hangingPunct="1"/>
            <a:r>
              <a:rPr lang="en-US" altLang="ja-JP" dirty="0" smtClean="0"/>
              <a:t>Protect America Act</a:t>
            </a:r>
          </a:p>
          <a:p>
            <a:pPr lvl="1" eaLnBrk="1" hangingPunct="1"/>
            <a:r>
              <a:rPr lang="en-US" altLang="ja-JP" dirty="0" smtClean="0"/>
              <a:t>Surveillance on internal U.S. routers</a:t>
            </a:r>
          </a:p>
          <a:p>
            <a:pPr eaLnBrk="1" hangingPunct="1"/>
            <a:r>
              <a:rPr lang="en-US" altLang="ja-JP" dirty="0" smtClean="0"/>
              <a:t>Keyword filtering</a:t>
            </a:r>
          </a:p>
          <a:p>
            <a:pPr lvl="1" eaLnBrk="1" hangingPunct="1"/>
            <a:r>
              <a:rPr lang="en-US" altLang="ja-JP" dirty="0" smtClean="0"/>
              <a:t>Libraries, airlines, congress</a:t>
            </a:r>
          </a:p>
          <a:p>
            <a:pPr lvl="2" eaLnBrk="1" hangingPunct="1"/>
            <a:r>
              <a:rPr lang="en-US" altLang="ja-JP" dirty="0" smtClean="0"/>
              <a:t>http://</a:t>
            </a:r>
            <a:r>
              <a:rPr lang="en-US" dirty="0" smtClean="0"/>
              <a:t>www.</a:t>
            </a:r>
            <a:r>
              <a:rPr lang="en-US" b="1" i="1" dirty="0" smtClean="0"/>
              <a:t>ass</a:t>
            </a:r>
            <a:r>
              <a:rPr lang="en-US" dirty="0" smtClean="0"/>
              <a:t>embly.ca.gov</a:t>
            </a:r>
            <a:endParaRPr lang="en-US" altLang="ja-JP" dirty="0" smtClean="0"/>
          </a:p>
          <a:p>
            <a:pPr eaLnBrk="1" hangingPunct="1"/>
            <a:r>
              <a:rPr lang="en-US" altLang="ja-JP" dirty="0" smtClean="0"/>
              <a:t>Specific policy implications</a:t>
            </a:r>
          </a:p>
          <a:p>
            <a:pPr lvl="1" eaLnBrk="1" hangingPunct="1"/>
            <a:r>
              <a:rPr lang="en-US" altLang="ja-JP" dirty="0" smtClean="0"/>
              <a:t>Global censorship = Trade barrier </a:t>
            </a:r>
            <a:r>
              <a:rPr lang="en-US" altLang="ja-JP" dirty="0" smtClean="0"/>
              <a:t>i</a:t>
            </a:r>
            <a:r>
              <a:rPr lang="en-US" altLang="ja-JP" dirty="0" smtClean="0"/>
              <a:t>ssue?</a:t>
            </a:r>
          </a:p>
          <a:p>
            <a:pPr lvl="1" eaLnBrk="1" hangingPunct="1"/>
            <a:endParaRPr lang="en-US" altLang="ja-JP"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6" name="Object 5"/>
          <p:cNvGraphicFramePr>
            <a:graphicFrameLocks noChangeAspect="1"/>
          </p:cNvGraphicFramePr>
          <p:nvPr/>
        </p:nvGraphicFramePr>
        <p:xfrm>
          <a:off x="0" y="0"/>
          <a:ext cx="9144000" cy="6858000"/>
        </p:xfrm>
        <a:graphic>
          <a:graphicData uri="http://schemas.openxmlformats.org/presentationml/2006/ole">
            <p:oleObj spid="_x0000_s266242" name="Bitmap Image" r:id="rId3" imgW="7163800" imgH="5009524" progId="PBrush">
              <p:embed/>
            </p:oleObj>
          </a:graphicData>
        </a:graphic>
      </p:graphicFrame>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Future Work</a:t>
            </a:r>
          </a:p>
        </p:txBody>
      </p:sp>
      <p:sp>
        <p:nvSpPr>
          <p:cNvPr id="58371" name="Rectangle 3"/>
          <p:cNvSpPr>
            <a:spLocks noGrp="1" noChangeArrowheads="1"/>
          </p:cNvSpPr>
          <p:nvPr>
            <p:ph type="body" idx="1"/>
          </p:nvPr>
        </p:nvSpPr>
        <p:spPr>
          <a:xfrm>
            <a:off x="457200" y="1836738"/>
            <a:ext cx="8229600" cy="4411662"/>
          </a:xfrm>
        </p:spPr>
        <p:txBody>
          <a:bodyPr/>
          <a:lstStyle/>
          <a:p>
            <a:pPr eaLnBrk="1" hangingPunct="1"/>
            <a:r>
              <a:rPr lang="en-US" dirty="0" err="1" smtClean="0"/>
              <a:t>ConceptDoppler</a:t>
            </a:r>
            <a:r>
              <a:rPr lang="en-US" dirty="0" smtClean="0"/>
              <a:t> – </a:t>
            </a:r>
            <a:br>
              <a:rPr lang="en-US" dirty="0" smtClean="0"/>
            </a:br>
            <a:r>
              <a:rPr lang="en-US" dirty="0" smtClean="0"/>
              <a:t>A Censorship Weather Report</a:t>
            </a:r>
            <a:br>
              <a:rPr lang="en-US" dirty="0" smtClean="0"/>
            </a:br>
            <a:r>
              <a:rPr lang="en-US" sz="1200" dirty="0" smtClean="0"/>
              <a:t> </a:t>
            </a:r>
            <a:r>
              <a:rPr lang="en-US" sz="100" dirty="0" smtClean="0"/>
              <a:t/>
            </a:r>
            <a:br>
              <a:rPr lang="en-US" sz="100" dirty="0" smtClean="0"/>
            </a:br>
            <a:r>
              <a:rPr lang="en-US" i="1" dirty="0" smtClean="0"/>
              <a:t>What words are censored today?</a:t>
            </a:r>
            <a:r>
              <a:rPr lang="en-US" sz="1200" dirty="0" smtClean="0"/>
              <a:t> </a:t>
            </a:r>
            <a:endParaRPr lang="en-US" dirty="0" smtClean="0"/>
          </a:p>
          <a:p>
            <a:pPr lvl="1" eaLnBrk="1" hangingPunct="1"/>
            <a:r>
              <a:rPr lang="en-US" dirty="0" smtClean="0"/>
              <a:t>Track the blacklist over a period of time, to correlate with current events</a:t>
            </a:r>
          </a:p>
          <a:p>
            <a:pPr lvl="2" eaLnBrk="1" hangingPunct="1"/>
            <a:r>
              <a:rPr lang="en-US" dirty="0" smtClean="0"/>
              <a:t>Named entity extraction, online learning</a:t>
            </a:r>
          </a:p>
          <a:p>
            <a:pPr lvl="1" eaLnBrk="1" hangingPunct="1"/>
            <a:r>
              <a:rPr lang="en-US" dirty="0" smtClean="0"/>
              <a:t>Scale up (bigger corpus, more words, advanced document summary techniques)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Future Work</a:t>
            </a:r>
          </a:p>
        </p:txBody>
      </p:sp>
      <p:sp>
        <p:nvSpPr>
          <p:cNvPr id="59395" name="Rectangle 3"/>
          <p:cNvSpPr>
            <a:spLocks noGrp="1" noChangeArrowheads="1"/>
          </p:cNvSpPr>
          <p:nvPr>
            <p:ph type="body" idx="1"/>
          </p:nvPr>
        </p:nvSpPr>
        <p:spPr/>
        <p:txBody>
          <a:bodyPr/>
          <a:lstStyle/>
          <a:p>
            <a:pPr eaLnBrk="1" hangingPunct="1">
              <a:lnSpc>
                <a:spcPct val="90000"/>
              </a:lnSpc>
            </a:pPr>
            <a:r>
              <a:rPr lang="en-US" dirty="0" smtClean="0"/>
              <a:t>What are the effects of keyword filtering?</a:t>
            </a:r>
          </a:p>
          <a:p>
            <a:pPr lvl="1" eaLnBrk="1" hangingPunct="1">
              <a:lnSpc>
                <a:spcPct val="90000"/>
              </a:lnSpc>
            </a:pPr>
            <a:r>
              <a:rPr lang="en-US" dirty="0" smtClean="0"/>
              <a:t>What content is being targeted?</a:t>
            </a:r>
          </a:p>
          <a:p>
            <a:pPr lvl="1" eaLnBrk="1" hangingPunct="1">
              <a:lnSpc>
                <a:spcPct val="90000"/>
              </a:lnSpc>
            </a:pPr>
            <a:r>
              <a:rPr lang="en-US" dirty="0" smtClean="0"/>
              <a:t>What content is collateral damage due to imprecise filtering?</a:t>
            </a:r>
          </a:p>
          <a:p>
            <a:pPr eaLnBrk="1" hangingPunct="1">
              <a:lnSpc>
                <a:spcPct val="90000"/>
              </a:lnSpc>
            </a:pPr>
            <a:endParaRPr lang="en-US" dirty="0" smtClean="0"/>
          </a:p>
          <a:p>
            <a:pPr eaLnBrk="1" hangingPunct="1">
              <a:lnSpc>
                <a:spcPct val="90000"/>
              </a:lnSpc>
            </a:pPr>
            <a:r>
              <a:rPr lang="en-US" dirty="0" smtClean="0"/>
              <a:t>Where </a:t>
            </a:r>
            <a:r>
              <a:rPr lang="en-US" i="1" dirty="0" smtClean="0"/>
              <a:t>exactly</a:t>
            </a:r>
            <a:r>
              <a:rPr lang="en-US" dirty="0" smtClean="0"/>
              <a:t> is filtering implemented?</a:t>
            </a:r>
          </a:p>
          <a:p>
            <a:pPr lvl="1" eaLnBrk="1" hangingPunct="1">
              <a:lnSpc>
                <a:spcPct val="90000"/>
              </a:lnSpc>
            </a:pPr>
            <a:r>
              <a:rPr lang="en-US" dirty="0" smtClean="0"/>
              <a:t>More sources</a:t>
            </a:r>
          </a:p>
          <a:p>
            <a:pPr lvl="1" eaLnBrk="1" hangingPunct="1">
              <a:lnSpc>
                <a:spcPct val="90000"/>
              </a:lnSpc>
            </a:pPr>
            <a:r>
              <a:rPr lang="en-US" dirty="0" smtClean="0"/>
              <a:t>Topological considerations</a:t>
            </a:r>
          </a:p>
          <a:p>
            <a:pPr lvl="1" eaLnBrk="1" hangingPunct="1">
              <a:lnSpc>
                <a:spcPct val="90000"/>
              </a:lnSpc>
            </a:pPr>
            <a:r>
              <a:rPr lang="en-US" dirty="0" smtClean="0"/>
              <a:t>IP tunneling, IPv6, IXPs, …</a:t>
            </a:r>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Efforts at UNM and </a:t>
            </a:r>
            <a:r>
              <a:rPr lang="en-US" dirty="0" err="1" smtClean="0"/>
              <a:t>UMich</a:t>
            </a:r>
            <a:r>
              <a:rPr lang="en-US" dirty="0" smtClean="0"/>
              <a:t/>
            </a:r>
            <a:br>
              <a:rPr lang="en-US" dirty="0" smtClean="0"/>
            </a:br>
            <a:r>
              <a:rPr lang="en-US" sz="2800" dirty="0" smtClean="0"/>
              <a:t>Crandall, Forrest, Saia, Lane, Page</a:t>
            </a:r>
            <a:endParaRPr lang="en-US" dirty="0"/>
          </a:p>
        </p:txBody>
      </p:sp>
      <p:sp>
        <p:nvSpPr>
          <p:cNvPr id="3" name="Content Placeholder 2"/>
          <p:cNvSpPr>
            <a:spLocks noGrp="1"/>
          </p:cNvSpPr>
          <p:nvPr>
            <p:ph idx="1"/>
          </p:nvPr>
        </p:nvSpPr>
        <p:spPr/>
        <p:txBody>
          <a:bodyPr/>
          <a:lstStyle/>
          <a:p>
            <a:r>
              <a:rPr lang="en-US" dirty="0" smtClean="0"/>
              <a:t>Network tomography</a:t>
            </a:r>
          </a:p>
          <a:p>
            <a:pPr lvl="1"/>
            <a:r>
              <a:rPr lang="en-US" dirty="0" smtClean="0"/>
              <a:t>Analog of the projection slice theorem (based on Fourier transform) exploiting spectral graph theory</a:t>
            </a:r>
          </a:p>
          <a:p>
            <a:r>
              <a:rPr lang="en-US" dirty="0" smtClean="0"/>
              <a:t>Interpreting the keyword blacklist</a:t>
            </a:r>
          </a:p>
          <a:p>
            <a:pPr lvl="1"/>
            <a:r>
              <a:rPr lang="en-US" dirty="0" smtClean="0"/>
              <a:t>Semi-supervised learning methods</a:t>
            </a:r>
          </a:p>
          <a:p>
            <a:r>
              <a:rPr lang="en-US" dirty="0" smtClean="0"/>
              <a:t>Game theory</a:t>
            </a:r>
          </a:p>
          <a:p>
            <a:pPr lvl="1"/>
            <a:r>
              <a:rPr lang="en-US" dirty="0" smtClean="0"/>
              <a:t>Include topological aspects of the network and architectural aspects of the routers by combining equilibrium game theory and algorithmic game theory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971800" y="2514600"/>
            <a:ext cx="3200400" cy="1295400"/>
          </a:xfrm>
        </p:spPr>
        <p:txBody>
          <a:bodyPr/>
          <a:lstStyle/>
          <a:p>
            <a:pPr eaLnBrk="1" hangingPunct="1"/>
            <a:r>
              <a:rPr lang="en-US" smtClean="0"/>
              <a:t>Questions?</a:t>
            </a:r>
          </a:p>
        </p:txBody>
      </p:sp>
      <p:sp>
        <p:nvSpPr>
          <p:cNvPr id="61445" name="Rectangle 2"/>
          <p:cNvSpPr>
            <a:spLocks noChangeArrowheads="1"/>
          </p:cNvSpPr>
          <p:nvPr/>
        </p:nvSpPr>
        <p:spPr bwMode="auto">
          <a:xfrm>
            <a:off x="3048000" y="762000"/>
            <a:ext cx="3200400" cy="1295400"/>
          </a:xfrm>
          <a:prstGeom prst="rect">
            <a:avLst/>
          </a:prstGeom>
          <a:noFill/>
          <a:ln w="9525">
            <a:noFill/>
            <a:miter lim="800000"/>
            <a:headEnd/>
            <a:tailEnd/>
          </a:ln>
        </p:spPr>
        <p:txBody>
          <a:bodyPr anchor="b"/>
          <a:lstStyle/>
          <a:p>
            <a:r>
              <a:rPr lang="en-US" sz="3900" b="1">
                <a:solidFill>
                  <a:schemeClr val="tx2"/>
                </a:solidFill>
              </a:rPr>
              <a:t>Thank You.</a:t>
            </a:r>
          </a:p>
        </p:txBody>
      </p:sp>
      <p:sp>
        <p:nvSpPr>
          <p:cNvPr id="61446" name="Rectangle 2"/>
          <p:cNvSpPr>
            <a:spLocks noChangeArrowheads="1"/>
          </p:cNvSpPr>
          <p:nvPr/>
        </p:nvSpPr>
        <p:spPr bwMode="auto">
          <a:xfrm>
            <a:off x="1219200" y="4267200"/>
            <a:ext cx="6629400" cy="1295400"/>
          </a:xfrm>
          <a:prstGeom prst="rect">
            <a:avLst/>
          </a:prstGeom>
          <a:noFill/>
          <a:ln w="9525">
            <a:noFill/>
            <a:miter lim="800000"/>
            <a:headEnd/>
            <a:tailEnd/>
          </a:ln>
        </p:spPr>
        <p:txBody>
          <a:bodyPr anchor="b"/>
          <a:lstStyle/>
          <a:p>
            <a:pPr algn="ctr"/>
            <a:r>
              <a:rPr lang="en-US" sz="3100" b="1" dirty="0">
                <a:solidFill>
                  <a:srgbClr val="000099"/>
                </a:solidFill>
              </a:rPr>
              <a:t>http://www.conceptdoppler.org</a:t>
            </a:r>
          </a:p>
        </p:txBody>
      </p:sp>
    </p:spTree>
  </p:cSld>
  <p:clrMapOvr>
    <a:masterClrMapping/>
  </p:clrMapOvr>
  <p:transition advClick="0" advTm="8000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types of </a:t>
            </a:r>
            <a:r>
              <a:rPr lang="en-US" dirty="0" smtClean="0"/>
              <a:t>i</a:t>
            </a:r>
            <a:r>
              <a:rPr lang="en-US" dirty="0" smtClean="0"/>
              <a:t>nfo that are illegal to disseminate</a:t>
            </a:r>
            <a:endParaRPr lang="en-US" dirty="0"/>
          </a:p>
        </p:txBody>
      </p:sp>
      <p:sp>
        <p:nvSpPr>
          <p:cNvPr id="3" name="Content Placeholder 2"/>
          <p:cNvSpPr>
            <a:spLocks noGrp="1"/>
          </p:cNvSpPr>
          <p:nvPr>
            <p:ph idx="1"/>
          </p:nvPr>
        </p:nvSpPr>
        <p:spPr>
          <a:xfrm>
            <a:off x="457200" y="1719263"/>
            <a:ext cx="3810000" cy="4411662"/>
          </a:xfrm>
        </p:spPr>
        <p:txBody>
          <a:bodyPr/>
          <a:lstStyle/>
          <a:p>
            <a:r>
              <a:rPr lang="en-US" sz="2400" dirty="0" smtClean="0"/>
              <a:t>Violating the constitution</a:t>
            </a:r>
          </a:p>
          <a:p>
            <a:r>
              <a:rPr lang="en-US" sz="2400" dirty="0" smtClean="0"/>
              <a:t>State security, state secrets, etc.</a:t>
            </a:r>
          </a:p>
          <a:p>
            <a:r>
              <a:rPr lang="en-US" sz="2400" dirty="0" smtClean="0"/>
              <a:t>Harming national interests</a:t>
            </a:r>
          </a:p>
          <a:p>
            <a:r>
              <a:rPr lang="en-US" sz="2400" dirty="0" smtClean="0"/>
              <a:t>Inciting hatred, racism</a:t>
            </a:r>
          </a:p>
          <a:p>
            <a:r>
              <a:rPr lang="en-US" sz="2400" dirty="0" smtClean="0"/>
              <a:t>Disrupting national policy on religion</a:t>
            </a:r>
          </a:p>
          <a:p>
            <a:r>
              <a:rPr lang="en-US" sz="2400" dirty="0" smtClean="0"/>
              <a:t>Spreading rumors, disrupting social order</a:t>
            </a:r>
          </a:p>
        </p:txBody>
      </p:sp>
      <p:sp>
        <p:nvSpPr>
          <p:cNvPr id="4" name="Content Placeholder 2"/>
          <p:cNvSpPr txBox="1">
            <a:spLocks/>
          </p:cNvSpPr>
          <p:nvPr/>
        </p:nvSpPr>
        <p:spPr bwMode="auto">
          <a:xfrm>
            <a:off x="4495800" y="1752600"/>
            <a:ext cx="38100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Porn, gambling, violence, etc.</a:t>
            </a: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Libel against 3</a:t>
            </a:r>
            <a:r>
              <a:rPr kumimoji="0" lang="en-US" sz="2400" b="0" i="0" u="none" strike="noStrike" kern="0" cap="none" spc="0" normalizeH="0" baseline="30000" noProof="0" dirty="0" smtClean="0">
                <a:ln>
                  <a:noFill/>
                </a:ln>
                <a:solidFill>
                  <a:schemeClr val="tx1"/>
                </a:solidFill>
                <a:effectLst/>
                <a:uLnTx/>
                <a:uFillTx/>
                <a:latin typeface="+mn-lt"/>
                <a:ea typeface="+mn-ea"/>
                <a:cs typeface="+mn-cs"/>
              </a:rPr>
              <a:t>rd</a:t>
            </a:r>
            <a:r>
              <a:rPr kumimoji="0" lang="en-US" sz="2400" b="0" i="0" u="none" strike="noStrike" kern="0" cap="none" spc="0" normalizeH="0" baseline="0" noProof="0" dirty="0" smtClean="0">
                <a:ln>
                  <a:noFill/>
                </a:ln>
                <a:solidFill>
                  <a:schemeClr val="tx1"/>
                </a:solidFill>
                <a:effectLst/>
                <a:uLnTx/>
                <a:uFillTx/>
                <a:latin typeface="+mn-lt"/>
                <a:ea typeface="+mn-ea"/>
                <a:cs typeface="+mn-cs"/>
              </a:rPr>
              <a:t> parties</a:t>
            </a: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Other</a:t>
            </a:r>
          </a:p>
          <a:p>
            <a:pPr marL="342900" marR="0" lvl="0" indent="-342900" algn="l" defTabSz="914400" rtl="0" eaLnBrk="0" fontAlgn="base" latinLnBrk="0" hangingPunct="0">
              <a:lnSpc>
                <a:spcPct val="100000"/>
              </a:lnSpc>
              <a:spcBef>
                <a:spcPct val="20000"/>
              </a:spcBef>
              <a:spcAft>
                <a:spcPct val="0"/>
              </a:spcAft>
              <a:buClr>
                <a:schemeClr val="tx2"/>
              </a:buClr>
              <a:buSzPct val="70000"/>
              <a:tabLst/>
              <a:defRPr/>
            </a:pPr>
            <a:r>
              <a:rPr kumimoji="0" lang="en-US" sz="2400" b="1" i="1" u="none" strike="noStrike" kern="0" cap="none" spc="0" normalizeH="0" baseline="0" noProof="0" dirty="0" smtClean="0">
                <a:ln>
                  <a:noFill/>
                </a:ln>
                <a:solidFill>
                  <a:schemeClr val="tx1"/>
                </a:solidFill>
                <a:effectLst/>
                <a:uLnTx/>
                <a:uFillTx/>
                <a:latin typeface="+mn-lt"/>
                <a:ea typeface="+mn-ea"/>
                <a:cs typeface="+mn-cs"/>
              </a:rPr>
              <a:t>Added in 2005</a:t>
            </a: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Inciting illegal assemblies</a:t>
            </a: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itchFamily="2" charset="2"/>
              <a:buChar char="l"/>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Conducting activities of an illegal organization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Internet Censorship in China</a:t>
            </a:r>
          </a:p>
        </p:txBody>
      </p:sp>
      <p:sp>
        <p:nvSpPr>
          <p:cNvPr id="17411" name="Rectangle 3"/>
          <p:cNvSpPr>
            <a:spLocks noGrp="1" noChangeArrowheads="1"/>
          </p:cNvSpPr>
          <p:nvPr>
            <p:ph type="body" sz="half" idx="1"/>
          </p:nvPr>
        </p:nvSpPr>
        <p:spPr>
          <a:xfrm>
            <a:off x="457200" y="1719263"/>
            <a:ext cx="6096000" cy="4411662"/>
          </a:xfrm>
        </p:spPr>
        <p:txBody>
          <a:bodyPr/>
          <a:lstStyle/>
          <a:p>
            <a:pPr eaLnBrk="1" hangingPunct="1">
              <a:buNone/>
            </a:pPr>
            <a:r>
              <a:rPr lang="en-US" sz="2600" dirty="0" smtClean="0"/>
              <a:t>Called the “Great Firewall of China,” or “Golden Shield”</a:t>
            </a:r>
          </a:p>
          <a:p>
            <a:pPr lvl="1" eaLnBrk="1" hangingPunct="1"/>
            <a:r>
              <a:rPr lang="en-US" sz="2200" dirty="0" smtClean="0"/>
              <a:t>IP address blocking</a:t>
            </a:r>
          </a:p>
          <a:p>
            <a:pPr lvl="1" eaLnBrk="1" hangingPunct="1"/>
            <a:r>
              <a:rPr lang="en-US" sz="2200" dirty="0" smtClean="0"/>
              <a:t>DNS redirection</a:t>
            </a:r>
          </a:p>
          <a:p>
            <a:pPr lvl="1" eaLnBrk="1" hangingPunct="1"/>
            <a:r>
              <a:rPr lang="en-US" sz="2200" dirty="0" smtClean="0"/>
              <a:t>Legal restrictions</a:t>
            </a:r>
          </a:p>
          <a:p>
            <a:pPr lvl="1" eaLnBrk="1" hangingPunct="1"/>
            <a:r>
              <a:rPr lang="en-US" sz="2200" dirty="0" smtClean="0"/>
              <a:t>etc…</a:t>
            </a:r>
          </a:p>
          <a:p>
            <a:pPr lvl="1" eaLnBrk="1" hangingPunct="1"/>
            <a:r>
              <a:rPr lang="en-US" sz="2200" dirty="0" smtClean="0"/>
              <a:t>Keyword filtering</a:t>
            </a:r>
          </a:p>
          <a:p>
            <a:pPr lvl="2" eaLnBrk="1" hangingPunct="1"/>
            <a:r>
              <a:rPr lang="en-US" sz="2100" dirty="0" smtClean="0"/>
              <a:t>Blog servers, chat, HTTP traffic</a:t>
            </a:r>
          </a:p>
        </p:txBody>
      </p:sp>
      <p:sp>
        <p:nvSpPr>
          <p:cNvPr id="75780" name="Oval 4"/>
          <p:cNvSpPr>
            <a:spLocks noChangeArrowheads="1"/>
          </p:cNvSpPr>
          <p:nvPr/>
        </p:nvSpPr>
        <p:spPr bwMode="auto">
          <a:xfrm>
            <a:off x="3429000" y="4495800"/>
            <a:ext cx="2209800" cy="609600"/>
          </a:xfrm>
          <a:prstGeom prst="ellipse">
            <a:avLst/>
          </a:prstGeom>
          <a:noFill/>
          <a:ln w="76200">
            <a:solidFill>
              <a:srgbClr val="FF0000"/>
            </a:solidFill>
            <a:round/>
            <a:headEnd/>
            <a:tailEnd/>
          </a:ln>
        </p:spPr>
        <p:txBody>
          <a:bodyPr wrap="none" anchor="ctr"/>
          <a:lstStyle/>
          <a:p>
            <a:endParaRPr lang="en-US"/>
          </a:p>
        </p:txBody>
      </p:sp>
      <p:pic>
        <p:nvPicPr>
          <p:cNvPr id="17413" name="Picture 5"/>
          <p:cNvPicPr>
            <a:picLocks noGrp="1" noChangeAspect="1" noChangeArrowheads="1"/>
          </p:cNvPicPr>
          <p:nvPr>
            <p:ph sz="half" idx="2"/>
          </p:nvPr>
        </p:nvPicPr>
        <p:blipFill>
          <a:blip r:embed="rId3"/>
          <a:srcRect/>
          <a:stretch>
            <a:fillRect/>
          </a:stretch>
        </p:blipFill>
        <p:spPr>
          <a:xfrm>
            <a:off x="6172200" y="2514600"/>
            <a:ext cx="2668588" cy="3276600"/>
          </a:xfrm>
          <a:noFill/>
        </p:spPr>
      </p:pic>
      <p:sp>
        <p:nvSpPr>
          <p:cNvPr id="75783" name="Text Box 7"/>
          <p:cNvSpPr txBox="1">
            <a:spLocks noChangeArrowheads="1"/>
          </p:cNvSpPr>
          <p:nvPr/>
        </p:nvSpPr>
        <p:spPr bwMode="auto">
          <a:xfrm>
            <a:off x="0" y="5486400"/>
            <a:ext cx="6096000" cy="1190625"/>
          </a:xfrm>
          <a:prstGeom prst="rect">
            <a:avLst/>
          </a:prstGeom>
          <a:noFill/>
          <a:ln w="9525">
            <a:noFill/>
            <a:miter lim="800000"/>
            <a:headEnd/>
            <a:tailEnd/>
          </a:ln>
        </p:spPr>
        <p:txBody>
          <a:bodyPr>
            <a:spAutoFit/>
          </a:bodyPr>
          <a:lstStyle/>
          <a:p>
            <a:pPr algn="ctr">
              <a:spcBef>
                <a:spcPct val="50000"/>
              </a:spcBef>
            </a:pPr>
            <a:r>
              <a:rPr lang="en-US" sz="3600" u="sng"/>
              <a:t>All probing was performed from outside of China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dissolve">
                                      <p:cBhvr>
                                        <p:cTn id="7" dur="500"/>
                                        <p:tgtEl>
                                          <p:spTgt spid="7578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5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nimBg="1"/>
      <p:bldP spid="7578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Why is Keyword Filtering Interesting?</a:t>
            </a:r>
          </a:p>
        </p:txBody>
      </p:sp>
      <p:sp>
        <p:nvSpPr>
          <p:cNvPr id="22531" name="Rectangle 3"/>
          <p:cNvSpPr>
            <a:spLocks noGrp="1" noChangeArrowheads="1"/>
          </p:cNvSpPr>
          <p:nvPr>
            <p:ph type="body" idx="1"/>
          </p:nvPr>
        </p:nvSpPr>
        <p:spPr>
          <a:xfrm>
            <a:off x="457200" y="1600200"/>
            <a:ext cx="8229600" cy="4411662"/>
          </a:xfrm>
        </p:spPr>
        <p:txBody>
          <a:bodyPr/>
          <a:lstStyle/>
          <a:p>
            <a:pPr eaLnBrk="1" hangingPunct="1"/>
            <a:r>
              <a:rPr lang="en-US" altLang="ja-JP" dirty="0" smtClean="0"/>
              <a:t>China’s implementation offers a unique opportunity to locate the routers that are doing the filtering from outside the </a:t>
            </a:r>
            <a:r>
              <a:rPr lang="en-US" altLang="ja-JP" dirty="0" smtClean="0"/>
              <a:t>country</a:t>
            </a:r>
          </a:p>
          <a:p>
            <a:pPr eaLnBrk="1" hangingPunct="1"/>
            <a:endParaRPr lang="en-US" altLang="ja-JP" dirty="0" smtClean="0"/>
          </a:p>
          <a:p>
            <a:pPr eaLnBrk="1" hangingPunct="1"/>
            <a:r>
              <a:rPr lang="en-US" altLang="ja-JP" dirty="0" smtClean="0"/>
              <a:t>Keywords can provide insights into the causes and consequences of Internet censorship</a:t>
            </a:r>
            <a:endParaRPr lang="en-US" altLang="ja-JP"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Why is Keyword Filtering Interesting?</a:t>
            </a:r>
          </a:p>
        </p:txBody>
      </p:sp>
      <p:sp>
        <p:nvSpPr>
          <p:cNvPr id="22531" name="Rectangle 3"/>
          <p:cNvSpPr>
            <a:spLocks noGrp="1" noChangeArrowheads="1"/>
          </p:cNvSpPr>
          <p:nvPr>
            <p:ph type="body" idx="1"/>
          </p:nvPr>
        </p:nvSpPr>
        <p:spPr>
          <a:xfrm>
            <a:off x="457200" y="1600200"/>
            <a:ext cx="8229600" cy="4411662"/>
          </a:xfrm>
        </p:spPr>
        <p:txBody>
          <a:bodyPr/>
          <a:lstStyle/>
          <a:p>
            <a:pPr eaLnBrk="1" hangingPunct="1"/>
            <a:r>
              <a:rPr lang="en-US" dirty="0" smtClean="0"/>
              <a:t>Chinese government generally claims to be targeting pornography and sedition</a:t>
            </a:r>
          </a:p>
          <a:p>
            <a:pPr eaLnBrk="1" hangingPunct="1"/>
            <a:r>
              <a:rPr lang="en-US" dirty="0" smtClean="0"/>
              <a:t>The keywords provide insights into what material the government is targeting with censorship, </a:t>
            </a:r>
            <a:r>
              <a:rPr lang="en-US" i="1" dirty="0" smtClean="0"/>
              <a:t>e.g.</a:t>
            </a:r>
          </a:p>
          <a:p>
            <a:pPr lvl="1" eaLnBrk="1" hangingPunct="1"/>
            <a:r>
              <a:rPr lang="en-US" sz="2800" dirty="0" err="1" smtClean="0"/>
              <a:t>红色恐怖</a:t>
            </a:r>
            <a:r>
              <a:rPr lang="ja-JP" altLang="en-US" smtClean="0"/>
              <a:t> </a:t>
            </a:r>
            <a:r>
              <a:rPr lang="en-US" altLang="ja-JP" dirty="0" smtClean="0"/>
              <a:t>--- </a:t>
            </a:r>
            <a:r>
              <a:rPr lang="en-US" dirty="0" smtClean="0"/>
              <a:t>Red Terror</a:t>
            </a:r>
          </a:p>
          <a:p>
            <a:pPr lvl="1" eaLnBrk="1" hangingPunct="1"/>
            <a:r>
              <a:rPr lang="zh-CN" altLang="en-US" dirty="0" smtClean="0">
                <a:ea typeface="宋体" pitchFamily="2" charset="-122"/>
              </a:rPr>
              <a:t>希特勒 </a:t>
            </a:r>
            <a:r>
              <a:rPr lang="en-US" altLang="zh-CN" dirty="0" smtClean="0">
                <a:ea typeface="宋体" pitchFamily="2" charset="-122"/>
              </a:rPr>
              <a:t>(Hitler), and </a:t>
            </a:r>
            <a:r>
              <a:rPr lang="ja-JP" altLang="en-US" smtClean="0"/>
              <a:t>我的奋斗 </a:t>
            </a:r>
            <a:r>
              <a:rPr lang="en-US" altLang="ja-JP" dirty="0" smtClean="0"/>
              <a:t>(Mein </a:t>
            </a:r>
            <a:r>
              <a:rPr lang="en-US" altLang="ja-JP" dirty="0" err="1" smtClean="0"/>
              <a:t>Kampf</a:t>
            </a:r>
            <a:r>
              <a:rPr lang="en-US" altLang="ja-JP" dirty="0" smtClean="0"/>
              <a:t>)</a:t>
            </a:r>
          </a:p>
          <a:p>
            <a:pPr lvl="1" eaLnBrk="1" hangingPunct="1"/>
            <a:r>
              <a:rPr lang="en-US" sz="2800" dirty="0" err="1" smtClean="0"/>
              <a:t>多维尔</a:t>
            </a:r>
            <a:r>
              <a:rPr lang="en-US" sz="2800" dirty="0" smtClean="0"/>
              <a:t> --- Deauville, a town in </a:t>
            </a:r>
            <a:r>
              <a:rPr lang="en-US" sz="2800" dirty="0" smtClean="0"/>
              <a:t>France</a:t>
            </a:r>
          </a:p>
          <a:p>
            <a:pPr lvl="1" eaLnBrk="1" hangingPunct="1"/>
            <a:r>
              <a:rPr lang="ja-JP" altLang="en-US" sz="2800" smtClean="0"/>
              <a:t>转</a:t>
            </a:r>
            <a:r>
              <a:rPr lang="ja-JP" altLang="en-US" sz="2800" smtClean="0"/>
              <a:t>化</a:t>
            </a:r>
            <a:r>
              <a:rPr lang="ja-JP" altLang="en-US" sz="2800" smtClean="0"/>
              <a:t>率 </a:t>
            </a:r>
            <a:r>
              <a:rPr lang="en-US" altLang="ja-JP" sz="2800" dirty="0" smtClean="0"/>
              <a:t>--- conversion rate</a:t>
            </a:r>
            <a:endParaRPr lang="en-US"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smtClean="0"/>
              <a:t>Outline</a:t>
            </a:r>
          </a:p>
        </p:txBody>
      </p:sp>
      <p:sp>
        <p:nvSpPr>
          <p:cNvPr id="130051" name="Rectangle 3"/>
          <p:cNvSpPr>
            <a:spLocks noGrp="1" noChangeArrowheads="1"/>
          </p:cNvSpPr>
          <p:nvPr>
            <p:ph type="body" idx="1"/>
          </p:nvPr>
        </p:nvSpPr>
        <p:spPr>
          <a:xfrm>
            <a:off x="457200" y="1719263"/>
            <a:ext cx="8229600" cy="4605337"/>
          </a:xfrm>
        </p:spPr>
        <p:txBody>
          <a:bodyPr/>
          <a:lstStyle/>
          <a:p>
            <a:r>
              <a:rPr lang="en-US" dirty="0" smtClean="0"/>
              <a:t>Firewall or Something Else?</a:t>
            </a:r>
          </a:p>
          <a:p>
            <a:pPr lvl="1"/>
            <a:r>
              <a:rPr lang="en-US" dirty="0" smtClean="0"/>
              <a:t>Where are filtering routers?</a:t>
            </a:r>
          </a:p>
          <a:p>
            <a:pPr lvl="1"/>
            <a:r>
              <a:rPr lang="en-US" dirty="0" smtClean="0"/>
              <a:t>Who is doing filtering?</a:t>
            </a:r>
          </a:p>
          <a:p>
            <a:pPr lvl="1"/>
            <a:r>
              <a:rPr lang="en-US" dirty="0" smtClean="0"/>
              <a:t>How reliable is filtering?</a:t>
            </a:r>
          </a:p>
          <a:p>
            <a:r>
              <a:rPr lang="en-US" dirty="0" smtClean="0"/>
              <a:t>Blocked Words</a:t>
            </a:r>
          </a:p>
          <a:p>
            <a:pPr lvl="1"/>
            <a:r>
              <a:rPr lang="en-US" dirty="0" smtClean="0"/>
              <a:t>Which words to select?</a:t>
            </a:r>
          </a:p>
          <a:p>
            <a:pPr lvl="1"/>
            <a:r>
              <a:rPr lang="en-US" dirty="0" smtClean="0"/>
              <a:t>Which words are blocked?</a:t>
            </a:r>
          </a:p>
          <a:p>
            <a:r>
              <a:rPr lang="en-US" dirty="0" smtClean="0"/>
              <a:t>Imprecise Filtering</a:t>
            </a:r>
          </a:p>
          <a:p>
            <a:pPr lvl="1"/>
            <a:r>
              <a:rPr lang="en-US" dirty="0" smtClean="0"/>
              <a:t>What implications does keyword filtering have?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3107</TotalTime>
  <Words>3060</Words>
  <Application>Microsoft PowerPoint</Application>
  <PresentationFormat>On-screen Show (4:3)</PresentationFormat>
  <Paragraphs>528</Paragraphs>
  <Slides>55</Slides>
  <Notes>40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58" baseType="lpstr">
      <vt:lpstr>Network</vt:lpstr>
      <vt:lpstr>Bitmap Image</vt:lpstr>
      <vt:lpstr>Diagramm</vt:lpstr>
      <vt:lpstr>ConceptDoppler: A Weather Tracker for Internet Censorship</vt:lpstr>
      <vt:lpstr>Censorship is Not New</vt:lpstr>
      <vt:lpstr>Internet Usage in China </vt:lpstr>
      <vt:lpstr>Open Net Initiative</vt:lpstr>
      <vt:lpstr>Why study censorship in other countries?</vt:lpstr>
      <vt:lpstr>Internet Censorship in China</vt:lpstr>
      <vt:lpstr>Why is Keyword Filtering Interesting?</vt:lpstr>
      <vt:lpstr>Why is Keyword Filtering Interesting?</vt:lpstr>
      <vt:lpstr>Outline</vt:lpstr>
      <vt:lpstr>Outline</vt:lpstr>
      <vt:lpstr>Firewall? </vt:lpstr>
      <vt:lpstr>Where Are Filtering Routers</vt:lpstr>
      <vt:lpstr>Filtering With Forged RSTs</vt:lpstr>
      <vt:lpstr>Dissident Nuns on the Net</vt:lpstr>
      <vt:lpstr>Censorship of HTML  GET Requests</vt:lpstr>
      <vt:lpstr>Censorship of HTML Responses</vt:lpstr>
      <vt:lpstr>Locating Filtering Routers</vt:lpstr>
      <vt:lpstr>Locating Filtering Routers</vt:lpstr>
      <vt:lpstr>ConceptDoppler Framework</vt:lpstr>
      <vt:lpstr>Experimental Setup</vt:lpstr>
      <vt:lpstr>Hops into China Where Filtering Occurs</vt:lpstr>
      <vt:lpstr>First Hops</vt:lpstr>
      <vt:lpstr>Outline</vt:lpstr>
      <vt:lpstr>Slipping Words Through - Diurnal Pattern</vt:lpstr>
      <vt:lpstr>Slipping Words Through -Diurnal Pattern</vt:lpstr>
      <vt:lpstr>Firewall? </vt:lpstr>
      <vt:lpstr>Panopticon </vt:lpstr>
      <vt:lpstr>Outline</vt:lpstr>
      <vt:lpstr>Latent Semantic Analysis (LSA)</vt:lpstr>
      <vt:lpstr>Latent Semantic Analysis (LSA)</vt:lpstr>
      <vt:lpstr>LSA in a Nutshell</vt:lpstr>
      <vt:lpstr>Latent Semantic Analysis (LSA)</vt:lpstr>
      <vt:lpstr>LSA in a Nutshell</vt:lpstr>
      <vt:lpstr>Chinese Version of Wikipedia </vt:lpstr>
      <vt:lpstr>LSA of Chinese Wikipedia</vt:lpstr>
      <vt:lpstr>10 + 2 Seed Concepts</vt:lpstr>
      <vt:lpstr>Words correlated with 六四事件 – June 4th Events</vt:lpstr>
      <vt:lpstr>Efficient Probing</vt:lpstr>
      <vt:lpstr>Blocked Words         (122 discovered)</vt:lpstr>
      <vt:lpstr>Outline</vt:lpstr>
      <vt:lpstr>Imprecise Filtering</vt:lpstr>
      <vt:lpstr>Keyword-based Censorship</vt:lpstr>
      <vt:lpstr>Massacre</vt:lpstr>
      <vt:lpstr>More Imprecision</vt:lpstr>
      <vt:lpstr>Actually Blocked (in GET requests)</vt:lpstr>
      <vt:lpstr>Conclusions</vt:lpstr>
      <vt:lpstr>Rumors…</vt:lpstr>
      <vt:lpstr>Rumors…</vt:lpstr>
      <vt:lpstr> Rumors…</vt:lpstr>
      <vt:lpstr>Slide 50</vt:lpstr>
      <vt:lpstr>Future Work</vt:lpstr>
      <vt:lpstr>Future Work</vt:lpstr>
      <vt:lpstr>Efforts at UNM and UMich Crandall, Forrest, Saia, Lane, Page</vt:lpstr>
      <vt:lpstr>Questions?</vt:lpstr>
      <vt:lpstr>11 types of info that are illegal to disseminate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jed</dc:creator>
  <cp:lastModifiedBy>jed</cp:lastModifiedBy>
  <cp:revision>265</cp:revision>
  <dcterms:created xsi:type="dcterms:W3CDTF">1601-01-01T00:00:00Z</dcterms:created>
  <dcterms:modified xsi:type="dcterms:W3CDTF">2008-01-08T22:56:37Z</dcterms:modified>
</cp:coreProperties>
</file>