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4" r:id="rId1"/>
  </p:sldMasterIdLst>
  <p:notesMasterIdLst>
    <p:notesMasterId r:id="rId6"/>
  </p:notesMasterIdLst>
  <p:sldIdLst>
    <p:sldId id="256" r:id="rId2"/>
    <p:sldId id="257" r:id="rId3"/>
    <p:sldId id="258" r:id="rId4"/>
    <p:sldId id="259" r:id="rId5"/>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0" d="100"/>
          <a:sy n="70" d="100"/>
        </p:scale>
        <p:origin x="53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6C3F7DF-B304-47C8-BB9B-55353A218396}" type="datetimeFigureOut">
              <a:rPr lang="fr-FR" smtClean="0"/>
              <a:t>11/05/2022</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DA3F33B-17A2-4FF9-BFF6-5264087F3222}" type="slidenum">
              <a:rPr lang="fr-FR" smtClean="0"/>
              <a:t>‹N°›</a:t>
            </a:fld>
            <a:endParaRPr lang="fr-FR"/>
          </a:p>
        </p:txBody>
      </p:sp>
    </p:spTree>
    <p:extLst>
      <p:ext uri="{BB962C8B-B14F-4D97-AF65-F5344CB8AC3E}">
        <p14:creationId xmlns:p14="http://schemas.microsoft.com/office/powerpoint/2010/main" val="8342657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BDA3F33B-17A2-4FF9-BFF6-5264087F3222}" type="slidenum">
              <a:rPr lang="fr-FR" smtClean="0"/>
              <a:t>4</a:t>
            </a:fld>
            <a:endParaRPr lang="fr-FR"/>
          </a:p>
        </p:txBody>
      </p:sp>
    </p:spTree>
    <p:extLst>
      <p:ext uri="{BB962C8B-B14F-4D97-AF65-F5344CB8AC3E}">
        <p14:creationId xmlns:p14="http://schemas.microsoft.com/office/powerpoint/2010/main" val="13076192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fr-FR" smtClean="0"/>
              <a:t>Modifiez le style du titre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en-US" dirty="0"/>
          </a:p>
        </p:txBody>
      </p:sp>
      <p:sp>
        <p:nvSpPr>
          <p:cNvPr id="4" name="Date Placeholder 3"/>
          <p:cNvSpPr>
            <a:spLocks noGrp="1"/>
          </p:cNvSpPr>
          <p:nvPr>
            <p:ph type="dt" sz="half" idx="10"/>
          </p:nvPr>
        </p:nvSpPr>
        <p:spPr/>
        <p:txBody>
          <a:bodyPr/>
          <a:lstStyle/>
          <a:p>
            <a:fld id="{CF1236C2-AB45-4532-9D24-9AC845619D3B}" type="datetime1">
              <a:rPr lang="fr-FR" smtClean="0"/>
              <a:t>11/05/2022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9AFE2CE5-54AA-4E65-B32C-24F1BA0EA47B}" type="slidenum">
              <a:rPr lang="fr-FR" smtClean="0"/>
              <a:t>‹N°›</a:t>
            </a:fld>
            <a:endParaRPr lang="fr-FR"/>
          </a:p>
        </p:txBody>
      </p:sp>
    </p:spTree>
    <p:extLst>
      <p:ext uri="{BB962C8B-B14F-4D97-AF65-F5344CB8AC3E}">
        <p14:creationId xmlns:p14="http://schemas.microsoft.com/office/powerpoint/2010/main" val="14444174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fr-FR" smtClean="0"/>
              <a:t>Modifiez le style du titre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ED9E107E-2F46-4F5D-9FDC-FD0B66F06BA4}" type="datetime1">
              <a:rPr lang="fr-FR" smtClean="0"/>
              <a:t>11/05/2022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9AFE2CE5-54AA-4E65-B32C-24F1BA0EA47B}" type="slidenum">
              <a:rPr lang="fr-FR" smtClean="0"/>
              <a:t>‹N°›</a:t>
            </a:fld>
            <a:endParaRPr lang="fr-FR"/>
          </a:p>
        </p:txBody>
      </p:sp>
    </p:spTree>
    <p:extLst>
      <p:ext uri="{BB962C8B-B14F-4D97-AF65-F5344CB8AC3E}">
        <p14:creationId xmlns:p14="http://schemas.microsoft.com/office/powerpoint/2010/main" val="26402424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fr-FR" smtClean="0"/>
              <a:t>Modifiez le style du titre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971C8FAE-C451-4F7D-9E99-80E0F42E739C}" type="datetime1">
              <a:rPr lang="fr-FR" smtClean="0"/>
              <a:t>11/05/2022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9AFE2CE5-54AA-4E65-B32C-24F1BA0EA47B}" type="slidenum">
              <a:rPr lang="fr-FR" smtClean="0"/>
              <a:t>‹N°›</a:t>
            </a:fld>
            <a:endParaRPr lang="fr-FR"/>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938905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fr-FR" smtClean="0"/>
              <a:t>Modifiez le style du titre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9E2D29A7-2097-407F-AA00-9EC599EFB7E5}" type="datetime1">
              <a:rPr lang="fr-FR" smtClean="0"/>
              <a:t>11/05/2022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9AFE2CE5-54AA-4E65-B32C-24F1BA0EA47B}" type="slidenum">
              <a:rPr lang="fr-FR" smtClean="0"/>
              <a:t>‹N°›</a:t>
            </a:fld>
            <a:endParaRPr lang="fr-FR"/>
          </a:p>
        </p:txBody>
      </p:sp>
    </p:spTree>
    <p:extLst>
      <p:ext uri="{BB962C8B-B14F-4D97-AF65-F5344CB8AC3E}">
        <p14:creationId xmlns:p14="http://schemas.microsoft.com/office/powerpoint/2010/main" val="21560803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fr-FR" smtClean="0"/>
              <a:t>Modifiez le style du titre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F4661278-13D2-4F2A-9D6A-BD5B855A7D26}" type="datetime1">
              <a:rPr lang="fr-FR" smtClean="0"/>
              <a:t>11/05/2022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9AFE2CE5-54AA-4E65-B32C-24F1BA0EA47B}" type="slidenum">
              <a:rPr lang="fr-FR" smtClean="0"/>
              <a:t>‹N°›</a:t>
            </a:fld>
            <a:endParaRPr lang="fr-FR"/>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71757417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fr-FR" smtClean="0"/>
              <a:t>Modifiez le style du titre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CD1F4E10-1088-4057-A67C-1F3B92136D0E}" type="datetime1">
              <a:rPr lang="fr-FR" smtClean="0"/>
              <a:t>11/05/2022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9AFE2CE5-54AA-4E65-B32C-24F1BA0EA47B}" type="slidenum">
              <a:rPr lang="fr-FR" smtClean="0"/>
              <a:t>‹N°›</a:t>
            </a:fld>
            <a:endParaRPr lang="fr-FR"/>
          </a:p>
        </p:txBody>
      </p:sp>
    </p:spTree>
    <p:extLst>
      <p:ext uri="{BB962C8B-B14F-4D97-AF65-F5344CB8AC3E}">
        <p14:creationId xmlns:p14="http://schemas.microsoft.com/office/powerpoint/2010/main" val="36324198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63215F12-0AE4-4D13-8B4A-474EDFB7105A}" type="datetime1">
              <a:rPr lang="fr-FR" smtClean="0"/>
              <a:t>11/05/2022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9AFE2CE5-54AA-4E65-B32C-24F1BA0EA47B}" type="slidenum">
              <a:rPr lang="fr-FR" smtClean="0"/>
              <a:t>‹N°›</a:t>
            </a:fld>
            <a:endParaRPr lang="fr-FR"/>
          </a:p>
        </p:txBody>
      </p:sp>
    </p:spTree>
    <p:extLst>
      <p:ext uri="{BB962C8B-B14F-4D97-AF65-F5344CB8AC3E}">
        <p14:creationId xmlns:p14="http://schemas.microsoft.com/office/powerpoint/2010/main" val="3427861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fr-FR" smtClean="0"/>
              <a:t>Modifiez le style du titre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C20C6720-FA5B-482C-B69E-44E5BB67B6DE}" type="datetime1">
              <a:rPr lang="fr-FR" smtClean="0"/>
              <a:t>11/05/2022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9AFE2CE5-54AA-4E65-B32C-24F1BA0EA47B}" type="slidenum">
              <a:rPr lang="fr-FR" smtClean="0"/>
              <a:t>‹N°›</a:t>
            </a:fld>
            <a:endParaRPr lang="fr-FR"/>
          </a:p>
        </p:txBody>
      </p:sp>
    </p:spTree>
    <p:extLst>
      <p:ext uri="{BB962C8B-B14F-4D97-AF65-F5344CB8AC3E}">
        <p14:creationId xmlns:p14="http://schemas.microsoft.com/office/powerpoint/2010/main" val="28643872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D3804F50-8529-4557-B9DB-E41E4489B2DE}" type="datetime1">
              <a:rPr lang="fr-FR" smtClean="0"/>
              <a:t>11/05/2022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9AFE2CE5-54AA-4E65-B32C-24F1BA0EA47B}" type="slidenum">
              <a:rPr lang="fr-FR" smtClean="0"/>
              <a:t>‹N°›</a:t>
            </a:fld>
            <a:endParaRPr lang="fr-FR"/>
          </a:p>
        </p:txBody>
      </p:sp>
    </p:spTree>
    <p:extLst>
      <p:ext uri="{BB962C8B-B14F-4D97-AF65-F5344CB8AC3E}">
        <p14:creationId xmlns:p14="http://schemas.microsoft.com/office/powerpoint/2010/main" val="38545190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fr-FR" smtClean="0"/>
              <a:t>Modifiez le style du titre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BB0C70CC-F39E-4A70-B009-A070AA06CB2E}" type="datetime1">
              <a:rPr lang="fr-FR" smtClean="0"/>
              <a:t>11/05/2022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9AFE2CE5-54AA-4E65-B32C-24F1BA0EA47B}" type="slidenum">
              <a:rPr lang="fr-FR" smtClean="0"/>
              <a:t>‹N°›</a:t>
            </a:fld>
            <a:endParaRPr lang="fr-FR"/>
          </a:p>
        </p:txBody>
      </p:sp>
    </p:spTree>
    <p:extLst>
      <p:ext uri="{BB962C8B-B14F-4D97-AF65-F5344CB8AC3E}">
        <p14:creationId xmlns:p14="http://schemas.microsoft.com/office/powerpoint/2010/main" val="38895957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EE2F5E32-E549-4A7D-8644-3F07EF1CC62E}" type="datetime1">
              <a:rPr lang="fr-FR" smtClean="0"/>
              <a:t>11/05/2022</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9AFE2CE5-54AA-4E65-B32C-24F1BA0EA47B}" type="slidenum">
              <a:rPr lang="fr-FR" smtClean="0"/>
              <a:t>‹N°›</a:t>
            </a:fld>
            <a:endParaRPr lang="fr-FR"/>
          </a:p>
        </p:txBody>
      </p:sp>
    </p:spTree>
    <p:extLst>
      <p:ext uri="{BB962C8B-B14F-4D97-AF65-F5344CB8AC3E}">
        <p14:creationId xmlns:p14="http://schemas.microsoft.com/office/powerpoint/2010/main" val="27242597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smtClean="0"/>
              <a:t>Modifiez le style du titre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C9D92BE9-7546-4386-8B40-57895C5599BF}" type="datetime1">
              <a:rPr lang="fr-FR" smtClean="0"/>
              <a:t>11/05/2022</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9AFE2CE5-54AA-4E65-B32C-24F1BA0EA47B}" type="slidenum">
              <a:rPr lang="fr-FR" smtClean="0"/>
              <a:t>‹N°›</a:t>
            </a:fld>
            <a:endParaRPr lang="fr-FR"/>
          </a:p>
        </p:txBody>
      </p:sp>
    </p:spTree>
    <p:extLst>
      <p:ext uri="{BB962C8B-B14F-4D97-AF65-F5344CB8AC3E}">
        <p14:creationId xmlns:p14="http://schemas.microsoft.com/office/powerpoint/2010/main" val="7780743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112D9B45-BEB8-4BED-AA3E-4B0708D3C0C5}" type="datetime1">
              <a:rPr lang="fr-FR" smtClean="0"/>
              <a:t>11/05/2022</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9AFE2CE5-54AA-4E65-B32C-24F1BA0EA47B}" type="slidenum">
              <a:rPr lang="fr-FR" smtClean="0"/>
              <a:t>‹N°›</a:t>
            </a:fld>
            <a:endParaRPr lang="fr-FR"/>
          </a:p>
        </p:txBody>
      </p:sp>
    </p:spTree>
    <p:extLst>
      <p:ext uri="{BB962C8B-B14F-4D97-AF65-F5344CB8AC3E}">
        <p14:creationId xmlns:p14="http://schemas.microsoft.com/office/powerpoint/2010/main" val="33612898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E47DF0C-6806-4718-85A7-3A70951B6372}" type="datetime1">
              <a:rPr lang="fr-FR" smtClean="0"/>
              <a:t>11/05/2022</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9AFE2CE5-54AA-4E65-B32C-24F1BA0EA47B}" type="slidenum">
              <a:rPr lang="fr-FR" smtClean="0"/>
              <a:t>‹N°›</a:t>
            </a:fld>
            <a:endParaRPr lang="fr-FR"/>
          </a:p>
        </p:txBody>
      </p:sp>
    </p:spTree>
    <p:extLst>
      <p:ext uri="{BB962C8B-B14F-4D97-AF65-F5344CB8AC3E}">
        <p14:creationId xmlns:p14="http://schemas.microsoft.com/office/powerpoint/2010/main" val="16690167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fr-FR" smtClean="0"/>
              <a:t>Modifiez le style du titre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2098EE99-5BC9-4473-B1A5-B35CABA1FFC2}" type="datetime1">
              <a:rPr lang="fr-FR" smtClean="0"/>
              <a:t>11/05/2022</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9AFE2CE5-54AA-4E65-B32C-24F1BA0EA47B}" type="slidenum">
              <a:rPr lang="fr-FR" smtClean="0"/>
              <a:t>‹N°›</a:t>
            </a:fld>
            <a:endParaRPr lang="fr-FR"/>
          </a:p>
        </p:txBody>
      </p:sp>
    </p:spTree>
    <p:extLst>
      <p:ext uri="{BB962C8B-B14F-4D97-AF65-F5344CB8AC3E}">
        <p14:creationId xmlns:p14="http://schemas.microsoft.com/office/powerpoint/2010/main" val="42328776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9AFE2CE5-54AA-4E65-B32C-24F1BA0EA47B}" type="slidenum">
              <a:rPr lang="fr-FR" smtClean="0"/>
              <a:t>‹N°›</a:t>
            </a:fld>
            <a:endParaRPr lang="fr-FR"/>
          </a:p>
        </p:txBody>
      </p:sp>
      <p:sp>
        <p:nvSpPr>
          <p:cNvPr id="5" name="Date Placeholder 4"/>
          <p:cNvSpPr>
            <a:spLocks noGrp="1"/>
          </p:cNvSpPr>
          <p:nvPr>
            <p:ph type="dt" sz="half" idx="10"/>
          </p:nvPr>
        </p:nvSpPr>
        <p:spPr/>
        <p:txBody>
          <a:bodyPr/>
          <a:lstStyle/>
          <a:p>
            <a:fld id="{81569E49-BEB1-44FB-BA94-636BABA6C63B}" type="datetime1">
              <a:rPr lang="fr-FR" smtClean="0"/>
              <a:t>11/05/2022</a:t>
            </a:fld>
            <a:endParaRPr lang="fr-FR"/>
          </a:p>
        </p:txBody>
      </p:sp>
    </p:spTree>
    <p:extLst>
      <p:ext uri="{BB962C8B-B14F-4D97-AF65-F5344CB8AC3E}">
        <p14:creationId xmlns:p14="http://schemas.microsoft.com/office/powerpoint/2010/main" val="25681020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fr-FR" smtClean="0"/>
              <a:t>Modifiez le style du titre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7B470EA8-A1BE-430B-B4BD-7AB80F47311D}" type="datetime1">
              <a:rPr lang="fr-FR" smtClean="0"/>
              <a:t>11/05/2022</a:t>
            </a:fld>
            <a:endParaRPr lang="fr-FR"/>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fr-FR"/>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9AFE2CE5-54AA-4E65-B32C-24F1BA0EA47B}" type="slidenum">
              <a:rPr lang="fr-FR" smtClean="0"/>
              <a:t>‹N°›</a:t>
            </a:fld>
            <a:endParaRPr lang="fr-FR"/>
          </a:p>
        </p:txBody>
      </p:sp>
    </p:spTree>
    <p:extLst>
      <p:ext uri="{BB962C8B-B14F-4D97-AF65-F5344CB8AC3E}">
        <p14:creationId xmlns:p14="http://schemas.microsoft.com/office/powerpoint/2010/main" val="1234437350"/>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 id="2147483707" r:id="rId13"/>
    <p:sldLayoutId id="2147483708" r:id="rId14"/>
    <p:sldLayoutId id="2147483709" r:id="rId15"/>
    <p:sldLayoutId id="2147483710" r:id="rId16"/>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www.futura-sciences.com/tech/definitions/internet-internet-3983/"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507067" y="1471846"/>
            <a:ext cx="7766936" cy="1207346"/>
          </a:xfrm>
        </p:spPr>
        <p:txBody>
          <a:bodyPr/>
          <a:lstStyle/>
          <a:p>
            <a:pPr algn="l"/>
            <a:r>
              <a:rPr lang="fr-FR" sz="3200" dirty="0" smtClean="0"/>
              <a:t>Sujet: Les </a:t>
            </a:r>
            <a:r>
              <a:rPr lang="fr-FR" sz="3200" dirty="0"/>
              <a:t>réseaux sociaux renforcent-ils ou dégradent-ils les relations humaines ?</a:t>
            </a:r>
          </a:p>
        </p:txBody>
      </p:sp>
      <p:sp>
        <p:nvSpPr>
          <p:cNvPr id="3" name="Sous-titre 2"/>
          <p:cNvSpPr>
            <a:spLocks noGrp="1"/>
          </p:cNvSpPr>
          <p:nvPr>
            <p:ph type="subTitle" idx="1"/>
          </p:nvPr>
        </p:nvSpPr>
        <p:spPr/>
        <p:txBody>
          <a:bodyPr>
            <a:normAutofit/>
          </a:bodyPr>
          <a:lstStyle/>
          <a:p>
            <a:r>
              <a:rPr lang="fr-FR" sz="2400" b="1" i="1" dirty="0" smtClean="0"/>
              <a:t>Présenté par :</a:t>
            </a:r>
            <a:r>
              <a:rPr lang="fr-FR" sz="2400" b="1" i="1" dirty="0" err="1" smtClean="0"/>
              <a:t>jihene</a:t>
            </a:r>
            <a:r>
              <a:rPr lang="fr-FR" sz="2400" b="1" i="1" dirty="0" smtClean="0"/>
              <a:t> </a:t>
            </a:r>
            <a:r>
              <a:rPr lang="fr-FR" sz="2400" b="1" i="1" dirty="0" err="1" smtClean="0"/>
              <a:t>jedda</a:t>
            </a:r>
            <a:endParaRPr lang="fr-FR" sz="2400" b="1" i="1" dirty="0"/>
          </a:p>
        </p:txBody>
      </p:sp>
      <p:sp>
        <p:nvSpPr>
          <p:cNvPr id="4" name="Espace réservé du numéro de diapositive 3"/>
          <p:cNvSpPr>
            <a:spLocks noGrp="1"/>
          </p:cNvSpPr>
          <p:nvPr>
            <p:ph type="sldNum" sz="quarter" idx="12"/>
          </p:nvPr>
        </p:nvSpPr>
        <p:spPr/>
        <p:txBody>
          <a:bodyPr/>
          <a:lstStyle/>
          <a:p>
            <a:fld id="{9AFE2CE5-54AA-4E65-B32C-24F1BA0EA47B}" type="slidenum">
              <a:rPr lang="fr-FR" sz="1600" smtClean="0">
                <a:solidFill>
                  <a:schemeClr val="tx1"/>
                </a:solidFill>
              </a:rPr>
              <a:t>1</a:t>
            </a:fld>
            <a:endParaRPr lang="fr-FR" sz="1600" dirty="0">
              <a:solidFill>
                <a:schemeClr val="tx1"/>
              </a:solidFill>
            </a:endParaRPr>
          </a:p>
        </p:txBody>
      </p:sp>
    </p:spTree>
    <p:extLst>
      <p:ext uri="{BB962C8B-B14F-4D97-AF65-F5344CB8AC3E}">
        <p14:creationId xmlns:p14="http://schemas.microsoft.com/office/powerpoint/2010/main" val="22457382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77334" y="609600"/>
            <a:ext cx="8596668" cy="798576"/>
          </a:xfrm>
        </p:spPr>
        <p:txBody>
          <a:bodyPr/>
          <a:lstStyle/>
          <a:p>
            <a:pPr algn="ctr"/>
            <a:r>
              <a:rPr lang="fr-FR" i="1" dirty="0" smtClean="0"/>
              <a:t>Définition des réseaux sociaux</a:t>
            </a:r>
            <a:endParaRPr lang="fr-FR" i="1" dirty="0"/>
          </a:p>
        </p:txBody>
      </p:sp>
      <p:sp>
        <p:nvSpPr>
          <p:cNvPr id="3" name="Espace réservé du contenu 2"/>
          <p:cNvSpPr>
            <a:spLocks noGrp="1"/>
          </p:cNvSpPr>
          <p:nvPr>
            <p:ph idx="1"/>
          </p:nvPr>
        </p:nvSpPr>
        <p:spPr/>
        <p:txBody>
          <a:bodyPr>
            <a:normAutofit/>
          </a:bodyPr>
          <a:lstStyle/>
          <a:p>
            <a:pPr marL="0" indent="0">
              <a:buNone/>
            </a:pPr>
            <a:r>
              <a:rPr lang="fr-FR" sz="3200" i="1" dirty="0">
                <a:solidFill>
                  <a:schemeClr val="tx1"/>
                </a:solidFill>
                <a:latin typeface="Arabic Typesetting" panose="03020402040406030203" pitchFamily="66" charset="-78"/>
                <a:cs typeface="Arabic Typesetting" panose="03020402040406030203" pitchFamily="66" charset="-78"/>
              </a:rPr>
              <a:t>Dans le domaine des technologies, un réseau social consiste en un service permettant de regrouper diverses personnes afin de créer un échange sur un sujet particulier ou non. En quelque sorte, le réseau social trouve ses origines dans les forums, groupes de discussion et salons de chat introduits dès les premières heures d'</a:t>
            </a:r>
            <a:r>
              <a:rPr lang="fr-FR" sz="3200" i="1" dirty="0">
                <a:solidFill>
                  <a:schemeClr val="tx1"/>
                </a:solidFill>
                <a:latin typeface="Arabic Typesetting" panose="03020402040406030203" pitchFamily="66" charset="-78"/>
                <a:cs typeface="Arabic Typesetting" panose="03020402040406030203" pitchFamily="66" charset="-78"/>
                <a:hlinkClick r:id="rId2"/>
              </a:rPr>
              <a:t>Internet</a:t>
            </a:r>
            <a:r>
              <a:rPr lang="fr-FR" sz="2400" i="1" dirty="0">
                <a:solidFill>
                  <a:schemeClr val="tx1"/>
                </a:solidFill>
                <a:latin typeface="Arabic Typesetting" panose="03020402040406030203" pitchFamily="66" charset="-78"/>
                <a:cs typeface="Arabic Typesetting" panose="03020402040406030203" pitchFamily="66" charset="-78"/>
              </a:rPr>
              <a:t>.</a:t>
            </a:r>
            <a:endParaRPr lang="fr-FR" sz="2400" i="1" dirty="0">
              <a:solidFill>
                <a:schemeClr val="tx1"/>
              </a:solidFill>
              <a:latin typeface="Arabic Typesetting" panose="03020402040406030203" pitchFamily="66" charset="-78"/>
              <a:cs typeface="Arabic Typesetting" panose="03020402040406030203" pitchFamily="66" charset="-78"/>
            </a:endParaRPr>
          </a:p>
        </p:txBody>
      </p:sp>
      <p:sp>
        <p:nvSpPr>
          <p:cNvPr id="4" name="Espace réservé du numéro de diapositive 3"/>
          <p:cNvSpPr>
            <a:spLocks noGrp="1"/>
          </p:cNvSpPr>
          <p:nvPr>
            <p:ph type="sldNum" sz="quarter" idx="12"/>
          </p:nvPr>
        </p:nvSpPr>
        <p:spPr/>
        <p:txBody>
          <a:bodyPr/>
          <a:lstStyle/>
          <a:p>
            <a:fld id="{9AFE2CE5-54AA-4E65-B32C-24F1BA0EA47B}" type="slidenum">
              <a:rPr lang="fr-FR" sz="1200" smtClean="0">
                <a:solidFill>
                  <a:schemeClr val="tx1"/>
                </a:solidFill>
              </a:rPr>
              <a:t>2</a:t>
            </a:fld>
            <a:endParaRPr lang="fr-FR" sz="1200" dirty="0">
              <a:solidFill>
                <a:schemeClr val="tx1"/>
              </a:solidFill>
            </a:endParaRPr>
          </a:p>
        </p:txBody>
      </p:sp>
    </p:spTree>
    <p:extLst>
      <p:ext uri="{BB962C8B-B14F-4D97-AF65-F5344CB8AC3E}">
        <p14:creationId xmlns:p14="http://schemas.microsoft.com/office/powerpoint/2010/main" val="11004143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ctr"/>
            <a:r>
              <a:rPr lang="fr-FR" i="1" dirty="0"/>
              <a:t>Sujet: Les réseaux sociaux renforcent-ils ou dégradent-ils les relations humaines ?</a:t>
            </a:r>
          </a:p>
        </p:txBody>
      </p:sp>
      <p:sp>
        <p:nvSpPr>
          <p:cNvPr id="3" name="Espace réservé du contenu 2"/>
          <p:cNvSpPr>
            <a:spLocks noGrp="1"/>
          </p:cNvSpPr>
          <p:nvPr>
            <p:ph idx="1"/>
          </p:nvPr>
        </p:nvSpPr>
        <p:spPr/>
        <p:txBody>
          <a:bodyPr>
            <a:normAutofit/>
          </a:bodyPr>
          <a:lstStyle/>
          <a:p>
            <a:pPr marL="0" indent="0" algn="ctr">
              <a:buNone/>
            </a:pPr>
            <a:r>
              <a:rPr lang="fr-FR" sz="3200" i="1" dirty="0" smtClean="0">
                <a:solidFill>
                  <a:schemeClr val="tx1"/>
                </a:solidFill>
                <a:latin typeface="Arabic Typesetting" panose="03020402040406030203" pitchFamily="66" charset="-78"/>
                <a:cs typeface="Arabic Typesetting" panose="03020402040406030203" pitchFamily="66" charset="-78"/>
              </a:rPr>
              <a:t>    Les </a:t>
            </a:r>
            <a:r>
              <a:rPr lang="fr-FR" sz="3200" i="1" dirty="0">
                <a:solidFill>
                  <a:schemeClr val="tx1"/>
                </a:solidFill>
                <a:latin typeface="Arabic Typesetting" panose="03020402040406030203" pitchFamily="66" charset="-78"/>
                <a:cs typeface="Arabic Typesetting" panose="03020402040406030203" pitchFamily="66" charset="-78"/>
              </a:rPr>
              <a:t>réseaux sociaux ont beaucoup d’avantages dans le </a:t>
            </a:r>
            <a:r>
              <a:rPr lang="fr-FR" sz="3200" i="1" dirty="0" smtClean="0">
                <a:solidFill>
                  <a:schemeClr val="tx1"/>
                </a:solidFill>
                <a:latin typeface="Arabic Typesetting" panose="03020402040406030203" pitchFamily="66" charset="-78"/>
                <a:cs typeface="Arabic Typesetting" panose="03020402040406030203" pitchFamily="66" charset="-78"/>
              </a:rPr>
              <a:t>domaine  technologique </a:t>
            </a:r>
            <a:r>
              <a:rPr lang="fr-FR" sz="3200" i="1" dirty="0">
                <a:solidFill>
                  <a:schemeClr val="tx1"/>
                </a:solidFill>
                <a:latin typeface="Arabic Typesetting" panose="03020402040406030203" pitchFamily="66" charset="-78"/>
                <a:cs typeface="Arabic Typesetting" panose="03020402040406030203" pitchFamily="66" charset="-78"/>
              </a:rPr>
              <a:t>mais </a:t>
            </a:r>
            <a:r>
              <a:rPr lang="fr-FR" sz="3200" i="1" dirty="0" smtClean="0">
                <a:solidFill>
                  <a:schemeClr val="tx1"/>
                </a:solidFill>
                <a:latin typeface="Arabic Typesetting" panose="03020402040406030203" pitchFamily="66" charset="-78"/>
                <a:cs typeface="Arabic Typesetting" panose="03020402040406030203" pitchFamily="66" charset="-78"/>
              </a:rPr>
              <a:t>contre partie ont </a:t>
            </a:r>
            <a:r>
              <a:rPr lang="fr-FR" sz="3200" i="1" dirty="0">
                <a:solidFill>
                  <a:schemeClr val="tx1"/>
                </a:solidFill>
                <a:latin typeface="Arabic Typesetting" panose="03020402040406030203" pitchFamily="66" charset="-78"/>
                <a:cs typeface="Arabic Typesetting" panose="03020402040406030203" pitchFamily="66" charset="-78"/>
              </a:rPr>
              <a:t>aussi </a:t>
            </a:r>
            <a:r>
              <a:rPr lang="fr-FR" sz="3200" i="1" dirty="0" smtClean="0">
                <a:solidFill>
                  <a:schemeClr val="tx1"/>
                </a:solidFill>
                <a:latin typeface="Arabic Typesetting" panose="03020402040406030203" pitchFamily="66" charset="-78"/>
                <a:cs typeface="Arabic Typesetting" panose="03020402040406030203" pitchFamily="66" charset="-78"/>
              </a:rPr>
              <a:t>des </a:t>
            </a:r>
            <a:r>
              <a:rPr lang="fr-FR" sz="3200" i="1" dirty="0">
                <a:solidFill>
                  <a:schemeClr val="tx1"/>
                </a:solidFill>
                <a:latin typeface="Arabic Typesetting" panose="03020402040406030203" pitchFamily="66" charset="-78"/>
                <a:cs typeface="Arabic Typesetting" panose="03020402040406030203" pitchFamily="66" charset="-78"/>
              </a:rPr>
              <a:t>inconvénients surtout sur les </a:t>
            </a:r>
            <a:r>
              <a:rPr lang="fr-FR" sz="3200" i="1" dirty="0" smtClean="0">
                <a:solidFill>
                  <a:schemeClr val="tx1"/>
                </a:solidFill>
                <a:latin typeface="Arabic Typesetting" panose="03020402040406030203" pitchFamily="66" charset="-78"/>
                <a:cs typeface="Arabic Typesetting" panose="03020402040406030203" pitchFamily="66" charset="-78"/>
              </a:rPr>
              <a:t>relations humaines sur le plan relationnel et émotionnel.</a:t>
            </a:r>
            <a:endParaRPr lang="fr-FR" sz="3200" i="1" dirty="0">
              <a:solidFill>
                <a:schemeClr val="tx1"/>
              </a:solidFill>
              <a:latin typeface="Arabic Typesetting" panose="03020402040406030203" pitchFamily="66" charset="-78"/>
              <a:cs typeface="Arabic Typesetting" panose="03020402040406030203" pitchFamily="66" charset="-78"/>
            </a:endParaRPr>
          </a:p>
        </p:txBody>
      </p:sp>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34537" y="3994404"/>
            <a:ext cx="4171950" cy="1905000"/>
          </a:xfrm>
          <a:prstGeom prst="rect">
            <a:avLst/>
          </a:prstGeom>
        </p:spPr>
      </p:pic>
      <p:sp>
        <p:nvSpPr>
          <p:cNvPr id="5" name="Espace réservé du numéro de diapositive 4"/>
          <p:cNvSpPr>
            <a:spLocks noGrp="1"/>
          </p:cNvSpPr>
          <p:nvPr>
            <p:ph type="sldNum" sz="quarter" idx="12"/>
          </p:nvPr>
        </p:nvSpPr>
        <p:spPr>
          <a:xfrm>
            <a:off x="8416927" y="6041362"/>
            <a:ext cx="683339" cy="365125"/>
          </a:xfrm>
        </p:spPr>
        <p:txBody>
          <a:bodyPr/>
          <a:lstStyle/>
          <a:p>
            <a:fld id="{9AFE2CE5-54AA-4E65-B32C-24F1BA0EA47B}" type="slidenum">
              <a:rPr lang="fr-FR" sz="1400" smtClean="0">
                <a:solidFill>
                  <a:schemeClr val="tx1"/>
                </a:solidFill>
              </a:rPr>
              <a:t>3</a:t>
            </a:fld>
            <a:endParaRPr lang="fr-FR" sz="1400" dirty="0">
              <a:solidFill>
                <a:schemeClr val="tx1"/>
              </a:solidFill>
            </a:endParaRPr>
          </a:p>
        </p:txBody>
      </p:sp>
    </p:spTree>
    <p:extLst>
      <p:ext uri="{BB962C8B-B14F-4D97-AF65-F5344CB8AC3E}">
        <p14:creationId xmlns:p14="http://schemas.microsoft.com/office/powerpoint/2010/main" val="18262133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down)">
                                      <p:cBhvr>
                                        <p:cTn id="1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re 1"/>
          <p:cNvSpPr>
            <a:spLocks noGrp="1"/>
          </p:cNvSpPr>
          <p:nvPr>
            <p:ph type="ctrTitle"/>
          </p:nvPr>
        </p:nvSpPr>
        <p:spPr>
          <a:xfrm>
            <a:off x="1479635" y="82296"/>
            <a:ext cx="7766936" cy="1225296"/>
          </a:xfrm>
        </p:spPr>
        <p:txBody>
          <a:bodyPr/>
          <a:lstStyle/>
          <a:p>
            <a:pPr algn="ctr"/>
            <a:r>
              <a:rPr lang="fr-FR" sz="3600" i="1" dirty="0"/>
              <a:t>Les inconvénients des réseaux sociaux</a:t>
            </a:r>
            <a:endParaRPr lang="fr-FR" sz="3600" i="1" dirty="0"/>
          </a:p>
        </p:txBody>
      </p:sp>
      <p:sp>
        <p:nvSpPr>
          <p:cNvPr id="3" name="Sous-titre 2"/>
          <p:cNvSpPr>
            <a:spLocks noGrp="1"/>
          </p:cNvSpPr>
          <p:nvPr>
            <p:ph type="subTitle" idx="1"/>
          </p:nvPr>
        </p:nvSpPr>
        <p:spPr>
          <a:xfrm>
            <a:off x="1369906" y="1307592"/>
            <a:ext cx="8432461" cy="5413247"/>
          </a:xfrm>
        </p:spPr>
        <p:txBody>
          <a:bodyPr>
            <a:normAutofit fontScale="62500" lnSpcReduction="20000"/>
          </a:bodyPr>
          <a:lstStyle/>
          <a:p>
            <a:pPr marL="285750" indent="-285750" algn="l">
              <a:buFont typeface="Wingdings" panose="05000000000000000000" pitchFamily="2" charset="2"/>
              <a:buChar char="Ø"/>
            </a:pPr>
            <a:r>
              <a:rPr lang="fr-FR" sz="2900" b="1" dirty="0">
                <a:solidFill>
                  <a:schemeClr val="tx1"/>
                </a:solidFill>
              </a:rPr>
              <a:t>Sur le plan émotionnel </a:t>
            </a:r>
            <a:r>
              <a:rPr lang="fr-FR" sz="2200" b="1" dirty="0">
                <a:solidFill>
                  <a:schemeClr val="tx1"/>
                </a:solidFill>
              </a:rPr>
              <a:t>:</a:t>
            </a:r>
            <a:endParaRPr lang="ar-TN" sz="2200" b="1" dirty="0">
              <a:solidFill>
                <a:schemeClr val="tx1"/>
              </a:solidFill>
            </a:endParaRPr>
          </a:p>
          <a:p>
            <a:pPr marL="285750" indent="-285750" algn="l">
              <a:buFont typeface="Arial" panose="020B0604020202020204" pitchFamily="34" charset="0"/>
              <a:buChar char="•"/>
            </a:pPr>
            <a:r>
              <a:rPr lang="fr-FR" sz="4500" i="1" dirty="0">
                <a:solidFill>
                  <a:schemeClr val="tx1"/>
                </a:solidFill>
                <a:latin typeface="Arabic Typesetting" panose="03020402040406030203" pitchFamily="66" charset="-78"/>
                <a:cs typeface="Arabic Typesetting" panose="03020402040406030203" pitchFamily="66" charset="-78"/>
              </a:rPr>
              <a:t>Manque </a:t>
            </a:r>
            <a:r>
              <a:rPr lang="fr-FR" sz="4500" i="1" dirty="0">
                <a:solidFill>
                  <a:schemeClr val="tx1"/>
                </a:solidFill>
                <a:latin typeface="Arabic Typesetting" panose="03020402040406030203" pitchFamily="66" charset="-78"/>
                <a:cs typeface="Arabic Typesetting" panose="03020402040406030203" pitchFamily="66" charset="-78"/>
              </a:rPr>
              <a:t>de concentration et d'attention </a:t>
            </a:r>
            <a:r>
              <a:rPr lang="fr-FR" sz="4500" i="1" dirty="0">
                <a:solidFill>
                  <a:schemeClr val="tx1"/>
                </a:solidFill>
                <a:latin typeface="Arabic Typesetting" panose="03020402040406030203" pitchFamily="66" charset="-78"/>
                <a:cs typeface="Arabic Typesetting" panose="03020402040406030203" pitchFamily="66" charset="-78"/>
              </a:rPr>
              <a:t>familiale.</a:t>
            </a:r>
            <a:endParaRPr lang="ar-TN" sz="4500" i="1" dirty="0">
              <a:solidFill>
                <a:schemeClr val="tx1"/>
              </a:solidFill>
              <a:latin typeface="Arabic Typesetting" panose="03020402040406030203" pitchFamily="66" charset="-78"/>
              <a:cs typeface="Arabic Typesetting" panose="03020402040406030203" pitchFamily="66" charset="-78"/>
            </a:endParaRPr>
          </a:p>
          <a:p>
            <a:pPr marL="285750" indent="-285750" algn="l">
              <a:buFont typeface="Arial" panose="020B0604020202020204" pitchFamily="34" charset="0"/>
              <a:buChar char="•"/>
            </a:pPr>
            <a:r>
              <a:rPr lang="fr-FR" sz="4500" i="1" dirty="0">
                <a:solidFill>
                  <a:schemeClr val="tx1"/>
                </a:solidFill>
                <a:latin typeface="Arabic Typesetting" panose="03020402040406030203" pitchFamily="66" charset="-78"/>
                <a:cs typeface="Arabic Typesetting" panose="03020402040406030203" pitchFamily="66" charset="-78"/>
              </a:rPr>
              <a:t>rompre les liens de parenté.</a:t>
            </a:r>
            <a:endParaRPr lang="ar-TN" sz="4500" i="1" dirty="0">
              <a:solidFill>
                <a:schemeClr val="tx1"/>
              </a:solidFill>
              <a:latin typeface="Arabic Typesetting" panose="03020402040406030203" pitchFamily="66" charset="-78"/>
              <a:cs typeface="Arabic Typesetting" panose="03020402040406030203" pitchFamily="66" charset="-78"/>
            </a:endParaRPr>
          </a:p>
          <a:p>
            <a:pPr marL="285750" indent="-285750" algn="l">
              <a:buFont typeface="Arial" panose="020B0604020202020204" pitchFamily="34" charset="0"/>
              <a:buChar char="•"/>
            </a:pPr>
            <a:r>
              <a:rPr lang="fr-FR" sz="4500" i="1" dirty="0">
                <a:solidFill>
                  <a:schemeClr val="tx1"/>
                </a:solidFill>
                <a:latin typeface="Arabic Typesetting" panose="03020402040406030203" pitchFamily="66" charset="-78"/>
                <a:cs typeface="Arabic Typesetting" panose="03020402040406030203" pitchFamily="66" charset="-78"/>
              </a:rPr>
              <a:t>L'échec </a:t>
            </a:r>
            <a:r>
              <a:rPr lang="fr-FR" sz="4500" i="1" dirty="0">
                <a:solidFill>
                  <a:schemeClr val="tx1"/>
                </a:solidFill>
                <a:latin typeface="Arabic Typesetting" panose="03020402040406030203" pitchFamily="66" charset="-78"/>
                <a:cs typeface="Arabic Typesetting" panose="03020402040406030203" pitchFamily="66" charset="-78"/>
              </a:rPr>
              <a:t>des relations affectives basées sur les réseaux </a:t>
            </a:r>
            <a:r>
              <a:rPr lang="fr-FR" sz="4500" i="1" dirty="0">
                <a:solidFill>
                  <a:schemeClr val="tx1"/>
                </a:solidFill>
                <a:latin typeface="Arabic Typesetting" panose="03020402040406030203" pitchFamily="66" charset="-78"/>
                <a:cs typeface="Arabic Typesetting" panose="03020402040406030203" pitchFamily="66" charset="-78"/>
              </a:rPr>
              <a:t>sociaux</a:t>
            </a:r>
            <a:r>
              <a:rPr lang="fr-FR" sz="3500" i="1" dirty="0">
                <a:solidFill>
                  <a:schemeClr val="tx1"/>
                </a:solidFill>
                <a:latin typeface="Arabic Typesetting" panose="03020402040406030203" pitchFamily="66" charset="-78"/>
                <a:cs typeface="Arabic Typesetting" panose="03020402040406030203" pitchFamily="66" charset="-78"/>
              </a:rPr>
              <a:t>.</a:t>
            </a:r>
          </a:p>
          <a:p>
            <a:pPr marL="285750" indent="-285750" algn="l">
              <a:buFont typeface="Wingdings" panose="05000000000000000000" pitchFamily="2" charset="2"/>
              <a:buChar char="Ø"/>
            </a:pPr>
            <a:r>
              <a:rPr lang="fr-FR" sz="2900" b="1" dirty="0">
                <a:solidFill>
                  <a:schemeClr val="tx1"/>
                </a:solidFill>
              </a:rPr>
              <a:t>Sur le plan relationnel:</a:t>
            </a:r>
            <a:endParaRPr lang="ar-TN" sz="2900" b="1" dirty="0">
              <a:solidFill>
                <a:schemeClr val="tx1"/>
              </a:solidFill>
            </a:endParaRPr>
          </a:p>
          <a:p>
            <a:pPr marL="285750" indent="-285750" algn="l">
              <a:buFont typeface="Arial" panose="020B0604020202020204" pitchFamily="34" charset="0"/>
              <a:buChar char="•"/>
            </a:pPr>
            <a:r>
              <a:rPr lang="fr-FR" sz="4500" i="1" dirty="0">
                <a:solidFill>
                  <a:schemeClr val="tx1"/>
                </a:solidFill>
                <a:latin typeface="Arabic Typesetting" panose="03020402040406030203" pitchFamily="66" charset="-78"/>
                <a:cs typeface="Arabic Typesetting" panose="03020402040406030203" pitchFamily="66" charset="-78"/>
              </a:rPr>
              <a:t>Taux élevé d'addiction et </a:t>
            </a:r>
            <a:r>
              <a:rPr lang="fr-FR" sz="4500" i="1" dirty="0">
                <a:solidFill>
                  <a:schemeClr val="tx1"/>
                </a:solidFill>
                <a:latin typeface="Arabic Typesetting" panose="03020402040406030203" pitchFamily="66" charset="-78"/>
                <a:cs typeface="Arabic Typesetting" panose="03020402040406030203" pitchFamily="66" charset="-78"/>
              </a:rPr>
              <a:t>d'autisme.</a:t>
            </a:r>
            <a:endParaRPr lang="ar-TN" sz="4500" i="1" dirty="0">
              <a:solidFill>
                <a:schemeClr val="tx1"/>
              </a:solidFill>
              <a:latin typeface="Arabic Typesetting" panose="03020402040406030203" pitchFamily="66" charset="-78"/>
              <a:cs typeface="Arabic Typesetting" panose="03020402040406030203" pitchFamily="66" charset="-78"/>
            </a:endParaRPr>
          </a:p>
          <a:p>
            <a:pPr marL="285750" indent="-285750" algn="l">
              <a:buFont typeface="Arial" panose="020B0604020202020204" pitchFamily="34" charset="0"/>
              <a:buChar char="•"/>
            </a:pPr>
            <a:r>
              <a:rPr lang="fr-FR" sz="4500" i="1" dirty="0">
                <a:solidFill>
                  <a:schemeClr val="tx1"/>
                </a:solidFill>
                <a:latin typeface="Arabic Typesetting" panose="03020402040406030203" pitchFamily="66" charset="-78"/>
                <a:cs typeface="Arabic Typesetting" panose="03020402040406030203" pitchFamily="66" charset="-78"/>
              </a:rPr>
              <a:t>Le taux élevé d'infidélité conjugale via les réseaux </a:t>
            </a:r>
            <a:r>
              <a:rPr lang="fr-FR" sz="4500" i="1" dirty="0">
                <a:solidFill>
                  <a:schemeClr val="tx1"/>
                </a:solidFill>
                <a:latin typeface="Arabic Typesetting" panose="03020402040406030203" pitchFamily="66" charset="-78"/>
                <a:cs typeface="Arabic Typesetting" panose="03020402040406030203" pitchFamily="66" charset="-78"/>
              </a:rPr>
              <a:t>sociaux.</a:t>
            </a:r>
            <a:endParaRPr lang="ar-TN" sz="4500" i="1" dirty="0">
              <a:solidFill>
                <a:schemeClr val="tx1"/>
              </a:solidFill>
              <a:latin typeface="Arabic Typesetting" panose="03020402040406030203" pitchFamily="66" charset="-78"/>
              <a:cs typeface="Arabic Typesetting" panose="03020402040406030203" pitchFamily="66" charset="-78"/>
            </a:endParaRPr>
          </a:p>
          <a:p>
            <a:pPr marL="285750" indent="-285750" algn="l">
              <a:buFont typeface="Arial" panose="020B0604020202020204" pitchFamily="34" charset="0"/>
              <a:buChar char="•"/>
            </a:pPr>
            <a:r>
              <a:rPr lang="fr-FR" sz="4500" i="1" dirty="0">
                <a:solidFill>
                  <a:schemeClr val="tx1"/>
                </a:solidFill>
                <a:latin typeface="Arabic Typesetting" panose="03020402040406030203" pitchFamily="66" charset="-78"/>
                <a:cs typeface="Arabic Typesetting" panose="03020402040406030203" pitchFamily="66" charset="-78"/>
              </a:rPr>
              <a:t>Le taux élevé de délinquance chez les </a:t>
            </a:r>
            <a:r>
              <a:rPr lang="fr-FR" sz="4500" i="1" dirty="0">
                <a:solidFill>
                  <a:schemeClr val="tx1"/>
                </a:solidFill>
                <a:latin typeface="Arabic Typesetting" panose="03020402040406030203" pitchFamily="66" charset="-78"/>
                <a:cs typeface="Arabic Typesetting" panose="03020402040406030203" pitchFamily="66" charset="-78"/>
              </a:rPr>
              <a:t>jeunes</a:t>
            </a:r>
            <a:r>
              <a:rPr lang="fr-FR" sz="3500" i="1" dirty="0">
                <a:solidFill>
                  <a:schemeClr val="tx1"/>
                </a:solidFill>
                <a:latin typeface="Arabic Typesetting" panose="03020402040406030203" pitchFamily="66" charset="-78"/>
                <a:cs typeface="Arabic Typesetting" panose="03020402040406030203" pitchFamily="66" charset="-78"/>
              </a:rPr>
              <a:t>.</a:t>
            </a:r>
          </a:p>
          <a:p>
            <a:pPr marL="285750" indent="-285750" algn="l">
              <a:buFont typeface="Wingdings" panose="05000000000000000000" pitchFamily="2" charset="2"/>
              <a:buChar char="Ø"/>
            </a:pPr>
            <a:r>
              <a:rPr lang="fr-FR" sz="2900" b="1" dirty="0">
                <a:solidFill>
                  <a:schemeClr val="tx1"/>
                </a:solidFill>
              </a:rPr>
              <a:t>Sur le plan factuel:</a:t>
            </a:r>
            <a:endParaRPr lang="ar-TN" sz="2900" b="1" dirty="0">
              <a:solidFill>
                <a:schemeClr val="tx1"/>
              </a:solidFill>
            </a:endParaRPr>
          </a:p>
          <a:p>
            <a:pPr marL="285750" indent="-285750" algn="l">
              <a:buFont typeface="Arial" panose="020B0604020202020204" pitchFamily="34" charset="0"/>
              <a:buChar char="•"/>
            </a:pPr>
            <a:r>
              <a:rPr lang="fr-FR" sz="4500" i="1" dirty="0">
                <a:solidFill>
                  <a:schemeClr val="tx1"/>
                </a:solidFill>
                <a:latin typeface="Arabic Typesetting" panose="03020402040406030203" pitchFamily="66" charset="-78"/>
                <a:cs typeface="Arabic Typesetting" panose="03020402040406030203" pitchFamily="66" charset="-78"/>
              </a:rPr>
              <a:t>Rupture des liens familiaux.</a:t>
            </a:r>
            <a:endParaRPr lang="ar-TN" sz="4500" i="1" dirty="0">
              <a:solidFill>
                <a:schemeClr val="tx1"/>
              </a:solidFill>
              <a:latin typeface="Arabic Typesetting" panose="03020402040406030203" pitchFamily="66" charset="-78"/>
              <a:cs typeface="Arabic Typesetting" panose="03020402040406030203" pitchFamily="66" charset="-78"/>
            </a:endParaRPr>
          </a:p>
          <a:p>
            <a:pPr marL="285750" indent="-285750" algn="l">
              <a:buFont typeface="Arial" panose="020B0604020202020204" pitchFamily="34" charset="0"/>
              <a:buChar char="•"/>
            </a:pPr>
            <a:r>
              <a:rPr lang="fr-FR" sz="4500" i="1" dirty="0">
                <a:solidFill>
                  <a:schemeClr val="tx1"/>
                </a:solidFill>
                <a:latin typeface="Arabic Typesetting" panose="03020402040406030203" pitchFamily="66" charset="-78"/>
                <a:cs typeface="Arabic Typesetting" panose="03020402040406030203" pitchFamily="66" charset="-78"/>
              </a:rPr>
              <a:t>Taux de criminalité élevé.</a:t>
            </a:r>
          </a:p>
          <a:p>
            <a:pPr marL="285750" indent="-285750" algn="l">
              <a:buFont typeface="Arial" panose="020B0604020202020204" pitchFamily="34" charset="0"/>
              <a:buChar char="•"/>
            </a:pPr>
            <a:r>
              <a:rPr lang="fr-FR" sz="4500" i="1" dirty="0">
                <a:solidFill>
                  <a:schemeClr val="tx1"/>
                </a:solidFill>
                <a:latin typeface="Arabic Typesetting" panose="03020402040406030203" pitchFamily="66" charset="-78"/>
                <a:cs typeface="Arabic Typesetting" panose="03020402040406030203" pitchFamily="66" charset="-78"/>
              </a:rPr>
              <a:t>Augmentation du taux des conflits des générations</a:t>
            </a:r>
            <a:r>
              <a:rPr lang="fr-FR" sz="4500" i="1" dirty="0">
                <a:solidFill>
                  <a:schemeClr val="tx1"/>
                </a:solidFill>
                <a:latin typeface="Arabic Typesetting" panose="03020402040406030203" pitchFamily="66" charset="-78"/>
                <a:cs typeface="Arabic Typesetting" panose="03020402040406030203" pitchFamily="66" charset="-78"/>
              </a:rPr>
              <a:t>.</a:t>
            </a:r>
            <a:endParaRPr lang="ar-TN" sz="4500" i="1" dirty="0">
              <a:solidFill>
                <a:schemeClr val="tx1"/>
              </a:solidFill>
              <a:latin typeface="Arabic Typesetting" panose="03020402040406030203" pitchFamily="66" charset="-78"/>
              <a:cs typeface="Arabic Typesetting" panose="03020402040406030203" pitchFamily="66" charset="-78"/>
            </a:endParaRPr>
          </a:p>
          <a:p>
            <a:pPr algn="l"/>
            <a:endParaRPr lang="ar-TN" dirty="0" smtClean="0"/>
          </a:p>
          <a:p>
            <a:pPr algn="l"/>
            <a:endParaRPr lang="fr-FR" dirty="0"/>
          </a:p>
        </p:txBody>
      </p:sp>
      <p:sp>
        <p:nvSpPr>
          <p:cNvPr id="4" name="Espace réservé du numéro de diapositive 3"/>
          <p:cNvSpPr>
            <a:spLocks noGrp="1"/>
          </p:cNvSpPr>
          <p:nvPr>
            <p:ph type="sldNum" sz="quarter" idx="12"/>
          </p:nvPr>
        </p:nvSpPr>
        <p:spPr>
          <a:xfrm>
            <a:off x="8447701" y="6318504"/>
            <a:ext cx="683339" cy="274319"/>
          </a:xfrm>
        </p:spPr>
        <p:txBody>
          <a:bodyPr/>
          <a:lstStyle/>
          <a:p>
            <a:fld id="{9AFE2CE5-54AA-4E65-B32C-24F1BA0EA47B}" type="slidenum">
              <a:rPr lang="fr-FR" sz="1600" smtClean="0">
                <a:solidFill>
                  <a:schemeClr val="tx1"/>
                </a:solidFill>
              </a:rPr>
              <a:t>4</a:t>
            </a:fld>
            <a:endParaRPr lang="fr-FR" sz="1600" dirty="0">
              <a:solidFill>
                <a:schemeClr val="tx1"/>
              </a:solidFill>
            </a:endParaRPr>
          </a:p>
        </p:txBody>
      </p:sp>
    </p:spTree>
    <p:extLst>
      <p:ext uri="{BB962C8B-B14F-4D97-AF65-F5344CB8AC3E}">
        <p14:creationId xmlns:p14="http://schemas.microsoft.com/office/powerpoint/2010/main" val="715228460"/>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 calcmode="lin" valueType="num">
                                      <p:cBhvr additive="base">
                                        <p:cTn id="1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anim calcmode="lin" valueType="num">
                                      <p:cBhvr additive="base">
                                        <p:cTn id="19"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
                                            <p:txEl>
                                              <p:pRg st="1" end="1"/>
                                            </p:txEl>
                                          </p:spTgt>
                                        </p:tgtEl>
                                        <p:attrNameLst>
                                          <p:attrName>style.visibility</p:attrName>
                                        </p:attrNameLst>
                                      </p:cBhvr>
                                      <p:to>
                                        <p:strVal val="visible"/>
                                      </p:to>
                                    </p:set>
                                    <p:animEffect transition="in" filter="fade">
                                      <p:cBhvr>
                                        <p:cTn id="25" dur="500"/>
                                        <p:tgtEl>
                                          <p:spTgt spid="3">
                                            <p:txEl>
                                              <p:pRg st="1" end="1"/>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500"/>
                                        <p:tgtEl>
                                          <p:spTgt spid="3">
                                            <p:txEl>
                                              <p:pRg st="2" end="2"/>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Effect transition="in" filter="fade">
                                      <p:cBhvr>
                                        <p:cTn id="31" dur="500"/>
                                        <p:tgtEl>
                                          <p:spTgt spid="3">
                                            <p:txEl>
                                              <p:pRg st="3" end="3"/>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3">
                                            <p:txEl>
                                              <p:pRg st="5" end="5"/>
                                            </p:txEl>
                                          </p:spTgt>
                                        </p:tgtEl>
                                        <p:attrNameLst>
                                          <p:attrName>style.visibility</p:attrName>
                                        </p:attrNameLst>
                                      </p:cBhvr>
                                      <p:to>
                                        <p:strVal val="visible"/>
                                      </p:to>
                                    </p:set>
                                    <p:animEffect transition="in" filter="fade">
                                      <p:cBhvr>
                                        <p:cTn id="36" dur="500"/>
                                        <p:tgtEl>
                                          <p:spTgt spid="3">
                                            <p:txEl>
                                              <p:pRg st="5" end="5"/>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animEffect transition="in" filter="fade">
                                      <p:cBhvr>
                                        <p:cTn id="39" dur="500"/>
                                        <p:tgtEl>
                                          <p:spTgt spid="3">
                                            <p:txEl>
                                              <p:pRg st="6" end="6"/>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animEffect transition="in" filter="fade">
                                      <p:cBhvr>
                                        <p:cTn id="47" dur="500"/>
                                        <p:tgtEl>
                                          <p:spTgt spid="3">
                                            <p:txEl>
                                              <p:pRg st="9" end="9"/>
                                            </p:txEl>
                                          </p:spTgt>
                                        </p:tgtEl>
                                      </p:cBhvr>
                                    </p:animEffect>
                                  </p:childTnLst>
                                </p:cTn>
                              </p:par>
                              <p:par>
                                <p:cTn id="48" presetID="10" presetClass="entr" presetSubtype="0" fill="hold" nodeType="withEffect">
                                  <p:stCondLst>
                                    <p:cond delay="0"/>
                                  </p:stCondLst>
                                  <p:childTnLst>
                                    <p:set>
                                      <p:cBhvr>
                                        <p:cTn id="49" dur="1" fill="hold">
                                          <p:stCondLst>
                                            <p:cond delay="0"/>
                                          </p:stCondLst>
                                        </p:cTn>
                                        <p:tgtEl>
                                          <p:spTgt spid="3">
                                            <p:txEl>
                                              <p:pRg st="10" end="10"/>
                                            </p:txEl>
                                          </p:spTgt>
                                        </p:tgtEl>
                                        <p:attrNameLst>
                                          <p:attrName>style.visibility</p:attrName>
                                        </p:attrNameLst>
                                      </p:cBhvr>
                                      <p:to>
                                        <p:strVal val="visible"/>
                                      </p:to>
                                    </p:set>
                                    <p:animEffect transition="in" filter="fade">
                                      <p:cBhvr>
                                        <p:cTn id="50" dur="500"/>
                                        <p:tgtEl>
                                          <p:spTgt spid="3">
                                            <p:txEl>
                                              <p:pRg st="10" end="10"/>
                                            </p:txEl>
                                          </p:spTgt>
                                        </p:tgtEl>
                                      </p:cBhvr>
                                    </p:animEffect>
                                  </p:childTnLst>
                                </p:cTn>
                              </p:par>
                              <p:par>
                                <p:cTn id="51" presetID="10" presetClass="entr" presetSubtype="0" fill="hold" nodeType="withEffect">
                                  <p:stCondLst>
                                    <p:cond delay="0"/>
                                  </p:stCondLst>
                                  <p:childTnLst>
                                    <p:set>
                                      <p:cBhvr>
                                        <p:cTn id="52" dur="1" fill="hold">
                                          <p:stCondLst>
                                            <p:cond delay="0"/>
                                          </p:stCondLst>
                                        </p:cTn>
                                        <p:tgtEl>
                                          <p:spTgt spid="3">
                                            <p:txEl>
                                              <p:pRg st="11" end="11"/>
                                            </p:txEl>
                                          </p:spTgt>
                                        </p:tgtEl>
                                        <p:attrNameLst>
                                          <p:attrName>style.visibility</p:attrName>
                                        </p:attrNameLst>
                                      </p:cBhvr>
                                      <p:to>
                                        <p:strVal val="visible"/>
                                      </p:to>
                                    </p:set>
                                    <p:animEffect transition="in" filter="fade">
                                      <p:cBhvr>
                                        <p:cTn id="53"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Facette">
  <a:themeElements>
    <a:clrScheme name="Facette">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te">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te">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Facette">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themeOverride>
</file>

<file path=docProps/app.xml><?xml version="1.0" encoding="utf-8"?>
<Properties xmlns="http://schemas.openxmlformats.org/officeDocument/2006/extended-properties" xmlns:vt="http://schemas.openxmlformats.org/officeDocument/2006/docPropsVTypes">
  <Template/>
  <TotalTime>62</TotalTime>
  <Words>212</Words>
  <Application>Microsoft Office PowerPoint</Application>
  <PresentationFormat>Grand écran</PresentationFormat>
  <Paragraphs>24</Paragraphs>
  <Slides>4</Slides>
  <Notes>1</Notes>
  <HiddenSlides>0</HiddenSlides>
  <MMClips>0</MMClips>
  <ScaleCrop>false</ScaleCrop>
  <HeadingPairs>
    <vt:vector size="6" baseType="variant">
      <vt:variant>
        <vt:lpstr>Polices utilisées</vt:lpstr>
      </vt:variant>
      <vt:variant>
        <vt:i4>7</vt:i4>
      </vt:variant>
      <vt:variant>
        <vt:lpstr>Thème</vt:lpstr>
      </vt:variant>
      <vt:variant>
        <vt:i4>1</vt:i4>
      </vt:variant>
      <vt:variant>
        <vt:lpstr>Titres des diapositives</vt:lpstr>
      </vt:variant>
      <vt:variant>
        <vt:i4>4</vt:i4>
      </vt:variant>
    </vt:vector>
  </HeadingPairs>
  <TitlesOfParts>
    <vt:vector size="12" baseType="lpstr">
      <vt:lpstr>Arabic Typesetting</vt:lpstr>
      <vt:lpstr>Arial</vt:lpstr>
      <vt:lpstr>Calibri</vt:lpstr>
      <vt:lpstr>Tahoma</vt:lpstr>
      <vt:lpstr>Trebuchet MS</vt:lpstr>
      <vt:lpstr>Wingdings</vt:lpstr>
      <vt:lpstr>Wingdings 3</vt:lpstr>
      <vt:lpstr>Facette</vt:lpstr>
      <vt:lpstr>Sujet: Les réseaux sociaux renforcent-ils ou dégradent-ils les relations humaines ?</vt:lpstr>
      <vt:lpstr>Définition des réseaux sociaux</vt:lpstr>
      <vt:lpstr>Sujet: Les réseaux sociaux renforcent-ils ou dégradent-ils les relations humaines ?</vt:lpstr>
      <vt:lpstr>Les inconvénients des réseaux sociaux</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Sujet: Les réseaux sociaux renforcent-ils ou dégradent-ils les relations humaines ?</dc:title>
  <dc:creator>Compte Microsoft</dc:creator>
  <cp:lastModifiedBy>Compte Microsoft</cp:lastModifiedBy>
  <cp:revision>8</cp:revision>
  <dcterms:created xsi:type="dcterms:W3CDTF">2022-05-11T18:11:05Z</dcterms:created>
  <dcterms:modified xsi:type="dcterms:W3CDTF">2022-05-11T19:13:56Z</dcterms:modified>
</cp:coreProperties>
</file>