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1" r:id="rId4"/>
    <p:sldId id="285" r:id="rId5"/>
    <p:sldId id="258" r:id="rId6"/>
    <p:sldId id="284" r:id="rId7"/>
    <p:sldId id="287" r:id="rId8"/>
    <p:sldId id="259" r:id="rId9"/>
    <p:sldId id="291" r:id="rId10"/>
    <p:sldId id="290" r:id="rId11"/>
    <p:sldId id="288" r:id="rId12"/>
    <p:sldId id="292" r:id="rId13"/>
    <p:sldId id="282" r:id="rId14"/>
    <p:sldId id="283" r:id="rId15"/>
    <p:sldId id="27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5B5"/>
    <a:srgbClr val="82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100" cy="30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63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583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513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479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568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 txBox="1"/>
          <p:nvPr/>
        </p:nvSpPr>
        <p:spPr>
          <a:xfrm>
            <a:off x="3884760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49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64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44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3884760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3884760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43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65" name="Shape 65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81" name="Shape 81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82" name="Shape 82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3" name="Shape 83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4" name="Shape 84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5" name="Shape 85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6" name="Shape 86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87" name="Shape 87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88" name="Shape 88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Shape 89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90" name="Shape 90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Shape 91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Shape 92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3" name="Shape 93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4" name="Shape 94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5" name="Shape 95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6" name="Shape 96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7" name="Shape 97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98" name="Shape 98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99" name="Shape 99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0" name="Shape 100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1" name="Shape 101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2" name="Shape 102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3" name="Shape 103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04" name="Shape 104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05" name="Shape 105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Shape 106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Shape 107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Shape 108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Shape 109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0" name="Shape 110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1" name="Shape 111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2" name="Shape 112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3" name="Shape 113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4" name="Shape 114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200" cy="33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76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 rot="5400000">
            <a:off x="7402350" y="2296906"/>
            <a:ext cx="5301300" cy="168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 rot="5400000">
            <a:off x="2438442" y="-653143"/>
            <a:ext cx="5301300" cy="75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294920" y="504000"/>
            <a:ext cx="9600900" cy="11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subTitle" idx="1"/>
          </p:nvPr>
        </p:nvSpPr>
        <p:spPr>
          <a:xfrm>
            <a:off x="1294920" y="1981080"/>
            <a:ext cx="9600900" cy="3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133" name="Shape 133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149" name="Shape 149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150" name="Shape 150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1" name="Shape 151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2" name="Shape 152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3" name="Shape 153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4" name="Shape 154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55" name="Shape 155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56" name="Shape 156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Shape 158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Shape 159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60" name="Shape 160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1" name="Shape 161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2" name="Shape 162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3" name="Shape 163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4" name="Shape 164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166" name="Shape 166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167" name="Shape 167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9" name="Shape 169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0" name="Shape 170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1" name="Shape 171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72" name="Shape 172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73" name="Shape 173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Shape 175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Shape 176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Shape 177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8" name="Shape 178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9" name="Shape 179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0" name="Shape 180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1" name="Shape 181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2" name="Shape 182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295400" y="5431535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Shape 201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202" name="Shape 202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3" name="Shape 20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6" name="Shape 20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18" name="Shape 218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19" name="Shape 219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0" name="Shape 220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1" name="Shape 221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2" name="Shape 222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3" name="Shape 223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24" name="Shape 224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25" name="Shape 225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Shape 226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Shape 227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Shape 228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Shape 229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30" name="Shape 230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1" name="Shape 231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2" name="Shape 232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3" name="Shape 233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4" name="Shape 234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35" name="Shape 235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36" name="Shape 236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7" name="Shape 237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8" name="Shape 238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9" name="Shape 239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0" name="Shape 240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41" name="Shape 241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42" name="Shape 242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Shape 243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Shape 244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Shape 245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Shape 246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Shape 247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8" name="Shape 248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9" name="Shape 249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0" name="Shape 250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1" name="Shape 251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252" name="Shape 252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Shape 25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257" name="Shape 25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1" name="Shape 26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73" name="Shape 27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74" name="Shape 27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5" name="Shape 27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6" name="Shape 27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7" name="Shape 27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8" name="Shape 27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79" name="Shape 27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80" name="Shape 28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85" name="Shape 28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6" name="Shape 28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7" name="Shape 28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8" name="Shape 28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9" name="Shape 28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90" name="Shape 29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91" name="Shape 29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2" name="Shape 29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3" name="Shape 29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5" name="Shape 29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6" name="Shape 29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97" name="Shape 29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Shape 30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Shape 30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02" name="Shape 30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3" name="Shape 30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4" name="Shape 30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5" name="Shape 30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6" name="Shape 30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07" name="Shape 30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800" cy="57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2"/>
          </p:nvPr>
        </p:nvSpPr>
        <p:spPr>
          <a:xfrm>
            <a:off x="7913152" y="2995011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1" name="Shape 311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2" name="Shape 312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Shape 31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317" name="Shape 31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9" name="Shape 31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333" name="Shape 33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334" name="Shape 33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5" name="Shape 33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6" name="Shape 33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7" name="Shape 33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8" name="Shape 33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39" name="Shape 33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40" name="Shape 34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Shape 34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Shape 34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Shape 34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Shape 34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45" name="Shape 34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6" name="Shape 34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7" name="Shape 34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8" name="Shape 34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9" name="Shape 34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50" name="Shape 35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351" name="Shape 35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4" name="Shape 35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5" name="Shape 35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56" name="Shape 35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57" name="Shape 35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Shape 35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Shape 35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Shape 36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Shape 36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2" name="Shape 36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3" name="Shape 36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4" name="Shape 36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6" name="Shape 36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67" name="Shape 36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>
            <a:spLocks noGrp="1"/>
          </p:cNvSpPr>
          <p:nvPr>
            <p:ph type="pic" idx="2"/>
          </p:nvPr>
        </p:nvSpPr>
        <p:spPr>
          <a:xfrm>
            <a:off x="4412" y="-158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buClr>
                <a:srgbClr val="959595"/>
              </a:buClr>
              <a:buFont typeface="Arial"/>
              <a:buNone/>
              <a:defRPr sz="20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9" name="Shape 369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399"/>
            <a:ext cx="3810000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7" name="Shape 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3" name="Shape 2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4" name="Shape 2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" name="Shape 2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6" name="Shape 2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" name="Shape 2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" name="Shape 2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" name="Shape 2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0" name="Shape 3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Shape 3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Shape 3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Shape 3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Shape 3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5" name="Shape 3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" name="Shape 3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" name="Shape 3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8" name="Shape 3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9" name="Shape 3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40" name="Shape 4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41" name="Shape 4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2" name="Shape 4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3" name="Shape 4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4" name="Shape 4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5" name="Shape 45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46" name="Shape 4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47" name="Shape 4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Shape 4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Shape 4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Shape 5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Shape 5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2" name="Shape 5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3" name="Shape 5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4" name="Shape 5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5" name="Shape 5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6" name="Shape 5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Shape 6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200" cy="3383400"/>
          </a:xfrm>
          <a:prstGeom prst="rect">
            <a:avLst/>
          </a:prstGeom>
        </p:spPr>
        <p:txBody>
          <a:bodyPr lIns="91425" tIns="91425" rIns="91425" bIns="91425" numCol="1" anchor="b" anchorCtr="1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dirty="0" smtClean="0">
                <a:solidFill>
                  <a:srgbClr val="4B85B5"/>
                </a:solidFill>
              </a:rPr>
              <a:t>JPA Modeler</a:t>
            </a:r>
            <a:endParaRPr dirty="0">
              <a:solidFill>
                <a:srgbClr val="4B85B5"/>
              </a:solidFill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subTitle" idx="1"/>
          </p:nvPr>
        </p:nvSpPr>
        <p:spPr>
          <a:xfrm>
            <a:off x="3060441" y="5423939"/>
            <a:ext cx="7837603" cy="457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Java EE 8 code generation tool.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" y="-1"/>
            <a:ext cx="3464085" cy="3052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29" y="155081"/>
            <a:ext cx="2614817" cy="100797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94" y="5208879"/>
            <a:ext cx="748307" cy="768291"/>
          </a:xfrm>
          <a:prstGeom prst="rect">
            <a:avLst/>
          </a:prstGeom>
        </p:spPr>
      </p:pic>
      <p:sp>
        <p:nvSpPr>
          <p:cNvPr id="550" name="Shape 550"/>
          <p:cNvSpPr txBox="1"/>
          <p:nvPr/>
        </p:nvSpPr>
        <p:spPr>
          <a:xfrm>
            <a:off x="3351450" y="2904150"/>
            <a:ext cx="5489100" cy="10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b="1">
                <a:solidFill>
                  <a:schemeClr val="accent1"/>
                </a:solidFill>
              </a:rPr>
              <a:t>Let’s build an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" y="2904150"/>
            <a:ext cx="2838846" cy="3277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7" y="5161411"/>
            <a:ext cx="1051004" cy="1079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6" y="5593025"/>
            <a:ext cx="572882" cy="58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7" y="5787291"/>
            <a:ext cx="441404" cy="4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06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Power of Visualization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48344" y="1284204"/>
            <a:ext cx="9358747" cy="3510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Simplify the </a:t>
            </a:r>
            <a:r>
              <a:rPr lang="en-US" sz="3600" dirty="0" smtClean="0">
                <a:solidFill>
                  <a:srgbClr val="2D2E2D"/>
                </a:solidFill>
              </a:rPr>
              <a:t>solution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Concentrate on Architecture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OOPS-</a:t>
            </a:r>
            <a:r>
              <a:rPr lang="en-US" sz="3600" dirty="0" err="1">
                <a:solidFill>
                  <a:srgbClr val="2D2E2D"/>
                </a:solidFill>
              </a:rPr>
              <a:t>ify</a:t>
            </a:r>
            <a:r>
              <a:rPr lang="en-US" sz="3600" dirty="0">
                <a:solidFill>
                  <a:srgbClr val="2D2E2D"/>
                </a:solidFill>
              </a:rPr>
              <a:t> </a:t>
            </a:r>
            <a:r>
              <a:rPr lang="en-US" sz="3600" dirty="0" smtClean="0">
                <a:solidFill>
                  <a:srgbClr val="2D2E2D"/>
                </a:solidFill>
              </a:rPr>
              <a:t>yourself</a:t>
            </a:r>
            <a:endParaRPr lang="en-US" sz="3600" dirty="0">
              <a:solidFill>
                <a:srgbClr val="2D2E2D"/>
              </a:solidFill>
            </a:endParaRP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Easy </a:t>
            </a:r>
            <a:r>
              <a:rPr lang="en-US" sz="3600" dirty="0" smtClean="0">
                <a:solidFill>
                  <a:srgbClr val="2D2E2D"/>
                </a:solidFill>
              </a:rPr>
              <a:t>knowledge transfer </a:t>
            </a:r>
            <a:r>
              <a:rPr lang="en-US" sz="2400" dirty="0" smtClean="0">
                <a:solidFill>
                  <a:srgbClr val="2D2E2D"/>
                </a:solidFill>
              </a:rPr>
              <a:t>with Reverse Engineering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600" dirty="0">
              <a:solidFill>
                <a:srgbClr val="2D2E2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705">
            <a:off x="8451224" y="3749288"/>
            <a:ext cx="4242319" cy="26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389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DB Modeler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48345" y="1284204"/>
            <a:ext cx="8790638" cy="3510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Design schema </a:t>
            </a:r>
            <a:r>
              <a:rPr lang="en-US" sz="3600" dirty="0" smtClean="0">
                <a:solidFill>
                  <a:srgbClr val="2D2E2D"/>
                </a:solidFill>
              </a:rPr>
              <a:t>transparently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Multi Database support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Generate SQL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ORM knowledge not required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6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918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/>
            <a:r>
              <a:rPr lang="en-US" dirty="0" err="1" smtClean="0"/>
              <a:t>JPA_Modeler.vision</a:t>
            </a:r>
            <a:r>
              <a:rPr lang="en-US" dirty="0"/>
              <a:t>()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2417618" y="1409700"/>
            <a:ext cx="8790638" cy="11118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 smtClean="0">
                <a:solidFill>
                  <a:srgbClr val="2D2E2D"/>
                </a:solidFill>
              </a:rPr>
              <a:t>Developer Role :  Design the architecture</a:t>
            </a: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 smtClean="0">
                <a:solidFill>
                  <a:srgbClr val="2D2E2D"/>
                </a:solidFill>
              </a:rPr>
              <a:t>JPA </a:t>
            </a:r>
            <a:r>
              <a:rPr lang="en-US" sz="2400" dirty="0">
                <a:solidFill>
                  <a:srgbClr val="2D2E2D"/>
                </a:solidFill>
              </a:rPr>
              <a:t>Modeler Role : Generate the JPA Entity </a:t>
            </a: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rgbClr val="2D2E2D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rgbClr val="2D2E2D"/>
              </a:solidFill>
            </a:endParaRPr>
          </a:p>
        </p:txBody>
      </p:sp>
      <p:sp>
        <p:nvSpPr>
          <p:cNvPr id="6" name="Shape 411"/>
          <p:cNvSpPr txBox="1"/>
          <p:nvPr/>
        </p:nvSpPr>
        <p:spPr>
          <a:xfrm>
            <a:off x="2286071" y="3034144"/>
            <a:ext cx="8790638" cy="29371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 smtClean="0">
                <a:solidFill>
                  <a:srgbClr val="2D2E2D"/>
                </a:solidFill>
              </a:rPr>
              <a:t>Create </a:t>
            </a:r>
            <a:r>
              <a:rPr lang="en-US" sz="2400" dirty="0">
                <a:solidFill>
                  <a:srgbClr val="2D2E2D"/>
                </a:solidFill>
              </a:rPr>
              <a:t>Java EE 8 application in seconds with your preference</a:t>
            </a: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 smtClean="0">
              <a:solidFill>
                <a:srgbClr val="2D2E2D"/>
              </a:solidFill>
            </a:endParaRP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rgbClr val="2D2E2D"/>
              </a:solidFill>
            </a:endParaRP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b="1" dirty="0" err="1">
                <a:solidFill>
                  <a:srgbClr val="2D2E2D"/>
                </a:solidFill>
              </a:rPr>
              <a:t>IssueTracker</a:t>
            </a:r>
            <a:r>
              <a:rPr lang="en-US" sz="2400" b="1" dirty="0">
                <a:solidFill>
                  <a:srgbClr val="2D2E2D"/>
                </a:solidFill>
              </a:rPr>
              <a:t> :</a:t>
            </a:r>
            <a:r>
              <a:rPr lang="en-US" sz="2400" dirty="0">
                <a:solidFill>
                  <a:srgbClr val="2D2E2D"/>
                </a:solidFill>
              </a:rPr>
              <a:t> github.com/jGauravGupta/</a:t>
            </a:r>
            <a:r>
              <a:rPr lang="en-US" sz="2400" b="1" dirty="0" err="1">
                <a:solidFill>
                  <a:srgbClr val="2D2E2D"/>
                </a:solidFill>
              </a:rPr>
              <a:t>JPAModeler</a:t>
            </a:r>
            <a:r>
              <a:rPr lang="en-US" sz="2400" dirty="0">
                <a:solidFill>
                  <a:srgbClr val="2D2E2D"/>
                </a:solidFill>
              </a:rPr>
              <a:t>/issues</a:t>
            </a:r>
          </a:p>
          <a:p>
            <a:pPr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b="1" dirty="0" smtClean="0">
                <a:solidFill>
                  <a:srgbClr val="2D2E2D"/>
                </a:solidFill>
              </a:rPr>
              <a:t>                       :</a:t>
            </a:r>
            <a:r>
              <a:rPr lang="en-US" sz="2400" dirty="0" smtClean="0">
                <a:solidFill>
                  <a:srgbClr val="2D2E2D"/>
                </a:solidFill>
              </a:rPr>
              <a:t> github.com/jGauravGupta/</a:t>
            </a:r>
            <a:r>
              <a:rPr lang="en-US" sz="2400" b="1" dirty="0" err="1" smtClean="0">
                <a:solidFill>
                  <a:srgbClr val="2D2E2D"/>
                </a:solidFill>
              </a:rPr>
              <a:t>jCode</a:t>
            </a:r>
            <a:r>
              <a:rPr lang="en-US" sz="2400" dirty="0" smtClean="0">
                <a:solidFill>
                  <a:srgbClr val="2D2E2D"/>
                </a:solidFill>
              </a:rPr>
              <a:t>/issues</a:t>
            </a:r>
            <a:endParaRPr lang="en-US" sz="2400" dirty="0">
              <a:solidFill>
                <a:srgbClr val="2D2E2D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9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/>
            <a:r>
              <a:rPr lang="en-US" dirty="0"/>
              <a:t>Contact US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2457450" y="1714500"/>
            <a:ext cx="8695388" cy="4076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>
                <a:solidFill>
                  <a:schemeClr val="accent1"/>
                </a:solidFill>
              </a:rPr>
              <a:t>Twitter </a:t>
            </a:r>
            <a:r>
              <a:rPr lang="en-US" sz="2400" dirty="0" smtClean="0">
                <a:solidFill>
                  <a:schemeClr val="accent1"/>
                </a:solidFill>
              </a:rPr>
              <a:t>:</a:t>
            </a:r>
            <a:r>
              <a:rPr lang="en-US" sz="2400" dirty="0" smtClean="0">
                <a:solidFill>
                  <a:srgbClr val="2D2E2D"/>
                </a:solidFill>
              </a:rPr>
              <a:t>	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JPAModeler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 err="1" smtClean="0">
                <a:solidFill>
                  <a:schemeClr val="accent1"/>
                </a:solidFill>
              </a:rPr>
              <a:t>Youtube</a:t>
            </a:r>
            <a:r>
              <a:rPr lang="en-US" sz="2400" dirty="0" smtClean="0">
                <a:solidFill>
                  <a:schemeClr val="accent1"/>
                </a:solidFill>
              </a:rPr>
              <a:t> :</a:t>
            </a:r>
            <a:r>
              <a:rPr lang="en-US" sz="2400" dirty="0" smtClean="0">
                <a:solidFill>
                  <a:srgbClr val="2D2E2D"/>
                </a:solidFill>
              </a:rPr>
              <a:t>	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youtube.com/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JPAModeler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>
                <a:solidFill>
                  <a:schemeClr val="accent1"/>
                </a:solidFill>
              </a:rPr>
              <a:t>Website </a:t>
            </a:r>
            <a:r>
              <a:rPr lang="en-US" sz="2400" dirty="0" smtClean="0">
                <a:solidFill>
                  <a:schemeClr val="accent1"/>
                </a:solidFill>
              </a:rPr>
              <a:t>:</a:t>
            </a:r>
            <a:r>
              <a:rPr lang="en-US" sz="2400" dirty="0" smtClean="0">
                <a:solidFill>
                  <a:srgbClr val="2D2E2D"/>
                </a:solidFill>
              </a:rPr>
              <a:t> 	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jpamodeler.github.io </a:t>
            </a: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 err="1">
                <a:solidFill>
                  <a:schemeClr val="accent1"/>
                </a:solidFill>
              </a:rPr>
              <a:t>Github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:</a:t>
            </a:r>
            <a:r>
              <a:rPr lang="en-US" sz="2400" dirty="0" smtClean="0">
                <a:solidFill>
                  <a:srgbClr val="2D2E2D"/>
                </a:solidFill>
              </a:rPr>
              <a:t>	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github.com/jGauravGupta/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JPAModeler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813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/>
        </p:nvSpPr>
        <p:spPr>
          <a:xfrm>
            <a:off x="2407228" y="3288046"/>
            <a:ext cx="7219950" cy="8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/>
            <a:r>
              <a:rPr lang="en-US" sz="6000" b="1" dirty="0" smtClean="0">
                <a:solidFill>
                  <a:schemeClr val="accent1"/>
                </a:solidFill>
              </a:rPr>
              <a:t>That’s </a:t>
            </a:r>
            <a:r>
              <a:rPr lang="en-US" sz="6000" b="1" dirty="0">
                <a:solidFill>
                  <a:schemeClr val="accent1"/>
                </a:solidFill>
              </a:rPr>
              <a:t>all </a:t>
            </a:r>
            <a:r>
              <a:rPr lang="en-US" sz="6000" b="1" dirty="0" smtClean="0">
                <a:solidFill>
                  <a:schemeClr val="accent1"/>
                </a:solidFill>
              </a:rPr>
              <a:t>folks!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12261" y="4136746"/>
            <a:ext cx="3599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Thank you :)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5976" y="5501676"/>
            <a:ext cx="5161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Follow us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</a:rPr>
              <a:t>JPAModeler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72" y="-14917"/>
            <a:ext cx="4073061" cy="344148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1295400" y="1335909"/>
            <a:ext cx="2895515" cy="452586"/>
          </a:xfrm>
          <a:prstGeom prst="rect">
            <a:avLst/>
          </a:prstGeom>
        </p:spPr>
        <p:txBody>
          <a:bodyPr lIns="91425" tIns="91425" rIns="91425" bIns="91425" numCol="1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0" dirty="0"/>
              <a:t>Gaurav Gupta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1696063" y="2004353"/>
            <a:ext cx="9629191" cy="21392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sz="1800" dirty="0"/>
              <a:t>Technical </a:t>
            </a:r>
            <a:r>
              <a:rPr sz="1800" dirty="0" smtClean="0"/>
              <a:t>Leader</a:t>
            </a:r>
            <a:endParaRPr lang="en-US" sz="1800" dirty="0" smtClean="0"/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1800" dirty="0" smtClean="0"/>
              <a:t>JPA Modeler	  </a:t>
            </a:r>
            <a:r>
              <a:rPr lang="en-US" sz="1800" u="sng" dirty="0" smtClean="0">
                <a:solidFill>
                  <a:srgbClr val="00B0F0"/>
                </a:solidFill>
              </a:rPr>
              <a:t>http://jpamodeler.github.io</a:t>
            </a:r>
            <a:endParaRPr sz="1800" u="sng" dirty="0">
              <a:solidFill>
                <a:srgbClr val="00B0F0"/>
              </a:solidFill>
            </a:endParaRPr>
          </a:p>
          <a:p>
            <a:pPr marL="228600" marR="0" lvl="0" indent="-215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Font typeface="Arial"/>
              <a:buChar char="▪"/>
            </a:pPr>
            <a:r>
              <a:rPr sz="1800" dirty="0"/>
              <a:t>Author of </a:t>
            </a:r>
            <a:r>
              <a:rPr sz="1800" dirty="0" err="1" smtClean="0"/>
              <a:t>jBatch</a:t>
            </a:r>
            <a:r>
              <a:rPr lang="en-US" sz="1800" dirty="0" smtClean="0"/>
              <a:t> </a:t>
            </a:r>
            <a:r>
              <a:rPr sz="1800" dirty="0" smtClean="0"/>
              <a:t>Suite</a:t>
            </a:r>
            <a:r>
              <a:rPr sz="1800" dirty="0"/>
              <a:t>, </a:t>
            </a:r>
            <a:r>
              <a:rPr sz="1800" dirty="0" err="1"/>
              <a:t>jBPMN</a:t>
            </a:r>
            <a:r>
              <a:rPr sz="1800" dirty="0"/>
              <a:t>, </a:t>
            </a:r>
            <a:r>
              <a:rPr sz="1800" dirty="0" err="1"/>
              <a:t>jFX</a:t>
            </a:r>
            <a:r>
              <a:rPr sz="1800" dirty="0"/>
              <a:t> </a:t>
            </a:r>
            <a:r>
              <a:rPr sz="1800" dirty="0" err="1"/>
              <a:t>Fluidon</a:t>
            </a:r>
            <a:r>
              <a:rPr sz="1800" dirty="0"/>
              <a:t>, </a:t>
            </a:r>
            <a:r>
              <a:rPr lang="en-US" sz="1800" dirty="0" err="1" smtClean="0"/>
              <a:t>NBModeler</a:t>
            </a:r>
            <a:r>
              <a:rPr lang="en-US" sz="1800" dirty="0" smtClean="0"/>
              <a:t> </a:t>
            </a:r>
            <a:r>
              <a:rPr sz="1800" dirty="0" smtClean="0"/>
              <a:t>and </a:t>
            </a:r>
            <a:r>
              <a:rPr sz="1800" dirty="0"/>
              <a:t>JS CSS Minify Compress etc</a:t>
            </a:r>
            <a:r>
              <a:rPr sz="1800" dirty="0" smtClean="0"/>
              <a:t>.</a:t>
            </a:r>
            <a:endParaRPr lang="en-US" sz="1800" dirty="0" smtClean="0"/>
          </a:p>
          <a:p>
            <a:pPr marL="228600" marR="0" lvl="0" indent="-215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Font typeface="Arial"/>
              <a:buChar char="▪"/>
            </a:pPr>
            <a:r>
              <a:rPr lang="en-US" sz="1800" dirty="0" smtClean="0"/>
              <a:t>       NetBeans IDE and Java EE</a:t>
            </a:r>
            <a:endParaRPr sz="1800" dirty="0"/>
          </a:p>
        </p:txBody>
      </p:sp>
      <p:sp>
        <p:nvSpPr>
          <p:cNvPr id="402" name="Shape 402"/>
          <p:cNvSpPr txBox="1"/>
          <p:nvPr/>
        </p:nvSpPr>
        <p:spPr>
          <a:xfrm>
            <a:off x="1784596" y="4485312"/>
            <a:ext cx="5899615" cy="452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Twitter-GitHub-LinkedIn {*} </a:t>
            </a:r>
            <a:r>
              <a:rPr lang="en-US" sz="1800" dirty="0"/>
              <a:t>: </a:t>
            </a:r>
            <a:r>
              <a:rPr sz="1800" b="1" dirty="0"/>
              <a:t>@jGauravGupta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784596" y="4937750"/>
            <a:ext cx="5488195" cy="347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Contact Me :</a:t>
            </a:r>
            <a:r>
              <a:rPr sz="1800" b="1" dirty="0"/>
              <a:t> gaurav.gupta.jc@gmail.com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295400" y="503851"/>
            <a:ext cx="9601200" cy="616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About me</a:t>
            </a:r>
          </a:p>
        </p:txBody>
      </p:sp>
      <p:pic>
        <p:nvPicPr>
          <p:cNvPr id="1028" name="Picture 4" descr="http://icons.veryicon.com/32/Holiday/Free%20Vector%20Valentine%20Heart/He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12" y="324889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build="p"/>
      <p:bldP spid="402" grpId="0"/>
      <p:bldP spid="4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9" y="4609354"/>
            <a:ext cx="3486636" cy="1581996"/>
          </a:xfrm>
          <a:prstGeom prst="rect">
            <a:avLst/>
          </a:prstGeom>
        </p:spPr>
      </p:pic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/>
            <a:r>
              <a:rPr lang="en-US" b="0" dirty="0"/>
              <a:t>What about </a:t>
            </a:r>
            <a:r>
              <a:rPr lang="en-US" dirty="0"/>
              <a:t>YOU</a:t>
            </a:r>
            <a:r>
              <a:rPr lang="en-US" b="0" dirty="0"/>
              <a:t>?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233648" y="1267730"/>
            <a:ext cx="8055966" cy="30012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Are you Java Developer ?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Are you Architect ?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Want to learn new technologies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Novice or Expert</a:t>
            </a:r>
            <a:endParaRPr lang="en-US" sz="36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26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/>
            <a:r>
              <a:rPr lang="en-US" b="0" dirty="0" smtClean="0"/>
              <a:t>Your Job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01189" y="1295439"/>
            <a:ext cx="8055966" cy="4084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Lots of </a:t>
            </a:r>
            <a:r>
              <a:rPr lang="en-US" sz="3600" dirty="0" smtClean="0">
                <a:solidFill>
                  <a:srgbClr val="2D2E2D"/>
                </a:solidFill>
              </a:rPr>
              <a:t>code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You like creating </a:t>
            </a:r>
            <a:r>
              <a:rPr lang="en-US" sz="3600" dirty="0" smtClean="0">
                <a:solidFill>
                  <a:srgbClr val="2D2E2D"/>
                </a:solidFill>
              </a:rPr>
              <a:t>solution</a:t>
            </a:r>
            <a:endParaRPr lang="en-US" sz="3600" dirty="0" smtClean="0">
              <a:solidFill>
                <a:srgbClr val="2D2E2D"/>
              </a:solidFill>
            </a:endParaRP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You like efficiency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You dislike writing repetitive </a:t>
            </a:r>
            <a:r>
              <a:rPr lang="en-US" sz="3600" dirty="0" smtClean="0">
                <a:solidFill>
                  <a:srgbClr val="2D2E2D"/>
                </a:solidFill>
              </a:rPr>
              <a:t>code</a:t>
            </a:r>
            <a:endParaRPr lang="en-US" sz="3600" dirty="0" smtClean="0">
              <a:solidFill>
                <a:srgbClr val="2D2E2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18" y="4426526"/>
            <a:ext cx="1752601" cy="17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935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2321017" y="1311622"/>
            <a:ext cx="8055966" cy="4770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What is JPA Modeler ?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Java EE 8 app generator</a:t>
            </a:r>
            <a:endParaRPr lang="en-US" sz="3600" dirty="0">
              <a:solidFill>
                <a:srgbClr val="2D2E2D"/>
              </a:solidFill>
            </a:endParaRP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Java Classes Reverse Engineering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Database Reverse Engineering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DB Modeler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Vision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Q&amp;A </a:t>
            </a:r>
            <a:r>
              <a:rPr lang="en-US" sz="3600" dirty="0" smtClean="0">
                <a:solidFill>
                  <a:srgbClr val="2D2E2D"/>
                </a:solidFill>
              </a:rPr>
              <a:t>session</a:t>
            </a:r>
            <a:endParaRPr lang="en-US" sz="3600" dirty="0">
              <a:solidFill>
                <a:srgbClr val="2D2E2D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JPA Modeler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06782" y="1317914"/>
            <a:ext cx="8790638" cy="24782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Entity and Database mapping tool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Java EE 8 source code generator</a:t>
            </a:r>
            <a:endParaRPr lang="en-US" sz="3600" dirty="0">
              <a:solidFill>
                <a:srgbClr val="2D2E2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7" y="4694204"/>
            <a:ext cx="1439357" cy="14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649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Increase productivity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48345" y="1284204"/>
            <a:ext cx="8790638" cy="3510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Simplify </a:t>
            </a:r>
            <a:r>
              <a:rPr lang="en-US" sz="3600" dirty="0">
                <a:solidFill>
                  <a:srgbClr val="2D2E2D"/>
                </a:solidFill>
              </a:rPr>
              <a:t>development </a:t>
            </a:r>
            <a:r>
              <a:rPr lang="en-US" sz="3600" dirty="0" smtClean="0">
                <a:solidFill>
                  <a:srgbClr val="2D2E2D"/>
                </a:solidFill>
              </a:rPr>
              <a:t>tasks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Improve your </a:t>
            </a:r>
            <a:r>
              <a:rPr lang="en-US" sz="3600" dirty="0" smtClean="0">
                <a:solidFill>
                  <a:srgbClr val="2D2E2D"/>
                </a:solidFill>
              </a:rPr>
              <a:t>productivity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Save development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6" y="3833229"/>
            <a:ext cx="4156364" cy="23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252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2333625" y="1271084"/>
            <a:ext cx="7524750" cy="47279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indent="-2794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Create quick prototype for a client</a:t>
            </a:r>
          </a:p>
          <a:p>
            <a:pPr marL="2286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Saves </a:t>
            </a:r>
            <a:r>
              <a:rPr lang="en-US" sz="3600" dirty="0">
                <a:solidFill>
                  <a:srgbClr val="2D2E2D"/>
                </a:solidFill>
              </a:rPr>
              <a:t>time</a:t>
            </a:r>
          </a:p>
          <a:p>
            <a:pPr marL="2286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Includes</a:t>
            </a:r>
            <a:r>
              <a:rPr lang="en-US" sz="3600" b="0" i="0" u="none" strike="noStrike" cap="none" dirty="0">
                <a:solidFill>
                  <a:srgbClr val="2D2E2D"/>
                </a:solidFill>
                <a:sym typeface="Arial"/>
              </a:rPr>
              <a:t> accepted </a:t>
            </a:r>
            <a:r>
              <a:rPr lang="en-US" sz="3600" b="0" i="0" u="none" strike="noStrike" cap="none" dirty="0" smtClean="0">
                <a:solidFill>
                  <a:srgbClr val="2D2E2D"/>
                </a:solidFill>
                <a:sym typeface="Arial"/>
              </a:rPr>
              <a:t>practices</a:t>
            </a:r>
          </a:p>
          <a:p>
            <a:pPr marL="228600" lvl="0" indent="-2794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Learn new </a:t>
            </a:r>
            <a:r>
              <a:rPr lang="en-US" sz="3600" dirty="0">
                <a:solidFill>
                  <a:srgbClr val="2D2E2D"/>
                </a:solidFill>
              </a:rPr>
              <a:t>technology</a:t>
            </a:r>
            <a:endParaRPr lang="en-US" sz="3600" b="0" i="0" u="none" strike="noStrike" cap="none" dirty="0" smtClean="0">
              <a:solidFill>
                <a:srgbClr val="2D2E2D"/>
              </a:solidFill>
              <a:sym typeface="Arial"/>
            </a:endParaRPr>
          </a:p>
          <a:p>
            <a:pPr marL="228600" lvl="0" indent="-2794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600" b="0" i="0" u="none" strike="noStrike" cap="none" dirty="0">
              <a:solidFill>
                <a:srgbClr val="2D2E2D"/>
              </a:solidFill>
              <a:sym typeface="Arial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1295400" y="503851"/>
            <a:ext cx="9601200" cy="616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Java EE 8 Generator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2333625" y="1257230"/>
            <a:ext cx="7524750" cy="48941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SzPct val="100000"/>
              <a:buChar char="▪"/>
            </a:pPr>
            <a:r>
              <a:rPr lang="en-US" sz="2400" dirty="0">
                <a:solidFill>
                  <a:schemeClr val="dk1"/>
                </a:solidFill>
              </a:rPr>
              <a:t>MVC </a:t>
            </a:r>
            <a:r>
              <a:rPr lang="en-US" sz="2400" dirty="0" smtClean="0">
                <a:solidFill>
                  <a:schemeClr val="dk1"/>
                </a:solidFill>
              </a:rPr>
              <a:t>1.0 (JSR - 371)</a:t>
            </a:r>
            <a:endParaRPr lang="en-US" sz="24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2400" dirty="0" smtClean="0">
                <a:solidFill>
                  <a:schemeClr val="dk1"/>
                </a:solidFill>
              </a:rPr>
              <a:t>JAX-RS (REST)</a:t>
            </a:r>
            <a:endParaRPr lang="en-US" sz="24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2400" dirty="0">
                <a:solidFill>
                  <a:schemeClr val="dk1"/>
                </a:solidFill>
              </a:rPr>
              <a:t>Security </a:t>
            </a:r>
            <a:r>
              <a:rPr lang="en-US" sz="2400" dirty="0" smtClean="0">
                <a:solidFill>
                  <a:schemeClr val="dk1"/>
                </a:solidFill>
              </a:rPr>
              <a:t>API (JSR - 375)</a:t>
            </a:r>
            <a:endParaRPr lang="en-US" sz="24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2400" dirty="0" smtClean="0">
                <a:solidFill>
                  <a:schemeClr val="dk1"/>
                </a:solidFill>
              </a:rPr>
              <a:t>CDI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2400" dirty="0">
                <a:solidFill>
                  <a:schemeClr val="dk1"/>
                </a:solidFill>
              </a:rPr>
              <a:t>Bean Validation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2400" dirty="0" smtClean="0">
                <a:solidFill>
                  <a:schemeClr val="dk1"/>
                </a:solidFill>
              </a:rPr>
              <a:t>EJB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2400" dirty="0" smtClean="0">
                <a:solidFill>
                  <a:schemeClr val="dk1"/>
                </a:solidFill>
              </a:rPr>
              <a:t>JSP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2400" dirty="0">
                <a:solidFill>
                  <a:schemeClr val="dk1"/>
                </a:solidFill>
              </a:rPr>
              <a:t>Responsive Web </a:t>
            </a:r>
            <a:r>
              <a:rPr lang="en-US" sz="2400" dirty="0" smtClean="0">
                <a:solidFill>
                  <a:schemeClr val="dk1"/>
                </a:solidFill>
              </a:rPr>
              <a:t>Design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2400" dirty="0" smtClean="0">
                <a:solidFill>
                  <a:schemeClr val="dk1"/>
                </a:solidFill>
              </a:rPr>
              <a:t>HTML5 Boilerplate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2400" dirty="0" smtClean="0">
                <a:solidFill>
                  <a:schemeClr val="dk1"/>
                </a:solidFill>
              </a:rPr>
              <a:t>Twitter Bootstrap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24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1295400" y="503851"/>
            <a:ext cx="9601200" cy="616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Technology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97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1965</TotalTime>
  <Words>247</Words>
  <Application>Microsoft Office PowerPoint</Application>
  <PresentationFormat>Widescreen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Diamond Grid 16x9</vt:lpstr>
      <vt:lpstr>JPA Modeler</vt:lpstr>
      <vt:lpstr>Gaurav Gupta</vt:lpstr>
      <vt:lpstr>What about YOU?</vt:lpstr>
      <vt:lpstr>Your Job</vt:lpstr>
      <vt:lpstr>Agenda</vt:lpstr>
      <vt:lpstr>JPA Modeler</vt:lpstr>
      <vt:lpstr>Increase productivity</vt:lpstr>
      <vt:lpstr>Java EE 8 Generator</vt:lpstr>
      <vt:lpstr>Technology Support</vt:lpstr>
      <vt:lpstr>PowerPoint Presentation</vt:lpstr>
      <vt:lpstr>Power of Visualization</vt:lpstr>
      <vt:lpstr>DB Modeler</vt:lpstr>
      <vt:lpstr>JPA_Modeler.vision()</vt:lpstr>
      <vt:lpstr>Contact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Modeler</dc:title>
  <cp:lastModifiedBy>jGauravGupta</cp:lastModifiedBy>
  <cp:revision>78</cp:revision>
  <dcterms:modified xsi:type="dcterms:W3CDTF">2016-07-22T17:14:11Z</dcterms:modified>
</cp:coreProperties>
</file>