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1" r:id="rId4"/>
    <p:sldId id="285" r:id="rId5"/>
    <p:sldId id="258" r:id="rId6"/>
    <p:sldId id="284" r:id="rId7"/>
    <p:sldId id="301" r:id="rId8"/>
    <p:sldId id="298" r:id="rId9"/>
    <p:sldId id="291" r:id="rId10"/>
    <p:sldId id="290" r:id="rId11"/>
    <p:sldId id="297" r:id="rId12"/>
    <p:sldId id="302" r:id="rId13"/>
    <p:sldId id="303" r:id="rId14"/>
    <p:sldId id="304" r:id="rId15"/>
    <p:sldId id="300" r:id="rId16"/>
    <p:sldId id="282" r:id="rId17"/>
    <p:sldId id="283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5B5"/>
    <a:srgbClr val="82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6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69C3-B665-4FC2-A1C0-937A4220DCD2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#JPAModeler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2D4-7CC9-4E26-9ED5-40263004D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662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100" cy="30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3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967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5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190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0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47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568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9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64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06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18" y="0"/>
            <a:ext cx="12192239" cy="6858000"/>
            <a:chOff x="-119" y="0"/>
            <a:chExt cx="12192239" cy="6858000"/>
          </a:xfrm>
        </p:grpSpPr>
        <p:cxnSp>
          <p:nvCxnSpPr>
            <p:cNvPr id="65" name="Shape 65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81" name="Shape 81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82" name="Shape 82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87" name="Shape 87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88" name="Shape 88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Shape 89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Shape 90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Shape 91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Shape 92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3" name="Shape 93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4" name="Shape 94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5" name="Shape 95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6" name="Shape 96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97" name="Shape 97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98" name="Shape 98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99" name="Shape 9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2" name="Shape 10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3" name="Shape 103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04" name="Shape 10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05" name="Shape 10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Shape 10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Shape 10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Shape 10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Shape 10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0" name="Shape 11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1" name="Shape 11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2" name="Shape 11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3" name="Shape 11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14" name="Shape 11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200" cy="33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76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 rot="5400000">
            <a:off x="7402350" y="2296906"/>
            <a:ext cx="53013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 rot="5400000">
            <a:off x="2438442" y="-653142"/>
            <a:ext cx="5301300" cy="75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594" marR="0" lvl="0" indent="-101597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76198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88898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377" marR="0" lvl="3" indent="-1015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71" marR="0" lvl="4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566" marR="0" lvl="5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160" marR="0" lvl="6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349" marR="0" lvl="8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294921" y="504000"/>
            <a:ext cx="9600900" cy="11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294921" y="1981080"/>
            <a:ext cx="9600900" cy="3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594" marR="0" lvl="0" indent="-101597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76198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88898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377" marR="0" lvl="3" indent="-1015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71" marR="0" lvl="4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566" marR="0" lvl="5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160" marR="0" lvl="6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349" marR="0" lvl="8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594" marR="0" lvl="0" indent="-101597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76198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88898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377" marR="0" lvl="3" indent="-1015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71" marR="0" lvl="4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566" marR="0" lvl="5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160" marR="0" lvl="6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349" marR="0" lvl="8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594" marR="0" lvl="0" indent="-101597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76198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88898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377" marR="0" lvl="3" indent="-1015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71" marR="0" lvl="4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566" marR="0" lvl="5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160" marR="0" lvl="6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349" marR="0" lvl="8" indent="-761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18" y="0"/>
            <a:ext cx="12192239" cy="6858000"/>
            <a:chOff x="-119" y="0"/>
            <a:chExt cx="12192239" cy="6858000"/>
          </a:xfrm>
        </p:grpSpPr>
        <p:cxnSp>
          <p:nvCxnSpPr>
            <p:cNvPr id="133" name="Shape 133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150" name="Shape 15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2" name="Shape 15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5" name="Shape 155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56" name="Shape 15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Shape 161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72" name="Shape 172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Shape 177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-118" y="0"/>
            <a:ext cx="12192239" cy="6858000"/>
            <a:chOff x="-119" y="0"/>
            <a:chExt cx="12192239" cy="6858000"/>
          </a:xfrm>
        </p:grpSpPr>
        <p:cxnSp>
          <p:nvCxnSpPr>
            <p:cNvPr id="202" name="Shape 202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18" name="Shape 218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24" name="Shape 22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25" name="Shape 22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Shape 22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Shape 22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0" name="Shape 23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Shape 235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36" name="Shape 23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1" name="Shape 241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42" name="Shape 24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Shape 247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-118" y="0"/>
            <a:ext cx="12192239" cy="6858000"/>
            <a:chOff x="-119" y="0"/>
            <a:chExt cx="12192239" cy="6858000"/>
          </a:xfrm>
        </p:grpSpPr>
        <p:cxnSp>
          <p:nvCxnSpPr>
            <p:cNvPr id="257" name="Shape 25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3" name="Shape 27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74" name="Shape 27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79" name="Shape 27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80" name="Shape 28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8" name="Shape 28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0" name="Shape 29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91" name="Shape 29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6" name="Shape 29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97" name="Shape 29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30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2" name="Shape 30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" name="Shape 30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8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594" marR="0" lvl="0" indent="-101597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76198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88898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377" marR="0" lvl="3" indent="-1015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71" marR="0" lvl="4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566" marR="0" lvl="5" indent="-634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160" marR="0" lvl="6" indent="-634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-634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349" marR="0" lvl="8" indent="-63498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-118" y="0"/>
            <a:ext cx="12192239" cy="6858000"/>
            <a:chOff x="-119" y="0"/>
            <a:chExt cx="12192239" cy="6858000"/>
          </a:xfrm>
        </p:grpSpPr>
        <p:cxnSp>
          <p:nvCxnSpPr>
            <p:cNvPr id="317" name="Shape 31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334" name="Shape 33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9" name="Shape 33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40" name="Shape 34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Shape 34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Shape 34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Shape 34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5" name="Shape 34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Shape 35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351" name="Shape 35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6" name="Shape 35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57" name="Shape 35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Shape 35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" name="Shape 36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Shape 36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pic" idx="2"/>
          </p:nvPr>
        </p:nvSpPr>
        <p:spPr>
          <a:xfrm>
            <a:off x="4412" y="-158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buClr>
                <a:srgbClr val="959595"/>
              </a:buClr>
              <a:buFont typeface="Arial"/>
              <a:buNone/>
              <a:defRPr sz="20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10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594" marR="0" lvl="0" indent="-101597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-76198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88898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377" marR="0" lvl="3" indent="-10159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71" marR="0" lvl="4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566" marR="0" lvl="5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160" marR="0" lvl="6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349" marR="0" lvl="8" indent="-10159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8" y="0"/>
            <a:ext cx="12192239" cy="6858000"/>
            <a:chOff x="-119" y="0"/>
            <a:chExt cx="12192239" cy="6858000"/>
          </a:xfrm>
        </p:grpSpPr>
        <p:cxnSp>
          <p:nvCxnSpPr>
            <p:cNvPr id="7" name="Shape 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3" name="Shape 2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Shape 2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Shape 2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Shape 2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" name="Shape 2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" name="Shape 2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0" name="Shape 3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Shape 3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Shape 3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8" name="Shape 3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9" name="Shape 3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Shape 4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41" name="Shape 4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4" name="Shape 4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5" name="Shape 45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46" name="Shape 4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47" name="Shape 4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Shape 4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Shape 4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Shape 5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Shape 5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" name="Shape 5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3" name="Shape 5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294041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1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mtClean="0"/>
              <a:t>#JPA_Modeler 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665311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00" smtClean="0">
                <a:solidFill>
                  <a:srgbClr val="959595"/>
                </a:solidFill>
              </a:rPr>
              <a:pPr algn="r">
                <a:buSzPct val="25000"/>
              </a:pPr>
              <a:t>‹#›</a:t>
            </a:fld>
            <a:endParaRPr lang="en-US" sz="800">
              <a:solidFill>
                <a:srgbClr val="959595"/>
              </a:solidFill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1293845" y="3760631"/>
            <a:ext cx="9604200" cy="1532115"/>
          </a:xfrm>
          <a:prstGeom prst="rect">
            <a:avLst/>
          </a:prstGeom>
        </p:spPr>
        <p:txBody>
          <a:bodyPr lIns="91425" tIns="91425" rIns="91425" bIns="91425" numCol="1" anchor="b" anchorCtr="1">
            <a:noAutofit/>
          </a:bodyPr>
          <a:lstStyle/>
          <a:p>
            <a:r>
              <a:rPr dirty="0" smtClean="0">
                <a:solidFill>
                  <a:srgbClr val="4B85B5"/>
                </a:solidFill>
              </a:rPr>
              <a:t>JPA Modeler</a:t>
            </a:r>
            <a:endParaRPr dirty="0">
              <a:solidFill>
                <a:srgbClr val="4B85B5"/>
              </a:solidFill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4696693" y="5423939"/>
            <a:ext cx="6201353" cy="457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Java EE 8 code generation tool.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" y="0"/>
            <a:ext cx="3464085" cy="3052917"/>
          </a:xfrm>
          <a:prstGeom prst="rect">
            <a:avLst/>
          </a:prstGeom>
        </p:spPr>
      </p:pic>
      <p:sp>
        <p:nvSpPr>
          <p:cNvPr id="5" name="Shape 405"/>
          <p:cNvSpPr txBox="1">
            <a:spLocks/>
          </p:cNvSpPr>
          <p:nvPr/>
        </p:nvSpPr>
        <p:spPr>
          <a:xfrm>
            <a:off x="9453093" y="91117"/>
            <a:ext cx="2738907" cy="411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1600" dirty="0" smtClean="0"/>
              <a:t>TUT1869 - </a:t>
            </a:r>
            <a:r>
              <a:rPr lang="en-US" sz="1600" dirty="0" err="1" smtClean="0"/>
              <a:t>JavaOne</a:t>
            </a:r>
            <a:r>
              <a:rPr lang="en-US" sz="1600" dirty="0" smtClean="0"/>
              <a:t> 2016</a:t>
            </a:r>
            <a:endParaRPr lang="en-US" sz="1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95" y="5208880"/>
            <a:ext cx="748307" cy="768291"/>
          </a:xfrm>
          <a:prstGeom prst="rect">
            <a:avLst/>
          </a:prstGeom>
        </p:spPr>
      </p:pic>
      <p:sp>
        <p:nvSpPr>
          <p:cNvPr id="550" name="Shape 550"/>
          <p:cNvSpPr txBox="1"/>
          <p:nvPr/>
        </p:nvSpPr>
        <p:spPr>
          <a:xfrm>
            <a:off x="2701647" y="2698087"/>
            <a:ext cx="6854474" cy="830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Let’s build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1" y="2904152"/>
            <a:ext cx="2838847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04" y="5498707"/>
            <a:ext cx="609600" cy="62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5" y="5593026"/>
            <a:ext cx="572883" cy="588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8" y="5787291"/>
            <a:ext cx="441404" cy="4531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10</a:t>
            </a:fld>
            <a:endParaRPr lang="en-US" sz="800">
              <a:solidFill>
                <a:srgbClr val="959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80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DB Modeler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11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48346" y="1284204"/>
            <a:ext cx="8790639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Design schema transparently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Multi Database </a:t>
            </a:r>
            <a:r>
              <a:rPr lang="en-US" sz="3200" dirty="0" smtClean="0">
                <a:solidFill>
                  <a:srgbClr val="2D2E2D"/>
                </a:solidFill>
              </a:rPr>
              <a:t>support </a:t>
            </a:r>
            <a:r>
              <a:rPr lang="en-US" sz="1800" dirty="0" smtClean="0">
                <a:solidFill>
                  <a:srgbClr val="2D2E2D"/>
                </a:solidFill>
              </a:rPr>
              <a:t>(</a:t>
            </a:r>
            <a:r>
              <a:rPr lang="en-US" sz="1800" dirty="0" err="1" smtClean="0">
                <a:solidFill>
                  <a:srgbClr val="2D2E2D"/>
                </a:solidFill>
              </a:rPr>
              <a:t>e.g</a:t>
            </a:r>
            <a:r>
              <a:rPr lang="en-US" sz="1800" dirty="0" smtClean="0">
                <a:solidFill>
                  <a:srgbClr val="2D2E2D"/>
                </a:solidFill>
              </a:rPr>
              <a:t> </a:t>
            </a:r>
            <a:r>
              <a:rPr lang="en-US" sz="1800" dirty="0">
                <a:solidFill>
                  <a:srgbClr val="2D2E2D"/>
                </a:solidFill>
              </a:rPr>
              <a:t>PostgreSQL, </a:t>
            </a:r>
            <a:r>
              <a:rPr lang="en-IN" sz="1800" dirty="0"/>
              <a:t>MySQL</a:t>
            </a:r>
            <a:r>
              <a:rPr lang="en-GB" sz="1800" dirty="0"/>
              <a:t>, Oracle </a:t>
            </a:r>
            <a:r>
              <a:rPr lang="en-GB" sz="1800" dirty="0" err="1"/>
              <a:t>etc</a:t>
            </a:r>
            <a:r>
              <a:rPr lang="en-US" sz="1800" dirty="0" smtClean="0">
                <a:solidFill>
                  <a:srgbClr val="2D2E2D"/>
                </a:solidFill>
              </a:rPr>
              <a:t>)</a:t>
            </a:r>
            <a:endParaRPr lang="en-US" sz="1800" dirty="0">
              <a:solidFill>
                <a:srgbClr val="2D2E2D"/>
              </a:solidFill>
            </a:endParaRP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Generate SQL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ORM knowledge not required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2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14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Query Artifacts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12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21018" y="1311623"/>
            <a:ext cx="8055967" cy="4770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JPQL Query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Native SQL Query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Result Set Mapping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Entity Graph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Stored Procedure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2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12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Custom Extension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13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21018" y="1311623"/>
            <a:ext cx="8055967" cy="4770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Equals 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err="1">
                <a:solidFill>
                  <a:srgbClr val="2D2E2D"/>
                </a:solidFill>
              </a:rPr>
              <a:t>H</a:t>
            </a:r>
            <a:r>
              <a:rPr lang="en-US" sz="3200" dirty="0" err="1" smtClean="0">
                <a:solidFill>
                  <a:srgbClr val="2D2E2D"/>
                </a:solidFill>
              </a:rPr>
              <a:t>ashcode</a:t>
            </a:r>
            <a:endParaRPr lang="en-US" sz="3200" dirty="0" smtClean="0">
              <a:solidFill>
                <a:srgbClr val="2D2E2D"/>
              </a:solidFill>
            </a:endParaRP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err="1">
                <a:solidFill>
                  <a:srgbClr val="2D2E2D"/>
                </a:solidFill>
              </a:rPr>
              <a:t>T</a:t>
            </a:r>
            <a:r>
              <a:rPr lang="en-US" sz="3200" dirty="0" err="1" smtClean="0">
                <a:solidFill>
                  <a:srgbClr val="2D2E2D"/>
                </a:solidFill>
              </a:rPr>
              <a:t>oString</a:t>
            </a:r>
            <a:endParaRPr lang="en-US" sz="3200" dirty="0" smtClean="0">
              <a:solidFill>
                <a:srgbClr val="2D2E2D"/>
              </a:solidFill>
            </a:endParaRP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Constructor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Annotation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Bean Validation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200" dirty="0" smtClean="0">
              <a:solidFill>
                <a:srgbClr val="2D2E2D"/>
              </a:solidFill>
            </a:endParaRP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2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74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Reverse Engineering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14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21018" y="1311623"/>
            <a:ext cx="8055967" cy="4770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Existing database 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Existing entity classes</a:t>
            </a:r>
            <a:endParaRPr lang="en-US" sz="32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200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Power of Visualization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15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9358747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Simplify the solution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Concentrate on Architecture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OOPS-</a:t>
            </a:r>
            <a:r>
              <a:rPr lang="en-US" sz="3200" dirty="0" err="1">
                <a:solidFill>
                  <a:srgbClr val="2D2E2D"/>
                </a:solidFill>
              </a:rPr>
              <a:t>ify</a:t>
            </a:r>
            <a:r>
              <a:rPr lang="en-US" sz="3200" dirty="0">
                <a:solidFill>
                  <a:srgbClr val="2D2E2D"/>
                </a:solidFill>
              </a:rPr>
              <a:t> yourself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Easy knowledge transfer </a:t>
            </a:r>
            <a:r>
              <a:rPr lang="en-US" sz="2800" dirty="0">
                <a:solidFill>
                  <a:srgbClr val="2D2E2D"/>
                </a:solidFill>
              </a:rPr>
              <a:t>with Reverse Engineering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200" dirty="0">
              <a:solidFill>
                <a:srgbClr val="2D2E2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705">
            <a:off x="8451226" y="3723531"/>
            <a:ext cx="4242319" cy="26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94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532587" y="2859109"/>
            <a:ext cx="8359461" cy="824248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algn="ctr"/>
            <a:r>
              <a:rPr lang="en-US" sz="6000" dirty="0"/>
              <a:t>VISION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16</a:t>
            </a:fld>
            <a:endParaRPr lang="en-US" sz="800">
              <a:solidFill>
                <a:srgbClr val="959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9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sz="3600" dirty="0" smtClean="0"/>
              <a:t>Connect with us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17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457451" y="1390918"/>
            <a:ext cx="8695388" cy="4400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>
                <a:solidFill>
                  <a:schemeClr val="accent1"/>
                </a:solidFill>
              </a:rPr>
              <a:t>Twitter :</a:t>
            </a:r>
            <a:r>
              <a:rPr lang="en-US" sz="2400" dirty="0">
                <a:solidFill>
                  <a:srgbClr val="2D2E2D"/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>
                <a:solidFill>
                  <a:schemeClr val="accent1"/>
                </a:solidFill>
              </a:rPr>
              <a:t>Website :</a:t>
            </a:r>
            <a:r>
              <a:rPr lang="en-US" sz="2400" dirty="0">
                <a:solidFill>
                  <a:srgbClr val="2D2E2D"/>
                </a:solidFill>
              </a:rPr>
              <a:t> 	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jpamodeler.github.io </a:t>
            </a: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err="1">
                <a:solidFill>
                  <a:schemeClr val="accent1"/>
                </a:solidFill>
              </a:rPr>
              <a:t>Github</a:t>
            </a:r>
            <a:r>
              <a:rPr lang="en-US" sz="2400" dirty="0">
                <a:solidFill>
                  <a:schemeClr val="accent1"/>
                </a:solidFill>
              </a:rPr>
              <a:t> :</a:t>
            </a:r>
            <a:r>
              <a:rPr lang="en-US" sz="2400" dirty="0">
                <a:solidFill>
                  <a:srgbClr val="2D2E2D"/>
                </a:solidFill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github.com/jGauravGupta/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r>
              <a:rPr lang="en-US" sz="2400" dirty="0" err="1">
                <a:solidFill>
                  <a:schemeClr val="accent1"/>
                </a:solidFill>
              </a:rPr>
              <a:t>Youtube</a:t>
            </a:r>
            <a:r>
              <a:rPr lang="en-US" sz="2400" dirty="0">
                <a:solidFill>
                  <a:schemeClr val="accent1"/>
                </a:solidFill>
              </a:rPr>
              <a:t> :</a:t>
            </a:r>
            <a:r>
              <a:rPr lang="en-US" sz="2400" dirty="0">
                <a:solidFill>
                  <a:srgbClr val="2D2E2D"/>
                </a:solidFill>
              </a:rPr>
              <a:t>	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youtube.com/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JPAModeler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rgbClr val="D15A3E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813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/>
        </p:nvSpPr>
        <p:spPr>
          <a:xfrm>
            <a:off x="2407229" y="2863042"/>
            <a:ext cx="7219951" cy="8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/>
            <a:r>
              <a:rPr lang="en-US" sz="6000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5977" y="5501678"/>
            <a:ext cx="5161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Follow us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</a:rPr>
              <a:t>JPAModeler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18</a:t>
            </a:fld>
            <a:endParaRPr lang="en-US" sz="800">
              <a:solidFill>
                <a:srgbClr val="959595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295401" y="1238929"/>
            <a:ext cx="2895515" cy="452587"/>
          </a:xfrm>
          <a:prstGeom prst="rect">
            <a:avLst/>
          </a:prstGeom>
        </p:spPr>
        <p:txBody>
          <a:bodyPr lIns="91425" tIns="91425" rIns="91425" bIns="91425" numCol="1" anchor="b" anchorCtr="0">
            <a:noAutofit/>
          </a:bodyPr>
          <a:lstStyle/>
          <a:p>
            <a:pPr algn="ctr"/>
            <a:r>
              <a:rPr sz="2800" b="0" dirty="0"/>
              <a:t>Gaurav Gupta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2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title" idx="4294967295"/>
          </p:nvPr>
        </p:nvSpPr>
        <p:spPr>
          <a:xfrm>
            <a:off x="1295400" y="503240"/>
            <a:ext cx="8305799" cy="617537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/>
              <a:t>About </a:t>
            </a:r>
            <a:r>
              <a:rPr lang="en-US" sz="3600" dirty="0" smtClean="0"/>
              <a:t>us</a:t>
            </a:r>
            <a:endParaRPr lang="en-US" sz="3600" dirty="0"/>
          </a:p>
        </p:txBody>
      </p:sp>
      <p:sp>
        <p:nvSpPr>
          <p:cNvPr id="401" name="Shape 401"/>
          <p:cNvSpPr txBox="1"/>
          <p:nvPr/>
        </p:nvSpPr>
        <p:spPr>
          <a:xfrm>
            <a:off x="1696064" y="1810393"/>
            <a:ext cx="8846733" cy="845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215895"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lang="en-US" sz="1800" dirty="0" smtClean="0"/>
              <a:t>Creator and lead developer</a:t>
            </a:r>
            <a:r>
              <a:rPr sz="1800" dirty="0" smtClean="0"/>
              <a:t> </a:t>
            </a:r>
            <a:r>
              <a:rPr sz="1800" dirty="0"/>
              <a:t>of</a:t>
            </a:r>
            <a:r>
              <a:rPr lang="en-GB" sz="1800" dirty="0"/>
              <a:t> </a:t>
            </a:r>
            <a:r>
              <a:rPr lang="en-US" sz="1800" dirty="0"/>
              <a:t>JPA Modeler,</a:t>
            </a:r>
            <a:r>
              <a:rPr sz="1800" dirty="0"/>
              <a:t> </a:t>
            </a:r>
            <a:r>
              <a:rPr sz="1800" dirty="0" err="1"/>
              <a:t>jBatch</a:t>
            </a:r>
            <a:r>
              <a:rPr lang="en-US" sz="1800" dirty="0"/>
              <a:t> </a:t>
            </a:r>
            <a:r>
              <a:rPr sz="1800" dirty="0"/>
              <a:t>Suite</a:t>
            </a:r>
            <a:r>
              <a:rPr lang="en-GB" sz="1800" dirty="0"/>
              <a:t> </a:t>
            </a:r>
            <a:r>
              <a:rPr lang="en-GB" sz="1800" dirty="0" err="1"/>
              <a:t>etc</a:t>
            </a:r>
            <a:r>
              <a:rPr sz="1800" dirty="0"/>
              <a:t>.</a:t>
            </a:r>
            <a:endParaRPr lang="en-US" sz="1800" dirty="0"/>
          </a:p>
          <a:p>
            <a:pPr marL="228594" indent="-215895"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lang="en-GB" sz="1800" dirty="0" smtClean="0"/>
              <a:t>Passionate </a:t>
            </a:r>
            <a:r>
              <a:rPr lang="en-GB" sz="1800" dirty="0"/>
              <a:t>for simplifying development tasks and improving developer productivity</a:t>
            </a:r>
            <a:endParaRPr sz="1800" dirty="0"/>
          </a:p>
        </p:txBody>
      </p:sp>
      <p:sp>
        <p:nvSpPr>
          <p:cNvPr id="402" name="Shape 402"/>
          <p:cNvSpPr txBox="1"/>
          <p:nvPr/>
        </p:nvSpPr>
        <p:spPr>
          <a:xfrm>
            <a:off x="1696064" y="2685318"/>
            <a:ext cx="5142701" cy="4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1800" dirty="0"/>
              <a:t>Twitter-GitHub-LinkedIn {*} : </a:t>
            </a:r>
            <a:r>
              <a:rPr sz="1800" b="1" dirty="0"/>
              <a:t>@jGauravGupta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751233" y="3137755"/>
            <a:ext cx="5087532" cy="347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1800" dirty="0"/>
              <a:t>Email :</a:t>
            </a:r>
            <a:r>
              <a:rPr sz="1800" b="1" dirty="0"/>
              <a:t> gaurav.gupta.jc@gmail.com</a:t>
            </a:r>
          </a:p>
        </p:txBody>
      </p:sp>
      <p:sp>
        <p:nvSpPr>
          <p:cNvPr id="10" name="Shape 401"/>
          <p:cNvSpPr txBox="1"/>
          <p:nvPr/>
        </p:nvSpPr>
        <p:spPr>
          <a:xfrm>
            <a:off x="1696063" y="4479315"/>
            <a:ext cx="8710068" cy="487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215895">
              <a:spcAft>
                <a:spcPts val="1000"/>
              </a:spcAft>
              <a:buClr>
                <a:srgbClr val="D15A3E"/>
              </a:buClr>
              <a:buFont typeface="Arial"/>
              <a:buChar char="▪"/>
            </a:pPr>
            <a:r>
              <a:rPr lang="en-GB" sz="1800" dirty="0"/>
              <a:t>Principal Product Manager, Oracle Developer Tools</a:t>
            </a:r>
            <a:endParaRPr sz="1800" dirty="0"/>
          </a:p>
        </p:txBody>
      </p:sp>
      <p:sp>
        <p:nvSpPr>
          <p:cNvPr id="11" name="Shape 398"/>
          <p:cNvSpPr txBox="1">
            <a:spLocks/>
          </p:cNvSpPr>
          <p:nvPr/>
        </p:nvSpPr>
        <p:spPr>
          <a:xfrm>
            <a:off x="1542203" y="3937559"/>
            <a:ext cx="3158836" cy="452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GB" sz="2800" b="0" dirty="0" err="1"/>
              <a:t>Geertjan</a:t>
            </a:r>
            <a:r>
              <a:rPr lang="en-GB" sz="2800" b="0" dirty="0"/>
              <a:t> </a:t>
            </a:r>
            <a:r>
              <a:rPr lang="en-GB" sz="2800" b="0" dirty="0" err="1"/>
              <a:t>Wielenga</a:t>
            </a:r>
            <a:endParaRPr lang="en-GB" sz="2800" b="0" dirty="0"/>
          </a:p>
        </p:txBody>
      </p:sp>
      <p:sp>
        <p:nvSpPr>
          <p:cNvPr id="12" name="Shape 402"/>
          <p:cNvSpPr txBox="1"/>
          <p:nvPr/>
        </p:nvSpPr>
        <p:spPr>
          <a:xfrm>
            <a:off x="1751234" y="4931362"/>
            <a:ext cx="5899615" cy="4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1800" dirty="0"/>
              <a:t>Twitter: </a:t>
            </a:r>
            <a:r>
              <a:rPr sz="1800" b="1" dirty="0"/>
              <a:t>@</a:t>
            </a:r>
            <a:r>
              <a:rPr lang="en-GB" sz="1800" b="1" dirty="0" err="1"/>
              <a:t>GeertjanW</a:t>
            </a:r>
            <a:endParaRPr sz="1800" b="1" dirty="0"/>
          </a:p>
        </p:txBody>
      </p:sp>
      <p:sp>
        <p:nvSpPr>
          <p:cNvPr id="13" name="Shape 403"/>
          <p:cNvSpPr txBox="1"/>
          <p:nvPr/>
        </p:nvSpPr>
        <p:spPr>
          <a:xfrm>
            <a:off x="1751233" y="5419110"/>
            <a:ext cx="5087532" cy="347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1800" dirty="0"/>
              <a:t>Email :</a:t>
            </a:r>
            <a:r>
              <a:rPr sz="1800" b="1" dirty="0"/>
              <a:t> </a:t>
            </a:r>
            <a:r>
              <a:rPr lang="en-GB" sz="1800" b="1" dirty="0"/>
              <a:t>geertjan.wielenga@oracle.com</a:t>
            </a:r>
            <a:endParaRPr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82" y="4298699"/>
            <a:ext cx="1538945" cy="1846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97" y="1568484"/>
            <a:ext cx="1564915" cy="179538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/>
      <p:bldP spid="401" grpId="0" uiExpand="1" build="p"/>
      <p:bldP spid="402" grpId="0"/>
      <p:bldP spid="403" grpId="0"/>
      <p:bldP spid="10" grpId="0" build="p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0" y="4609355"/>
            <a:ext cx="3486636" cy="1581996"/>
          </a:xfrm>
          <a:prstGeom prst="rect">
            <a:avLst/>
          </a:prstGeom>
        </p:spPr>
      </p:pic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sz="3600" dirty="0"/>
              <a:t>What about YOU?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3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233649" y="1267732"/>
            <a:ext cx="8055967" cy="3001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Are you Java Developer ?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Are you Architect ?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Want to learn new technologies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Novice or Expert</a:t>
            </a:r>
          </a:p>
        </p:txBody>
      </p:sp>
    </p:spTree>
    <p:extLst>
      <p:ext uri="{BB962C8B-B14F-4D97-AF65-F5344CB8AC3E}">
        <p14:creationId xmlns:p14="http://schemas.microsoft.com/office/powerpoint/2010/main" val="4154626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/>
            <a:r>
              <a:rPr lang="en-US" sz="3600" dirty="0" smtClean="0"/>
              <a:t>Your Job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4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01190" y="1295441"/>
            <a:ext cx="8055967" cy="3131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Lots of code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You like creating solution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You like efficiency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You dislike writing repetitive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0" y="4426528"/>
            <a:ext cx="1752601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3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5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21019" y="1311623"/>
            <a:ext cx="5200244" cy="4770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What is JPA Modeler ?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/>
              <a:t>Motivation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Technology support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Quick Demo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/>
              <a:t>JPA &amp; DB Modeler in Action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 smtClean="0">
                <a:solidFill>
                  <a:srgbClr val="2D2E2D"/>
                </a:solidFill>
              </a:rPr>
              <a:t>Query </a:t>
            </a:r>
            <a:r>
              <a:rPr lang="en-US" sz="2000" dirty="0">
                <a:solidFill>
                  <a:srgbClr val="2D2E2D"/>
                </a:solidFill>
              </a:rPr>
              <a:t>artifacts and custom extensions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Reverse Engineering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Angular app generator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Java EE 8 MVC app generator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Vision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2000" dirty="0">
                <a:solidFill>
                  <a:srgbClr val="2D2E2D"/>
                </a:solidFill>
              </a:rPr>
              <a:t>Q&amp;A session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JPA Modeler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6</a:t>
            </a:fld>
            <a:endParaRPr lang="en-US" sz="800">
              <a:solidFill>
                <a:srgbClr val="959595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2306782" y="1317915"/>
            <a:ext cx="8790639" cy="2478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Entity and Database </a:t>
            </a:r>
            <a:r>
              <a:rPr lang="en-US" sz="3200" dirty="0" smtClean="0">
                <a:solidFill>
                  <a:srgbClr val="2D2E2D"/>
                </a:solidFill>
              </a:rPr>
              <a:t>modeling </a:t>
            </a:r>
            <a:r>
              <a:rPr lang="en-US" sz="3200" dirty="0">
                <a:solidFill>
                  <a:srgbClr val="2D2E2D"/>
                </a:solidFill>
              </a:rPr>
              <a:t>tool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Java EE 8 source code generator</a:t>
            </a:r>
          </a:p>
          <a:p>
            <a:pPr marL="228594" indent="-330192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Wires the technology together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8" y="4694204"/>
            <a:ext cx="1439357" cy="1477797"/>
          </a:xfrm>
          <a:prstGeom prst="rect">
            <a:avLst/>
          </a:prstGeom>
        </p:spPr>
      </p:pic>
      <p:sp>
        <p:nvSpPr>
          <p:cNvPr id="7" name="Shape 402"/>
          <p:cNvSpPr txBox="1"/>
          <p:nvPr/>
        </p:nvSpPr>
        <p:spPr>
          <a:xfrm>
            <a:off x="1975074" y="5349239"/>
            <a:ext cx="5142701" cy="4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2800" dirty="0" smtClean="0"/>
              <a:t>www.jpamodeler.github.io</a:t>
            </a:r>
            <a:endParaRPr sz="2800" b="1" dirty="0"/>
          </a:p>
        </p:txBody>
      </p:sp>
      <p:sp>
        <p:nvSpPr>
          <p:cNvPr id="8" name="Shape 402"/>
          <p:cNvSpPr txBox="1"/>
          <p:nvPr/>
        </p:nvSpPr>
        <p:spPr>
          <a:xfrm>
            <a:off x="1975073" y="4832660"/>
            <a:ext cx="5142701" cy="452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r>
              <a:rPr lang="en-US" sz="2800" dirty="0" smtClean="0"/>
              <a:t>Twitter: </a:t>
            </a:r>
            <a:r>
              <a:rPr sz="2800" b="1" dirty="0" smtClean="0"/>
              <a:t>@</a:t>
            </a:r>
            <a:r>
              <a:rPr lang="en-US" sz="2800" b="1" dirty="0" err="1" smtClean="0"/>
              <a:t>JPAModeler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776564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2434107" y="2859109"/>
            <a:ext cx="7457941" cy="824248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algn="ctr"/>
            <a:r>
              <a:rPr lang="en-US" sz="6000" dirty="0" smtClean="0"/>
              <a:t>Motivation</a:t>
            </a:r>
            <a:endParaRPr lang="en-US" sz="6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7</a:t>
            </a:fld>
            <a:endParaRPr lang="en-US" sz="800">
              <a:solidFill>
                <a:srgbClr val="959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8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2333626" y="1271084"/>
            <a:ext cx="9579332" cy="36872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279393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Creates a full-stack application</a:t>
            </a:r>
          </a:p>
          <a:p>
            <a:pPr marL="228594" indent="-279393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Includes best practices and high quality code</a:t>
            </a:r>
          </a:p>
          <a:p>
            <a:pPr marL="228594" indent="-279393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 smtClean="0">
                <a:solidFill>
                  <a:srgbClr val="2D2E2D"/>
                </a:solidFill>
              </a:rPr>
              <a:t>Creates </a:t>
            </a:r>
            <a:r>
              <a:rPr lang="en-US" sz="3200" dirty="0">
                <a:solidFill>
                  <a:srgbClr val="2D2E2D"/>
                </a:solidFill>
              </a:rPr>
              <a:t>quick prototype for a client</a:t>
            </a:r>
          </a:p>
          <a:p>
            <a:pPr marL="228594" indent="-279393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Saves </a:t>
            </a:r>
            <a:r>
              <a:rPr lang="en-US" sz="3200" dirty="0" smtClean="0">
                <a:solidFill>
                  <a:srgbClr val="2D2E2D"/>
                </a:solidFill>
              </a:rPr>
              <a:t>time</a:t>
            </a:r>
            <a:endParaRPr lang="en-US" sz="3200" dirty="0">
              <a:solidFill>
                <a:srgbClr val="2D2E2D"/>
              </a:solidFill>
            </a:endParaRPr>
          </a:p>
          <a:p>
            <a:pPr marL="228594" indent="-279393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200" dirty="0">
                <a:solidFill>
                  <a:srgbClr val="2D2E2D"/>
                </a:solidFill>
              </a:rPr>
              <a:t>Learn new technology</a:t>
            </a:r>
          </a:p>
          <a:p>
            <a:pPr marL="228594" indent="-279393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200" dirty="0">
              <a:solidFill>
                <a:srgbClr val="2D2E2D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Java EE 8 Code Generator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smtClean="0"/>
              <a:t>#</a:t>
            </a:r>
            <a:r>
              <a:rPr lang="en-GB" dirty="0" err="1" smtClean="0"/>
              <a:t>JPA_Modeler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8</a:t>
            </a:fld>
            <a:endParaRPr lang="en-US" sz="800">
              <a:solidFill>
                <a:srgbClr val="959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7000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87" y="3720105"/>
            <a:ext cx="993215" cy="933020"/>
          </a:xfrm>
          <a:prstGeom prst="rect">
            <a:avLst/>
          </a:prstGeom>
        </p:spPr>
      </p:pic>
      <p:sp>
        <p:nvSpPr>
          <p:cNvPr id="417" name="Shape 417"/>
          <p:cNvSpPr txBox="1"/>
          <p:nvPr/>
        </p:nvSpPr>
        <p:spPr>
          <a:xfrm>
            <a:off x="2333625" y="1257231"/>
            <a:ext cx="2973960" cy="4894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594" indent="-279393">
              <a:spcAft>
                <a:spcPts val="1000"/>
              </a:spcAft>
              <a:buClr>
                <a:schemeClr val="accent1"/>
              </a:buClr>
              <a:buSzPct val="100000"/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MVC 1.0 (JSR - 371)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JAX-RS (REST)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Security API (JSR - 375)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CDI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Bean Validation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EJB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JSP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Swagger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Metrics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Angular JS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Responsive Web Design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HTML5 Boilerplate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Twitter Bootstrap</a:t>
            </a: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  <a:p>
            <a:pPr marL="228594" indent="-279393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-US" sz="3600" dirty="0" smtClean="0"/>
              <a:t>Technology Stack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#JPA_Modeler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800">
                <a:solidFill>
                  <a:srgbClr val="959595"/>
                </a:solidFill>
              </a:rPr>
              <a:pPr algn="r">
                <a:buSzPct val="25000"/>
              </a:pPr>
              <a:t>9</a:t>
            </a:fld>
            <a:endParaRPr lang="en-US" sz="800">
              <a:solidFill>
                <a:srgbClr val="95959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33" y="348743"/>
            <a:ext cx="4002667" cy="4261888"/>
          </a:xfrm>
          <a:prstGeom prst="rect">
            <a:avLst/>
          </a:prstGeom>
        </p:spPr>
      </p:pic>
      <p:pic>
        <p:nvPicPr>
          <p:cNvPr id="1026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99" y="4692720"/>
            <a:ext cx="1040021" cy="10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hamoh.github.io/jersey-groovy/slides/images/jersey_icon_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17" y="4632101"/>
            <a:ext cx="1166777" cy="116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yanwb.github.io/monitoring-preso/file/images/metrics-hat-fu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63" y="3465733"/>
            <a:ext cx="1391475" cy="13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07" y="4150498"/>
            <a:ext cx="1934799" cy="4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ichardekwonye.com/assets/images/bow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10" y="4639890"/>
            <a:ext cx="1158991" cy="11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97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4373</TotalTime>
  <Words>363</Words>
  <Application>Microsoft Office PowerPoint</Application>
  <PresentationFormat>Widescreen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JPA Modeler</vt:lpstr>
      <vt:lpstr>Gaurav Gupta</vt:lpstr>
      <vt:lpstr>What about YOU?</vt:lpstr>
      <vt:lpstr>Your Job</vt:lpstr>
      <vt:lpstr>Agenda</vt:lpstr>
      <vt:lpstr>JPA Modeler</vt:lpstr>
      <vt:lpstr>Motivation</vt:lpstr>
      <vt:lpstr>Java EE 8 Code Generator</vt:lpstr>
      <vt:lpstr>Technology Stack</vt:lpstr>
      <vt:lpstr>PowerPoint Presentation</vt:lpstr>
      <vt:lpstr>DB Modeler</vt:lpstr>
      <vt:lpstr>Query Artifacts</vt:lpstr>
      <vt:lpstr>Custom Extension</vt:lpstr>
      <vt:lpstr>Reverse Engineering</vt:lpstr>
      <vt:lpstr>Power of Visualization</vt:lpstr>
      <vt:lpstr>VISION</vt:lpstr>
      <vt:lpstr>Connect with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Modeler</dc:title>
  <dc:creator>jGauravGupta</dc:creator>
  <cp:lastModifiedBy>jGauravGupta</cp:lastModifiedBy>
  <cp:revision>141</cp:revision>
  <dcterms:modified xsi:type="dcterms:W3CDTF">2016-09-14T22:22:17Z</dcterms:modified>
</cp:coreProperties>
</file>