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2741" autoAdjust="0"/>
  </p:normalViewPr>
  <p:slideViewPr>
    <p:cSldViewPr snapToGrid="0">
      <p:cViewPr varScale="1">
        <p:scale>
          <a:sx n="55" d="100"/>
          <a:sy n="55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EC3FC-E1D8-4767-ABAC-A4DB11BF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D2803A-FBA8-4888-AEF5-2A22D61DB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5A7A2-3D23-4C78-8143-5D8E3F10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AF74-8A43-443B-ACA5-64E6A7A13E03}" type="datetimeFigureOut">
              <a:rPr lang="zh-CN" altLang="en-US" smtClean="0"/>
              <a:t>21.3.28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78C52-65A1-4C0E-ABC7-95622FC6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20F3D-5673-49A2-9E43-E2A14369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CFAF-AE99-46D6-9E18-406575AF2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3E831-0969-4182-8594-7C1DD124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E9972-FCC5-4717-8C16-A1A1ED7F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026F9-6F51-4312-AC77-96237541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AF74-8A43-443B-ACA5-64E6A7A13E03}" type="datetimeFigureOut">
              <a:rPr lang="zh-CN" altLang="en-US" smtClean="0"/>
              <a:t>21.3.28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42EB5-12B7-40B1-B8F8-63D7BEAF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A89D-F8C4-464D-8547-98068A66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CFAF-AE99-46D6-9E18-406575AF2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4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CC25C3-988B-45CF-8FD8-BEF0D9D4D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B0F3E-83B3-4882-8958-A50E9918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551AF-B612-40AB-A4D1-6783259E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AF74-8A43-443B-ACA5-64E6A7A13E03}" type="datetimeFigureOut">
              <a:rPr lang="zh-CN" altLang="en-US" smtClean="0"/>
              <a:t>21.3.28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B0C87-5CAC-49EC-A138-93CB53CA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CD830-9338-48F1-B592-2B870745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CFAF-AE99-46D6-9E18-406575AF2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4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F3751-2AD7-4855-9BD8-F6D1F0A2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22368-6363-452B-B692-B2EB772B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2746F-C8EB-472A-AF46-699F94FD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AF74-8A43-443B-ACA5-64E6A7A13E03}" type="datetimeFigureOut">
              <a:rPr lang="zh-CN" altLang="en-US" smtClean="0"/>
              <a:t>21.3.28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B77D1-B414-4B9D-B37F-CB95D495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CB84D-112C-4FA3-963C-E8DEF160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CFAF-AE99-46D6-9E18-406575AF2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72846-E317-4837-9922-5AB00699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6A166-E76F-436F-A2C8-050CB3E09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E0D0F-F23B-45BD-97FD-FC61494E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AF74-8A43-443B-ACA5-64E6A7A13E03}" type="datetimeFigureOut">
              <a:rPr lang="zh-CN" altLang="en-US" smtClean="0"/>
              <a:t>21.3.28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FA90B-6D7F-4FBA-966D-F7A884C0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45F18-E624-4AB8-8716-E67B24EB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CFAF-AE99-46D6-9E18-406575AF2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9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0B0F0-3DF6-4B16-A332-37C75ECC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D0A3C-5F46-4F66-923D-068B0B9ED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4C0810-F9E9-410D-B307-219B5F32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DB0B6-AB0C-433D-B3B9-E806E097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AF74-8A43-443B-ACA5-64E6A7A13E03}" type="datetimeFigureOut">
              <a:rPr lang="zh-CN" altLang="en-US" smtClean="0"/>
              <a:t>21.3.28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BDE82-C8C2-4A0B-AAC6-26AF4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A690E-83FF-4BDC-9AAC-96917A4F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CFAF-AE99-46D6-9E18-406575AF2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59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17541-4760-4707-A88A-393E8920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5CC2E-8D5D-47E8-878A-2B1BBB8C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148CF8-AEA5-4DB7-8B5B-32451EFD7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4F9239-B752-4E94-BCA3-359890022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F97BCC-0B03-48A9-9A8F-E73CD9409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5F3366-A51B-4045-8DD2-689467F6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AF74-8A43-443B-ACA5-64E6A7A13E03}" type="datetimeFigureOut">
              <a:rPr lang="zh-CN" altLang="en-US" smtClean="0"/>
              <a:t>21.3.28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10C585-4647-4C56-872D-A03EC794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B2E3C5-E7E0-471E-B9B5-AAA712A7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CFAF-AE99-46D6-9E18-406575AF2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0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F021C-8DCF-46A4-8BBC-253B220B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7662F5-F7EB-415A-887D-C30E4D94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AF74-8A43-443B-ACA5-64E6A7A13E03}" type="datetimeFigureOut">
              <a:rPr lang="zh-CN" altLang="en-US" smtClean="0"/>
              <a:t>21.3.28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124A9A-7CF5-4D6E-A069-FCFFDDB3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8921A7-0D93-482D-86F2-795B2B56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CFAF-AE99-46D6-9E18-406575AF2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0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65C6A6-C5DB-4E1B-94B4-5AC8BB96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AF74-8A43-443B-ACA5-64E6A7A13E03}" type="datetimeFigureOut">
              <a:rPr lang="zh-CN" altLang="en-US" smtClean="0"/>
              <a:t>21.3.28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FF2D3F-CDA4-4A74-A3AE-90C35B44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879DFE-30D5-4D15-BC26-7215B847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CFAF-AE99-46D6-9E18-406575AF2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7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D7E43-5E43-40E1-9FA0-E2A9B53A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78958-4BEA-4755-ADC6-DDCC550F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EED384-D2E5-42A0-A0DD-D176D6507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B88E1-23FC-4B4D-8656-28917D10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AF74-8A43-443B-ACA5-64E6A7A13E03}" type="datetimeFigureOut">
              <a:rPr lang="zh-CN" altLang="en-US" smtClean="0"/>
              <a:t>21.3.28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55E35-23E4-4D44-9CDD-1E021E20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BFD55-A507-4960-9FAB-D0C306A3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CFAF-AE99-46D6-9E18-406575AF2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4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98A82-134A-45C1-B2CE-D82C93DC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11A6B-D01A-4EBD-AEC8-6F19EB184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9D287-D280-4F0A-9D43-E36743179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304EC-BC79-4FE8-B6A0-CA24E794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AF74-8A43-443B-ACA5-64E6A7A13E03}" type="datetimeFigureOut">
              <a:rPr lang="zh-CN" altLang="en-US" smtClean="0"/>
              <a:t>21.3.28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D7FD5-E8C9-411C-8FBF-E45755A4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2B207-3DA7-4FBF-8EC8-56C5B88B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CFAF-AE99-46D6-9E18-406575AF2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9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C3939B-78B9-4AC4-A69A-86BD144D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4AB23D-BC29-43F0-AD0D-4CE20878B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F91DF-0374-4634-8429-F1D07D5AF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1AF74-8A43-443B-ACA5-64E6A7A13E03}" type="datetimeFigureOut">
              <a:rPr lang="zh-CN" altLang="en-US" smtClean="0"/>
              <a:t>21.3.28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5A916-08C1-4B5B-BDA8-354FAAB49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50198-832E-4E60-92DB-9BF7D30D2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CFAF-AE99-46D6-9E18-406575AF2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4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979" y="5833364"/>
            <a:ext cx="1088326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Changes: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authentication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is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based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detecting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proximity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user’s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phone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using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Bluetooth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"/>
              <a:cs typeface="Arial"/>
            </a:endParaRPr>
          </a:p>
          <a:p>
            <a:pPr marR="283210" algn="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740" y="141732"/>
            <a:ext cx="8192770" cy="108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30"/>
              </a:lnSpc>
              <a:spcBef>
                <a:spcPts val="100"/>
              </a:spcBef>
            </a:pPr>
            <a:r>
              <a:rPr sz="4400" b="0" spc="220" dirty="0">
                <a:latin typeface="Arial"/>
                <a:cs typeface="Arial"/>
              </a:rPr>
              <a:t>New</a:t>
            </a:r>
            <a:r>
              <a:rPr sz="4400" b="0" spc="-145" dirty="0">
                <a:latin typeface="Arial"/>
                <a:cs typeface="Arial"/>
              </a:rPr>
              <a:t> </a:t>
            </a:r>
            <a:r>
              <a:rPr sz="4400" b="0" spc="240" dirty="0">
                <a:latin typeface="Arial"/>
                <a:cs typeface="Arial"/>
              </a:rPr>
              <a:t>User</a:t>
            </a:r>
            <a:r>
              <a:rPr sz="4400" b="0" spc="-140" dirty="0">
                <a:latin typeface="Arial"/>
                <a:cs typeface="Arial"/>
              </a:rPr>
              <a:t> </a:t>
            </a:r>
            <a:r>
              <a:rPr sz="4400" b="0" spc="235" dirty="0">
                <a:latin typeface="Arial"/>
                <a:cs typeface="Arial"/>
              </a:rPr>
              <a:t>Story</a:t>
            </a:r>
            <a:r>
              <a:rPr sz="4400" b="0" spc="-130" dirty="0">
                <a:latin typeface="Arial"/>
                <a:cs typeface="Arial"/>
              </a:rPr>
              <a:t> </a:t>
            </a:r>
            <a:r>
              <a:rPr sz="4400" b="0" spc="195" dirty="0">
                <a:latin typeface="Arial"/>
                <a:cs typeface="Arial"/>
              </a:rPr>
              <a:t>Requirements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3210"/>
              </a:lnSpc>
            </a:pPr>
            <a:r>
              <a:rPr sz="2800" b="0" spc="80" dirty="0">
                <a:solidFill>
                  <a:srgbClr val="680000"/>
                </a:solidFill>
                <a:latin typeface="Arial"/>
                <a:cs typeface="Arial"/>
              </a:rPr>
              <a:t>Safe</a:t>
            </a:r>
            <a:r>
              <a:rPr sz="2800" b="0" spc="-95" dirty="0">
                <a:solidFill>
                  <a:srgbClr val="680000"/>
                </a:solidFill>
                <a:latin typeface="Arial"/>
                <a:cs typeface="Arial"/>
              </a:rPr>
              <a:t> </a:t>
            </a:r>
            <a:r>
              <a:rPr sz="2800" b="0" spc="114" dirty="0">
                <a:solidFill>
                  <a:srgbClr val="680000"/>
                </a:solidFill>
                <a:latin typeface="Arial"/>
                <a:cs typeface="Arial"/>
              </a:rPr>
              <a:t>Home</a:t>
            </a:r>
            <a:r>
              <a:rPr sz="2800" b="0" spc="-95" dirty="0">
                <a:solidFill>
                  <a:srgbClr val="680000"/>
                </a:solidFill>
                <a:latin typeface="Arial"/>
                <a:cs typeface="Arial"/>
              </a:rPr>
              <a:t> </a:t>
            </a:r>
            <a:r>
              <a:rPr sz="2800" b="0" spc="165" dirty="0">
                <a:solidFill>
                  <a:srgbClr val="680000"/>
                </a:solidFill>
                <a:latin typeface="Arial"/>
                <a:cs typeface="Arial"/>
              </a:rPr>
              <a:t>Access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82776" y="1593850"/>
          <a:ext cx="7637143" cy="3428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-5" dirty="0">
                          <a:latin typeface="Comic Sans MS"/>
                          <a:cs typeface="Comic Sans MS"/>
                        </a:rPr>
                        <a:t>Identifier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dirty="0">
                          <a:latin typeface="Comic Sans MS"/>
                          <a:cs typeface="Comic Sans MS"/>
                        </a:rPr>
                        <a:t>User</a:t>
                      </a:r>
                      <a:r>
                        <a:rPr sz="1200" b="1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b="1" spc="-5" dirty="0">
                          <a:latin typeface="Comic Sans MS"/>
                          <a:cs typeface="Comic Sans MS"/>
                        </a:rPr>
                        <a:t>Story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dirty="0">
                          <a:latin typeface="Comic Sans MS"/>
                          <a:cs typeface="Comic Sans MS"/>
                        </a:rPr>
                        <a:t>Size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REQ-1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user,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can be sure that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doors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 locked.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points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REQ-2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user,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 able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unlock the doors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using 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mobile phone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points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REQ-3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507365">
                        <a:lnSpc>
                          <a:spcPts val="1390"/>
                        </a:lnSpc>
                        <a:spcBef>
                          <a:spcPts val="4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An intruder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 able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unlock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doors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using his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own mobile phone; </a:t>
                      </a:r>
                      <a:r>
                        <a:rPr sz="1200" spc="-3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system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block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when it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detects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sz="1200" spc="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lock-phone pairing failures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points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REQ-4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a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user,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 sure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doors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 automatically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locked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times.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REQ-5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The door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keypad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 backlit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when dark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visibility.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REQ-6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Anyone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able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lock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doors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demand.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REQ-7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155575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a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user,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able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manage additional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accounts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terms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mobile </a:t>
                      </a:r>
                      <a:r>
                        <a:rPr sz="1200" spc="-3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device</a:t>
                      </a:r>
                      <a:r>
                        <a:rPr sz="12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info,</a:t>
                      </a:r>
                      <a:r>
                        <a:rPr sz="1200" spc="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e.g.,</a:t>
                      </a:r>
                      <a:r>
                        <a:rPr sz="1200" spc="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phone number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REQ-8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user,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 able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view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history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accesses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to my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home.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REQ-9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207010">
                        <a:lnSpc>
                          <a:spcPts val="139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user,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 able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to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configure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preferences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my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household devices </a:t>
                      </a:r>
                      <a:r>
                        <a:rPr sz="1200" spc="-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will be activated 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arrival.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pts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963" y="3311526"/>
            <a:ext cx="1274269" cy="231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6803"/>
            <a:ext cx="6711950" cy="12903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4680"/>
              </a:lnSpc>
              <a:spcBef>
                <a:spcPts val="755"/>
              </a:spcBef>
            </a:pPr>
            <a:r>
              <a:rPr sz="4400" b="0" spc="225" dirty="0">
                <a:latin typeface="Arial"/>
                <a:cs typeface="Arial"/>
              </a:rPr>
              <a:t>Deriving</a:t>
            </a:r>
            <a:r>
              <a:rPr sz="4400" b="0" spc="-145" dirty="0">
                <a:latin typeface="Arial"/>
                <a:cs typeface="Arial"/>
              </a:rPr>
              <a:t> </a:t>
            </a:r>
            <a:r>
              <a:rPr sz="4400" b="0" spc="165" dirty="0">
                <a:latin typeface="Arial"/>
                <a:cs typeface="Arial"/>
              </a:rPr>
              <a:t>Use</a:t>
            </a:r>
            <a:r>
              <a:rPr sz="4400" b="0" spc="-140" dirty="0">
                <a:latin typeface="Arial"/>
                <a:cs typeface="Arial"/>
              </a:rPr>
              <a:t> </a:t>
            </a:r>
            <a:r>
              <a:rPr sz="4400" b="0" spc="155" dirty="0">
                <a:latin typeface="Arial"/>
                <a:cs typeface="Arial"/>
              </a:rPr>
              <a:t>Cases</a:t>
            </a:r>
            <a:r>
              <a:rPr sz="4400" b="0" spc="-140" dirty="0">
                <a:latin typeface="Arial"/>
                <a:cs typeface="Arial"/>
              </a:rPr>
              <a:t> </a:t>
            </a:r>
            <a:r>
              <a:rPr sz="4400" b="0" spc="240" dirty="0">
                <a:latin typeface="Arial"/>
                <a:cs typeface="Arial"/>
              </a:rPr>
              <a:t>from </a:t>
            </a:r>
            <a:r>
              <a:rPr sz="4400" b="0" spc="-1205" dirty="0">
                <a:latin typeface="Arial"/>
                <a:cs typeface="Arial"/>
              </a:rPr>
              <a:t> </a:t>
            </a:r>
            <a:r>
              <a:rPr sz="4400" b="0" spc="170" dirty="0">
                <a:latin typeface="Arial"/>
                <a:cs typeface="Arial"/>
              </a:rPr>
              <a:t>System</a:t>
            </a:r>
            <a:r>
              <a:rPr sz="4400" b="0" spc="-140" dirty="0">
                <a:latin typeface="Arial"/>
                <a:cs typeface="Arial"/>
              </a:rPr>
              <a:t> </a:t>
            </a:r>
            <a:r>
              <a:rPr sz="4400" b="0" spc="195" dirty="0">
                <a:latin typeface="Arial"/>
                <a:cs typeface="Arial"/>
              </a:rPr>
              <a:t>Requirements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5666" y="5866891"/>
            <a:ext cx="5951855" cy="6597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Initiating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actors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(“users”)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already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stories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Participating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actors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3900" y="1197970"/>
            <a:ext cx="1252307" cy="15281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72783" y="1434209"/>
            <a:ext cx="69850" cy="6965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235"/>
              </a:spcBef>
            </a:pPr>
            <a:r>
              <a:rPr sz="500" b="1" spc="1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45"/>
              </a:spcBef>
            </a:pPr>
            <a:r>
              <a:rPr sz="500" b="1" spc="1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60"/>
              </a:spcBef>
            </a:pPr>
            <a:r>
              <a:rPr sz="500" b="1" spc="10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60"/>
              </a:spcBef>
            </a:pPr>
            <a:r>
              <a:rPr sz="500" b="1" spc="1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60"/>
              </a:spcBef>
            </a:pPr>
            <a:r>
              <a:rPr sz="500" b="1" spc="10" dirty="0"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  <a:p>
            <a:pPr marL="12700" marR="5080">
              <a:lnSpc>
                <a:spcPct val="126600"/>
              </a:lnSpc>
            </a:pPr>
            <a:r>
              <a:rPr sz="500" b="1" spc="10" dirty="0">
                <a:latin typeface="Arial"/>
                <a:cs typeface="Arial"/>
              </a:rPr>
              <a:t>X  Y</a:t>
            </a:r>
            <a:endParaRPr sz="5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66142"/>
              </p:ext>
            </p:extLst>
          </p:nvPr>
        </p:nvGraphicFramePr>
        <p:xfrm>
          <a:off x="1789112" y="2917826"/>
          <a:ext cx="8980803" cy="2939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33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spc="-5" dirty="0">
                          <a:latin typeface="Comic Sans MS"/>
                          <a:cs typeface="Comic Sans MS"/>
                        </a:rPr>
                        <a:t>Initiator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Comic Sans MS"/>
                          <a:cs typeface="Comic Sans MS"/>
                        </a:rPr>
                        <a:t>Initiator’s</a:t>
                      </a:r>
                      <a:r>
                        <a:rPr sz="1200" b="1" spc="-2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b="1" spc="-10" dirty="0">
                          <a:latin typeface="Comic Sans MS"/>
                          <a:cs typeface="Comic Sans MS"/>
                        </a:rPr>
                        <a:t>Goal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Comic Sans MS"/>
                          <a:cs typeface="Comic Sans MS"/>
                        </a:rPr>
                        <a:t>Participants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dirty="0">
                          <a:latin typeface="Comic Sans MS"/>
                          <a:cs typeface="Comic Sans MS"/>
                        </a:rPr>
                        <a:t>Use</a:t>
                      </a:r>
                      <a:r>
                        <a:rPr sz="1200" b="1" spc="-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b="1" spc="-5" dirty="0">
                          <a:latin typeface="Comic Sans MS"/>
                          <a:cs typeface="Comic Sans MS"/>
                        </a:rPr>
                        <a:t>Case</a:t>
                      </a:r>
                      <a:r>
                        <a:rPr sz="1200" b="1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b="1" spc="-5" dirty="0">
                          <a:latin typeface="Comic Sans MS"/>
                          <a:cs typeface="Comic Sans MS"/>
                        </a:rPr>
                        <a:t>Name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Tenant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Unlock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enter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home.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67970">
                        <a:lnSpc>
                          <a:spcPts val="142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Lock,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Household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Devices, </a:t>
                      </a:r>
                      <a:r>
                        <a:rPr sz="12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lang="en-US" altLang="zh-CN" sz="1200" spc="-5" dirty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altLang="zh-CN"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mobile phone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Unlock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(UC-1)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C00000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1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Tenant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Lock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door.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Lock, Household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Devices,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Database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Lock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(UC-2)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Landlord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new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account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allow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access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to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home.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Tenant,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Database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AddUser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(UC-3)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7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Landlord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05"/>
                        </a:lnSpc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Retire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an existing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account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2070"/>
                        </a:lnSpc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disable</a:t>
                      </a:r>
                      <a:r>
                        <a:rPr sz="1800" spc="-2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access.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lang="en-US" altLang="zh-CN" sz="1200" spc="-5" dirty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altLang="zh-CN" sz="12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mobile phone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RetireUser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(UC-4)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C00000"/>
                      </a:solidFill>
                      <a:prstDash val="solid"/>
                    </a:lnR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252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Tenant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Review the history of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home accesses.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Database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ViewHistory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(UC-5)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Tenant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23850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Configure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operational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preferences for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household </a:t>
                      </a:r>
                      <a:r>
                        <a:rPr sz="12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devices.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Database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SetDevicePrefs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(UC-6)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Visitor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Visit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resident’s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home.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Lock,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Database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AuthenticateUser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(UC-7)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394" y="366233"/>
            <a:ext cx="481266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Use</a:t>
            </a:r>
            <a:r>
              <a:rPr spc="-135" dirty="0"/>
              <a:t> </a:t>
            </a:r>
            <a:r>
              <a:rPr spc="130" dirty="0"/>
              <a:t>Case</a:t>
            </a:r>
            <a:r>
              <a:rPr spc="-130" dirty="0"/>
              <a:t> </a:t>
            </a:r>
            <a:r>
              <a:rPr spc="140" dirty="0"/>
              <a:t>1:</a:t>
            </a:r>
            <a:r>
              <a:rPr spc="-130" dirty="0"/>
              <a:t> </a:t>
            </a:r>
            <a:r>
              <a:rPr spc="225" dirty="0"/>
              <a:t>Unlock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2176" y="1685925"/>
            <a:ext cx="7945755" cy="4737100"/>
            <a:chOff x="638175" y="1685925"/>
            <a:chExt cx="7945755" cy="4737100"/>
          </a:xfrm>
        </p:grpSpPr>
        <p:sp>
          <p:nvSpPr>
            <p:cNvPr id="4" name="object 4"/>
            <p:cNvSpPr/>
            <p:nvPr/>
          </p:nvSpPr>
          <p:spPr>
            <a:xfrm>
              <a:off x="644525" y="1692274"/>
              <a:ext cx="7933055" cy="4725035"/>
            </a:xfrm>
            <a:custGeom>
              <a:avLst/>
              <a:gdLst/>
              <a:ahLst/>
              <a:cxnLst/>
              <a:rect l="l" t="t" r="r" b="b"/>
              <a:pathLst>
                <a:path w="7933055" h="4725035">
                  <a:moveTo>
                    <a:pt x="7932737" y="515950"/>
                  </a:moveTo>
                  <a:lnTo>
                    <a:pt x="1609725" y="515950"/>
                  </a:lnTo>
                  <a:lnTo>
                    <a:pt x="0" y="515950"/>
                  </a:lnTo>
                  <a:lnTo>
                    <a:pt x="0" y="1031887"/>
                  </a:lnTo>
                  <a:lnTo>
                    <a:pt x="0" y="4724412"/>
                  </a:lnTo>
                  <a:lnTo>
                    <a:pt x="482600" y="4724412"/>
                  </a:lnTo>
                  <a:lnTo>
                    <a:pt x="874712" y="4724412"/>
                  </a:lnTo>
                  <a:lnTo>
                    <a:pt x="7932737" y="4724412"/>
                  </a:lnTo>
                  <a:lnTo>
                    <a:pt x="7932737" y="4379925"/>
                  </a:lnTo>
                  <a:lnTo>
                    <a:pt x="7932737" y="1031887"/>
                  </a:lnTo>
                  <a:lnTo>
                    <a:pt x="7932737" y="515950"/>
                  </a:lnTo>
                  <a:close/>
                </a:path>
                <a:path w="7933055" h="4725035">
                  <a:moveTo>
                    <a:pt x="7932737" y="0"/>
                  </a:moveTo>
                  <a:lnTo>
                    <a:pt x="1609725" y="0"/>
                  </a:lnTo>
                  <a:lnTo>
                    <a:pt x="0" y="0"/>
                  </a:lnTo>
                  <a:lnTo>
                    <a:pt x="0" y="515937"/>
                  </a:lnTo>
                  <a:lnTo>
                    <a:pt x="1609725" y="515937"/>
                  </a:lnTo>
                  <a:lnTo>
                    <a:pt x="7932737" y="515937"/>
                  </a:lnTo>
                  <a:lnTo>
                    <a:pt x="793273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175" y="1685925"/>
              <a:ext cx="7945755" cy="4737100"/>
            </a:xfrm>
            <a:custGeom>
              <a:avLst/>
              <a:gdLst/>
              <a:ahLst/>
              <a:cxnLst/>
              <a:rect l="l" t="t" r="r" b="b"/>
              <a:pathLst>
                <a:path w="7945755" h="4737100">
                  <a:moveTo>
                    <a:pt x="0" y="522288"/>
                  </a:moveTo>
                  <a:lnTo>
                    <a:pt x="7945438" y="522288"/>
                  </a:lnTo>
                </a:path>
                <a:path w="7945755" h="4737100">
                  <a:moveTo>
                    <a:pt x="6350" y="0"/>
                  </a:moveTo>
                  <a:lnTo>
                    <a:pt x="6350" y="4737104"/>
                  </a:lnTo>
                </a:path>
                <a:path w="7945755" h="4737100">
                  <a:moveTo>
                    <a:pt x="7939088" y="0"/>
                  </a:moveTo>
                  <a:lnTo>
                    <a:pt x="7939088" y="4737104"/>
                  </a:lnTo>
                </a:path>
                <a:path w="7945755" h="4737100">
                  <a:moveTo>
                    <a:pt x="0" y="6350"/>
                  </a:moveTo>
                  <a:lnTo>
                    <a:pt x="7945438" y="6350"/>
                  </a:lnTo>
                </a:path>
                <a:path w="7945755" h="4737100">
                  <a:moveTo>
                    <a:pt x="0" y="4730754"/>
                  </a:moveTo>
                  <a:lnTo>
                    <a:pt x="7945438" y="473075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2172" y="1783588"/>
            <a:ext cx="13906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Use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Case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UC-1: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1898" y="1783588"/>
            <a:ext cx="646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U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r>
              <a:rPr sz="1600" b="1" spc="5" dirty="0">
                <a:latin typeface="Times New Roman"/>
                <a:cs typeface="Times New Roman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ock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6196" y="2327147"/>
            <a:ext cx="372935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REQ1,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REQ3,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REQ4,</a:t>
            </a:r>
            <a:r>
              <a:rPr sz="1400" dirty="0">
                <a:latin typeface="Times New Roman"/>
                <a:cs typeface="Times New Roman"/>
              </a:rPr>
              <a:t> and </a:t>
            </a:r>
            <a:r>
              <a:rPr sz="1400" spc="-5" dirty="0">
                <a:latin typeface="Times New Roman"/>
                <a:cs typeface="Times New Roman"/>
              </a:rPr>
              <a:t>REQ5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6197" y="2756916"/>
            <a:ext cx="4901565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Tenant,</a:t>
            </a:r>
            <a:r>
              <a:rPr sz="1400" spc="-5" dirty="0">
                <a:latin typeface="Times New Roman"/>
                <a:cs typeface="Times New Roman"/>
              </a:rPr>
              <a:t> Landlord</a:t>
            </a:r>
            <a:endParaRPr sz="1400">
              <a:latin typeface="Times New Roman"/>
              <a:cs typeface="Times New Roman"/>
            </a:endParaRPr>
          </a:p>
          <a:p>
            <a:pPr marL="12700">
              <a:spcBef>
                <a:spcPts val="1030"/>
              </a:spcBef>
            </a:pPr>
            <a:r>
              <a:rPr sz="1400" spc="-5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disarm 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lock</a:t>
            </a:r>
            <a:r>
              <a:rPr sz="1400" dirty="0">
                <a:latin typeface="Times New Roman"/>
                <a:cs typeface="Times New Roman"/>
              </a:rPr>
              <a:t> and </a:t>
            </a:r>
            <a:r>
              <a:rPr sz="1400" spc="-15" dirty="0">
                <a:latin typeface="Times New Roman"/>
                <a:cs typeface="Times New Roman"/>
              </a:rPr>
              <a:t>enter,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get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lighted</a:t>
            </a:r>
            <a:r>
              <a:rPr sz="1400" dirty="0">
                <a:latin typeface="Times New Roman"/>
                <a:cs typeface="Times New Roman"/>
              </a:rPr>
              <a:t> up </a:t>
            </a:r>
            <a:r>
              <a:rPr sz="1400" spc="-10" dirty="0">
                <a:latin typeface="Times New Roman"/>
                <a:cs typeface="Times New Roman"/>
              </a:rPr>
              <a:t>automatically.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2173" y="2238756"/>
            <a:ext cx="1264285" cy="16198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239395">
              <a:lnSpc>
                <a:spcPts val="1390"/>
              </a:lnSpc>
              <a:spcBef>
                <a:spcPts val="385"/>
              </a:spcBef>
            </a:pPr>
            <a:r>
              <a:rPr sz="1400" b="1" spc="-5" dirty="0">
                <a:latin typeface="Times New Roman"/>
                <a:cs typeface="Times New Roman"/>
              </a:rPr>
              <a:t>Related </a:t>
            </a:r>
            <a:r>
              <a:rPr sz="1400" b="1" dirty="0">
                <a:latin typeface="Times New Roman"/>
                <a:cs typeface="Times New Roman"/>
              </a:rPr>
              <a:t> Re</a:t>
            </a:r>
            <a:r>
              <a:rPr sz="1400" b="1" spc="-5" dirty="0">
                <a:latin typeface="Times New Roman"/>
                <a:cs typeface="Times New Roman"/>
              </a:rPr>
              <a:t>qui</a:t>
            </a: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5" dirty="0">
                <a:latin typeface="Times New Roman"/>
                <a:cs typeface="Times New Roman"/>
              </a:rPr>
              <a:t>m’t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>
              <a:spcBef>
                <a:spcPts val="1015"/>
              </a:spcBef>
            </a:pP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5" dirty="0">
                <a:latin typeface="Times New Roman"/>
                <a:cs typeface="Times New Roman"/>
              </a:rPr>
              <a:t>niti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tin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Ac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or:</a:t>
            </a:r>
            <a:endParaRPr sz="1400">
              <a:latin typeface="Times New Roman"/>
              <a:cs typeface="Times New Roman"/>
            </a:endParaRPr>
          </a:p>
          <a:p>
            <a:pPr marL="12700">
              <a:spcBef>
                <a:spcPts val="1030"/>
              </a:spcBef>
            </a:pPr>
            <a:r>
              <a:rPr sz="1400" b="1" spc="-10" dirty="0">
                <a:latin typeface="Times New Roman"/>
                <a:cs typeface="Times New Roman"/>
              </a:rPr>
              <a:t>Actor’s </a:t>
            </a:r>
            <a:r>
              <a:rPr sz="1400" b="1" spc="-5" dirty="0">
                <a:latin typeface="Times New Roman"/>
                <a:cs typeface="Times New Roman"/>
              </a:rPr>
              <a:t>Goal:</a:t>
            </a:r>
            <a:endParaRPr sz="1400">
              <a:latin typeface="Times New Roman"/>
              <a:cs typeface="Times New Roman"/>
            </a:endParaRPr>
          </a:p>
          <a:p>
            <a:pPr marL="12700" marR="247650">
              <a:lnSpc>
                <a:spcPts val="1390"/>
              </a:lnSpc>
              <a:spcBef>
                <a:spcPts val="1295"/>
              </a:spcBef>
            </a:pP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ar</a:t>
            </a:r>
            <a:r>
              <a:rPr sz="1400" b="1" spc="-5" dirty="0">
                <a:latin typeface="Times New Roman"/>
                <a:cs typeface="Times New Roman"/>
              </a:rPr>
              <a:t>ti</a:t>
            </a:r>
            <a:r>
              <a:rPr sz="1400" b="1" dirty="0">
                <a:latin typeface="Times New Roman"/>
                <a:cs typeface="Times New Roman"/>
              </a:rPr>
              <a:t>c</a:t>
            </a:r>
            <a:r>
              <a:rPr sz="1400" b="1" spc="-5" dirty="0">
                <a:latin typeface="Times New Roman"/>
                <a:cs typeface="Times New Roman"/>
              </a:rPr>
              <a:t>ip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tin</a:t>
            </a:r>
            <a:r>
              <a:rPr sz="1400" b="1" dirty="0">
                <a:latin typeface="Times New Roman"/>
                <a:cs typeface="Times New Roman"/>
              </a:rPr>
              <a:t>g  Actors: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6472" y="4073652"/>
            <a:ext cx="1127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eco</a:t>
            </a:r>
            <a:r>
              <a:rPr sz="1400" b="1" spc="-5" dirty="0">
                <a:latin typeface="Times New Roman"/>
                <a:cs typeface="Times New Roman"/>
              </a:rPr>
              <a:t>nditi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s: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6472" y="4533900"/>
            <a:ext cx="11899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Postconditions: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1898" y="3548454"/>
            <a:ext cx="6215380" cy="120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LockDevice, LightSwitch,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Timer</a:t>
            </a:r>
            <a:r>
              <a:rPr lang="en-US" altLang="zh-CN" sz="1400" spc="-15" dirty="0">
                <a:latin typeface="Times New Roman"/>
                <a:cs typeface="Times New Roman"/>
              </a:rPr>
              <a:t>, Mobile phone</a:t>
            </a:r>
            <a:endParaRPr sz="1400" dirty="0">
              <a:latin typeface="Times New Roman"/>
              <a:cs typeface="Times New Roman"/>
            </a:endParaRPr>
          </a:p>
          <a:p>
            <a:pPr marL="115570" indent="-103505">
              <a:spcBef>
                <a:spcPts val="1055"/>
              </a:spcBef>
              <a:buChar char="•"/>
              <a:tabLst>
                <a:tab pos="116205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set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Times New Roman"/>
                <a:cs typeface="Times New Roman"/>
              </a:rPr>
              <a:t>mobile phones </a:t>
            </a:r>
            <a:r>
              <a:rPr sz="1400" spc="-5" dirty="0">
                <a:latin typeface="Times New Roman"/>
                <a:cs typeface="Times New Roman"/>
              </a:rPr>
              <a:t>stored 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system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database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non-empty.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  <a:spcBef>
                <a:spcPts val="310"/>
              </a:spcBef>
              <a:buChar char="•"/>
              <a:tabLst>
                <a:tab pos="136525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menu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available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functions;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door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keypad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menu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choice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lang="en-US" sz="1400" spc="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lang="en-US" altLang="zh-CN" sz="1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Times New Roman"/>
                <a:cs typeface="Times New Roman"/>
              </a:rPr>
              <a:t>“Lock”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lang="zh-CN" alt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400" dirty="0">
                <a:solidFill>
                  <a:srgbClr val="FF0000"/>
                </a:solidFill>
                <a:latin typeface="Times New Roman"/>
                <a:cs typeface="Times New Roman"/>
              </a:rPr>
              <a:t>The unlock button is displayed on the phone menu</a:t>
            </a:r>
          </a:p>
          <a:p>
            <a:pPr marL="12700" marR="5080">
              <a:lnSpc>
                <a:spcPts val="1390"/>
              </a:lnSpc>
              <a:spcBef>
                <a:spcPts val="310"/>
              </a:spcBef>
              <a:buChar char="•"/>
              <a:tabLst>
                <a:tab pos="136525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auto-lock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timer</a:t>
            </a:r>
            <a:r>
              <a:rPr sz="1400" dirty="0">
                <a:latin typeface="Times New Roman"/>
                <a:cs typeface="Times New Roman"/>
              </a:rPr>
              <a:t> has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countdown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autoLockInterval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2172" y="4792979"/>
            <a:ext cx="3253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Flow</a:t>
            </a:r>
            <a:r>
              <a:rPr sz="1400" b="1" dirty="0">
                <a:latin typeface="Times New Roman"/>
                <a:cs typeface="Times New Roman"/>
              </a:rPr>
              <a:t> of</a:t>
            </a:r>
            <a:r>
              <a:rPr sz="1400" b="1" spc="-5" dirty="0">
                <a:latin typeface="Times New Roman"/>
                <a:cs typeface="Times New Roman"/>
              </a:rPr>
              <a:t> Events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for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Main Success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Scenario: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9019" y="4972812"/>
            <a:ext cx="7738109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35"/>
              </a:lnSpc>
              <a:spcBef>
                <a:spcPts val="100"/>
              </a:spcBef>
              <a:tabLst>
                <a:tab pos="533400" algn="l"/>
                <a:tab pos="800100" algn="l"/>
              </a:tabLst>
            </a:pPr>
            <a:r>
              <a:rPr sz="1400" spc="275" dirty="0">
                <a:latin typeface="Symbol"/>
                <a:cs typeface="Symbol"/>
              </a:rPr>
              <a:t></a:t>
            </a:r>
            <a:r>
              <a:rPr sz="1400" spc="275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1.	</a:t>
            </a:r>
            <a:r>
              <a:rPr sz="1400" b="1" spc="-15" dirty="0">
                <a:latin typeface="Times New Roman"/>
                <a:cs typeface="Times New Roman"/>
              </a:rPr>
              <a:t>Tenant</a:t>
            </a:r>
            <a:r>
              <a:rPr sz="1400" spc="-15" dirty="0">
                <a:latin typeface="Times New Roman"/>
                <a:cs typeface="Times New Roman"/>
              </a:rPr>
              <a:t>/</a:t>
            </a:r>
            <a:r>
              <a:rPr sz="1400" b="1" spc="-15" dirty="0">
                <a:latin typeface="Times New Roman"/>
                <a:cs typeface="Times New Roman"/>
              </a:rPr>
              <a:t>Landlord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arrives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door</a:t>
            </a:r>
            <a:r>
              <a:rPr lang="en-US" altLang="zh-CN" sz="1400" dirty="0">
                <a:latin typeface="Times New Roman"/>
                <a:cs typeface="Times New Roman"/>
              </a:rPr>
              <a:t>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connects Bluetooth and select unlock </a:t>
            </a:r>
          </a:p>
          <a:p>
            <a:pPr marL="12700">
              <a:lnSpc>
                <a:spcPts val="1535"/>
              </a:lnSpc>
              <a:spcBef>
                <a:spcPts val="100"/>
              </a:spcBef>
              <a:tabLst>
                <a:tab pos="533400" algn="l"/>
                <a:tab pos="800100" algn="l"/>
              </a:tabLst>
            </a:pPr>
            <a:r>
              <a:rPr lang="en-US" altLang="zh-CN" sz="1400" spc="-5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2.	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include::</a:t>
            </a:r>
            <a:r>
              <a:rPr sz="14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AuthenticateUser</a:t>
            </a:r>
            <a:r>
              <a:rPr sz="14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(UC-7)</a:t>
            </a:r>
            <a:endParaRPr sz="1400" dirty="0">
              <a:latin typeface="Times New Roman"/>
              <a:cs typeface="Times New Roman"/>
            </a:endParaRPr>
          </a:p>
          <a:p>
            <a:pPr marL="800100">
              <a:spcBef>
                <a:spcPts val="359"/>
              </a:spcBef>
            </a:pPr>
            <a:r>
              <a:rPr sz="1400" b="1" spc="-5" dirty="0">
                <a:latin typeface="Times New Roman"/>
                <a:cs typeface="Times New Roman"/>
              </a:rPr>
              <a:t>System</a:t>
            </a:r>
            <a:r>
              <a:rPr sz="1400" b="1" spc="3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(a)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signals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Tenant</a:t>
            </a:r>
            <a:r>
              <a:rPr sz="1400" spc="-15" dirty="0">
                <a:latin typeface="Times New Roman"/>
                <a:cs typeface="Times New Roman"/>
              </a:rPr>
              <a:t>/</a:t>
            </a:r>
            <a:r>
              <a:rPr sz="1400" b="1" spc="-15" dirty="0">
                <a:latin typeface="Times New Roman"/>
                <a:cs typeface="Times New Roman"/>
              </a:rPr>
              <a:t>Landlord</a:t>
            </a:r>
            <a:r>
              <a:rPr sz="1400" b="1" spc="3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lock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status,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e.g.,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“disarmed,”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(b)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signals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6887" y="5585460"/>
            <a:ext cx="58883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LockDevice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disarm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lock,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(c)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LightSwitch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turn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light</a:t>
            </a:r>
            <a:r>
              <a:rPr sz="1400" dirty="0">
                <a:latin typeface="Times New Roman"/>
                <a:cs typeface="Times New Roman"/>
              </a:rPr>
              <a:t> 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9018" y="5497068"/>
            <a:ext cx="659638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33400" algn="l"/>
              </a:tabLst>
            </a:pPr>
            <a:r>
              <a:rPr sz="1400" spc="380" dirty="0">
                <a:latin typeface="Symbol"/>
                <a:cs typeface="Symbol"/>
              </a:rPr>
              <a:t></a:t>
            </a:r>
            <a:r>
              <a:rPr sz="1400" spc="38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3.</a:t>
            </a:r>
          </a:p>
          <a:p>
            <a:pPr marL="12700">
              <a:spcBef>
                <a:spcPts val="1055"/>
              </a:spcBef>
              <a:tabLst>
                <a:tab pos="533400" algn="l"/>
                <a:tab pos="800100" algn="l"/>
              </a:tabLst>
            </a:pPr>
            <a:r>
              <a:rPr sz="1400" spc="380" dirty="0">
                <a:latin typeface="Symbol"/>
                <a:cs typeface="Symbol"/>
              </a:rPr>
              <a:t></a:t>
            </a:r>
            <a:r>
              <a:rPr sz="1400" spc="38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4.	</a:t>
            </a:r>
            <a:r>
              <a:rPr sz="1400" b="1" spc="-5" dirty="0">
                <a:latin typeface="Times New Roman"/>
                <a:cs typeface="Times New Roman"/>
              </a:rPr>
              <a:t>System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Timer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auto-lock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countdown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spcBef>
                <a:spcPts val="360"/>
              </a:spcBef>
              <a:tabLst>
                <a:tab pos="533400" algn="l"/>
                <a:tab pos="800100" algn="l"/>
              </a:tabLst>
            </a:pPr>
            <a:r>
              <a:rPr sz="1400" spc="275" dirty="0">
                <a:latin typeface="Symbol"/>
                <a:cs typeface="Symbol"/>
              </a:rPr>
              <a:t></a:t>
            </a:r>
            <a:r>
              <a:rPr sz="1400" spc="275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5.	</a:t>
            </a:r>
            <a:r>
              <a:rPr sz="1400" b="1" spc="-15" dirty="0">
                <a:latin typeface="Times New Roman"/>
                <a:cs typeface="Times New Roman"/>
              </a:rPr>
              <a:t>Tenant</a:t>
            </a:r>
            <a:r>
              <a:rPr sz="1400" spc="-15" dirty="0">
                <a:latin typeface="Times New Roman"/>
                <a:cs typeface="Times New Roman"/>
              </a:rPr>
              <a:t>/</a:t>
            </a:r>
            <a:r>
              <a:rPr sz="1400" b="1" spc="-15" dirty="0">
                <a:latin typeface="Times New Roman"/>
                <a:cs typeface="Times New Roman"/>
              </a:rPr>
              <a:t>Landlord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opens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door,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[and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shuts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door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locks]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960" y="307288"/>
            <a:ext cx="623808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Use Case 1: </a:t>
            </a:r>
            <a:r>
              <a:rPr lang="en-US" altLang="zh-CN" spc="150" dirty="0" err="1"/>
              <a:t>RetireUser</a:t>
            </a:r>
            <a:br>
              <a:rPr lang="en-US" altLang="zh-CN" spc="150" dirty="0"/>
            </a:br>
            <a:endParaRPr spc="1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162176" y="1685925"/>
            <a:ext cx="7945755" cy="4737100"/>
            <a:chOff x="638175" y="1685925"/>
            <a:chExt cx="7945755" cy="4737100"/>
          </a:xfrm>
        </p:grpSpPr>
        <p:sp>
          <p:nvSpPr>
            <p:cNvPr id="4" name="object 4"/>
            <p:cNvSpPr/>
            <p:nvPr/>
          </p:nvSpPr>
          <p:spPr>
            <a:xfrm>
              <a:off x="644525" y="1692274"/>
              <a:ext cx="7933055" cy="4725035"/>
            </a:xfrm>
            <a:custGeom>
              <a:avLst/>
              <a:gdLst/>
              <a:ahLst/>
              <a:cxnLst/>
              <a:rect l="l" t="t" r="r" b="b"/>
              <a:pathLst>
                <a:path w="7933055" h="4725035">
                  <a:moveTo>
                    <a:pt x="7932737" y="515950"/>
                  </a:moveTo>
                  <a:lnTo>
                    <a:pt x="1609725" y="515950"/>
                  </a:lnTo>
                  <a:lnTo>
                    <a:pt x="0" y="515950"/>
                  </a:lnTo>
                  <a:lnTo>
                    <a:pt x="0" y="1031887"/>
                  </a:lnTo>
                  <a:lnTo>
                    <a:pt x="0" y="4724412"/>
                  </a:lnTo>
                  <a:lnTo>
                    <a:pt x="482600" y="4724412"/>
                  </a:lnTo>
                  <a:lnTo>
                    <a:pt x="874712" y="4724412"/>
                  </a:lnTo>
                  <a:lnTo>
                    <a:pt x="7932737" y="4724412"/>
                  </a:lnTo>
                  <a:lnTo>
                    <a:pt x="7932737" y="4379925"/>
                  </a:lnTo>
                  <a:lnTo>
                    <a:pt x="7932737" y="1031887"/>
                  </a:lnTo>
                  <a:lnTo>
                    <a:pt x="7932737" y="515950"/>
                  </a:lnTo>
                  <a:close/>
                </a:path>
                <a:path w="7933055" h="4725035">
                  <a:moveTo>
                    <a:pt x="7932737" y="0"/>
                  </a:moveTo>
                  <a:lnTo>
                    <a:pt x="1609725" y="0"/>
                  </a:lnTo>
                  <a:lnTo>
                    <a:pt x="0" y="0"/>
                  </a:lnTo>
                  <a:lnTo>
                    <a:pt x="0" y="515937"/>
                  </a:lnTo>
                  <a:lnTo>
                    <a:pt x="1609725" y="515937"/>
                  </a:lnTo>
                  <a:lnTo>
                    <a:pt x="7932737" y="515937"/>
                  </a:lnTo>
                  <a:lnTo>
                    <a:pt x="793273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175" y="1685925"/>
              <a:ext cx="7945755" cy="4737100"/>
            </a:xfrm>
            <a:custGeom>
              <a:avLst/>
              <a:gdLst/>
              <a:ahLst/>
              <a:cxnLst/>
              <a:rect l="l" t="t" r="r" b="b"/>
              <a:pathLst>
                <a:path w="7945755" h="4737100">
                  <a:moveTo>
                    <a:pt x="0" y="522288"/>
                  </a:moveTo>
                  <a:lnTo>
                    <a:pt x="7945438" y="522288"/>
                  </a:lnTo>
                </a:path>
                <a:path w="7945755" h="4737100">
                  <a:moveTo>
                    <a:pt x="6350" y="0"/>
                  </a:moveTo>
                  <a:lnTo>
                    <a:pt x="6350" y="4737104"/>
                  </a:lnTo>
                </a:path>
                <a:path w="7945755" h="4737100">
                  <a:moveTo>
                    <a:pt x="7939088" y="0"/>
                  </a:moveTo>
                  <a:lnTo>
                    <a:pt x="7939088" y="4737104"/>
                  </a:lnTo>
                </a:path>
                <a:path w="7945755" h="4737100">
                  <a:moveTo>
                    <a:pt x="0" y="6350"/>
                  </a:moveTo>
                  <a:lnTo>
                    <a:pt x="7945438" y="6350"/>
                  </a:lnTo>
                </a:path>
                <a:path w="7945755" h="4737100">
                  <a:moveTo>
                    <a:pt x="0" y="4730754"/>
                  </a:moveTo>
                  <a:lnTo>
                    <a:pt x="7945438" y="473075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2172" y="1783588"/>
            <a:ext cx="13906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Use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Case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UC-</a:t>
            </a:r>
            <a:r>
              <a:rPr lang="en-US" altLang="zh-CN" sz="1600" b="1" spc="-5" dirty="0">
                <a:latin typeface="Times New Roman"/>
                <a:cs typeface="Times New Roman"/>
              </a:rPr>
              <a:t>4</a:t>
            </a:r>
            <a:r>
              <a:rPr sz="1600" b="1" spc="-5" dirty="0">
                <a:latin typeface="Times New Roman"/>
                <a:cs typeface="Times New Roman"/>
              </a:rPr>
              <a:t>: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1898" y="1783588"/>
            <a:ext cx="12642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spc="-5" dirty="0" err="1">
                <a:latin typeface="Arial"/>
                <a:cs typeface="Arial"/>
              </a:rPr>
              <a:t>RetireUser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6196" y="2327147"/>
            <a:ext cx="372935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REQ</a:t>
            </a:r>
            <a:r>
              <a:rPr lang="en-US" altLang="zh-CN" sz="1400" spc="-5" dirty="0">
                <a:latin typeface="Times New Roman"/>
                <a:cs typeface="Times New Roman"/>
              </a:rPr>
              <a:t>7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</a:t>
            </a:r>
            <a:r>
              <a:rPr lang="en-US" altLang="zh-CN" sz="1400" spc="-5" dirty="0">
                <a:latin typeface="Times New Roman"/>
                <a:cs typeface="Times New Roman"/>
              </a:rPr>
              <a:t>8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6197" y="2756916"/>
            <a:ext cx="4901565" cy="91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Landlord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spcBef>
                <a:spcPts val="1030"/>
              </a:spcBef>
            </a:pPr>
            <a:r>
              <a:rPr lang="en-US" sz="1400" spc="-55" dirty="0">
                <a:latin typeface="Times New Roman"/>
                <a:cs typeface="Times New Roman"/>
              </a:rPr>
              <a:t>Retire an existing user account and disable access.</a:t>
            </a:r>
          </a:p>
          <a:p>
            <a:pPr marL="12700">
              <a:spcBef>
                <a:spcPts val="1030"/>
              </a:spcBef>
            </a:pPr>
            <a:r>
              <a:rPr sz="1400" spc="-10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2173" y="2238756"/>
            <a:ext cx="1264285" cy="16198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239395">
              <a:lnSpc>
                <a:spcPts val="1390"/>
              </a:lnSpc>
              <a:spcBef>
                <a:spcPts val="385"/>
              </a:spcBef>
            </a:pPr>
            <a:r>
              <a:rPr sz="1400" b="1" spc="-5" dirty="0">
                <a:latin typeface="Times New Roman"/>
                <a:cs typeface="Times New Roman"/>
              </a:rPr>
              <a:t>Related </a:t>
            </a:r>
            <a:r>
              <a:rPr sz="1400" b="1" dirty="0">
                <a:latin typeface="Times New Roman"/>
                <a:cs typeface="Times New Roman"/>
              </a:rPr>
              <a:t> Re</a:t>
            </a:r>
            <a:r>
              <a:rPr sz="1400" b="1" spc="-5" dirty="0">
                <a:latin typeface="Times New Roman"/>
                <a:cs typeface="Times New Roman"/>
              </a:rPr>
              <a:t>qui</a:t>
            </a: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5" dirty="0">
                <a:latin typeface="Times New Roman"/>
                <a:cs typeface="Times New Roman"/>
              </a:rPr>
              <a:t>m’t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>
              <a:spcBef>
                <a:spcPts val="1015"/>
              </a:spcBef>
            </a:pP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5" dirty="0">
                <a:latin typeface="Times New Roman"/>
                <a:cs typeface="Times New Roman"/>
              </a:rPr>
              <a:t>niti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tin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Ac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or:</a:t>
            </a:r>
            <a:endParaRPr sz="1400">
              <a:latin typeface="Times New Roman"/>
              <a:cs typeface="Times New Roman"/>
            </a:endParaRPr>
          </a:p>
          <a:p>
            <a:pPr marL="12700">
              <a:spcBef>
                <a:spcPts val="1030"/>
              </a:spcBef>
            </a:pPr>
            <a:r>
              <a:rPr sz="1400" b="1" spc="-10" dirty="0">
                <a:latin typeface="Times New Roman"/>
                <a:cs typeface="Times New Roman"/>
              </a:rPr>
              <a:t>Actor’s </a:t>
            </a:r>
            <a:r>
              <a:rPr sz="1400" b="1" spc="-5" dirty="0">
                <a:latin typeface="Times New Roman"/>
                <a:cs typeface="Times New Roman"/>
              </a:rPr>
              <a:t>Goal:</a:t>
            </a:r>
            <a:endParaRPr sz="1400">
              <a:latin typeface="Times New Roman"/>
              <a:cs typeface="Times New Roman"/>
            </a:endParaRPr>
          </a:p>
          <a:p>
            <a:pPr marL="12700" marR="247650">
              <a:lnSpc>
                <a:spcPts val="1390"/>
              </a:lnSpc>
              <a:spcBef>
                <a:spcPts val="1295"/>
              </a:spcBef>
            </a:pP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ar</a:t>
            </a:r>
            <a:r>
              <a:rPr sz="1400" b="1" spc="-5" dirty="0">
                <a:latin typeface="Times New Roman"/>
                <a:cs typeface="Times New Roman"/>
              </a:rPr>
              <a:t>ti</a:t>
            </a:r>
            <a:r>
              <a:rPr sz="1400" b="1" dirty="0">
                <a:latin typeface="Times New Roman"/>
                <a:cs typeface="Times New Roman"/>
              </a:rPr>
              <a:t>c</a:t>
            </a:r>
            <a:r>
              <a:rPr sz="1400" b="1" spc="-5" dirty="0">
                <a:latin typeface="Times New Roman"/>
                <a:cs typeface="Times New Roman"/>
              </a:rPr>
              <a:t>ip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tin</a:t>
            </a:r>
            <a:r>
              <a:rPr sz="1400" b="1" dirty="0">
                <a:latin typeface="Times New Roman"/>
                <a:cs typeface="Times New Roman"/>
              </a:rPr>
              <a:t>g  Actors: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6472" y="4073652"/>
            <a:ext cx="1127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eco</a:t>
            </a:r>
            <a:r>
              <a:rPr sz="1400" b="1" spc="-5" dirty="0">
                <a:latin typeface="Times New Roman"/>
                <a:cs typeface="Times New Roman"/>
              </a:rPr>
              <a:t>nditi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s: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6472" y="4533900"/>
            <a:ext cx="11899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Postconditions: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5394" y="3482256"/>
            <a:ext cx="6543969" cy="1287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spcBef>
                <a:spcPts val="100"/>
              </a:spcBef>
            </a:pPr>
            <a:r>
              <a:rPr sz="1400" spc="-5" dirty="0" err="1">
                <a:latin typeface="Times New Roman"/>
                <a:cs typeface="Times New Roman"/>
              </a:rPr>
              <a:t>LockDevice</a:t>
            </a:r>
            <a:r>
              <a:rPr lang="en-US" altLang="zh-CN" sz="1400" spc="-5" dirty="0">
                <a:latin typeface="Times New Roman"/>
                <a:cs typeface="Times New Roman"/>
              </a:rPr>
              <a:t>, Mobile phone</a:t>
            </a:r>
            <a:endParaRPr lang="en-US" sz="1400" dirty="0">
              <a:latin typeface="Times New Roman"/>
              <a:cs typeface="Times New Roman"/>
            </a:endParaRPr>
          </a:p>
          <a:p>
            <a:pPr marL="115570" indent="-103505">
              <a:spcBef>
                <a:spcPts val="1055"/>
              </a:spcBef>
              <a:buChar char="•"/>
              <a:tabLst>
                <a:tab pos="116205" algn="l"/>
              </a:tabLst>
            </a:pPr>
            <a:r>
              <a:rPr lang="en-US" sz="1400" spc="-15" dirty="0">
                <a:latin typeface="Times New Roman"/>
                <a:cs typeface="Times New Roman"/>
              </a:rPr>
              <a:t>Existing tenant users exist in the database</a:t>
            </a:r>
            <a:endParaRPr lang="en-US" sz="1400" dirty="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  <a:spcBef>
                <a:spcPts val="310"/>
              </a:spcBef>
              <a:buChar char="•"/>
              <a:tabLst>
                <a:tab pos="136525" algn="l"/>
              </a:tabLst>
            </a:pPr>
            <a:r>
              <a:rPr lang="en-US" sz="1400" dirty="0">
                <a:latin typeface="Times New Roman"/>
                <a:cs typeface="Times New Roman"/>
              </a:rPr>
              <a:t>The landlord's phone displays all tenant entries and shows the RETIRE button</a:t>
            </a:r>
          </a:p>
          <a:p>
            <a:pPr marL="12700" marR="5080">
              <a:lnSpc>
                <a:spcPts val="1390"/>
              </a:lnSpc>
              <a:spcBef>
                <a:spcPts val="310"/>
              </a:spcBef>
              <a:buChar char="•"/>
              <a:tabLst>
                <a:tab pos="136525" algn="l"/>
              </a:tabLst>
            </a:pPr>
            <a:endParaRPr lang="en-US" sz="1400" dirty="0">
              <a:latin typeface="Times New Roman"/>
              <a:cs typeface="Times New Roman"/>
            </a:endParaRPr>
          </a:p>
          <a:p>
            <a:pPr marL="12700">
              <a:spcBef>
                <a:spcPts val="390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The tenant entry was deleted from the database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2172" y="4792979"/>
            <a:ext cx="3253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Flow</a:t>
            </a:r>
            <a:r>
              <a:rPr sz="1400" b="1" dirty="0">
                <a:latin typeface="Times New Roman"/>
                <a:cs typeface="Times New Roman"/>
              </a:rPr>
              <a:t> of</a:t>
            </a:r>
            <a:r>
              <a:rPr sz="1400" b="1" spc="-5" dirty="0">
                <a:latin typeface="Times New Roman"/>
                <a:cs typeface="Times New Roman"/>
              </a:rPr>
              <a:t> Events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for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Main Success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Scenario: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2671" y="5077109"/>
            <a:ext cx="7738109" cy="1482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35"/>
              </a:lnSpc>
              <a:spcBef>
                <a:spcPts val="100"/>
              </a:spcBef>
              <a:tabLst>
                <a:tab pos="533400" algn="l"/>
                <a:tab pos="800100" algn="l"/>
              </a:tabLst>
            </a:pPr>
            <a:r>
              <a:rPr sz="1400" spc="275" dirty="0">
                <a:latin typeface="Symbol"/>
                <a:cs typeface="Symbol"/>
              </a:rPr>
              <a:t></a:t>
            </a:r>
            <a:r>
              <a:rPr sz="1400" spc="275" dirty="0">
                <a:latin typeface="Times New Roman"/>
                <a:cs typeface="Times New Roman"/>
              </a:rPr>
              <a:t>	</a:t>
            </a:r>
            <a:r>
              <a:rPr lang="en-US" sz="1400" dirty="0">
                <a:latin typeface="Times New Roman"/>
                <a:cs typeface="Times New Roman"/>
              </a:rPr>
              <a:t>1.	</a:t>
            </a:r>
            <a:r>
              <a:rPr lang="en-US" sz="1400" b="1" spc="-15" dirty="0">
                <a:latin typeface="Times New Roman"/>
                <a:cs typeface="Times New Roman"/>
              </a:rPr>
              <a:t>Landlord</a:t>
            </a:r>
            <a:r>
              <a:rPr lang="en-US" sz="1400" b="1" dirty="0">
                <a:latin typeface="Times New Roman"/>
                <a:cs typeface="Times New Roman"/>
              </a:rPr>
              <a:t> </a:t>
            </a:r>
            <a:r>
              <a:rPr lang="en-US" altLang="zh-CN" sz="1400" spc="10" dirty="0">
                <a:latin typeface="Times New Roman"/>
                <a:cs typeface="Times New Roman"/>
              </a:rPr>
              <a:t>selects</a:t>
            </a:r>
            <a:r>
              <a:rPr lang="en-US" altLang="zh-CN" sz="1400" spc="15" dirty="0">
                <a:latin typeface="Times New Roman"/>
                <a:cs typeface="Times New Roman"/>
              </a:rPr>
              <a:t> the </a:t>
            </a:r>
            <a:r>
              <a:rPr lang="en-US" altLang="zh-CN" sz="1400" spc="20" dirty="0">
                <a:latin typeface="Times New Roman"/>
                <a:cs typeface="Times New Roman"/>
              </a:rPr>
              <a:t>menu </a:t>
            </a:r>
            <a:r>
              <a:rPr lang="en-US" altLang="zh-CN" sz="1400" spc="15" dirty="0">
                <a:latin typeface="Times New Roman"/>
                <a:cs typeface="Times New Roman"/>
              </a:rPr>
              <a:t>item</a:t>
            </a:r>
            <a:r>
              <a:rPr lang="en-US" altLang="zh-CN" sz="1400" spc="-5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“</a:t>
            </a:r>
            <a:r>
              <a:rPr lang="en-US" altLang="zh-CN" sz="1400" spc="15" dirty="0" err="1">
                <a:latin typeface="Times New Roman"/>
                <a:cs typeface="Times New Roman"/>
              </a:rPr>
              <a:t>ManageUsers</a:t>
            </a:r>
            <a:r>
              <a:rPr lang="en-US" altLang="zh-CN" sz="1400" spc="15" dirty="0">
                <a:latin typeface="Times New Roman"/>
                <a:cs typeface="Times New Roman"/>
              </a:rPr>
              <a:t>” in his mobile phone</a:t>
            </a:r>
          </a:p>
          <a:p>
            <a:pPr marL="12700">
              <a:lnSpc>
                <a:spcPts val="1535"/>
              </a:lnSpc>
              <a:spcBef>
                <a:spcPts val="100"/>
              </a:spcBef>
              <a:tabLst>
                <a:tab pos="533400" algn="l"/>
                <a:tab pos="800100" algn="l"/>
              </a:tabLst>
            </a:pPr>
            <a:r>
              <a:rPr lang="en-US" altLang="zh-CN" sz="1400" spc="15" dirty="0">
                <a:latin typeface="Times New Roman"/>
                <a:cs typeface="Times New Roman"/>
              </a:rPr>
              <a:t>	</a:t>
            </a:r>
            <a:r>
              <a:rPr lang="en-US" altLang="zh-CN" sz="1400" spc="10" dirty="0">
                <a:latin typeface="Times New Roman"/>
                <a:cs typeface="Times New Roman"/>
              </a:rPr>
              <a:t>2.	</a:t>
            </a:r>
            <a:r>
              <a:rPr lang="en-US" altLang="zh-CN" sz="1400" b="1" spc="15" dirty="0">
                <a:latin typeface="Times New Roman"/>
                <a:cs typeface="Times New Roman"/>
              </a:rPr>
              <a:t>Landlord</a:t>
            </a:r>
            <a:r>
              <a:rPr lang="en-US" altLang="zh-CN" sz="1400" b="1" spc="5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identification:</a:t>
            </a:r>
            <a:r>
              <a:rPr lang="en-US" altLang="zh-CN" sz="1400" spc="10" dirty="0">
                <a:latin typeface="Times New Roman"/>
                <a:cs typeface="Times New Roman"/>
              </a:rPr>
              <a:t> </a:t>
            </a:r>
            <a:r>
              <a:rPr lang="en-US" altLang="zh-CN" sz="14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Include</a:t>
            </a:r>
            <a:r>
              <a:rPr lang="en-US" altLang="zh-CN" sz="1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altLang="zh-CN" sz="140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Login</a:t>
            </a:r>
            <a:r>
              <a:rPr lang="en-US" altLang="zh-CN" sz="140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altLang="zh-CN" sz="14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(UC-8)</a:t>
            </a:r>
            <a:endParaRPr lang="en-US" altLang="zh-CN" sz="1400" spc="15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ts val="1535"/>
              </a:lnSpc>
              <a:spcBef>
                <a:spcPts val="100"/>
              </a:spcBef>
              <a:tabLst>
                <a:tab pos="533400" algn="l"/>
                <a:tab pos="800100" algn="l"/>
              </a:tabLst>
            </a:pPr>
            <a:r>
              <a:rPr lang="en-US" altLang="zh-CN" sz="1400" spc="390" dirty="0">
                <a:latin typeface="Symbol"/>
                <a:cs typeface="Symbol"/>
              </a:rPr>
              <a:t> </a:t>
            </a:r>
            <a:r>
              <a:rPr lang="en-US" altLang="zh-CN" sz="1400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3.</a:t>
            </a:r>
            <a:r>
              <a:rPr lang="en-US" altLang="zh-CN" sz="1400" b="1" spc="15" dirty="0">
                <a:latin typeface="Times New Roman"/>
                <a:cs typeface="Times New Roman"/>
              </a:rPr>
              <a:t>   System</a:t>
            </a:r>
            <a:r>
              <a:rPr lang="en-US" altLang="zh-CN" sz="1400" b="1" spc="55" dirty="0">
                <a:latin typeface="Times New Roman"/>
                <a:cs typeface="Times New Roman"/>
              </a:rPr>
              <a:t> </a:t>
            </a:r>
            <a:r>
              <a:rPr lang="en-US" altLang="zh-CN" sz="1400" spc="10" dirty="0">
                <a:latin typeface="Times New Roman"/>
                <a:cs typeface="Times New Roman"/>
              </a:rPr>
              <a:t>(a)</a:t>
            </a:r>
            <a:r>
              <a:rPr lang="en-US" altLang="zh-CN" sz="1400" spc="60" dirty="0">
                <a:latin typeface="Times New Roman"/>
                <a:cs typeface="Times New Roman"/>
              </a:rPr>
              <a:t> </a:t>
            </a:r>
            <a:r>
              <a:rPr lang="en-US" altLang="zh-CN" sz="1400" spc="10" dirty="0">
                <a:latin typeface="Times New Roman"/>
                <a:cs typeface="Times New Roman"/>
              </a:rPr>
              <a:t>displays</a:t>
            </a:r>
            <a:r>
              <a:rPr lang="en-US" altLang="zh-CN" sz="1400" spc="50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the</a:t>
            </a:r>
            <a:r>
              <a:rPr lang="en-US" altLang="zh-CN" sz="1400" spc="55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options</a:t>
            </a:r>
            <a:r>
              <a:rPr lang="en-US" altLang="zh-CN" sz="1400" spc="50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of</a:t>
            </a:r>
            <a:r>
              <a:rPr lang="en-US" altLang="zh-CN" sz="1400" spc="60" dirty="0">
                <a:latin typeface="Times New Roman"/>
                <a:cs typeface="Times New Roman"/>
              </a:rPr>
              <a:t> </a:t>
            </a:r>
            <a:r>
              <a:rPr lang="en-US" altLang="zh-CN" sz="1400" spc="10" dirty="0">
                <a:latin typeface="Times New Roman"/>
                <a:cs typeface="Times New Roman"/>
              </a:rPr>
              <a:t>activities</a:t>
            </a:r>
            <a:r>
              <a:rPr lang="en-US" altLang="zh-CN" sz="1400" spc="55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available</a:t>
            </a:r>
            <a:r>
              <a:rPr lang="en-US" altLang="zh-CN" sz="1400" spc="55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to</a:t>
            </a:r>
            <a:r>
              <a:rPr lang="en-US" altLang="zh-CN" sz="1400" spc="55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the</a:t>
            </a:r>
            <a:r>
              <a:rPr lang="en-US" altLang="zh-CN" sz="1400" spc="55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Landlord</a:t>
            </a:r>
            <a:r>
              <a:rPr lang="en-US" altLang="zh-CN" sz="1400" spc="55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(including</a:t>
            </a:r>
            <a:r>
              <a:rPr lang="en-US" altLang="zh-CN" sz="1400" spc="50" dirty="0">
                <a:latin typeface="Times New Roman"/>
                <a:cs typeface="Times New Roman"/>
              </a:rPr>
              <a:t> </a:t>
            </a:r>
            <a:r>
              <a:rPr lang="en-US" altLang="zh-CN" sz="1400" spc="20" dirty="0">
                <a:latin typeface="Times New Roman"/>
                <a:cs typeface="Times New Roman"/>
              </a:rPr>
              <a:t>“Add </a:t>
            </a:r>
            <a:r>
              <a:rPr lang="en-US" altLang="zh-CN" sz="1400" spc="-310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User”</a:t>
            </a:r>
            <a:r>
              <a:rPr lang="en-US" altLang="zh-CN" sz="1400" spc="10" dirty="0">
                <a:latin typeface="Times New Roman"/>
                <a:cs typeface="Times New Roman"/>
              </a:rPr>
              <a:t> 		</a:t>
            </a:r>
            <a:r>
              <a:rPr lang="en-US" altLang="zh-CN" sz="1400" spc="15" dirty="0">
                <a:latin typeface="Times New Roman"/>
                <a:cs typeface="Times New Roman"/>
              </a:rPr>
              <a:t>and</a:t>
            </a:r>
            <a:r>
              <a:rPr lang="en-US" altLang="zh-CN" sz="1400" spc="10" dirty="0">
                <a:latin typeface="Times New Roman"/>
                <a:cs typeface="Times New Roman"/>
              </a:rPr>
              <a:t> </a:t>
            </a:r>
            <a:r>
              <a:rPr lang="en-US" altLang="zh-CN" sz="1400" spc="20" dirty="0">
                <a:latin typeface="Times New Roman"/>
                <a:cs typeface="Times New Roman"/>
              </a:rPr>
              <a:t>“Remove</a:t>
            </a:r>
            <a:r>
              <a:rPr lang="en-US" altLang="zh-CN" sz="1400" spc="10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User”),</a:t>
            </a:r>
            <a:r>
              <a:rPr lang="en-US" altLang="zh-CN" sz="1400" spc="5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and</a:t>
            </a:r>
            <a:r>
              <a:rPr lang="en-US" altLang="zh-CN" sz="1400" spc="10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(b)</a:t>
            </a:r>
            <a:r>
              <a:rPr lang="en-US" altLang="zh-CN" sz="1400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prompts</a:t>
            </a:r>
            <a:r>
              <a:rPr lang="en-US" altLang="zh-CN" sz="1400" spc="5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the</a:t>
            </a:r>
            <a:r>
              <a:rPr lang="en-US" altLang="zh-CN" sz="1400" spc="30" dirty="0">
                <a:latin typeface="Times New Roman"/>
                <a:cs typeface="Times New Roman"/>
              </a:rPr>
              <a:t> </a:t>
            </a:r>
            <a:r>
              <a:rPr lang="en-US" altLang="zh-CN" sz="1400" b="1" spc="15" dirty="0">
                <a:latin typeface="Times New Roman"/>
                <a:cs typeface="Times New Roman"/>
              </a:rPr>
              <a:t>Landlord</a:t>
            </a:r>
            <a:r>
              <a:rPr lang="en-US" altLang="zh-CN" sz="1400" b="1" spc="20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to</a:t>
            </a:r>
            <a:r>
              <a:rPr lang="en-US" altLang="zh-CN" sz="1400" spc="10" dirty="0">
                <a:latin typeface="Times New Roman"/>
                <a:cs typeface="Times New Roman"/>
              </a:rPr>
              <a:t> </a:t>
            </a:r>
            <a:r>
              <a:rPr lang="en-US" altLang="zh-CN" sz="1400" spc="20" dirty="0">
                <a:latin typeface="Times New Roman"/>
                <a:cs typeface="Times New Roman"/>
              </a:rPr>
              <a:t>make</a:t>
            </a:r>
            <a:r>
              <a:rPr lang="en-US" altLang="zh-CN" sz="1400" spc="10" dirty="0">
                <a:latin typeface="Times New Roman"/>
                <a:cs typeface="Times New Roman"/>
              </a:rPr>
              <a:t> selection</a:t>
            </a:r>
          </a:p>
          <a:p>
            <a:pPr marL="25400">
              <a:lnSpc>
                <a:spcPct val="100000"/>
              </a:lnSpc>
              <a:spcBef>
                <a:spcPts val="160"/>
              </a:spcBef>
              <a:tabLst>
                <a:tab pos="450215" algn="l"/>
                <a:tab pos="744855" algn="l"/>
              </a:tabLst>
            </a:pPr>
            <a:r>
              <a:rPr lang="zh-CN" altLang="en-US" sz="1400" spc="275" dirty="0">
                <a:latin typeface="Symbol"/>
                <a:cs typeface="Symbol"/>
              </a:rPr>
              <a:t> </a:t>
            </a:r>
            <a:r>
              <a:rPr lang="en-US" altLang="zh-CN" sz="1400" spc="290" dirty="0">
                <a:latin typeface="Times New Roman"/>
                <a:cs typeface="Times New Roman"/>
              </a:rPr>
              <a:t>	 </a:t>
            </a:r>
            <a:r>
              <a:rPr lang="en-US" altLang="zh-CN" sz="1400" spc="10" dirty="0">
                <a:latin typeface="Times New Roman"/>
                <a:cs typeface="Times New Roman"/>
              </a:rPr>
              <a:t>4.	</a:t>
            </a:r>
            <a:r>
              <a:rPr lang="en-US" altLang="zh-CN" sz="1400" b="1" spc="15" dirty="0">
                <a:latin typeface="Times New Roman"/>
                <a:cs typeface="Times New Roman"/>
              </a:rPr>
              <a:t>Landlord </a:t>
            </a:r>
            <a:r>
              <a:rPr lang="en-US" altLang="zh-CN" sz="1400" spc="10" dirty="0">
                <a:latin typeface="Times New Roman"/>
                <a:cs typeface="Times New Roman"/>
              </a:rPr>
              <a:t>selects</a:t>
            </a:r>
            <a:r>
              <a:rPr lang="en-US" altLang="zh-CN" sz="1400" spc="15" dirty="0">
                <a:latin typeface="Times New Roman"/>
                <a:cs typeface="Times New Roman"/>
              </a:rPr>
              <a:t> the </a:t>
            </a:r>
            <a:r>
              <a:rPr lang="en-US" altLang="zh-CN" sz="1400" spc="10" dirty="0">
                <a:latin typeface="Times New Roman"/>
                <a:cs typeface="Times New Roman"/>
              </a:rPr>
              <a:t>activity, </a:t>
            </a:r>
            <a:r>
              <a:rPr lang="en-US" altLang="zh-CN" sz="1400" spc="15" dirty="0">
                <a:latin typeface="Times New Roman"/>
                <a:cs typeface="Times New Roman"/>
              </a:rPr>
              <a:t>such</a:t>
            </a:r>
            <a:r>
              <a:rPr lang="en-US" altLang="zh-CN" sz="1400" spc="10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as </a:t>
            </a:r>
            <a:r>
              <a:rPr lang="en-US" altLang="zh-CN" sz="1400" spc="20" dirty="0">
                <a:latin typeface="Times New Roman"/>
                <a:cs typeface="Times New Roman"/>
              </a:rPr>
              <a:t>“Remove</a:t>
            </a:r>
            <a:r>
              <a:rPr lang="en-US" altLang="zh-CN" sz="1400" spc="10" dirty="0">
                <a:latin typeface="Times New Roman"/>
                <a:cs typeface="Times New Roman"/>
              </a:rPr>
              <a:t> </a:t>
            </a:r>
            <a:r>
              <a:rPr lang="en-US" altLang="zh-CN" sz="1400" spc="15" dirty="0">
                <a:latin typeface="Times New Roman"/>
                <a:cs typeface="Times New Roman"/>
              </a:rPr>
              <a:t>User</a:t>
            </a:r>
            <a:r>
              <a:rPr lang="en-US" altLang="zh-CN" sz="1400" spc="10" dirty="0">
                <a:latin typeface="Times New Roman"/>
                <a:cs typeface="Times New Roman"/>
              </a:rPr>
              <a:t>”</a:t>
            </a:r>
            <a:endParaRPr lang="en-US" altLang="zh-CN" sz="14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45"/>
              </a:spcBef>
              <a:tabLst>
                <a:tab pos="450215" algn="l"/>
                <a:tab pos="744855" algn="l"/>
              </a:tabLst>
            </a:pPr>
            <a:r>
              <a:rPr lang="en-US" altLang="zh-CN" sz="1400" spc="390" dirty="0">
                <a:latin typeface="Symbol"/>
                <a:cs typeface="Symbol"/>
              </a:rPr>
              <a:t></a:t>
            </a:r>
            <a:r>
              <a:rPr lang="en-US" altLang="zh-CN" sz="1400" spc="390" dirty="0">
                <a:latin typeface="Times New Roman"/>
                <a:cs typeface="Times New Roman"/>
              </a:rPr>
              <a:t>	 </a:t>
            </a:r>
            <a:r>
              <a:rPr lang="en-US" altLang="zh-CN" sz="1400" spc="10" dirty="0">
                <a:latin typeface="Times New Roman"/>
                <a:cs typeface="Times New Roman"/>
              </a:rPr>
              <a:t>5.	</a:t>
            </a:r>
            <a:r>
              <a:rPr lang="en-US" altLang="zh-CN" sz="1400" b="1" spc="15" dirty="0">
                <a:latin typeface="Times New Roman"/>
                <a:cs typeface="Times New Roman"/>
              </a:rPr>
              <a:t>System</a:t>
            </a:r>
            <a:r>
              <a:rPr lang="en-US" altLang="zh-CN" sz="1400" b="1" spc="10" dirty="0">
                <a:latin typeface="Times New Roman"/>
                <a:cs typeface="Times New Roman"/>
              </a:rPr>
              <a:t> </a:t>
            </a:r>
            <a:r>
              <a:rPr lang="en-US" altLang="zh-CN" sz="1400" spc="10" dirty="0">
                <a:latin typeface="Times New Roman"/>
                <a:cs typeface="Times New Roman"/>
              </a:rPr>
              <a:t>(a)</a:t>
            </a:r>
            <a:r>
              <a:rPr lang="en-US" altLang="zh-CN" sz="1400" spc="15" dirty="0">
                <a:latin typeface="Times New Roman"/>
                <a:cs typeface="Times New Roman"/>
              </a:rPr>
              <a:t> delete a tenant's entry in the database</a:t>
            </a:r>
            <a:r>
              <a:rPr lang="en-US" altLang="zh-CN" sz="1400" spc="10" dirty="0">
                <a:latin typeface="Times New Roman"/>
                <a:cs typeface="Times New Roman"/>
              </a:rPr>
              <a:t>, </a:t>
            </a:r>
            <a:r>
              <a:rPr lang="en-US" altLang="zh-CN" sz="1400" spc="15" dirty="0">
                <a:latin typeface="Times New Roman"/>
                <a:cs typeface="Times New Roman"/>
              </a:rPr>
              <a:t>and (b)</a:t>
            </a:r>
            <a:r>
              <a:rPr lang="en-US" altLang="zh-CN" sz="1400" spc="5" dirty="0">
                <a:latin typeface="Times New Roman"/>
                <a:cs typeface="Times New Roman"/>
              </a:rPr>
              <a:t> </a:t>
            </a:r>
            <a:r>
              <a:rPr lang="en-US" altLang="zh-CN" sz="1400" spc="10" dirty="0">
                <a:latin typeface="Times New Roman"/>
                <a:cs typeface="Times New Roman"/>
              </a:rPr>
              <a:t>signals</a:t>
            </a:r>
            <a:r>
              <a:rPr lang="en-US" altLang="zh-CN" sz="1400" spc="15" dirty="0">
                <a:latin typeface="Times New Roman"/>
                <a:cs typeface="Times New Roman"/>
              </a:rPr>
              <a:t> completion</a:t>
            </a:r>
            <a:endParaRPr lang="en-US" altLang="zh-CN" sz="1400" dirty="0">
              <a:latin typeface="Times New Roman"/>
              <a:cs typeface="Times New Roman"/>
            </a:endParaRPr>
          </a:p>
          <a:p>
            <a:pPr marL="12700">
              <a:lnSpc>
                <a:spcPts val="1535"/>
              </a:lnSpc>
              <a:spcBef>
                <a:spcPts val="100"/>
              </a:spcBef>
              <a:tabLst>
                <a:tab pos="533400" algn="l"/>
                <a:tab pos="800100" algn="l"/>
              </a:tabLst>
            </a:pPr>
            <a:endParaRPr lang="en-US" altLang="zh-CN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773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4382" y="148844"/>
            <a:ext cx="5774055" cy="1135380"/>
          </a:xfrm>
          <a:prstGeom prst="rect">
            <a:avLst/>
          </a:prstGeom>
        </p:spPr>
        <p:txBody>
          <a:bodyPr vert="horz" wrap="square" lIns="0" tIns="635" rIns="0" bIns="0" rtlCol="0" anchor="ctr">
            <a:spAutoFit/>
          </a:bodyPr>
          <a:lstStyle/>
          <a:p>
            <a:pPr marL="257810" marR="5080" indent="-245745">
              <a:lnSpc>
                <a:spcPct val="102200"/>
              </a:lnSpc>
              <a:spcBef>
                <a:spcPts val="5"/>
              </a:spcBef>
            </a:pPr>
            <a:r>
              <a:rPr sz="3600" spc="225" dirty="0"/>
              <a:t>Acceptance</a:t>
            </a:r>
            <a:r>
              <a:rPr sz="3600" spc="-120" dirty="0"/>
              <a:t> </a:t>
            </a:r>
            <a:r>
              <a:rPr sz="3600" spc="150" dirty="0"/>
              <a:t>Test</a:t>
            </a:r>
            <a:r>
              <a:rPr sz="3600" spc="-110" dirty="0"/>
              <a:t> </a:t>
            </a:r>
            <a:r>
              <a:rPr sz="3600" spc="114" dirty="0"/>
              <a:t>Case</a:t>
            </a:r>
            <a:r>
              <a:rPr sz="3600" spc="-114" dirty="0"/>
              <a:t> </a:t>
            </a:r>
            <a:r>
              <a:rPr sz="3600" spc="245" dirty="0"/>
              <a:t>for </a:t>
            </a:r>
            <a:r>
              <a:rPr sz="3600" spc="-990" dirty="0"/>
              <a:t> </a:t>
            </a:r>
            <a:r>
              <a:rPr lang="en-US" altLang="zh-CN" sz="3600" spc="-990" dirty="0"/>
              <a:t>	</a:t>
            </a:r>
            <a:r>
              <a:rPr sz="3600" spc="80" dirty="0"/>
              <a:t>UC-</a:t>
            </a:r>
            <a:r>
              <a:rPr lang="en-US" altLang="zh-CN" sz="3600" spc="80" dirty="0"/>
              <a:t>1</a:t>
            </a:r>
            <a:r>
              <a:rPr sz="3600" spc="-120" dirty="0"/>
              <a:t> </a:t>
            </a:r>
            <a:r>
              <a:rPr lang="en-US" altLang="zh-CN" sz="3600" spc="200" dirty="0"/>
              <a:t>Unlock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69382"/>
              </p:ext>
            </p:extLst>
          </p:nvPr>
        </p:nvGraphicFramePr>
        <p:xfrm>
          <a:off x="2290762" y="2003425"/>
          <a:ext cx="7455218" cy="4065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6426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2353945" algn="l"/>
                        </a:tabLst>
                      </a:pP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Test-case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Identifier:	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TC-1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2353945" algn="l"/>
                        </a:tabLst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Tested:	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UC-</a:t>
                      </a:r>
                      <a:r>
                        <a:rPr lang="en-US" altLang="zh-CN"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success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scenario,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UC-7</a:t>
                      </a:r>
                      <a:endParaRPr lang="en-US" altLang="zh-CN" sz="1600" spc="-5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2353945" algn="l"/>
                        </a:tabLst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R="60960" algn="l">
                        <a:lnSpc>
                          <a:spcPts val="1670"/>
                        </a:lnSpc>
                      </a:pPr>
                      <a:r>
                        <a:rPr lang="en-US" altLang="zh-CN"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Pass/fail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Criteria:	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353945" algn="l"/>
                        </a:tabLst>
                      </a:pPr>
                      <a:endParaRPr lang="en-US" altLang="zh-CN" sz="1350" b="0" spc="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353945" algn="l"/>
                        </a:tabLst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Data:	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Bluetooth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door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identifier</a:t>
                      </a: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Procedure: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Result: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6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68580" marR="62230" algn="just">
                        <a:lnSpc>
                          <a:spcPct val="731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Step 1. </a:t>
                      </a:r>
                      <a:r>
                        <a:rPr lang="en-US" sz="1600" spc="-30" dirty="0">
                          <a:latin typeface="Times New Roman"/>
                          <a:cs typeface="Times New Roman"/>
                        </a:rPr>
                        <a:t>Connect an incorrect Bluetooth to the phone and try to open the door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68580" marR="62230" algn="just">
                        <a:lnSpc>
                          <a:spcPct val="738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Step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30" dirty="0">
                          <a:latin typeface="Times New Roman"/>
                          <a:cs typeface="Times New Roman"/>
                        </a:rPr>
                        <a:t>Connect a correct Bluetooth to your phone and try to open the door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70"/>
                        </a:lnSpc>
                        <a:spcBef>
                          <a:spcPts val="10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beeps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indicate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failure;</a:t>
                      </a:r>
                    </a:p>
                    <a:p>
                      <a:pPr marL="68580" marR="1084580">
                        <a:lnSpc>
                          <a:spcPct val="725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records unsuccessful attempt in the database; </a:t>
                      </a:r>
                      <a:r>
                        <a:rPr sz="1600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prompts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 user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 try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again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68580" marR="846455">
                        <a:lnSpc>
                          <a:spcPct val="73100"/>
                        </a:lnSpc>
                        <a:spcBef>
                          <a:spcPts val="12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 flashes a green light to indicate success;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records successful access in the database;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disarms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 lock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device</a:t>
                      </a: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4EF2652-B481-4A99-A485-83A986FA8703}"/>
              </a:ext>
            </a:extLst>
          </p:cNvPr>
          <p:cNvSpPr txBox="1"/>
          <p:nvPr/>
        </p:nvSpPr>
        <p:spPr>
          <a:xfrm>
            <a:off x="4533900" y="2659380"/>
            <a:ext cx="530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-5" dirty="0">
                <a:latin typeface="Times New Roman"/>
                <a:cs typeface="Times New Roman"/>
              </a:rPr>
              <a:t>The</a:t>
            </a:r>
            <a:r>
              <a:rPr lang="en-US" altLang="zh-CN" sz="1600" spc="180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test</a:t>
            </a:r>
            <a:r>
              <a:rPr lang="en-US" altLang="zh-CN" sz="1600" spc="185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passes</a:t>
            </a:r>
            <a:r>
              <a:rPr lang="en-US" altLang="zh-CN" sz="1600" spc="180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if</a:t>
            </a:r>
            <a:r>
              <a:rPr lang="en-US" altLang="zh-CN" sz="1600" spc="185" dirty="0">
                <a:latin typeface="Times New Roman"/>
                <a:cs typeface="Times New Roman"/>
              </a:rPr>
              <a:t> t</a:t>
            </a:r>
            <a:r>
              <a:rPr lang="en-US" altLang="zh-CN" sz="1600" spc="-5" dirty="0">
                <a:latin typeface="Times New Roman"/>
                <a:cs typeface="Times New Roman"/>
              </a:rPr>
              <a:t>he user has successfully connected to Bluetooth and the phone information is in the database and is less than the maximum number of pairing attempts</a:t>
            </a:r>
            <a:endParaRPr lang="zh-CN" altLang="en-US" sz="16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972" y="325465"/>
            <a:ext cx="5774055" cy="1677960"/>
          </a:xfrm>
          <a:prstGeom prst="rect">
            <a:avLst/>
          </a:prstGeom>
        </p:spPr>
        <p:txBody>
          <a:bodyPr vert="horz" wrap="square" lIns="0" tIns="635" rIns="0" bIns="0" rtlCol="0" anchor="ctr">
            <a:spAutoFit/>
          </a:bodyPr>
          <a:lstStyle/>
          <a:p>
            <a:pPr marL="257810" marR="5080" indent="-245745">
              <a:lnSpc>
                <a:spcPct val="102200"/>
              </a:lnSpc>
              <a:spcBef>
                <a:spcPts val="5"/>
              </a:spcBef>
            </a:pPr>
            <a:r>
              <a:rPr sz="3600" spc="225" dirty="0"/>
              <a:t>Acceptance</a:t>
            </a:r>
            <a:r>
              <a:rPr sz="3600" spc="-120" dirty="0"/>
              <a:t> </a:t>
            </a:r>
            <a:r>
              <a:rPr sz="3600" spc="150" dirty="0"/>
              <a:t>Test</a:t>
            </a:r>
            <a:r>
              <a:rPr sz="3600" spc="-110" dirty="0"/>
              <a:t> </a:t>
            </a:r>
            <a:r>
              <a:rPr sz="3600" spc="114" dirty="0"/>
              <a:t>Case</a:t>
            </a:r>
            <a:r>
              <a:rPr sz="3600" spc="-114" dirty="0"/>
              <a:t> </a:t>
            </a:r>
            <a:r>
              <a:rPr sz="3600" spc="245" dirty="0"/>
              <a:t>for </a:t>
            </a:r>
            <a:r>
              <a:rPr sz="3600" spc="-990" dirty="0"/>
              <a:t> </a:t>
            </a:r>
            <a:r>
              <a:rPr lang="en-US" altLang="zh-CN" sz="3600" spc="-990" dirty="0"/>
              <a:t>	</a:t>
            </a:r>
            <a:r>
              <a:rPr sz="3600" spc="80" dirty="0"/>
              <a:t>UC-</a:t>
            </a:r>
            <a:r>
              <a:rPr lang="en-US" altLang="zh-CN" sz="3600" spc="80" dirty="0"/>
              <a:t>4</a:t>
            </a:r>
            <a:r>
              <a:rPr sz="3600" spc="80" dirty="0"/>
              <a:t> </a:t>
            </a:r>
            <a:r>
              <a:rPr lang="en-US" altLang="zh-CN" sz="3600" spc="80" dirty="0" err="1"/>
              <a:t>RetireUser</a:t>
            </a:r>
            <a:br>
              <a:rPr lang="en-US" altLang="zh-CN" sz="3600" dirty="0">
                <a:latin typeface="Times New Roman"/>
                <a:cs typeface="Times New Roman"/>
              </a:rPr>
            </a:b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22317"/>
              </p:ext>
            </p:extLst>
          </p:nvPr>
        </p:nvGraphicFramePr>
        <p:xfrm>
          <a:off x="2290762" y="2003425"/>
          <a:ext cx="7455218" cy="4065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6426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2353945" algn="l"/>
                        </a:tabLst>
                      </a:pP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Test-case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Identifier:	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TC-</a:t>
                      </a:r>
                      <a:r>
                        <a:rPr lang="en-US" altLang="zh-CN" sz="1600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2353945" algn="l"/>
                        </a:tabLst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Tested:	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UC-</a:t>
                      </a:r>
                      <a:r>
                        <a:rPr lang="en-US" altLang="zh-CN" sz="1600" spc="-5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2353945" algn="l"/>
                        </a:tabLst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R="60960" algn="l">
                        <a:lnSpc>
                          <a:spcPts val="1670"/>
                        </a:lnSpc>
                      </a:pPr>
                      <a:r>
                        <a:rPr lang="en-US" altLang="zh-CN"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Pass/fail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Criteria:	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353945" algn="l"/>
                        </a:tabLst>
                      </a:pPr>
                      <a:endParaRPr lang="en-US" altLang="zh-CN" sz="1350" b="0" spc="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tabLst>
                          <a:tab pos="2353945" algn="l"/>
                        </a:tabLst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Data:	</a:t>
                      </a: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Bluetooth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door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identifier</a:t>
                      </a: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Procedure: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Result: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6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68580" marR="62230" algn="just">
                        <a:lnSpc>
                          <a:spcPct val="731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Step 1. </a:t>
                      </a:r>
                      <a:r>
                        <a:rPr lang="en-US" sz="1600" spc="-30" dirty="0">
                          <a:latin typeface="Times New Roman"/>
                          <a:cs typeface="Times New Roman"/>
                        </a:rPr>
                        <a:t>The user did not delete the tenant information and the tenant tried to open the door using Bluetooth on the phone</a:t>
                      </a:r>
                    </a:p>
                    <a:p>
                      <a:pPr marL="68580" marR="62230" algn="just">
                        <a:lnSpc>
                          <a:spcPct val="73100"/>
                        </a:lnSpc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68580" marR="62230" algn="just">
                        <a:lnSpc>
                          <a:spcPct val="738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Step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spc="-30" dirty="0">
                          <a:latin typeface="Times New Roman"/>
                          <a:cs typeface="Times New Roman"/>
                        </a:rPr>
                        <a:t>The user deleted the tenant's information and the tenant tried to open the door using Bluetooth on the phone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 lvl="0" indent="0" algn="l" defTabSz="914400" rtl="0" eaLnBrk="1" fontAlgn="auto" latinLnBrk="0" hangingPunct="1">
                        <a:lnSpc>
                          <a:spcPts val="1670"/>
                        </a:lnSpc>
                        <a:spcBef>
                          <a:spcPts val="10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/>
                          <a:cs typeface="Times New Roman"/>
                        </a:rPr>
                        <a:t>System flashes a green light to indicate success; </a:t>
                      </a:r>
                      <a:r>
                        <a:rPr lang="en-US" altLang="zh-CN"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600" dirty="0">
                          <a:latin typeface="Times New Roman"/>
                          <a:cs typeface="Times New Roman"/>
                        </a:rPr>
                        <a:t>records successful access in the database; </a:t>
                      </a:r>
                      <a:r>
                        <a:rPr lang="en-US" altLang="zh-CN" sz="1600" spc="5" dirty="0">
                          <a:latin typeface="Times New Roman"/>
                          <a:cs typeface="Times New Roman"/>
                        </a:rPr>
                        <a:t>                                 </a:t>
                      </a:r>
                      <a:r>
                        <a:rPr lang="en-US" altLang="zh-CN" sz="1600" dirty="0">
                          <a:latin typeface="Times New Roman"/>
                          <a:cs typeface="Times New Roman"/>
                        </a:rPr>
                        <a:t>disarms</a:t>
                      </a:r>
                      <a:r>
                        <a:rPr lang="en-US" altLang="zh-CN"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600" dirty="0">
                          <a:latin typeface="Times New Roman"/>
                          <a:cs typeface="Times New Roman"/>
                        </a:rPr>
                        <a:t>the lock</a:t>
                      </a:r>
                      <a:r>
                        <a:rPr lang="en-US" altLang="zh-CN"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600" dirty="0">
                          <a:latin typeface="Times New Roman"/>
                          <a:cs typeface="Times New Roman"/>
                        </a:rPr>
                        <a:t>device</a:t>
                      </a:r>
                    </a:p>
                    <a:p>
                      <a:pPr marL="68580">
                        <a:lnSpc>
                          <a:spcPts val="1670"/>
                        </a:lnSpc>
                        <a:spcBef>
                          <a:spcPts val="10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beeps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indicate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failure;</a:t>
                      </a:r>
                    </a:p>
                    <a:p>
                      <a:pPr marL="68580" marR="1084580">
                        <a:lnSpc>
                          <a:spcPct val="725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records successful attempt in the database; </a:t>
                      </a:r>
                      <a:r>
                        <a:rPr sz="1600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prompts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 user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 try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again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4EF2652-B481-4A99-A485-83A986FA8703}"/>
              </a:ext>
            </a:extLst>
          </p:cNvPr>
          <p:cNvSpPr txBox="1"/>
          <p:nvPr/>
        </p:nvSpPr>
        <p:spPr>
          <a:xfrm>
            <a:off x="4533900" y="2659380"/>
            <a:ext cx="530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/>
                <a:cs typeface="Times New Roman"/>
              </a:rPr>
              <a:t>The test passes if the user successfully deleted a tenant’s mobile phone information, the tenant can not use the cell phone Bluetooth unlock</a:t>
            </a:r>
            <a:endParaRPr lang="zh-CN" alt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768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1111</Words>
  <Application>Microsoft Office PowerPoint</Application>
  <PresentationFormat>宽屏</PresentationFormat>
  <Paragraphs>163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Comic Sans MS</vt:lpstr>
      <vt:lpstr>Symbol</vt:lpstr>
      <vt:lpstr>Times New Roman</vt:lpstr>
      <vt:lpstr>Office 主题​​</vt:lpstr>
      <vt:lpstr>New User Story Requirements Safe Home Access</vt:lpstr>
      <vt:lpstr>Deriving Use Cases from  System Requirements</vt:lpstr>
      <vt:lpstr>Use Case 1: Unlock</vt:lpstr>
      <vt:lpstr>Use Case 1: RetireUser </vt:lpstr>
      <vt:lpstr>Acceptance Test Case for   UC-1 Unlock</vt:lpstr>
      <vt:lpstr>Acceptance Test Case for   UC-4 RetireUser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User Story Requirements Safe Home Access</dc:title>
  <dc:creator>陈 以勒</dc:creator>
  <cp:lastModifiedBy>陈 以勒</cp:lastModifiedBy>
  <cp:revision>11</cp:revision>
  <dcterms:created xsi:type="dcterms:W3CDTF">2021-03-28T02:42:51Z</dcterms:created>
  <dcterms:modified xsi:type="dcterms:W3CDTF">2021-03-28T03:59:01Z</dcterms:modified>
</cp:coreProperties>
</file>