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3716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573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07342" y="88900"/>
            <a:ext cx="5777865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8165" y="2917804"/>
            <a:ext cx="8347668" cy="2644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65067" y="128885"/>
            <a:ext cx="1550035" cy="588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585"/>
              </a:lnSpc>
            </a:pPr>
            <a:r>
              <a:rPr sz="4000" spc="165" dirty="0">
                <a:latin typeface="Arial" panose="020B0604020202020204"/>
                <a:cs typeface="Arial" panose="020B0604020202020204"/>
              </a:rPr>
              <a:t>s</a:t>
            </a:r>
            <a:r>
              <a:rPr sz="40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4000" spc="254" dirty="0">
                <a:latin typeface="Arial" panose="020B0604020202020204"/>
                <a:cs typeface="Arial" panose="020B0604020202020204"/>
              </a:rPr>
              <a:t>from</a:t>
            </a:r>
            <a:endParaRPr sz="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Deriving </a:t>
            </a:r>
            <a:r>
              <a:rPr spc="150" dirty="0"/>
              <a:t>Use </a:t>
            </a:r>
            <a:r>
              <a:rPr spc="130" dirty="0"/>
              <a:t>Case  </a:t>
            </a:r>
            <a:r>
              <a:rPr spc="160" dirty="0"/>
              <a:t>System</a:t>
            </a:r>
            <a:r>
              <a:rPr spc="-200" dirty="0"/>
              <a:t> </a:t>
            </a:r>
            <a:r>
              <a:rPr spc="195" dirty="0"/>
              <a:t>Requirements</a:t>
            </a:r>
            <a:endParaRPr spc="195" dirty="0"/>
          </a:p>
        </p:txBody>
      </p:sp>
      <p:sp>
        <p:nvSpPr>
          <p:cNvPr id="4" name="object 4"/>
          <p:cNvSpPr txBox="1"/>
          <p:nvPr/>
        </p:nvSpPr>
        <p:spPr>
          <a:xfrm>
            <a:off x="621665" y="5933947"/>
            <a:ext cx="6091555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680000"/>
              </a:buClr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Initiating actors (“users”) are already identified in user</a:t>
            </a:r>
            <a:r>
              <a:rPr sz="1800" spc="15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stories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spcBef>
                <a:spcPts val="45"/>
              </a:spcBef>
              <a:buClr>
                <a:srgbClr val="680000"/>
              </a:buClr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Participating actors identified as part </a:t>
            </a:r>
            <a:r>
              <a:rPr sz="1800" dirty="0">
                <a:latin typeface="Calibri" panose="020F0502020204030204"/>
                <a:cs typeface="Calibri" panose="020F0502020204030204"/>
              </a:rPr>
              <a:t>of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use case</a:t>
            </a:r>
            <a:r>
              <a:rPr sz="1800" spc="6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analysis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59899" y="1197975"/>
            <a:ext cx="1252307" cy="152812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948807" y="1434210"/>
            <a:ext cx="69850" cy="69659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235"/>
              </a:spcBef>
            </a:pPr>
            <a:r>
              <a:rPr sz="500" b="1" spc="10" dirty="0">
                <a:latin typeface="Arial" panose="020B0604020202020204"/>
                <a:cs typeface="Arial" panose="020B0604020202020204"/>
              </a:rPr>
              <a:t>1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15240">
              <a:lnSpc>
                <a:spcPct val="100000"/>
              </a:lnSpc>
              <a:spcBef>
                <a:spcPts val="145"/>
              </a:spcBef>
            </a:pPr>
            <a:r>
              <a:rPr sz="500" b="1" spc="10" dirty="0">
                <a:latin typeface="Arial" panose="020B0604020202020204"/>
                <a:cs typeface="Arial" panose="020B0604020202020204"/>
              </a:rPr>
              <a:t>2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15240">
              <a:lnSpc>
                <a:spcPct val="100000"/>
              </a:lnSpc>
              <a:spcBef>
                <a:spcPts val="160"/>
              </a:spcBef>
            </a:pPr>
            <a:r>
              <a:rPr sz="500" b="1" spc="10" dirty="0">
                <a:latin typeface="Arial" panose="020B0604020202020204"/>
                <a:cs typeface="Arial" panose="020B0604020202020204"/>
              </a:rPr>
              <a:t>3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15240">
              <a:lnSpc>
                <a:spcPct val="100000"/>
              </a:lnSpc>
              <a:spcBef>
                <a:spcPts val="160"/>
              </a:spcBef>
            </a:pPr>
            <a:r>
              <a:rPr sz="500" b="1" spc="10" dirty="0">
                <a:latin typeface="Arial" panose="020B0604020202020204"/>
                <a:cs typeface="Arial" panose="020B0604020202020204"/>
              </a:rPr>
              <a:t>4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15240">
              <a:lnSpc>
                <a:spcPct val="100000"/>
              </a:lnSpc>
              <a:spcBef>
                <a:spcPts val="160"/>
              </a:spcBef>
            </a:pPr>
            <a:r>
              <a:rPr sz="500" b="1" spc="10" dirty="0">
                <a:latin typeface="Arial" panose="020B0604020202020204"/>
                <a:cs typeface="Arial" panose="020B0604020202020204"/>
              </a:rPr>
              <a:t>5</a:t>
            </a:r>
            <a:endParaRPr sz="5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27000"/>
              </a:lnSpc>
            </a:pPr>
            <a:r>
              <a:rPr sz="500" b="1" spc="10" dirty="0">
                <a:latin typeface="Arial" panose="020B0604020202020204"/>
                <a:cs typeface="Arial" panose="020B0604020202020204"/>
              </a:rPr>
              <a:t>X  Y</a:t>
            </a:r>
            <a:endParaRPr sz="5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536554" y="2917804"/>
          <a:ext cx="8209280" cy="2644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0740"/>
                <a:gridCol w="3679825"/>
                <a:gridCol w="1975485"/>
                <a:gridCol w="1694815"/>
              </a:tblGrid>
              <a:tr h="232596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b="1" spc="-5" dirty="0">
                          <a:latin typeface="Comic Sans MS" panose="030F0702030302020204"/>
                          <a:cs typeface="Comic Sans MS" panose="030F0702030302020204"/>
                        </a:rPr>
                        <a:t>Initiator</a:t>
                      </a:r>
                      <a:endParaRPr sz="12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139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200" b="1" spc="-5" dirty="0">
                          <a:latin typeface="Comic Sans MS" panose="030F0702030302020204"/>
                          <a:cs typeface="Comic Sans MS" panose="030F0702030302020204"/>
                        </a:rPr>
                        <a:t>Initiator’s</a:t>
                      </a:r>
                      <a:r>
                        <a:rPr sz="1200" b="1" dirty="0">
                          <a:latin typeface="Comic Sans MS" panose="030F0702030302020204"/>
                          <a:cs typeface="Comic Sans MS" panose="030F0702030302020204"/>
                        </a:rPr>
                        <a:t> </a:t>
                      </a:r>
                      <a:r>
                        <a:rPr sz="1200" b="1" spc="-10" dirty="0">
                          <a:latin typeface="Comic Sans MS" panose="030F0702030302020204"/>
                          <a:cs typeface="Comic Sans MS" panose="030F0702030302020204"/>
                        </a:rPr>
                        <a:t>Goal</a:t>
                      </a:r>
                      <a:endParaRPr sz="12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200" b="1" spc="-5" dirty="0">
                          <a:latin typeface="Comic Sans MS" panose="030F0702030302020204"/>
                          <a:cs typeface="Comic Sans MS" panose="030F0702030302020204"/>
                        </a:rPr>
                        <a:t>Participants</a:t>
                      </a:r>
                      <a:endParaRPr sz="12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b="1" dirty="0">
                          <a:latin typeface="Comic Sans MS" panose="030F0702030302020204"/>
                          <a:cs typeface="Comic Sans MS" panose="030F0702030302020204"/>
                        </a:rPr>
                        <a:t>Use </a:t>
                      </a:r>
                      <a:r>
                        <a:rPr sz="1200" b="1" spc="-5" dirty="0">
                          <a:latin typeface="Comic Sans MS" panose="030F0702030302020204"/>
                          <a:cs typeface="Comic Sans MS" panose="030F0702030302020204"/>
                        </a:rPr>
                        <a:t>Case</a:t>
                      </a:r>
                      <a:r>
                        <a:rPr sz="1200" b="1" spc="-15" dirty="0">
                          <a:latin typeface="Comic Sans MS" panose="030F0702030302020204"/>
                          <a:cs typeface="Comic Sans MS" panose="030F0702030302020204"/>
                        </a:rPr>
                        <a:t> </a:t>
                      </a:r>
                      <a:r>
                        <a:rPr sz="1200" b="1" spc="-5" dirty="0">
                          <a:latin typeface="Comic Sans MS" panose="030F0702030302020204"/>
                          <a:cs typeface="Comic Sans MS" panose="030F0702030302020204"/>
                        </a:rPr>
                        <a:t>Name</a:t>
                      </a:r>
                      <a:endParaRPr sz="12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139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</a:tr>
              <a:tr h="36705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00" b="1" spc="-20" dirty="0">
                          <a:latin typeface="Arial" panose="020B0604020202020204"/>
                          <a:cs typeface="Arial" panose="020B0604020202020204"/>
                        </a:rPr>
                        <a:t>Tenant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89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00" spc="-5" dirty="0">
                          <a:latin typeface="Arial" panose="020B0604020202020204"/>
                          <a:cs typeface="Arial" panose="020B0604020202020204"/>
                        </a:rPr>
                        <a:t>Unlock and enter</a:t>
                      </a:r>
                      <a:r>
                        <a:rPr sz="120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-5" dirty="0">
                          <a:latin typeface="Arial" panose="020B0604020202020204"/>
                          <a:cs typeface="Arial" panose="020B0604020202020204"/>
                        </a:rPr>
                        <a:t>home.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89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3340" marR="158115">
                        <a:lnSpc>
                          <a:spcPts val="142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latin typeface="Arial" panose="020B0604020202020204"/>
                          <a:cs typeface="Arial" panose="020B0604020202020204"/>
                        </a:rPr>
                        <a:t>Lock, Household</a:t>
                      </a:r>
                      <a:r>
                        <a:rPr sz="1200" spc="-5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-5" dirty="0">
                          <a:latin typeface="Arial" panose="020B0604020202020204"/>
                          <a:cs typeface="Arial" panose="020B0604020202020204"/>
                        </a:rPr>
                        <a:t>Devices,  Database</a:t>
                      </a:r>
                      <a:r>
                        <a:rPr lang="en-US" sz="1200" spc="-5" dirty="0">
                          <a:latin typeface="Arial" panose="020B0604020202020204"/>
                          <a:cs typeface="Arial" panose="020B0604020202020204"/>
                        </a:rPr>
                        <a:t>,Phone</a:t>
                      </a:r>
                      <a:endParaRPr lang="en-US" sz="1200" spc="-5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7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00" spc="-5" dirty="0">
                          <a:latin typeface="Arial" panose="020B0604020202020204"/>
                          <a:cs typeface="Arial" panose="020B0604020202020204"/>
                        </a:rPr>
                        <a:t>Unlock (UC-1)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89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6705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b="1" spc="-20" dirty="0">
                          <a:latin typeface="Arial" panose="020B0604020202020204"/>
                          <a:cs typeface="Arial" panose="020B0604020202020204"/>
                        </a:rPr>
                        <a:t>Tenant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76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spc="-5" dirty="0">
                          <a:latin typeface="Arial" panose="020B0604020202020204"/>
                          <a:cs typeface="Arial" panose="020B0604020202020204"/>
                        </a:rPr>
                        <a:t>Lock the </a:t>
                      </a:r>
                      <a:r>
                        <a:rPr sz="1200" spc="-20" dirty="0">
                          <a:latin typeface="Arial" panose="020B0604020202020204"/>
                          <a:cs typeface="Arial" panose="020B0604020202020204"/>
                        </a:rPr>
                        <a:t>door.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76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3340" marR="158115">
                        <a:lnSpc>
                          <a:spcPts val="1420"/>
                        </a:lnSpc>
                        <a:spcBef>
                          <a:spcPts val="35"/>
                        </a:spcBef>
                      </a:pPr>
                      <a:r>
                        <a:rPr sz="1200" spc="-5" dirty="0">
                          <a:latin typeface="Arial" panose="020B0604020202020204"/>
                          <a:cs typeface="Arial" panose="020B0604020202020204"/>
                        </a:rPr>
                        <a:t>Lock, Household</a:t>
                      </a:r>
                      <a:r>
                        <a:rPr sz="1200" spc="-5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-5" dirty="0">
                          <a:latin typeface="Arial" panose="020B0604020202020204"/>
                          <a:cs typeface="Arial" panose="020B0604020202020204"/>
                        </a:rPr>
                        <a:t>Devices,  Database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4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spc="-5" dirty="0">
                          <a:latin typeface="Arial" panose="020B0604020202020204"/>
                          <a:cs typeface="Arial" panose="020B0604020202020204"/>
                        </a:rPr>
                        <a:t>Lock (UC-2)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76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6705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b="1" spc="-5" dirty="0">
                          <a:latin typeface="Arial" panose="020B0604020202020204"/>
                          <a:cs typeface="Arial" panose="020B0604020202020204"/>
                        </a:rPr>
                        <a:t>Landlord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95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420370">
                        <a:lnSpc>
                          <a:spcPts val="1390"/>
                        </a:lnSpc>
                        <a:spcBef>
                          <a:spcPts val="75"/>
                        </a:spcBef>
                      </a:pPr>
                      <a:r>
                        <a:rPr sz="1200" spc="-5" dirty="0">
                          <a:latin typeface="Arial" panose="020B0604020202020204"/>
                          <a:cs typeface="Arial" panose="020B0604020202020204"/>
                        </a:rPr>
                        <a:t>Create </a:t>
                      </a:r>
                      <a:r>
                        <a:rPr sz="1200" dirty="0">
                          <a:latin typeface="Arial" panose="020B0604020202020204"/>
                          <a:cs typeface="Arial" panose="020B0604020202020204"/>
                        </a:rPr>
                        <a:t>a </a:t>
                      </a:r>
                      <a:r>
                        <a:rPr sz="1200" spc="-5" dirty="0">
                          <a:latin typeface="Arial" panose="020B0604020202020204"/>
                          <a:cs typeface="Arial" panose="020B0604020202020204"/>
                        </a:rPr>
                        <a:t>new user account and allow access </a:t>
                      </a:r>
                      <a:r>
                        <a:rPr sz="1200" dirty="0">
                          <a:latin typeface="Arial" panose="020B0604020202020204"/>
                          <a:cs typeface="Arial" panose="020B0604020202020204"/>
                        </a:rPr>
                        <a:t>to  </a:t>
                      </a:r>
                      <a:r>
                        <a:rPr sz="1200" spc="-5" dirty="0">
                          <a:latin typeface="Arial" panose="020B0604020202020204"/>
                          <a:cs typeface="Arial" panose="020B0604020202020204"/>
                        </a:rPr>
                        <a:t>home.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95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spc="-25" dirty="0">
                          <a:latin typeface="Arial" panose="020B0604020202020204"/>
                          <a:cs typeface="Arial" panose="020B0604020202020204"/>
                        </a:rPr>
                        <a:t>Tenant,</a:t>
                      </a:r>
                      <a:r>
                        <a:rPr sz="120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-5" dirty="0">
                          <a:latin typeface="Arial" panose="020B0604020202020204"/>
                          <a:cs typeface="Arial" panose="020B0604020202020204"/>
                        </a:rPr>
                        <a:t>Database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95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spc="-5" dirty="0">
                          <a:latin typeface="Arial" panose="020B0604020202020204"/>
                          <a:cs typeface="Arial" panose="020B0604020202020204"/>
                        </a:rPr>
                        <a:t>AddUser</a:t>
                      </a:r>
                      <a:r>
                        <a:rPr sz="1200" spc="-1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-5" dirty="0">
                          <a:latin typeface="Arial" panose="020B0604020202020204"/>
                          <a:cs typeface="Arial" panose="020B0604020202020204"/>
                        </a:rPr>
                        <a:t>(UC-3)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95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23259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b="1" spc="-5" dirty="0">
                          <a:latin typeface="Arial" panose="020B0604020202020204"/>
                          <a:cs typeface="Arial" panose="020B0604020202020204"/>
                        </a:rPr>
                        <a:t>Landlord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spc="-5" dirty="0">
                          <a:latin typeface="Arial" panose="020B0604020202020204"/>
                          <a:cs typeface="Arial" panose="020B0604020202020204"/>
                        </a:rPr>
                        <a:t>Retire an existing user account and disable</a:t>
                      </a:r>
                      <a:r>
                        <a:rPr sz="1200" spc="1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-5" dirty="0">
                          <a:latin typeface="Arial" panose="020B0604020202020204"/>
                          <a:cs typeface="Arial" panose="020B0604020202020204"/>
                        </a:rPr>
                        <a:t>access.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spc="-5" dirty="0">
                          <a:latin typeface="Arial" panose="020B0604020202020204"/>
                          <a:cs typeface="Arial" panose="020B0604020202020204"/>
                        </a:rPr>
                        <a:t>Database</a:t>
                      </a:r>
                      <a:r>
                        <a:rPr lang="en-US" sz="1200" spc="-5" dirty="0">
                          <a:latin typeface="Arial" panose="020B0604020202020204"/>
                          <a:cs typeface="Arial" panose="020B0604020202020204"/>
                        </a:rPr>
                        <a:t>,Phone</a:t>
                      </a:r>
                      <a:endParaRPr lang="en-US" sz="1200" spc="-5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spc="-5" dirty="0">
                          <a:latin typeface="Arial" panose="020B0604020202020204"/>
                          <a:cs typeface="Arial" panose="020B0604020202020204"/>
                        </a:rPr>
                        <a:t>RetireUser</a:t>
                      </a:r>
                      <a:r>
                        <a:rPr sz="1200" spc="-1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-5" dirty="0">
                          <a:latin typeface="Arial" panose="020B0604020202020204"/>
                          <a:cs typeface="Arial" panose="020B0604020202020204"/>
                        </a:rPr>
                        <a:t>(UC-4)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465192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200" b="1" spc="-20" dirty="0">
                          <a:latin typeface="Arial" panose="020B0604020202020204"/>
                          <a:cs typeface="Arial" panose="020B0604020202020204"/>
                        </a:rPr>
                        <a:t>Tenant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358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200" spc="-5" dirty="0">
                          <a:latin typeface="Arial" panose="020B0604020202020204"/>
                          <a:cs typeface="Arial" panose="020B0604020202020204"/>
                        </a:rPr>
                        <a:t>Review the history of home</a:t>
                      </a:r>
                      <a:r>
                        <a:rPr sz="1200" spc="1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-5" dirty="0">
                          <a:latin typeface="Arial" panose="020B0604020202020204"/>
                          <a:cs typeface="Arial" panose="020B0604020202020204"/>
                        </a:rPr>
                        <a:t>accesses.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358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200" spc="-5" dirty="0">
                          <a:latin typeface="Arial" panose="020B0604020202020204"/>
                          <a:cs typeface="Arial" panose="020B0604020202020204"/>
                        </a:rPr>
                        <a:t>Database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358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200" spc="-5" dirty="0">
                          <a:latin typeface="Arial" panose="020B0604020202020204"/>
                          <a:cs typeface="Arial" panose="020B0604020202020204"/>
                        </a:rPr>
                        <a:t>ViewHistory</a:t>
                      </a:r>
                      <a:r>
                        <a:rPr sz="1200" spc="-1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-5" dirty="0">
                          <a:latin typeface="Arial" panose="020B0604020202020204"/>
                          <a:cs typeface="Arial" panose="020B0604020202020204"/>
                        </a:rPr>
                        <a:t>(UC-5)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358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36705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b="1" spc="-20" dirty="0">
                          <a:latin typeface="Arial" panose="020B0604020202020204"/>
                          <a:cs typeface="Arial" panose="020B0604020202020204"/>
                        </a:rPr>
                        <a:t>Tenant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57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95250">
                        <a:lnSpc>
                          <a:spcPts val="1390"/>
                        </a:lnSpc>
                        <a:spcBef>
                          <a:spcPts val="40"/>
                        </a:spcBef>
                      </a:pPr>
                      <a:r>
                        <a:rPr sz="1200" spc="-5" dirty="0">
                          <a:latin typeface="Arial" panose="020B0604020202020204"/>
                          <a:cs typeface="Arial" panose="020B0604020202020204"/>
                        </a:rPr>
                        <a:t>Configure the operational preferences for household  devices.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spc="-5" dirty="0">
                          <a:latin typeface="Arial" panose="020B0604020202020204"/>
                          <a:cs typeface="Arial" panose="020B0604020202020204"/>
                        </a:rPr>
                        <a:t>Database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57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spc="-5" dirty="0">
                          <a:latin typeface="Arial" panose="020B0604020202020204"/>
                          <a:cs typeface="Arial" panose="020B0604020202020204"/>
                        </a:rPr>
                        <a:t>SetDevicePrefs</a:t>
                      </a:r>
                      <a:r>
                        <a:rPr sz="1200" spc="-2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-5" dirty="0">
                          <a:latin typeface="Arial" panose="020B0604020202020204"/>
                          <a:cs typeface="Arial" panose="020B0604020202020204"/>
                        </a:rPr>
                        <a:t>(UC-6)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57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23259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b="1" spc="-5" dirty="0">
                          <a:latin typeface="Arial" panose="020B0604020202020204"/>
                          <a:cs typeface="Arial" panose="020B0604020202020204"/>
                        </a:rPr>
                        <a:t>Visitor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71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spc="-10" dirty="0">
                          <a:latin typeface="Arial" panose="020B0604020202020204"/>
                          <a:cs typeface="Arial" panose="020B0604020202020204"/>
                        </a:rPr>
                        <a:t>Visit </a:t>
                      </a:r>
                      <a:r>
                        <a:rPr sz="1200" dirty="0">
                          <a:latin typeface="Arial" panose="020B0604020202020204"/>
                          <a:cs typeface="Arial" panose="020B0604020202020204"/>
                        </a:rPr>
                        <a:t>a </a:t>
                      </a:r>
                      <a:r>
                        <a:rPr sz="1200" spc="-10" dirty="0">
                          <a:latin typeface="Arial" panose="020B0604020202020204"/>
                          <a:cs typeface="Arial" panose="020B0604020202020204"/>
                        </a:rPr>
                        <a:t>resident’s</a:t>
                      </a:r>
                      <a:r>
                        <a:rPr sz="1200" spc="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-5" dirty="0">
                          <a:latin typeface="Arial" panose="020B0604020202020204"/>
                          <a:cs typeface="Arial" panose="020B0604020202020204"/>
                        </a:rPr>
                        <a:t>home.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71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spc="-5" dirty="0">
                          <a:latin typeface="Arial" panose="020B0604020202020204"/>
                          <a:cs typeface="Arial" panose="020B0604020202020204"/>
                        </a:rPr>
                        <a:t>Lock,</a:t>
                      </a:r>
                      <a:r>
                        <a:rPr sz="120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-5" dirty="0">
                          <a:latin typeface="Arial" panose="020B0604020202020204"/>
                          <a:cs typeface="Arial" panose="020B0604020202020204"/>
                        </a:rPr>
                        <a:t>Database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71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spc="-5" dirty="0">
                          <a:latin typeface="Arial" panose="020B0604020202020204"/>
                          <a:cs typeface="Arial" panose="020B0604020202020204"/>
                        </a:rPr>
                        <a:t>VisitHome</a:t>
                      </a:r>
                      <a:r>
                        <a:rPr sz="1200" spc="-1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-5" dirty="0">
                          <a:latin typeface="Arial" panose="020B0604020202020204"/>
                          <a:cs typeface="Arial" panose="020B0604020202020204"/>
                        </a:rPr>
                        <a:t>(UC-7)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71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35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Use </a:t>
            </a:r>
            <a:r>
              <a:rPr spc="130" dirty="0"/>
              <a:t>Case </a:t>
            </a:r>
            <a:r>
              <a:rPr spc="140" dirty="0"/>
              <a:t>1:</a:t>
            </a:r>
            <a:r>
              <a:rPr spc="-675" dirty="0"/>
              <a:t> </a:t>
            </a:r>
            <a:r>
              <a:rPr spc="225" dirty="0"/>
              <a:t>Unlock</a:t>
            </a:r>
            <a:endParaRPr spc="225" dirty="0"/>
          </a:p>
        </p:txBody>
      </p:sp>
      <p:sp>
        <p:nvSpPr>
          <p:cNvPr id="3" name="object 3"/>
          <p:cNvSpPr/>
          <p:nvPr/>
        </p:nvSpPr>
        <p:spPr>
          <a:xfrm>
            <a:off x="644525" y="1692275"/>
            <a:ext cx="1609725" cy="516255"/>
          </a:xfrm>
          <a:custGeom>
            <a:avLst/>
            <a:gdLst/>
            <a:ahLst/>
            <a:cxnLst/>
            <a:rect l="l" t="t" r="r" b="b"/>
            <a:pathLst>
              <a:path w="1609725" h="516255">
                <a:moveTo>
                  <a:pt x="0" y="515937"/>
                </a:moveTo>
                <a:lnTo>
                  <a:pt x="1609725" y="515937"/>
                </a:lnTo>
                <a:lnTo>
                  <a:pt x="1609725" y="0"/>
                </a:lnTo>
                <a:lnTo>
                  <a:pt x="0" y="0"/>
                </a:lnTo>
                <a:lnTo>
                  <a:pt x="0" y="51593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54250" y="1692275"/>
            <a:ext cx="6323330" cy="516255"/>
          </a:xfrm>
          <a:custGeom>
            <a:avLst/>
            <a:gdLst/>
            <a:ahLst/>
            <a:cxnLst/>
            <a:rect l="l" t="t" r="r" b="b"/>
            <a:pathLst>
              <a:path w="6323330" h="516255">
                <a:moveTo>
                  <a:pt x="0" y="515937"/>
                </a:moveTo>
                <a:lnTo>
                  <a:pt x="6323012" y="515937"/>
                </a:lnTo>
                <a:lnTo>
                  <a:pt x="6323012" y="0"/>
                </a:lnTo>
                <a:lnTo>
                  <a:pt x="0" y="0"/>
                </a:lnTo>
                <a:lnTo>
                  <a:pt x="0" y="51593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4525" y="2208212"/>
            <a:ext cx="1609725" cy="516255"/>
          </a:xfrm>
          <a:custGeom>
            <a:avLst/>
            <a:gdLst/>
            <a:ahLst/>
            <a:cxnLst/>
            <a:rect l="l" t="t" r="r" b="b"/>
            <a:pathLst>
              <a:path w="1609725" h="516255">
                <a:moveTo>
                  <a:pt x="0" y="515937"/>
                </a:moveTo>
                <a:lnTo>
                  <a:pt x="1609725" y="515937"/>
                </a:lnTo>
                <a:lnTo>
                  <a:pt x="1609725" y="0"/>
                </a:lnTo>
                <a:lnTo>
                  <a:pt x="0" y="0"/>
                </a:lnTo>
                <a:lnTo>
                  <a:pt x="0" y="51593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54250" y="2208212"/>
            <a:ext cx="6323330" cy="516255"/>
          </a:xfrm>
          <a:custGeom>
            <a:avLst/>
            <a:gdLst/>
            <a:ahLst/>
            <a:cxnLst/>
            <a:rect l="l" t="t" r="r" b="b"/>
            <a:pathLst>
              <a:path w="6323330" h="516255">
                <a:moveTo>
                  <a:pt x="0" y="515937"/>
                </a:moveTo>
                <a:lnTo>
                  <a:pt x="6323012" y="515937"/>
                </a:lnTo>
                <a:lnTo>
                  <a:pt x="6323012" y="0"/>
                </a:lnTo>
                <a:lnTo>
                  <a:pt x="0" y="0"/>
                </a:lnTo>
                <a:lnTo>
                  <a:pt x="0" y="51593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4525" y="2724150"/>
            <a:ext cx="1609725" cy="344805"/>
          </a:xfrm>
          <a:custGeom>
            <a:avLst/>
            <a:gdLst/>
            <a:ahLst/>
            <a:cxnLst/>
            <a:rect l="l" t="t" r="r" b="b"/>
            <a:pathLst>
              <a:path w="1609725" h="344805">
                <a:moveTo>
                  <a:pt x="0" y="344487"/>
                </a:moveTo>
                <a:lnTo>
                  <a:pt x="1609725" y="344487"/>
                </a:lnTo>
                <a:lnTo>
                  <a:pt x="1609725" y="0"/>
                </a:lnTo>
                <a:lnTo>
                  <a:pt x="0" y="0"/>
                </a:lnTo>
                <a:lnTo>
                  <a:pt x="0" y="34448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54250" y="2724150"/>
            <a:ext cx="6323330" cy="344805"/>
          </a:xfrm>
          <a:custGeom>
            <a:avLst/>
            <a:gdLst/>
            <a:ahLst/>
            <a:cxnLst/>
            <a:rect l="l" t="t" r="r" b="b"/>
            <a:pathLst>
              <a:path w="6323330" h="344805">
                <a:moveTo>
                  <a:pt x="0" y="344487"/>
                </a:moveTo>
                <a:lnTo>
                  <a:pt x="6323012" y="344487"/>
                </a:lnTo>
                <a:lnTo>
                  <a:pt x="6323012" y="0"/>
                </a:lnTo>
                <a:lnTo>
                  <a:pt x="0" y="0"/>
                </a:lnTo>
                <a:lnTo>
                  <a:pt x="0" y="34448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44525" y="3068637"/>
            <a:ext cx="1609725" cy="344805"/>
          </a:xfrm>
          <a:custGeom>
            <a:avLst/>
            <a:gdLst/>
            <a:ahLst/>
            <a:cxnLst/>
            <a:rect l="l" t="t" r="r" b="b"/>
            <a:pathLst>
              <a:path w="1609725" h="344804">
                <a:moveTo>
                  <a:pt x="0" y="344487"/>
                </a:moveTo>
                <a:lnTo>
                  <a:pt x="1609725" y="344487"/>
                </a:lnTo>
                <a:lnTo>
                  <a:pt x="1609725" y="0"/>
                </a:lnTo>
                <a:lnTo>
                  <a:pt x="0" y="0"/>
                </a:lnTo>
                <a:lnTo>
                  <a:pt x="0" y="34448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54250" y="3068637"/>
            <a:ext cx="6323330" cy="344805"/>
          </a:xfrm>
          <a:custGeom>
            <a:avLst/>
            <a:gdLst/>
            <a:ahLst/>
            <a:cxnLst/>
            <a:rect l="l" t="t" r="r" b="b"/>
            <a:pathLst>
              <a:path w="6323330" h="344804">
                <a:moveTo>
                  <a:pt x="0" y="344487"/>
                </a:moveTo>
                <a:lnTo>
                  <a:pt x="6323012" y="344487"/>
                </a:lnTo>
                <a:lnTo>
                  <a:pt x="6323012" y="0"/>
                </a:lnTo>
                <a:lnTo>
                  <a:pt x="0" y="0"/>
                </a:lnTo>
                <a:lnTo>
                  <a:pt x="0" y="34448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44525" y="3413125"/>
            <a:ext cx="1609725" cy="516255"/>
          </a:xfrm>
          <a:custGeom>
            <a:avLst/>
            <a:gdLst/>
            <a:ahLst/>
            <a:cxnLst/>
            <a:rect l="l" t="t" r="r" b="b"/>
            <a:pathLst>
              <a:path w="1609725" h="516254">
                <a:moveTo>
                  <a:pt x="0" y="515937"/>
                </a:moveTo>
                <a:lnTo>
                  <a:pt x="1609725" y="515937"/>
                </a:lnTo>
                <a:lnTo>
                  <a:pt x="1609725" y="0"/>
                </a:lnTo>
                <a:lnTo>
                  <a:pt x="0" y="0"/>
                </a:lnTo>
                <a:lnTo>
                  <a:pt x="0" y="51593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254250" y="3413125"/>
            <a:ext cx="6323330" cy="516255"/>
          </a:xfrm>
          <a:custGeom>
            <a:avLst/>
            <a:gdLst/>
            <a:ahLst/>
            <a:cxnLst/>
            <a:rect l="l" t="t" r="r" b="b"/>
            <a:pathLst>
              <a:path w="6323330" h="516254">
                <a:moveTo>
                  <a:pt x="0" y="515937"/>
                </a:moveTo>
                <a:lnTo>
                  <a:pt x="6323012" y="515937"/>
                </a:lnTo>
                <a:lnTo>
                  <a:pt x="6323012" y="0"/>
                </a:lnTo>
                <a:lnTo>
                  <a:pt x="0" y="0"/>
                </a:lnTo>
                <a:lnTo>
                  <a:pt x="0" y="51593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44525" y="3929062"/>
            <a:ext cx="1609725" cy="571500"/>
          </a:xfrm>
          <a:custGeom>
            <a:avLst/>
            <a:gdLst/>
            <a:ahLst/>
            <a:cxnLst/>
            <a:rect l="l" t="t" r="r" b="b"/>
            <a:pathLst>
              <a:path w="1609725" h="571500">
                <a:moveTo>
                  <a:pt x="0" y="571500"/>
                </a:moveTo>
                <a:lnTo>
                  <a:pt x="1609725" y="571500"/>
                </a:lnTo>
                <a:lnTo>
                  <a:pt x="1609725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254250" y="3929062"/>
            <a:ext cx="6323330" cy="571500"/>
          </a:xfrm>
          <a:custGeom>
            <a:avLst/>
            <a:gdLst/>
            <a:ahLst/>
            <a:cxnLst/>
            <a:rect l="l" t="t" r="r" b="b"/>
            <a:pathLst>
              <a:path w="6323330" h="571500">
                <a:moveTo>
                  <a:pt x="0" y="571500"/>
                </a:moveTo>
                <a:lnTo>
                  <a:pt x="6323012" y="571500"/>
                </a:lnTo>
                <a:lnTo>
                  <a:pt x="6323012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44525" y="4500562"/>
            <a:ext cx="1609725" cy="344805"/>
          </a:xfrm>
          <a:custGeom>
            <a:avLst/>
            <a:gdLst/>
            <a:ahLst/>
            <a:cxnLst/>
            <a:rect l="l" t="t" r="r" b="b"/>
            <a:pathLst>
              <a:path w="1609725" h="344804">
                <a:moveTo>
                  <a:pt x="0" y="344487"/>
                </a:moveTo>
                <a:lnTo>
                  <a:pt x="1609725" y="344487"/>
                </a:lnTo>
                <a:lnTo>
                  <a:pt x="1609725" y="0"/>
                </a:lnTo>
                <a:lnTo>
                  <a:pt x="0" y="0"/>
                </a:lnTo>
                <a:lnTo>
                  <a:pt x="0" y="34448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254250" y="4500562"/>
            <a:ext cx="6323330" cy="344805"/>
          </a:xfrm>
          <a:custGeom>
            <a:avLst/>
            <a:gdLst/>
            <a:ahLst/>
            <a:cxnLst/>
            <a:rect l="l" t="t" r="r" b="b"/>
            <a:pathLst>
              <a:path w="6323330" h="344804">
                <a:moveTo>
                  <a:pt x="0" y="344487"/>
                </a:moveTo>
                <a:lnTo>
                  <a:pt x="6323012" y="344487"/>
                </a:lnTo>
                <a:lnTo>
                  <a:pt x="6323012" y="0"/>
                </a:lnTo>
                <a:lnTo>
                  <a:pt x="0" y="0"/>
                </a:lnTo>
                <a:lnTo>
                  <a:pt x="0" y="34448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4525" y="4845050"/>
            <a:ext cx="7933055" cy="177800"/>
          </a:xfrm>
          <a:custGeom>
            <a:avLst/>
            <a:gdLst/>
            <a:ahLst/>
            <a:cxnLst/>
            <a:rect l="l" t="t" r="r" b="b"/>
            <a:pathLst>
              <a:path w="7933055" h="177800">
                <a:moveTo>
                  <a:pt x="0" y="177800"/>
                </a:moveTo>
                <a:lnTo>
                  <a:pt x="7932737" y="177800"/>
                </a:lnTo>
                <a:lnTo>
                  <a:pt x="7932737" y="0"/>
                </a:lnTo>
                <a:lnTo>
                  <a:pt x="0" y="0"/>
                </a:lnTo>
                <a:lnTo>
                  <a:pt x="0" y="1778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44525" y="5022850"/>
            <a:ext cx="482600" cy="177800"/>
          </a:xfrm>
          <a:custGeom>
            <a:avLst/>
            <a:gdLst/>
            <a:ahLst/>
            <a:cxnLst/>
            <a:rect l="l" t="t" r="r" b="b"/>
            <a:pathLst>
              <a:path w="482600" h="177800">
                <a:moveTo>
                  <a:pt x="0" y="177800"/>
                </a:moveTo>
                <a:lnTo>
                  <a:pt x="482600" y="177800"/>
                </a:lnTo>
                <a:lnTo>
                  <a:pt x="482600" y="0"/>
                </a:lnTo>
                <a:lnTo>
                  <a:pt x="0" y="0"/>
                </a:lnTo>
                <a:lnTo>
                  <a:pt x="0" y="1778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127125" y="5022850"/>
            <a:ext cx="392430" cy="177800"/>
          </a:xfrm>
          <a:custGeom>
            <a:avLst/>
            <a:gdLst/>
            <a:ahLst/>
            <a:cxnLst/>
            <a:rect l="l" t="t" r="r" b="b"/>
            <a:pathLst>
              <a:path w="392430" h="177800">
                <a:moveTo>
                  <a:pt x="0" y="177800"/>
                </a:moveTo>
                <a:lnTo>
                  <a:pt x="392112" y="177800"/>
                </a:lnTo>
                <a:lnTo>
                  <a:pt x="392112" y="0"/>
                </a:lnTo>
                <a:lnTo>
                  <a:pt x="0" y="0"/>
                </a:lnTo>
                <a:lnTo>
                  <a:pt x="0" y="1778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519237" y="5022850"/>
            <a:ext cx="7058025" cy="177800"/>
          </a:xfrm>
          <a:custGeom>
            <a:avLst/>
            <a:gdLst/>
            <a:ahLst/>
            <a:cxnLst/>
            <a:rect l="l" t="t" r="r" b="b"/>
            <a:pathLst>
              <a:path w="7058025" h="177800">
                <a:moveTo>
                  <a:pt x="0" y="177800"/>
                </a:moveTo>
                <a:lnTo>
                  <a:pt x="7058025" y="177800"/>
                </a:lnTo>
                <a:lnTo>
                  <a:pt x="7058025" y="0"/>
                </a:lnTo>
                <a:lnTo>
                  <a:pt x="0" y="0"/>
                </a:lnTo>
                <a:lnTo>
                  <a:pt x="0" y="1778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44525" y="5200650"/>
            <a:ext cx="482600" cy="177800"/>
          </a:xfrm>
          <a:custGeom>
            <a:avLst/>
            <a:gdLst/>
            <a:ahLst/>
            <a:cxnLst/>
            <a:rect l="l" t="t" r="r" b="b"/>
            <a:pathLst>
              <a:path w="482600" h="177800">
                <a:moveTo>
                  <a:pt x="0" y="177800"/>
                </a:moveTo>
                <a:lnTo>
                  <a:pt x="482600" y="177800"/>
                </a:lnTo>
                <a:lnTo>
                  <a:pt x="482600" y="0"/>
                </a:lnTo>
                <a:lnTo>
                  <a:pt x="0" y="0"/>
                </a:lnTo>
                <a:lnTo>
                  <a:pt x="0" y="1778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127125" y="5200650"/>
            <a:ext cx="392430" cy="177800"/>
          </a:xfrm>
          <a:custGeom>
            <a:avLst/>
            <a:gdLst/>
            <a:ahLst/>
            <a:cxnLst/>
            <a:rect l="l" t="t" r="r" b="b"/>
            <a:pathLst>
              <a:path w="392430" h="177800">
                <a:moveTo>
                  <a:pt x="0" y="177800"/>
                </a:moveTo>
                <a:lnTo>
                  <a:pt x="392112" y="177800"/>
                </a:lnTo>
                <a:lnTo>
                  <a:pt x="392112" y="0"/>
                </a:lnTo>
                <a:lnTo>
                  <a:pt x="0" y="0"/>
                </a:lnTo>
                <a:lnTo>
                  <a:pt x="0" y="1778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519237" y="5200650"/>
            <a:ext cx="7058025" cy="177800"/>
          </a:xfrm>
          <a:custGeom>
            <a:avLst/>
            <a:gdLst/>
            <a:ahLst/>
            <a:cxnLst/>
            <a:rect l="l" t="t" r="r" b="b"/>
            <a:pathLst>
              <a:path w="7058025" h="177800">
                <a:moveTo>
                  <a:pt x="0" y="177800"/>
                </a:moveTo>
                <a:lnTo>
                  <a:pt x="7058025" y="177800"/>
                </a:lnTo>
                <a:lnTo>
                  <a:pt x="7058025" y="0"/>
                </a:lnTo>
                <a:lnTo>
                  <a:pt x="0" y="0"/>
                </a:lnTo>
                <a:lnTo>
                  <a:pt x="0" y="1778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44525" y="5378453"/>
            <a:ext cx="482600" cy="516255"/>
          </a:xfrm>
          <a:custGeom>
            <a:avLst/>
            <a:gdLst/>
            <a:ahLst/>
            <a:cxnLst/>
            <a:rect l="l" t="t" r="r" b="b"/>
            <a:pathLst>
              <a:path w="482600" h="516254">
                <a:moveTo>
                  <a:pt x="0" y="515937"/>
                </a:moveTo>
                <a:lnTo>
                  <a:pt x="482600" y="515937"/>
                </a:lnTo>
                <a:lnTo>
                  <a:pt x="482600" y="0"/>
                </a:lnTo>
                <a:lnTo>
                  <a:pt x="0" y="0"/>
                </a:lnTo>
                <a:lnTo>
                  <a:pt x="0" y="51593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127125" y="5378453"/>
            <a:ext cx="392430" cy="516255"/>
          </a:xfrm>
          <a:custGeom>
            <a:avLst/>
            <a:gdLst/>
            <a:ahLst/>
            <a:cxnLst/>
            <a:rect l="l" t="t" r="r" b="b"/>
            <a:pathLst>
              <a:path w="392430" h="516254">
                <a:moveTo>
                  <a:pt x="0" y="515937"/>
                </a:moveTo>
                <a:lnTo>
                  <a:pt x="392112" y="515937"/>
                </a:lnTo>
                <a:lnTo>
                  <a:pt x="392112" y="0"/>
                </a:lnTo>
                <a:lnTo>
                  <a:pt x="0" y="0"/>
                </a:lnTo>
                <a:lnTo>
                  <a:pt x="0" y="51593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519237" y="5378453"/>
            <a:ext cx="7058025" cy="516255"/>
          </a:xfrm>
          <a:custGeom>
            <a:avLst/>
            <a:gdLst/>
            <a:ahLst/>
            <a:cxnLst/>
            <a:rect l="l" t="t" r="r" b="b"/>
            <a:pathLst>
              <a:path w="7058025" h="516254">
                <a:moveTo>
                  <a:pt x="0" y="515937"/>
                </a:moveTo>
                <a:lnTo>
                  <a:pt x="7058025" y="515937"/>
                </a:lnTo>
                <a:lnTo>
                  <a:pt x="7058025" y="0"/>
                </a:lnTo>
                <a:lnTo>
                  <a:pt x="0" y="0"/>
                </a:lnTo>
                <a:lnTo>
                  <a:pt x="0" y="51593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44525" y="5894391"/>
            <a:ext cx="482600" cy="177800"/>
          </a:xfrm>
          <a:custGeom>
            <a:avLst/>
            <a:gdLst/>
            <a:ahLst/>
            <a:cxnLst/>
            <a:rect l="l" t="t" r="r" b="b"/>
            <a:pathLst>
              <a:path w="482600" h="177800">
                <a:moveTo>
                  <a:pt x="0" y="177799"/>
                </a:moveTo>
                <a:lnTo>
                  <a:pt x="482600" y="177799"/>
                </a:lnTo>
                <a:lnTo>
                  <a:pt x="482600" y="0"/>
                </a:lnTo>
                <a:lnTo>
                  <a:pt x="0" y="0"/>
                </a:lnTo>
                <a:lnTo>
                  <a:pt x="0" y="177799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127125" y="5894391"/>
            <a:ext cx="392430" cy="177800"/>
          </a:xfrm>
          <a:custGeom>
            <a:avLst/>
            <a:gdLst/>
            <a:ahLst/>
            <a:cxnLst/>
            <a:rect l="l" t="t" r="r" b="b"/>
            <a:pathLst>
              <a:path w="392430" h="177800">
                <a:moveTo>
                  <a:pt x="0" y="177799"/>
                </a:moveTo>
                <a:lnTo>
                  <a:pt x="392112" y="177799"/>
                </a:lnTo>
                <a:lnTo>
                  <a:pt x="392112" y="0"/>
                </a:lnTo>
                <a:lnTo>
                  <a:pt x="0" y="0"/>
                </a:lnTo>
                <a:lnTo>
                  <a:pt x="0" y="177799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519237" y="5894391"/>
            <a:ext cx="7058025" cy="177800"/>
          </a:xfrm>
          <a:custGeom>
            <a:avLst/>
            <a:gdLst/>
            <a:ahLst/>
            <a:cxnLst/>
            <a:rect l="l" t="t" r="r" b="b"/>
            <a:pathLst>
              <a:path w="7058025" h="177800">
                <a:moveTo>
                  <a:pt x="0" y="177799"/>
                </a:moveTo>
                <a:lnTo>
                  <a:pt x="7058025" y="177799"/>
                </a:lnTo>
                <a:lnTo>
                  <a:pt x="7058025" y="0"/>
                </a:lnTo>
                <a:lnTo>
                  <a:pt x="0" y="0"/>
                </a:lnTo>
                <a:lnTo>
                  <a:pt x="0" y="177799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44525" y="6072191"/>
            <a:ext cx="482600" cy="344805"/>
          </a:xfrm>
          <a:custGeom>
            <a:avLst/>
            <a:gdLst/>
            <a:ahLst/>
            <a:cxnLst/>
            <a:rect l="l" t="t" r="r" b="b"/>
            <a:pathLst>
              <a:path w="482600" h="344804">
                <a:moveTo>
                  <a:pt x="0" y="344487"/>
                </a:moveTo>
                <a:lnTo>
                  <a:pt x="482600" y="344487"/>
                </a:lnTo>
                <a:lnTo>
                  <a:pt x="482600" y="0"/>
                </a:lnTo>
                <a:lnTo>
                  <a:pt x="0" y="0"/>
                </a:lnTo>
                <a:lnTo>
                  <a:pt x="0" y="34448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127125" y="6072191"/>
            <a:ext cx="392430" cy="344805"/>
          </a:xfrm>
          <a:custGeom>
            <a:avLst/>
            <a:gdLst/>
            <a:ahLst/>
            <a:cxnLst/>
            <a:rect l="l" t="t" r="r" b="b"/>
            <a:pathLst>
              <a:path w="392430" h="344804">
                <a:moveTo>
                  <a:pt x="0" y="344487"/>
                </a:moveTo>
                <a:lnTo>
                  <a:pt x="392112" y="344487"/>
                </a:lnTo>
                <a:lnTo>
                  <a:pt x="392112" y="0"/>
                </a:lnTo>
                <a:lnTo>
                  <a:pt x="0" y="0"/>
                </a:lnTo>
                <a:lnTo>
                  <a:pt x="0" y="34448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519237" y="6072191"/>
            <a:ext cx="7058025" cy="344805"/>
          </a:xfrm>
          <a:custGeom>
            <a:avLst/>
            <a:gdLst/>
            <a:ahLst/>
            <a:cxnLst/>
            <a:rect l="l" t="t" r="r" b="b"/>
            <a:pathLst>
              <a:path w="7058025" h="344804">
                <a:moveTo>
                  <a:pt x="0" y="344487"/>
                </a:moveTo>
                <a:lnTo>
                  <a:pt x="7058025" y="344487"/>
                </a:lnTo>
                <a:lnTo>
                  <a:pt x="7058025" y="0"/>
                </a:lnTo>
                <a:lnTo>
                  <a:pt x="0" y="0"/>
                </a:lnTo>
                <a:lnTo>
                  <a:pt x="0" y="34448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38154" y="2209915"/>
            <a:ext cx="7971790" cy="0"/>
          </a:xfrm>
          <a:custGeom>
            <a:avLst/>
            <a:gdLst/>
            <a:ahLst/>
            <a:cxnLst/>
            <a:rect l="l" t="t" r="r" b="b"/>
            <a:pathLst>
              <a:path w="7971790">
                <a:moveTo>
                  <a:pt x="0" y="0"/>
                </a:moveTo>
                <a:lnTo>
                  <a:pt x="7971657" y="0"/>
                </a:lnTo>
              </a:path>
            </a:pathLst>
          </a:custGeom>
          <a:ln w="127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44525" y="1685904"/>
            <a:ext cx="0" cy="4752975"/>
          </a:xfrm>
          <a:custGeom>
            <a:avLst/>
            <a:gdLst/>
            <a:ahLst/>
            <a:cxnLst/>
            <a:rect l="l" t="t" r="r" b="b"/>
            <a:pathLst>
              <a:path h="4752975">
                <a:moveTo>
                  <a:pt x="0" y="0"/>
                </a:moveTo>
                <a:lnTo>
                  <a:pt x="0" y="4752736"/>
                </a:lnTo>
              </a:path>
            </a:pathLst>
          </a:custGeom>
          <a:ln w="127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603440" y="1685904"/>
            <a:ext cx="0" cy="4752975"/>
          </a:xfrm>
          <a:custGeom>
            <a:avLst/>
            <a:gdLst/>
            <a:ahLst/>
            <a:cxnLst/>
            <a:rect l="l" t="t" r="r" b="b"/>
            <a:pathLst>
              <a:path h="4752975">
                <a:moveTo>
                  <a:pt x="0" y="0"/>
                </a:moveTo>
                <a:lnTo>
                  <a:pt x="0" y="4752736"/>
                </a:lnTo>
              </a:path>
            </a:pathLst>
          </a:custGeom>
          <a:ln w="127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38154" y="1692275"/>
            <a:ext cx="7971790" cy="0"/>
          </a:xfrm>
          <a:custGeom>
            <a:avLst/>
            <a:gdLst/>
            <a:ahLst/>
            <a:cxnLst/>
            <a:rect l="l" t="t" r="r" b="b"/>
            <a:pathLst>
              <a:path w="7971790">
                <a:moveTo>
                  <a:pt x="0" y="0"/>
                </a:moveTo>
                <a:lnTo>
                  <a:pt x="7971657" y="0"/>
                </a:lnTo>
              </a:path>
            </a:pathLst>
          </a:custGeom>
          <a:ln w="127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38154" y="6432269"/>
            <a:ext cx="7971790" cy="0"/>
          </a:xfrm>
          <a:custGeom>
            <a:avLst/>
            <a:gdLst/>
            <a:ahLst/>
            <a:cxnLst/>
            <a:rect l="l" t="t" r="r" b="b"/>
            <a:pathLst>
              <a:path w="7971790">
                <a:moveTo>
                  <a:pt x="0" y="0"/>
                </a:moveTo>
                <a:lnTo>
                  <a:pt x="7971657" y="0"/>
                </a:lnTo>
              </a:path>
            </a:pathLst>
          </a:custGeom>
          <a:ln w="127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698172" y="1783588"/>
            <a:ext cx="13906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Use Case</a:t>
            </a:r>
            <a:r>
              <a:rPr sz="16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UC-1: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307898" y="1783588"/>
            <a:ext cx="646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600" b="1" spc="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ock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312196" y="2327143"/>
            <a:ext cx="3729354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REQ1, </a:t>
            </a:r>
            <a:r>
              <a:rPr lang="en-US" sz="1400" spc="-5" dirty="0">
                <a:latin typeface="Times New Roman" panose="02020603050405020304"/>
                <a:cs typeface="Times New Roman" panose="02020603050405020304"/>
              </a:rPr>
              <a:t>REQ2,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REQ3, REQ4,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REQ5 stated in 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Table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2-1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312189" y="2756910"/>
            <a:ext cx="4901565" cy="790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Any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of: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Tenant,</a:t>
            </a:r>
            <a:r>
              <a:rPr sz="1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Landlord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400" spc="-5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disarm the lock </a:t>
            </a:r>
            <a:r>
              <a:rPr lang="en-US" sz="1400" spc="-5" dirty="0">
                <a:latin typeface="Times New Roman" panose="02020603050405020304"/>
                <a:cs typeface="Times New Roman" panose="02020603050405020304"/>
              </a:rPr>
              <a:t>with phone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enter,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and get space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lighted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up</a:t>
            </a:r>
            <a:r>
              <a:rPr sz="1400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automatically.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98164" y="2238750"/>
            <a:ext cx="1264285" cy="161988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239395">
              <a:lnSpc>
                <a:spcPts val="1390"/>
              </a:lnSpc>
              <a:spcBef>
                <a:spcPts val="385"/>
              </a:spcBef>
            </a:pP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Related  </a:t>
            </a:r>
            <a:r>
              <a:rPr sz="1400" b="1" dirty="0">
                <a:latin typeface="Times New Roman" panose="02020603050405020304"/>
                <a:cs typeface="Times New Roman" panose="02020603050405020304"/>
              </a:rPr>
              <a:t>Re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qui</a:t>
            </a:r>
            <a:r>
              <a:rPr sz="1400" b="1" spc="-2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400" b="1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m’t</a:t>
            </a:r>
            <a:r>
              <a:rPr sz="1400" b="1" spc="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400" b="1" dirty="0">
                <a:latin typeface="Times New Roman" panose="02020603050405020304"/>
                <a:cs typeface="Times New Roman" panose="02020603050405020304"/>
              </a:rPr>
              <a:t>: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Initiating</a:t>
            </a:r>
            <a:r>
              <a:rPr sz="1400" b="1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Actor: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400" b="1" spc="-10" dirty="0">
                <a:latin typeface="Times New Roman" panose="02020603050405020304"/>
                <a:cs typeface="Times New Roman" panose="02020603050405020304"/>
              </a:rPr>
              <a:t>Actor’s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 Goal: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 marR="247650">
              <a:lnSpc>
                <a:spcPts val="1390"/>
              </a:lnSpc>
              <a:spcBef>
                <a:spcPts val="1295"/>
              </a:spcBef>
            </a:pPr>
            <a:r>
              <a:rPr sz="1400" b="1" spc="-1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400" b="1" dirty="0">
                <a:latin typeface="Times New Roman" panose="02020603050405020304"/>
                <a:cs typeface="Times New Roman" panose="02020603050405020304"/>
              </a:rPr>
              <a:t>ar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1400" b="1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ip</a:t>
            </a:r>
            <a:r>
              <a:rPr sz="1400" b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tin</a:t>
            </a:r>
            <a:r>
              <a:rPr sz="1400" b="1" dirty="0">
                <a:latin typeface="Times New Roman" panose="02020603050405020304"/>
                <a:cs typeface="Times New Roman" panose="02020603050405020304"/>
              </a:rPr>
              <a:t>g  Actors: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02468" y="4073646"/>
            <a:ext cx="11277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400" b="1" spc="-2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400" b="1" dirty="0">
                <a:latin typeface="Times New Roman" panose="02020603050405020304"/>
                <a:cs typeface="Times New Roman" panose="02020603050405020304"/>
              </a:rPr>
              <a:t>eco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nditi</a:t>
            </a:r>
            <a:r>
              <a:rPr sz="1400" b="1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400" b="1" dirty="0">
                <a:latin typeface="Times New Roman" panose="02020603050405020304"/>
                <a:cs typeface="Times New Roman" panose="02020603050405020304"/>
              </a:rPr>
              <a:t>s: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02471" y="4533895"/>
            <a:ext cx="11899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Postconditions: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07888" y="3531102"/>
            <a:ext cx="6215380" cy="1240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LockDevice, LightSwitch,</a:t>
            </a:r>
            <a:r>
              <a:rPr sz="1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Timer</a:t>
            </a:r>
            <a:r>
              <a:rPr lang="en-US" sz="1400" spc="-15" dirty="0">
                <a:latin typeface="Times New Roman" panose="02020603050405020304"/>
                <a:cs typeface="Times New Roman" panose="02020603050405020304"/>
              </a:rPr>
              <a:t>,Bluetooth connector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15570" indent="-103505">
              <a:lnSpc>
                <a:spcPct val="100000"/>
              </a:lnSpc>
              <a:spcBef>
                <a:spcPts val="1055"/>
              </a:spcBef>
              <a:buChar char="•"/>
              <a:tabLst>
                <a:tab pos="116205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set of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valid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keys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stored in the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system database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non-empty.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ts val="1390"/>
              </a:lnSpc>
              <a:spcBef>
                <a:spcPts val="310"/>
              </a:spcBef>
              <a:buChar char="•"/>
              <a:tabLst>
                <a:tab pos="136525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displays the menu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available functions;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at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door keypad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the menu  choices are “Lock”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“Unlock.”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The auto-lock timer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has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started countdown from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autoLockInterval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.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98176" y="4792974"/>
            <a:ext cx="32537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Flow </a:t>
            </a:r>
            <a:r>
              <a:rPr sz="1400" b="1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Events for Main Success Scenario: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84860" y="4972685"/>
            <a:ext cx="7487920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3400" algn="l"/>
                <a:tab pos="800100" algn="l"/>
              </a:tabLst>
            </a:pPr>
            <a:r>
              <a:rPr sz="1400" dirty="0">
                <a:latin typeface="Symbol" panose="05050102010706020507"/>
                <a:cs typeface="Symbol" panose="05050102010706020507"/>
              </a:rPr>
              <a:t>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	1.	</a:t>
            </a:r>
            <a:r>
              <a:rPr sz="1400" b="1" spc="-15" dirty="0">
                <a:latin typeface="Times New Roman" panose="02020603050405020304"/>
                <a:cs typeface="Times New Roman" panose="02020603050405020304"/>
              </a:rPr>
              <a:t>Tenant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400" b="1" spc="-15" dirty="0">
                <a:latin typeface="Times New Roman" panose="02020603050405020304"/>
                <a:cs typeface="Times New Roman" panose="02020603050405020304"/>
              </a:rPr>
              <a:t>Landlord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arrives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at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door and </a:t>
            </a:r>
            <a:r>
              <a:rPr lang="en-US" sz="1400" dirty="0">
                <a:latin typeface="Times New Roman" panose="02020603050405020304"/>
                <a:cs typeface="Times New Roman" panose="02020603050405020304"/>
              </a:rPr>
              <a:t>use bluetooth to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select the menu item</a:t>
            </a:r>
            <a:r>
              <a:rPr sz="1400" spc="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“Unlock”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59613" y="5103867"/>
            <a:ext cx="7801609" cy="123888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558800">
              <a:lnSpc>
                <a:spcPct val="100000"/>
              </a:lnSpc>
              <a:spcBef>
                <a:spcPts val="460"/>
              </a:spcBef>
              <a:tabLst>
                <a:tab pos="825500" algn="l"/>
              </a:tabLst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2.	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include::</a:t>
            </a:r>
            <a:r>
              <a:rPr sz="1400" i="1" u="sng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AuthenticateUser</a:t>
            </a:r>
            <a:r>
              <a:rPr sz="1400" i="1" u="sng" spc="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(UC-7)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38100">
              <a:lnSpc>
                <a:spcPts val="1535"/>
              </a:lnSpc>
              <a:spcBef>
                <a:spcPts val="360"/>
              </a:spcBef>
              <a:tabLst>
                <a:tab pos="558800" algn="l"/>
                <a:tab pos="825500" algn="l"/>
              </a:tabLst>
            </a:pPr>
            <a:r>
              <a:rPr sz="2100" spc="569" baseline="-28000" dirty="0">
                <a:latin typeface="Symbol" panose="05050102010706020507"/>
                <a:cs typeface="Symbol" panose="05050102010706020507"/>
              </a:rPr>
              <a:t></a:t>
            </a:r>
            <a:r>
              <a:rPr sz="2100" spc="569" baseline="-28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100" baseline="-28000" dirty="0">
                <a:latin typeface="Times New Roman" panose="02020603050405020304"/>
                <a:cs typeface="Times New Roman" panose="02020603050405020304"/>
              </a:rPr>
              <a:t>3.	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(a) signals to the </a:t>
            </a:r>
            <a:r>
              <a:rPr sz="1400" b="1" spc="-15" dirty="0">
                <a:latin typeface="Times New Roman" panose="02020603050405020304"/>
                <a:cs typeface="Times New Roman" panose="02020603050405020304"/>
              </a:rPr>
              <a:t>Tenant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400" b="1" spc="-15" dirty="0">
                <a:latin typeface="Times New Roman" panose="02020603050405020304"/>
                <a:cs typeface="Times New Roman" panose="02020603050405020304"/>
              </a:rPr>
              <a:t>Landlord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the lock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status, e.g.,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“disarmed,” (b) signals</a:t>
            </a:r>
            <a:r>
              <a:rPr sz="14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to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825500">
              <a:lnSpc>
                <a:spcPts val="1535"/>
              </a:lnSpc>
            </a:pP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LockDevice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to disarm the lock,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(c) signals to 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LightSwitch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to turn the light</a:t>
            </a:r>
            <a:r>
              <a:rPr sz="14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on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38100">
              <a:lnSpc>
                <a:spcPct val="100000"/>
              </a:lnSpc>
              <a:spcBef>
                <a:spcPts val="360"/>
              </a:spcBef>
              <a:tabLst>
                <a:tab pos="558800" algn="l"/>
                <a:tab pos="825500" algn="l"/>
              </a:tabLst>
            </a:pPr>
            <a:r>
              <a:rPr sz="1400" spc="380" dirty="0">
                <a:latin typeface="Symbol" panose="05050102010706020507"/>
                <a:cs typeface="Symbol" panose="05050102010706020507"/>
              </a:rPr>
              <a:t></a:t>
            </a:r>
            <a:r>
              <a:rPr sz="1400" spc="38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4.	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signals to the </a:t>
            </a:r>
            <a:r>
              <a:rPr sz="1400" b="1" spc="-10" dirty="0">
                <a:latin typeface="Times New Roman" panose="02020603050405020304"/>
                <a:cs typeface="Times New Roman" panose="02020603050405020304"/>
              </a:rPr>
              <a:t>Timer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to start the auto-lock timer</a:t>
            </a:r>
            <a:r>
              <a:rPr sz="14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countdown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38100">
              <a:lnSpc>
                <a:spcPct val="100000"/>
              </a:lnSpc>
              <a:spcBef>
                <a:spcPts val="360"/>
              </a:spcBef>
              <a:tabLst>
                <a:tab pos="558800" algn="l"/>
                <a:tab pos="825500" algn="l"/>
              </a:tabLst>
            </a:pPr>
            <a:r>
              <a:rPr sz="1400" dirty="0">
                <a:latin typeface="Symbol" panose="05050102010706020507"/>
                <a:cs typeface="Symbol" panose="05050102010706020507"/>
              </a:rPr>
              <a:t>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	5.	</a:t>
            </a:r>
            <a:r>
              <a:rPr sz="1400" b="1" spc="-15" dirty="0">
                <a:latin typeface="Times New Roman" panose="02020603050405020304"/>
                <a:cs typeface="Times New Roman" panose="02020603050405020304"/>
              </a:rPr>
              <a:t>Tenant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400" b="1" spc="-15" dirty="0">
                <a:latin typeface="Times New Roman" panose="02020603050405020304"/>
                <a:cs typeface="Times New Roman" panose="02020603050405020304"/>
              </a:rPr>
              <a:t>Landlord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opens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door,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enters the home [and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shuts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door and</a:t>
            </a:r>
            <a:r>
              <a:rPr sz="14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locks]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3545" y="1567407"/>
            <a:ext cx="1275080" cy="2368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b="1" dirty="0">
                <a:latin typeface="Times New Roman" panose="02020603050405020304"/>
                <a:cs typeface="Times New Roman" panose="02020603050405020304"/>
              </a:rPr>
              <a:t>Use Case</a:t>
            </a:r>
            <a:r>
              <a:rPr sz="145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50" b="1" spc="5" dirty="0">
                <a:latin typeface="Times New Roman" panose="02020603050405020304"/>
                <a:cs typeface="Times New Roman" panose="02020603050405020304"/>
              </a:rPr>
              <a:t>UC-</a:t>
            </a:r>
            <a:r>
              <a:rPr lang="en-US" sz="1450" b="1" spc="5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450" b="1" spc="5" dirty="0">
                <a:latin typeface="Times New Roman" panose="02020603050405020304"/>
                <a:cs typeface="Times New Roman" panose="02020603050405020304"/>
              </a:rPr>
              <a:t>:</a:t>
            </a:r>
            <a:endParaRPr sz="1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80055" y="1567180"/>
            <a:ext cx="1668780" cy="2368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1450">
                <a:latin typeface="Times New Roman" panose="02020603050405020304"/>
                <a:cs typeface="Times New Roman" panose="02020603050405020304"/>
              </a:rPr>
              <a:t>Retire User</a:t>
            </a:r>
            <a:endParaRPr lang="en-US" sz="1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6312" y="1492787"/>
            <a:ext cx="1892935" cy="0"/>
          </a:xfrm>
          <a:custGeom>
            <a:avLst/>
            <a:gdLst/>
            <a:ahLst/>
            <a:cxnLst/>
            <a:rect l="l" t="t" r="r" b="b"/>
            <a:pathLst>
              <a:path w="1892935">
                <a:moveTo>
                  <a:pt x="0" y="0"/>
                </a:moveTo>
                <a:lnTo>
                  <a:pt x="1892731" y="0"/>
                </a:lnTo>
              </a:path>
            </a:pathLst>
          </a:custGeom>
          <a:ln w="74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09036" y="1489071"/>
            <a:ext cx="7620" cy="7620"/>
          </a:xfrm>
          <a:custGeom>
            <a:avLst/>
            <a:gdLst/>
            <a:ahLst/>
            <a:cxnLst/>
            <a:rect l="l" t="t" r="r" b="b"/>
            <a:pathLst>
              <a:path w="7619" h="7619">
                <a:moveTo>
                  <a:pt x="0" y="7433"/>
                </a:moveTo>
                <a:lnTo>
                  <a:pt x="7435" y="7433"/>
                </a:lnTo>
                <a:lnTo>
                  <a:pt x="7435" y="0"/>
                </a:lnTo>
                <a:lnTo>
                  <a:pt x="0" y="0"/>
                </a:lnTo>
                <a:lnTo>
                  <a:pt x="0" y="74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16478" y="1492787"/>
            <a:ext cx="4953635" cy="0"/>
          </a:xfrm>
          <a:custGeom>
            <a:avLst/>
            <a:gdLst/>
            <a:ahLst/>
            <a:cxnLst/>
            <a:rect l="l" t="t" r="r" b="b"/>
            <a:pathLst>
              <a:path w="4953634">
                <a:moveTo>
                  <a:pt x="0" y="0"/>
                </a:moveTo>
                <a:lnTo>
                  <a:pt x="4953190" y="0"/>
                </a:lnTo>
              </a:path>
            </a:pathLst>
          </a:custGeom>
          <a:ln w="74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16312" y="1810567"/>
            <a:ext cx="1892935" cy="0"/>
          </a:xfrm>
          <a:custGeom>
            <a:avLst/>
            <a:gdLst/>
            <a:ahLst/>
            <a:cxnLst/>
            <a:rect l="l" t="t" r="r" b="b"/>
            <a:pathLst>
              <a:path w="1892935">
                <a:moveTo>
                  <a:pt x="0" y="0"/>
                </a:moveTo>
                <a:lnTo>
                  <a:pt x="1892731" y="0"/>
                </a:lnTo>
              </a:path>
            </a:pathLst>
          </a:custGeom>
          <a:ln w="74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09036" y="1806850"/>
            <a:ext cx="7620" cy="7620"/>
          </a:xfrm>
          <a:custGeom>
            <a:avLst/>
            <a:gdLst/>
            <a:ahLst/>
            <a:cxnLst/>
            <a:rect l="l" t="t" r="r" b="b"/>
            <a:pathLst>
              <a:path w="7619" h="7619">
                <a:moveTo>
                  <a:pt x="0" y="7433"/>
                </a:moveTo>
                <a:lnTo>
                  <a:pt x="7435" y="7433"/>
                </a:lnTo>
                <a:lnTo>
                  <a:pt x="7435" y="0"/>
                </a:lnTo>
                <a:lnTo>
                  <a:pt x="0" y="0"/>
                </a:lnTo>
                <a:lnTo>
                  <a:pt x="0" y="74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16478" y="1810567"/>
            <a:ext cx="4953635" cy="0"/>
          </a:xfrm>
          <a:custGeom>
            <a:avLst/>
            <a:gdLst/>
            <a:ahLst/>
            <a:cxnLst/>
            <a:rect l="l" t="t" r="r" b="b"/>
            <a:pathLst>
              <a:path w="4953634">
                <a:moveTo>
                  <a:pt x="0" y="0"/>
                </a:moveTo>
                <a:lnTo>
                  <a:pt x="4953190" y="0"/>
                </a:lnTo>
              </a:path>
            </a:pathLst>
          </a:custGeom>
          <a:ln w="74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83551" y="1798127"/>
            <a:ext cx="1703070" cy="13417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3000"/>
              </a:lnSpc>
              <a:spcBef>
                <a:spcPts val="90"/>
              </a:spcBef>
            </a:pPr>
            <a:r>
              <a:rPr sz="1300" b="1" spc="10" dirty="0">
                <a:latin typeface="Times New Roman" panose="02020603050405020304"/>
                <a:cs typeface="Times New Roman" panose="02020603050405020304"/>
              </a:rPr>
              <a:t>Related Requirements:  Initiating Actor:  Actor’s </a:t>
            </a:r>
            <a:r>
              <a:rPr sz="1300" b="1" spc="15" dirty="0">
                <a:latin typeface="Times New Roman" panose="02020603050405020304"/>
                <a:cs typeface="Times New Roman" panose="02020603050405020304"/>
              </a:rPr>
              <a:t>Goal:  Participating </a:t>
            </a:r>
            <a:r>
              <a:rPr sz="1300" b="1" spc="10" dirty="0">
                <a:latin typeface="Times New Roman" panose="02020603050405020304"/>
                <a:cs typeface="Times New Roman" panose="02020603050405020304"/>
              </a:rPr>
              <a:t>Actors:  </a:t>
            </a:r>
            <a:r>
              <a:rPr sz="1300" b="1" spc="15" dirty="0">
                <a:latin typeface="Times New Roman" panose="02020603050405020304"/>
                <a:cs typeface="Times New Roman" panose="02020603050405020304"/>
              </a:rPr>
              <a:t>Preconditions:</a:t>
            </a:r>
            <a:endParaRPr sz="1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9127" y="3391051"/>
            <a:ext cx="1142365" cy="2298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1" spc="10" dirty="0">
                <a:latin typeface="Times New Roman" panose="02020603050405020304"/>
                <a:cs typeface="Times New Roman" panose="02020603050405020304"/>
              </a:rPr>
              <a:t>Postconditions:</a:t>
            </a:r>
            <a:endParaRPr sz="1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xfrm>
            <a:off x="2786380" y="1814195"/>
            <a:ext cx="6545580" cy="170624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200" b="0" spc="2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REQ6 </a:t>
            </a:r>
            <a:r>
              <a:rPr sz="1200" b="0" spc="1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stated </a:t>
            </a:r>
            <a:r>
              <a:rPr sz="1200" b="0" spc="15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in </a:t>
            </a:r>
            <a:r>
              <a:rPr sz="1200" spc="15" dirty="0">
                <a:latin typeface="微软雅黑" panose="020B0503020204020204" charset="-122"/>
                <a:ea typeface="微软雅黑" panose="020B0503020204020204" charset="-122"/>
              </a:rPr>
              <a:t>Error! Reference source </a:t>
            </a:r>
            <a:r>
              <a:rPr sz="1200" spc="10" dirty="0">
                <a:latin typeface="微软雅黑" panose="020B0503020204020204" charset="-122"/>
                <a:ea typeface="微软雅黑" panose="020B0503020204020204" charset="-122"/>
              </a:rPr>
              <a:t>not</a:t>
            </a:r>
            <a:r>
              <a:rPr sz="1200" spc="-5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sz="1200" spc="15" dirty="0">
                <a:latin typeface="微软雅黑" panose="020B0503020204020204" charset="-122"/>
                <a:ea typeface="微软雅黑" panose="020B0503020204020204" charset="-122"/>
              </a:rPr>
              <a:t>found.</a:t>
            </a:r>
            <a:endParaRPr sz="1200" spc="15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510"/>
              </a:spcBef>
            </a:pPr>
            <a:r>
              <a:rPr sz="1200" b="0" spc="15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Landlord</a:t>
            </a:r>
            <a:endParaRPr sz="1200" b="0" spc="15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12700" marR="935355">
              <a:lnSpc>
                <a:spcPct val="133000"/>
              </a:lnSpc>
              <a:spcBef>
                <a:spcPts val="10"/>
              </a:spcBef>
            </a:pPr>
            <a:r>
              <a:rPr sz="1200" b="0" spc="2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To </a:t>
            </a:r>
            <a:r>
              <a:rPr sz="1200" b="0" spc="15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remove departed residents </a:t>
            </a:r>
            <a:r>
              <a:rPr sz="1200" b="0" spc="1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at runtime. </a:t>
            </a:r>
            <a:endParaRPr sz="1200" b="0" spc="10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12700" marR="935355">
              <a:lnSpc>
                <a:spcPct val="133000"/>
              </a:lnSpc>
              <a:spcBef>
                <a:spcPts val="10"/>
              </a:spcBef>
            </a:pPr>
            <a:r>
              <a:rPr sz="1200" b="0" spc="1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 </a:t>
            </a:r>
            <a:r>
              <a:rPr sz="1200" b="0" spc="15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Tenant</a:t>
            </a:r>
            <a:endParaRPr sz="1200" b="0" spc="15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12700" marR="5080">
              <a:lnSpc>
                <a:spcPct val="110000"/>
              </a:lnSpc>
              <a:spcBef>
                <a:spcPts val="360"/>
              </a:spcBef>
            </a:pPr>
            <a:r>
              <a:rPr sz="1200" b="0" spc="2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None </a:t>
            </a:r>
            <a:r>
              <a:rPr sz="1200" b="0" spc="15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worth mentioning. (But note </a:t>
            </a:r>
            <a:r>
              <a:rPr sz="1200" b="0" spc="1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that this </a:t>
            </a:r>
            <a:r>
              <a:rPr sz="1200" b="0" spc="15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use </a:t>
            </a:r>
            <a:r>
              <a:rPr sz="1200" b="0" spc="1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case is </a:t>
            </a:r>
            <a:r>
              <a:rPr sz="1200" b="0" spc="25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only </a:t>
            </a:r>
            <a:r>
              <a:rPr sz="1200" b="0" spc="1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available  </a:t>
            </a:r>
            <a:r>
              <a:rPr sz="1200" b="0" spc="15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on the main computer and not </a:t>
            </a:r>
            <a:r>
              <a:rPr sz="1200" b="0" spc="1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at </a:t>
            </a:r>
            <a:r>
              <a:rPr sz="1200" b="0" spc="15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the door</a:t>
            </a:r>
            <a:r>
              <a:rPr sz="1200" b="0" spc="-2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 </a:t>
            </a:r>
            <a:r>
              <a:rPr sz="1200" b="0" spc="15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keypad.)</a:t>
            </a:r>
            <a:endParaRPr sz="1200" b="0" spc="15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10"/>
              </a:spcBef>
            </a:pPr>
            <a:r>
              <a:rPr sz="1200" b="0" spc="2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The </a:t>
            </a:r>
            <a:r>
              <a:rPr sz="1200" b="0" spc="15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modified data </a:t>
            </a:r>
            <a:r>
              <a:rPr sz="1200" b="0" spc="1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is stored </a:t>
            </a:r>
            <a:r>
              <a:rPr sz="1200" b="0" spc="15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into </a:t>
            </a:r>
            <a:r>
              <a:rPr sz="1200" b="0" spc="1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the</a:t>
            </a:r>
            <a:r>
              <a:rPr sz="1200" b="0" spc="-2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 </a:t>
            </a:r>
            <a:r>
              <a:rPr sz="1200" b="0" spc="15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database.</a:t>
            </a:r>
            <a:endParaRPr sz="1200" b="0" spc="15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1791" y="3620530"/>
            <a:ext cx="6711950" cy="205359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300" b="1" spc="20" dirty="0">
                <a:latin typeface="Times New Roman" panose="02020603050405020304"/>
                <a:cs typeface="Times New Roman" panose="02020603050405020304"/>
              </a:rPr>
              <a:t>Flow </a:t>
            </a:r>
            <a:r>
              <a:rPr sz="1300" b="1" spc="15" dirty="0">
                <a:latin typeface="Times New Roman" panose="02020603050405020304"/>
                <a:cs typeface="Times New Roman" panose="02020603050405020304"/>
              </a:rPr>
              <a:t>of Events for </a:t>
            </a:r>
            <a:r>
              <a:rPr sz="1300" b="1" spc="20" dirty="0">
                <a:latin typeface="Times New Roman" panose="02020603050405020304"/>
                <a:cs typeface="Times New Roman" panose="02020603050405020304"/>
              </a:rPr>
              <a:t>Main </a:t>
            </a:r>
            <a:r>
              <a:rPr sz="1300" b="1" spc="10" dirty="0">
                <a:latin typeface="Times New Roman" panose="02020603050405020304"/>
                <a:cs typeface="Times New Roman" panose="02020603050405020304"/>
              </a:rPr>
              <a:t>Success</a:t>
            </a:r>
            <a:r>
              <a:rPr sz="13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b="1" spc="15" dirty="0">
                <a:latin typeface="Times New Roman" panose="02020603050405020304"/>
                <a:cs typeface="Times New Roman" panose="02020603050405020304"/>
              </a:rPr>
              <a:t>Scenario:</a:t>
            </a: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 marL="25400">
              <a:lnSpc>
                <a:spcPct val="100000"/>
              </a:lnSpc>
              <a:spcBef>
                <a:spcPts val="145"/>
              </a:spcBef>
              <a:tabLst>
                <a:tab pos="450215" algn="l"/>
                <a:tab pos="744855" algn="l"/>
              </a:tabLst>
            </a:pPr>
            <a:r>
              <a:rPr sz="1300" spc="35" dirty="0">
                <a:latin typeface="Symbol" panose="05050102010706020507"/>
                <a:cs typeface="Symbol" panose="05050102010706020507"/>
              </a:rPr>
              <a:t></a:t>
            </a:r>
            <a:r>
              <a:rPr sz="1300" spc="3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300" spc="10" dirty="0">
                <a:latin typeface="Times New Roman" panose="02020603050405020304"/>
                <a:cs typeface="Times New Roman" panose="02020603050405020304"/>
              </a:rPr>
              <a:t>1.	</a:t>
            </a:r>
            <a:r>
              <a:rPr sz="1300" b="1" spc="15" dirty="0">
                <a:latin typeface="Times New Roman" panose="02020603050405020304"/>
                <a:cs typeface="Times New Roman" panose="02020603050405020304"/>
              </a:rPr>
              <a:t>Landlord </a:t>
            </a:r>
            <a:r>
              <a:rPr sz="1300" spc="10" dirty="0">
                <a:latin typeface="Times New Roman" panose="02020603050405020304"/>
                <a:cs typeface="Times New Roman" panose="02020603050405020304"/>
              </a:rPr>
              <a:t>selects </a:t>
            </a:r>
            <a:r>
              <a:rPr sz="1300" spc="1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300" spc="20" dirty="0">
                <a:latin typeface="Times New Roman" panose="02020603050405020304"/>
                <a:cs typeface="Times New Roman" panose="02020603050405020304"/>
              </a:rPr>
              <a:t>menu </a:t>
            </a:r>
            <a:r>
              <a:rPr sz="1300" spc="15" dirty="0">
                <a:latin typeface="Times New Roman" panose="02020603050405020304"/>
                <a:cs typeface="Times New Roman" panose="02020603050405020304"/>
              </a:rPr>
              <a:t>item</a:t>
            </a:r>
            <a:r>
              <a:rPr sz="13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15" dirty="0">
                <a:latin typeface="Times New Roman" panose="02020603050405020304"/>
                <a:cs typeface="Times New Roman" panose="02020603050405020304"/>
              </a:rPr>
              <a:t>“ManageUsers”</a:t>
            </a: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 marL="450215">
              <a:lnSpc>
                <a:spcPct val="100000"/>
              </a:lnSpc>
              <a:spcBef>
                <a:spcPts val="145"/>
              </a:spcBef>
              <a:tabLst>
                <a:tab pos="744855" algn="l"/>
              </a:tabLst>
            </a:pPr>
            <a:r>
              <a:rPr sz="1300" spc="10" dirty="0">
                <a:latin typeface="Times New Roman" panose="02020603050405020304"/>
                <a:cs typeface="Times New Roman" panose="02020603050405020304"/>
              </a:rPr>
              <a:t>2.	</a:t>
            </a:r>
            <a:r>
              <a:rPr sz="1300" b="1" spc="15" dirty="0">
                <a:latin typeface="Times New Roman" panose="02020603050405020304"/>
                <a:cs typeface="Times New Roman" panose="02020603050405020304"/>
              </a:rPr>
              <a:t>Landlord </a:t>
            </a:r>
            <a:r>
              <a:rPr sz="1300" spc="15" dirty="0">
                <a:latin typeface="Times New Roman" panose="02020603050405020304"/>
                <a:cs typeface="Times New Roman" panose="02020603050405020304"/>
              </a:rPr>
              <a:t>identification: </a:t>
            </a:r>
            <a:r>
              <a:rPr sz="1300" u="sng" spc="1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Include </a:t>
            </a:r>
            <a:r>
              <a:rPr sz="1300" i="1" u="sng" spc="1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Login</a:t>
            </a:r>
            <a:r>
              <a:rPr sz="1300" i="1" u="sng" spc="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u="sng" spc="1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(UC-8)</a:t>
            </a: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 marL="744855" marR="5080" indent="-719455">
              <a:lnSpc>
                <a:spcPct val="109000"/>
              </a:lnSpc>
              <a:spcBef>
                <a:spcPts val="15"/>
              </a:spcBef>
              <a:tabLst>
                <a:tab pos="450215" algn="l"/>
                <a:tab pos="744855" algn="l"/>
              </a:tabLst>
            </a:pPr>
            <a:r>
              <a:rPr sz="1300" spc="390" dirty="0">
                <a:latin typeface="Symbol" panose="05050102010706020507"/>
                <a:cs typeface="Symbol" panose="05050102010706020507"/>
              </a:rPr>
              <a:t></a:t>
            </a:r>
            <a:r>
              <a:rPr sz="1300" spc="39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300" spc="10" dirty="0">
                <a:latin typeface="Times New Roman" panose="02020603050405020304"/>
                <a:cs typeface="Times New Roman" panose="02020603050405020304"/>
              </a:rPr>
              <a:t>3.	</a:t>
            </a:r>
            <a:r>
              <a:rPr sz="1300" b="1" spc="15" dirty="0"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1300" spc="10" dirty="0">
                <a:latin typeface="Times New Roman" panose="02020603050405020304"/>
                <a:cs typeface="Times New Roman" panose="02020603050405020304"/>
              </a:rPr>
              <a:t>(a) displays </a:t>
            </a:r>
            <a:r>
              <a:rPr sz="1300" spc="15" dirty="0">
                <a:latin typeface="Times New Roman" panose="02020603050405020304"/>
                <a:cs typeface="Times New Roman" panose="02020603050405020304"/>
              </a:rPr>
              <a:t>the options of </a:t>
            </a:r>
            <a:r>
              <a:rPr sz="1300" spc="10" dirty="0">
                <a:latin typeface="Times New Roman" panose="02020603050405020304"/>
                <a:cs typeface="Times New Roman" panose="02020603050405020304"/>
              </a:rPr>
              <a:t>activities </a:t>
            </a:r>
            <a:r>
              <a:rPr sz="1300" spc="15" dirty="0">
                <a:latin typeface="Times New Roman" panose="02020603050405020304"/>
                <a:cs typeface="Times New Roman" panose="02020603050405020304"/>
              </a:rPr>
              <a:t>available to the Landlord (</a:t>
            </a:r>
            <a:r>
              <a:rPr sz="1300" spc="20" dirty="0">
                <a:latin typeface="Times New Roman" panose="02020603050405020304"/>
                <a:cs typeface="Times New Roman" panose="02020603050405020304"/>
              </a:rPr>
              <a:t>“Remove </a:t>
            </a:r>
            <a:r>
              <a:rPr sz="1300" spc="15" dirty="0">
                <a:latin typeface="Times New Roman" panose="02020603050405020304"/>
                <a:cs typeface="Times New Roman" panose="02020603050405020304"/>
              </a:rPr>
              <a:t>User”), and (b) prompts the </a:t>
            </a:r>
            <a:r>
              <a:rPr sz="1300" b="1" spc="15" dirty="0">
                <a:latin typeface="Times New Roman" panose="02020603050405020304"/>
                <a:cs typeface="Times New Roman" panose="02020603050405020304"/>
              </a:rPr>
              <a:t>Landlord </a:t>
            </a:r>
            <a:r>
              <a:rPr sz="1300" spc="1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300" spc="20" dirty="0">
                <a:latin typeface="Times New Roman" panose="02020603050405020304"/>
                <a:cs typeface="Times New Roman" panose="02020603050405020304"/>
              </a:rPr>
              <a:t>make</a:t>
            </a:r>
            <a:r>
              <a:rPr sz="13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10" dirty="0">
                <a:latin typeface="Times New Roman" panose="02020603050405020304"/>
                <a:cs typeface="Times New Roman" panose="02020603050405020304"/>
              </a:rPr>
              <a:t>selection</a:t>
            </a: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 marL="25400">
              <a:lnSpc>
                <a:spcPct val="100000"/>
              </a:lnSpc>
              <a:spcBef>
                <a:spcPts val="160"/>
              </a:spcBef>
              <a:tabLst>
                <a:tab pos="450215" algn="l"/>
                <a:tab pos="744855" algn="l"/>
              </a:tabLst>
            </a:pPr>
            <a:r>
              <a:rPr sz="1300" spc="35" dirty="0">
                <a:latin typeface="Symbol" panose="05050102010706020507"/>
                <a:cs typeface="Symbol" panose="05050102010706020507"/>
              </a:rPr>
              <a:t></a:t>
            </a:r>
            <a:r>
              <a:rPr sz="1300" spc="3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300" spc="10" dirty="0">
                <a:latin typeface="Times New Roman" panose="02020603050405020304"/>
                <a:cs typeface="Times New Roman" panose="02020603050405020304"/>
              </a:rPr>
              <a:t>4.	</a:t>
            </a:r>
            <a:r>
              <a:rPr sz="1300" b="1" spc="15" dirty="0">
                <a:latin typeface="Times New Roman" panose="02020603050405020304"/>
                <a:cs typeface="Times New Roman" panose="02020603050405020304"/>
              </a:rPr>
              <a:t>Landlord </a:t>
            </a:r>
            <a:r>
              <a:rPr sz="1300" spc="10" dirty="0">
                <a:latin typeface="Times New Roman" panose="02020603050405020304"/>
                <a:cs typeface="Times New Roman" panose="02020603050405020304"/>
              </a:rPr>
              <a:t>selects </a:t>
            </a:r>
            <a:r>
              <a:rPr sz="1300" spc="1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300" spc="10" dirty="0">
                <a:latin typeface="Times New Roman" panose="02020603050405020304"/>
                <a:cs typeface="Times New Roman" panose="02020603050405020304"/>
              </a:rPr>
              <a:t>activity, </a:t>
            </a:r>
            <a:r>
              <a:rPr sz="1300" spc="15" dirty="0">
                <a:latin typeface="Times New Roman" panose="02020603050405020304"/>
                <a:cs typeface="Times New Roman" panose="02020603050405020304"/>
              </a:rPr>
              <a:t>such as </a:t>
            </a:r>
            <a:r>
              <a:rPr sz="1300" spc="20" dirty="0">
                <a:latin typeface="Times New Roman" panose="02020603050405020304"/>
                <a:cs typeface="Times New Roman" panose="02020603050405020304"/>
              </a:rPr>
              <a:t>“Add </a:t>
            </a:r>
            <a:r>
              <a:rPr sz="1300" spc="10" dirty="0">
                <a:latin typeface="Times New Roman" panose="02020603050405020304"/>
                <a:cs typeface="Times New Roman" panose="02020603050405020304"/>
              </a:rPr>
              <a:t>User,” </a:t>
            </a:r>
            <a:r>
              <a:rPr sz="1300" spc="15" dirty="0">
                <a:latin typeface="Times New Roman" panose="02020603050405020304"/>
                <a:cs typeface="Times New Roman" panose="02020603050405020304"/>
              </a:rPr>
              <a:t>and enters the </a:t>
            </a:r>
            <a:r>
              <a:rPr sz="1300" spc="25" dirty="0"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13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15" dirty="0">
                <a:latin typeface="Times New Roman" panose="02020603050405020304"/>
                <a:cs typeface="Times New Roman" panose="02020603050405020304"/>
              </a:rPr>
              <a:t>data</a:t>
            </a: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 marL="25400">
              <a:lnSpc>
                <a:spcPct val="100000"/>
              </a:lnSpc>
              <a:spcBef>
                <a:spcPts val="145"/>
              </a:spcBef>
              <a:tabLst>
                <a:tab pos="450215" algn="l"/>
                <a:tab pos="744855" algn="l"/>
              </a:tabLst>
            </a:pPr>
            <a:r>
              <a:rPr sz="1300" spc="390" dirty="0">
                <a:latin typeface="Symbol" panose="05050102010706020507"/>
                <a:cs typeface="Symbol" panose="05050102010706020507"/>
              </a:rPr>
              <a:t></a:t>
            </a:r>
            <a:r>
              <a:rPr sz="1300" spc="39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300" spc="10" dirty="0">
                <a:latin typeface="Times New Roman" panose="02020603050405020304"/>
                <a:cs typeface="Times New Roman" panose="02020603050405020304"/>
              </a:rPr>
              <a:t>5.	</a:t>
            </a:r>
            <a:r>
              <a:rPr sz="1300" b="1" spc="15" dirty="0"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1300" spc="10" dirty="0">
                <a:latin typeface="Times New Roman" panose="02020603050405020304"/>
                <a:cs typeface="Times New Roman" panose="02020603050405020304"/>
              </a:rPr>
              <a:t>(a) </a:t>
            </a:r>
            <a:r>
              <a:rPr sz="1300" spc="15" dirty="0">
                <a:latin typeface="Times New Roman" panose="02020603050405020304"/>
                <a:cs typeface="Times New Roman" panose="02020603050405020304"/>
              </a:rPr>
              <a:t>stores the </a:t>
            </a:r>
            <a:r>
              <a:rPr sz="1300" spc="20" dirty="0">
                <a:latin typeface="Times New Roman" panose="02020603050405020304"/>
                <a:cs typeface="Times New Roman" panose="02020603050405020304"/>
              </a:rPr>
              <a:t>new </a:t>
            </a:r>
            <a:r>
              <a:rPr sz="1300" spc="15" dirty="0">
                <a:latin typeface="Times New Roman" panose="02020603050405020304"/>
                <a:cs typeface="Times New Roman" panose="02020603050405020304"/>
              </a:rPr>
              <a:t>data on a persistent </a:t>
            </a:r>
            <a:r>
              <a:rPr sz="1300" spc="10" dirty="0">
                <a:latin typeface="Times New Roman" panose="02020603050405020304"/>
                <a:cs typeface="Times New Roman" panose="02020603050405020304"/>
              </a:rPr>
              <a:t>storage, </a:t>
            </a:r>
            <a:r>
              <a:rPr sz="1300" spc="15" dirty="0">
                <a:latin typeface="Times New Roman" panose="02020603050405020304"/>
                <a:cs typeface="Times New Roman" panose="02020603050405020304"/>
              </a:rPr>
              <a:t>and (b) </a:t>
            </a:r>
            <a:r>
              <a:rPr sz="1300" spc="10" dirty="0">
                <a:latin typeface="Times New Roman" panose="02020603050405020304"/>
                <a:cs typeface="Times New Roman" panose="02020603050405020304"/>
              </a:rPr>
              <a:t>signals</a:t>
            </a:r>
            <a:r>
              <a:rPr sz="13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15" dirty="0">
                <a:latin typeface="Times New Roman" panose="02020603050405020304"/>
                <a:cs typeface="Times New Roman" panose="02020603050405020304"/>
              </a:rPr>
              <a:t>completion</a:t>
            </a: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300" b="1" spc="20" dirty="0">
                <a:latin typeface="Times New Roman" panose="02020603050405020304"/>
                <a:cs typeface="Times New Roman" panose="02020603050405020304"/>
              </a:rPr>
              <a:t>Flow </a:t>
            </a:r>
            <a:r>
              <a:rPr sz="1300" b="1" spc="15" dirty="0">
                <a:latin typeface="Times New Roman" panose="02020603050405020304"/>
                <a:cs typeface="Times New Roman" panose="02020603050405020304"/>
              </a:rPr>
              <a:t>of Events for Extensions (Alternate</a:t>
            </a:r>
            <a:r>
              <a:rPr sz="13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b="1" spc="10" dirty="0">
                <a:latin typeface="Times New Roman" panose="02020603050405020304"/>
                <a:cs typeface="Times New Roman" panose="02020603050405020304"/>
              </a:rPr>
              <a:t>Scenarios):</a:t>
            </a: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 marL="12700" marR="1637030">
              <a:lnSpc>
                <a:spcPts val="1710"/>
              </a:lnSpc>
              <a:spcBef>
                <a:spcPts val="70"/>
              </a:spcBef>
            </a:pPr>
            <a:r>
              <a:rPr sz="1300" spc="15" dirty="0">
                <a:latin typeface="Times New Roman" panose="02020603050405020304"/>
                <a:cs typeface="Times New Roman" panose="02020603050405020304"/>
              </a:rPr>
              <a:t>4b. </a:t>
            </a:r>
            <a:r>
              <a:rPr sz="1300" spc="10" dirty="0">
                <a:latin typeface="Times New Roman" panose="02020603050405020304"/>
                <a:cs typeface="Times New Roman" panose="02020603050405020304"/>
              </a:rPr>
              <a:t>Selected activity entails </a:t>
            </a:r>
            <a:r>
              <a:rPr sz="1300" spc="15" dirty="0">
                <a:latin typeface="Times New Roman" panose="02020603050405020304"/>
                <a:cs typeface="Times New Roman" panose="02020603050405020304"/>
              </a:rPr>
              <a:t>removing </a:t>
            </a:r>
            <a:r>
              <a:rPr sz="1300" spc="10" dirty="0">
                <a:latin typeface="Times New Roman" panose="02020603050405020304"/>
                <a:cs typeface="Times New Roman" panose="02020603050405020304"/>
              </a:rPr>
              <a:t>users: </a:t>
            </a:r>
            <a:r>
              <a:rPr sz="1300" u="sng" spc="1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Include </a:t>
            </a:r>
            <a:r>
              <a:rPr sz="1300" i="1" u="sng" spc="1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RemoveUser</a:t>
            </a:r>
            <a:r>
              <a:rPr sz="1300" i="1" u="sng" spc="11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u="sng" spc="1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(UC-4)</a:t>
            </a:r>
            <a:endParaRPr sz="1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12594" y="1489071"/>
            <a:ext cx="0" cy="4422140"/>
          </a:xfrm>
          <a:custGeom>
            <a:avLst/>
            <a:gdLst/>
            <a:ahLst/>
            <a:cxnLst/>
            <a:rect l="l" t="t" r="r" b="b"/>
            <a:pathLst>
              <a:path h="4422140">
                <a:moveTo>
                  <a:pt x="0" y="0"/>
                </a:moveTo>
                <a:lnTo>
                  <a:pt x="0" y="4421849"/>
                </a:lnTo>
              </a:path>
            </a:pathLst>
          </a:custGeom>
          <a:ln w="74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16312" y="5907203"/>
            <a:ext cx="6853555" cy="0"/>
          </a:xfrm>
          <a:custGeom>
            <a:avLst/>
            <a:gdLst/>
            <a:ahLst/>
            <a:cxnLst/>
            <a:rect l="l" t="t" r="r" b="b"/>
            <a:pathLst>
              <a:path w="6853555">
                <a:moveTo>
                  <a:pt x="0" y="0"/>
                </a:moveTo>
                <a:lnTo>
                  <a:pt x="6853351" y="0"/>
                </a:lnTo>
              </a:path>
            </a:pathLst>
          </a:custGeom>
          <a:ln w="74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871828" y="1489075"/>
            <a:ext cx="0" cy="4422140"/>
          </a:xfrm>
          <a:custGeom>
            <a:avLst/>
            <a:gdLst/>
            <a:ahLst/>
            <a:cxnLst/>
            <a:rect l="l" t="t" r="r" b="b"/>
            <a:pathLst>
              <a:path h="4422140">
                <a:moveTo>
                  <a:pt x="0" y="0"/>
                </a:moveTo>
                <a:lnTo>
                  <a:pt x="0" y="4421845"/>
                </a:lnTo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607342" y="88900"/>
            <a:ext cx="577786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100"/>
              </a:spcBef>
            </a:pPr>
            <a:r>
              <a:rPr sz="3200" spc="150" dirty="0"/>
              <a:t>Use</a:t>
            </a:r>
            <a:r>
              <a:rPr sz="3200" spc="-130" dirty="0"/>
              <a:t> </a:t>
            </a:r>
            <a:r>
              <a:rPr sz="3200" spc="130" dirty="0"/>
              <a:t>Case</a:t>
            </a:r>
            <a:r>
              <a:rPr sz="3200" spc="-130" dirty="0"/>
              <a:t> </a:t>
            </a:r>
            <a:r>
              <a:rPr sz="3200" spc="140" dirty="0"/>
              <a:t>3:</a:t>
            </a:r>
            <a:r>
              <a:rPr sz="3200" spc="-130" dirty="0"/>
              <a:t> </a:t>
            </a:r>
            <a:r>
              <a:rPr lang="en-US" sz="3200" spc="250" dirty="0"/>
              <a:t>Retire</a:t>
            </a:r>
            <a:r>
              <a:rPr sz="3200" spc="-130" dirty="0"/>
              <a:t> </a:t>
            </a:r>
            <a:r>
              <a:rPr sz="3200" spc="215" dirty="0"/>
              <a:t>User</a:t>
            </a:r>
            <a:endParaRPr sz="3200" spc="21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9512" y="447675"/>
            <a:ext cx="5777865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25" dirty="0"/>
              <a:t>Acceptance </a:t>
            </a:r>
            <a:r>
              <a:rPr sz="2000" spc="150" dirty="0"/>
              <a:t>Test</a:t>
            </a:r>
            <a:r>
              <a:rPr sz="2000" spc="-440" dirty="0"/>
              <a:t> </a:t>
            </a:r>
            <a:r>
              <a:rPr sz="2000" spc="65" dirty="0"/>
              <a:t>C </a:t>
            </a:r>
            <a:r>
              <a:rPr lang="en-US" sz="2000" spc="65" dirty="0"/>
              <a:t>as for </a:t>
            </a:r>
            <a:r>
              <a:rPr sz="2000" spc="80" dirty="0"/>
              <a:t>UC-7 </a:t>
            </a:r>
            <a:r>
              <a:rPr sz="2000" spc="200" dirty="0"/>
              <a:t>Authenticate</a:t>
            </a:r>
            <a:r>
              <a:rPr sz="2000" spc="-335" dirty="0"/>
              <a:t> </a:t>
            </a:r>
            <a:r>
              <a:rPr sz="2000" spc="195" dirty="0"/>
              <a:t>User</a:t>
            </a:r>
            <a:endParaRPr sz="2000" spc="195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66741" y="2003404"/>
          <a:ext cx="7462520" cy="4091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7795"/>
                <a:gridCol w="4765039"/>
              </a:tblGrid>
              <a:tr h="1882618">
                <a:tc gridSpan="2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0"/>
                        </a:spcBef>
                        <a:tabLst>
                          <a:tab pos="2353945" algn="l"/>
                        </a:tabLst>
                      </a:pPr>
                      <a:r>
                        <a:rPr sz="1600" b="1" spc="-20" dirty="0">
                          <a:latin typeface="Times New Roman" panose="02020603050405020304"/>
                          <a:cs typeface="Times New Roman" panose="02020603050405020304"/>
                        </a:rPr>
                        <a:t>Test-case</a:t>
                      </a:r>
                      <a:r>
                        <a:rPr sz="1600" b="1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b="1" dirty="0">
                          <a:latin typeface="Times New Roman" panose="02020603050405020304"/>
                          <a:cs typeface="Times New Roman" panose="02020603050405020304"/>
                        </a:rPr>
                        <a:t>Identifier:	</a:t>
                      </a:r>
                      <a:r>
                        <a:rPr sz="1600" spc="-5" dirty="0">
                          <a:latin typeface="Times New Roman" panose="02020603050405020304"/>
                          <a:cs typeface="Times New Roman" panose="02020603050405020304"/>
                        </a:rPr>
                        <a:t>TC-1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530"/>
                        </a:spcBef>
                        <a:tabLst>
                          <a:tab pos="2353945" algn="l"/>
                        </a:tabLst>
                      </a:pPr>
                      <a:r>
                        <a:rPr sz="1600" b="1" spc="-5" dirty="0">
                          <a:latin typeface="Times New Roman" panose="02020603050405020304"/>
                          <a:cs typeface="Times New Roman" panose="02020603050405020304"/>
                        </a:rPr>
                        <a:t>Use</a:t>
                      </a:r>
                      <a:r>
                        <a:rPr sz="1600" b="1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b="1" spc="-5" dirty="0">
                          <a:latin typeface="Times New Roman" panose="02020603050405020304"/>
                          <a:cs typeface="Times New Roman" panose="02020603050405020304"/>
                        </a:rPr>
                        <a:t>Case</a:t>
                      </a:r>
                      <a:r>
                        <a:rPr sz="1600" b="1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b="1" spc="-25" dirty="0">
                          <a:latin typeface="Times New Roman" panose="02020603050405020304"/>
                          <a:cs typeface="Times New Roman" panose="02020603050405020304"/>
                        </a:rPr>
                        <a:t>Tested:	</a:t>
                      </a:r>
                      <a:r>
                        <a:rPr sz="1600" spc="-5" dirty="0">
                          <a:latin typeface="Times New Roman" panose="02020603050405020304"/>
                          <a:cs typeface="Times New Roman" panose="02020603050405020304"/>
                        </a:rPr>
                        <a:t>UC-1, </a:t>
                      </a: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main success scenario, and</a:t>
                      </a:r>
                      <a:r>
                        <a:rPr sz="16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/>
                          <a:cs typeface="Times New Roman" panose="02020603050405020304"/>
                        </a:rPr>
                        <a:t>UC-7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85090" algn="r">
                        <a:lnSpc>
                          <a:spcPts val="1670"/>
                        </a:lnSpc>
                      </a:pPr>
                      <a:r>
                        <a:rPr sz="1600" spc="-5" dirty="0"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r>
                        <a:rPr sz="1600" spc="18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test</a:t>
                      </a:r>
                      <a:r>
                        <a:rPr sz="1600" spc="18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passes</a:t>
                      </a:r>
                      <a:r>
                        <a:rPr sz="1600" spc="18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if</a:t>
                      </a:r>
                      <a:r>
                        <a:rPr sz="1600" spc="18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r>
                        <a:rPr sz="1600" spc="18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user</a:t>
                      </a:r>
                      <a:r>
                        <a:rPr sz="1600" spc="19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enters</a:t>
                      </a:r>
                      <a:r>
                        <a:rPr sz="1600" spc="18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1600" spc="18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key </a:t>
                      </a:r>
                      <a:r>
                        <a:rPr lang="en-US" sz="1600" dirty="0">
                          <a:latin typeface="Times New Roman" panose="02020603050405020304"/>
                          <a:cs typeface="Times New Roman" panose="02020603050405020304"/>
                        </a:rPr>
                        <a:t>on the cell phone with bluetooth</a:t>
                      </a:r>
                      <a:r>
                        <a:rPr sz="1600" spc="18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that</a:t>
                      </a:r>
                      <a:r>
                        <a:rPr sz="1600" spc="18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is</a:t>
                      </a:r>
                      <a:r>
                        <a:rPr sz="1600" spc="18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contained</a:t>
                      </a:r>
                      <a:r>
                        <a:rPr sz="1600" spc="18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5" dirty="0">
                          <a:latin typeface="Times New Roman" panose="02020603050405020304"/>
                          <a:cs typeface="Times New Roman" panose="02020603050405020304"/>
                        </a:rPr>
                        <a:t>in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86995" algn="r">
                        <a:lnSpc>
                          <a:spcPts val="1405"/>
                        </a:lnSpc>
                        <a:tabLst>
                          <a:tab pos="2285365" algn="l"/>
                        </a:tabLst>
                      </a:pPr>
                      <a:r>
                        <a:rPr sz="1600" b="1" dirty="0">
                          <a:latin typeface="Times New Roman" panose="02020603050405020304"/>
                          <a:cs typeface="Times New Roman" panose="02020603050405020304"/>
                        </a:rPr>
                        <a:t>Pass/fail</a:t>
                      </a:r>
                      <a:r>
                        <a:rPr sz="1600" b="1" spc="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b="1" spc="-5" dirty="0">
                          <a:latin typeface="Times New Roman" panose="02020603050405020304"/>
                          <a:cs typeface="Times New Roman" panose="02020603050405020304"/>
                        </a:rPr>
                        <a:t>Criteria:	</a:t>
                      </a: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r>
                        <a:rPr sz="1600" spc="1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database,</a:t>
                      </a:r>
                      <a:r>
                        <a:rPr sz="1600" spc="1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with</a:t>
                      </a:r>
                      <a:r>
                        <a:rPr sz="1600" spc="1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less</a:t>
                      </a:r>
                      <a:r>
                        <a:rPr sz="1600" spc="1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than</a:t>
                      </a:r>
                      <a:r>
                        <a:rPr sz="1600" spc="1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1600" spc="1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maximum</a:t>
                      </a:r>
                      <a:r>
                        <a:rPr sz="1600" spc="14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allowed</a:t>
                      </a:r>
                      <a:r>
                        <a:rPr sz="1600" spc="1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number</a:t>
                      </a:r>
                      <a:r>
                        <a:rPr sz="1600" spc="1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of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353945">
                        <a:lnSpc>
                          <a:spcPts val="1655"/>
                        </a:lnSpc>
                      </a:pP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unsuccessful attempts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tabLst>
                          <a:tab pos="2353945" algn="l"/>
                        </a:tabLst>
                      </a:pPr>
                      <a:r>
                        <a:rPr sz="1600" b="1" spc="-5" dirty="0">
                          <a:latin typeface="Times New Roman" panose="02020603050405020304"/>
                          <a:cs typeface="Times New Roman" panose="02020603050405020304"/>
                        </a:rPr>
                        <a:t>Input</a:t>
                      </a:r>
                      <a:r>
                        <a:rPr sz="1600" b="1" spc="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b="1" spc="-5" dirty="0">
                          <a:latin typeface="Times New Roman" panose="02020603050405020304"/>
                          <a:cs typeface="Times New Roman" panose="02020603050405020304"/>
                        </a:rPr>
                        <a:t>Data:	</a:t>
                      </a:r>
                      <a:r>
                        <a:rPr lang="en-US" sz="1600" dirty="0">
                          <a:latin typeface="Times New Roman" panose="02020603050405020304"/>
                          <a:cs typeface="Times New Roman" panose="02020603050405020304"/>
                        </a:rPr>
                        <a:t>bluetooth connection</a:t>
                      </a: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, door</a:t>
                      </a:r>
                      <a:r>
                        <a:rPr sz="1600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identifier</a:t>
                      </a:r>
                      <a:r>
                        <a:rPr lang="en-US" sz="1600" dirty="0">
                          <a:latin typeface="Times New Roman" panose="02020603050405020304"/>
                          <a:cs typeface="Times New Roman" panose="02020603050405020304"/>
                        </a:rPr>
                        <a:t>,cellphone id</a:t>
                      </a:r>
                      <a:endParaRPr lang="en-US" sz="16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cPr marL="0" marR="0" marT="0" marB="0"/>
                </a:tc>
              </a:tr>
              <a:tr h="313770">
                <a:tc>
                  <a:txBody>
                    <a:bodyPr/>
                    <a:lstStyle/>
                    <a:p>
                      <a:pPr marL="67945">
                        <a:lnSpc>
                          <a:spcPts val="1880"/>
                        </a:lnSpc>
                      </a:pPr>
                      <a:r>
                        <a:rPr sz="1600" b="1" spc="-40" dirty="0">
                          <a:latin typeface="Times New Roman" panose="02020603050405020304"/>
                          <a:cs typeface="Times New Roman" panose="02020603050405020304"/>
                        </a:rPr>
                        <a:t>Test</a:t>
                      </a:r>
                      <a:r>
                        <a:rPr sz="1600" b="1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b="1" spc="-10" dirty="0">
                          <a:latin typeface="Times New Roman" panose="02020603050405020304"/>
                          <a:cs typeface="Times New Roman" panose="02020603050405020304"/>
                        </a:rPr>
                        <a:t>Procedure: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880"/>
                        </a:lnSpc>
                      </a:pPr>
                      <a:r>
                        <a:rPr sz="1600" b="1" spc="-5" dirty="0">
                          <a:latin typeface="Times New Roman" panose="02020603050405020304"/>
                          <a:cs typeface="Times New Roman" panose="02020603050405020304"/>
                        </a:rPr>
                        <a:t>Expected</a:t>
                      </a:r>
                      <a:r>
                        <a:rPr sz="1600" b="1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b="1" spc="-5" dirty="0">
                          <a:latin typeface="Times New Roman" panose="02020603050405020304"/>
                          <a:cs typeface="Times New Roman" panose="02020603050405020304"/>
                        </a:rPr>
                        <a:t>Result: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18826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7945" marR="70485" algn="just">
                        <a:lnSpc>
                          <a:spcPct val="73000"/>
                        </a:lnSpc>
                      </a:pP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Step 1. </a:t>
                      </a:r>
                      <a:r>
                        <a:rPr lang="en-US" sz="1600" spc="-30" dirty="0">
                          <a:latin typeface="Times New Roman" panose="02020603050405020304"/>
                          <a:cs typeface="Times New Roman" panose="02020603050405020304"/>
                        </a:rPr>
                        <a:t>Use a wrong phone to connect</a:t>
                      </a: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7945" marR="71120" algn="just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Step 2. </a:t>
                      </a:r>
                      <a:r>
                        <a:rPr lang="en-US" sz="1600" spc="-30" dirty="0">
                          <a:latin typeface="Times New Roman" panose="02020603050405020304"/>
                          <a:cs typeface="Times New Roman" panose="02020603050405020304"/>
                        </a:rPr>
                        <a:t>Use a right phone to connect</a:t>
                      </a:r>
                      <a:endParaRPr lang="en-US"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670"/>
                        </a:lnSpc>
                        <a:spcBef>
                          <a:spcPts val="1015"/>
                        </a:spcBef>
                      </a:pP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System beeps to indicate</a:t>
                      </a:r>
                      <a:r>
                        <a:rPr sz="1600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failure;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9690" marR="1109345">
                        <a:lnSpc>
                          <a:spcPct val="73000"/>
                        </a:lnSpc>
                        <a:spcBef>
                          <a:spcPts val="275"/>
                        </a:spcBef>
                      </a:pP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records unsuccessful attempt in the database;  prompts the user to try</a:t>
                      </a:r>
                      <a:r>
                        <a:rPr sz="16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again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9690" marR="871220">
                        <a:lnSpc>
                          <a:spcPct val="73000"/>
                        </a:lnSpc>
                        <a:spcBef>
                          <a:spcPts val="1225"/>
                        </a:spcBef>
                      </a:pP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System flashes a green light to indicate success;  records successful access in the database;  disarms the lock</a:t>
                      </a:r>
                      <a:r>
                        <a:rPr sz="16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device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89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4435" y="115570"/>
            <a:ext cx="6755765" cy="1256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5" dirty="0"/>
              <a:t>Acceptance </a:t>
            </a:r>
            <a:r>
              <a:rPr spc="150" dirty="0"/>
              <a:t>Test</a:t>
            </a:r>
            <a:r>
              <a:rPr spc="-440" dirty="0"/>
              <a:t> </a:t>
            </a:r>
            <a:r>
              <a:rPr spc="65" dirty="0"/>
              <a:t>C </a:t>
            </a:r>
            <a:r>
              <a:rPr lang="en-US" spc="65" dirty="0"/>
              <a:t>as for</a:t>
            </a:r>
            <a:endParaRPr spc="65" dirty="0"/>
          </a:p>
          <a:p>
            <a:pPr marL="257810">
              <a:lnSpc>
                <a:spcPct val="100000"/>
              </a:lnSpc>
              <a:spcBef>
                <a:spcPts val="95"/>
              </a:spcBef>
            </a:pPr>
            <a:r>
              <a:rPr spc="80" dirty="0"/>
              <a:t>UC-7 </a:t>
            </a:r>
            <a:r>
              <a:rPr spc="200" dirty="0"/>
              <a:t>Authenticate</a:t>
            </a:r>
            <a:r>
              <a:rPr spc="-335" dirty="0"/>
              <a:t> </a:t>
            </a:r>
            <a:r>
              <a:rPr spc="195" dirty="0"/>
              <a:t>User</a:t>
            </a:r>
            <a:endParaRPr spc="195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66741" y="2003404"/>
          <a:ext cx="7462520" cy="4091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1435"/>
                <a:gridCol w="4851399"/>
              </a:tblGrid>
              <a:tr h="1882618">
                <a:tc gridSpan="2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0"/>
                        </a:spcBef>
                        <a:tabLst>
                          <a:tab pos="2353945" algn="l"/>
                        </a:tabLst>
                      </a:pPr>
                      <a:r>
                        <a:rPr sz="1600" b="1" spc="-20" dirty="0">
                          <a:latin typeface="Times New Roman" panose="02020603050405020304"/>
                          <a:cs typeface="Times New Roman" panose="02020603050405020304"/>
                        </a:rPr>
                        <a:t>Test-case</a:t>
                      </a:r>
                      <a:r>
                        <a:rPr sz="1600" b="1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b="1" dirty="0">
                          <a:latin typeface="Times New Roman" panose="02020603050405020304"/>
                          <a:cs typeface="Times New Roman" panose="02020603050405020304"/>
                        </a:rPr>
                        <a:t>Identifier:	</a:t>
                      </a:r>
                      <a:r>
                        <a:rPr sz="1600" spc="-5" dirty="0">
                          <a:latin typeface="Times New Roman" panose="02020603050405020304"/>
                          <a:cs typeface="Times New Roman" panose="02020603050405020304"/>
                        </a:rPr>
                        <a:t>TC-</a:t>
                      </a:r>
                      <a:r>
                        <a:rPr lang="en-US" sz="1600" spc="-5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530"/>
                        </a:spcBef>
                        <a:tabLst>
                          <a:tab pos="2353945" algn="l"/>
                        </a:tabLst>
                      </a:pPr>
                      <a:r>
                        <a:rPr sz="1600" b="1" spc="-5" dirty="0">
                          <a:latin typeface="Times New Roman" panose="02020603050405020304"/>
                          <a:cs typeface="Times New Roman" panose="02020603050405020304"/>
                        </a:rPr>
                        <a:t>Use</a:t>
                      </a:r>
                      <a:r>
                        <a:rPr sz="1600" b="1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b="1" spc="-5" dirty="0">
                          <a:latin typeface="Times New Roman" panose="02020603050405020304"/>
                          <a:cs typeface="Times New Roman" panose="02020603050405020304"/>
                        </a:rPr>
                        <a:t>Case</a:t>
                      </a:r>
                      <a:r>
                        <a:rPr sz="1600" b="1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b="1" spc="-25" dirty="0">
                          <a:latin typeface="Times New Roman" panose="02020603050405020304"/>
                          <a:cs typeface="Times New Roman" panose="02020603050405020304"/>
                        </a:rPr>
                        <a:t>Tested:	</a:t>
                      </a:r>
                      <a:r>
                        <a:rPr sz="1600" spc="-5" dirty="0">
                          <a:latin typeface="Times New Roman" panose="02020603050405020304"/>
                          <a:cs typeface="Times New Roman" panose="02020603050405020304"/>
                        </a:rPr>
                        <a:t>UC-</a:t>
                      </a:r>
                      <a:r>
                        <a:rPr lang="en-US" sz="1600" spc="-5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r>
                        <a:rPr sz="1600" spc="-5" dirty="0">
                          <a:latin typeface="Times New Roman" panose="02020603050405020304"/>
                          <a:cs typeface="Times New Roman" panose="02020603050405020304"/>
                        </a:rPr>
                        <a:t>, </a:t>
                      </a: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main success scenario, and</a:t>
                      </a:r>
                      <a:r>
                        <a:rPr sz="16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/>
                          <a:cs typeface="Times New Roman" panose="02020603050405020304"/>
                        </a:rPr>
                        <a:t>UC-7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85090" algn="r">
                        <a:lnSpc>
                          <a:spcPts val="1670"/>
                        </a:lnSpc>
                      </a:pPr>
                      <a:r>
                        <a:rPr sz="1600" spc="-5" dirty="0"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r>
                        <a:rPr sz="1600" spc="18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test</a:t>
                      </a:r>
                      <a:r>
                        <a:rPr sz="1600" spc="18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passes</a:t>
                      </a:r>
                      <a:r>
                        <a:rPr sz="1600" spc="18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if</a:t>
                      </a:r>
                      <a:r>
                        <a:rPr sz="1600" spc="18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r>
                        <a:rPr sz="1600" spc="18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user</a:t>
                      </a:r>
                      <a:r>
                        <a:rPr sz="1600" spc="19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enters</a:t>
                      </a:r>
                      <a:r>
                        <a:rPr sz="1600" spc="18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1600" spc="18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key</a:t>
                      </a:r>
                      <a:r>
                        <a:rPr sz="1600" spc="18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that</a:t>
                      </a:r>
                      <a:r>
                        <a:rPr sz="1600" spc="18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is</a:t>
                      </a:r>
                      <a:r>
                        <a:rPr sz="1600" spc="18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contained</a:t>
                      </a:r>
                      <a:r>
                        <a:rPr sz="1600" spc="18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5" dirty="0">
                          <a:latin typeface="Times New Roman" panose="02020603050405020304"/>
                          <a:cs typeface="Times New Roman" panose="02020603050405020304"/>
                        </a:rPr>
                        <a:t>in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86995" algn="r">
                        <a:lnSpc>
                          <a:spcPts val="1405"/>
                        </a:lnSpc>
                        <a:tabLst>
                          <a:tab pos="2285365" algn="l"/>
                        </a:tabLst>
                      </a:pPr>
                      <a:r>
                        <a:rPr sz="1600" b="1" dirty="0">
                          <a:latin typeface="Times New Roman" panose="02020603050405020304"/>
                          <a:cs typeface="Times New Roman" panose="02020603050405020304"/>
                        </a:rPr>
                        <a:t>Pass/fail</a:t>
                      </a:r>
                      <a:r>
                        <a:rPr sz="1600" b="1" spc="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b="1" spc="-5" dirty="0">
                          <a:latin typeface="Times New Roman" panose="02020603050405020304"/>
                          <a:cs typeface="Times New Roman" panose="02020603050405020304"/>
                        </a:rPr>
                        <a:t>Criteria:	</a:t>
                      </a: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r>
                        <a:rPr sz="1600" spc="1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database,</a:t>
                      </a:r>
                      <a:r>
                        <a:rPr sz="1600" spc="1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with</a:t>
                      </a:r>
                      <a:r>
                        <a:rPr sz="1600" spc="1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less</a:t>
                      </a:r>
                      <a:r>
                        <a:rPr sz="1600" spc="1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than</a:t>
                      </a:r>
                      <a:r>
                        <a:rPr sz="1600" spc="1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1600" spc="1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maximum</a:t>
                      </a:r>
                      <a:r>
                        <a:rPr sz="1600" spc="14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allowed</a:t>
                      </a:r>
                      <a:r>
                        <a:rPr sz="1600" spc="1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number</a:t>
                      </a:r>
                      <a:r>
                        <a:rPr sz="1600" spc="1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of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353945">
                        <a:lnSpc>
                          <a:spcPts val="1655"/>
                        </a:lnSpc>
                      </a:pP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unsuccessful attempts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tabLst>
                          <a:tab pos="2353945" algn="l"/>
                        </a:tabLst>
                      </a:pPr>
                      <a:r>
                        <a:rPr sz="1600" b="1" spc="-5" dirty="0">
                          <a:latin typeface="Times New Roman" panose="02020603050405020304"/>
                          <a:cs typeface="Times New Roman" panose="02020603050405020304"/>
                        </a:rPr>
                        <a:t>Input</a:t>
                      </a:r>
                      <a:r>
                        <a:rPr sz="1600" b="1" spc="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b="1" spc="-5" dirty="0">
                          <a:latin typeface="Times New Roman" panose="02020603050405020304"/>
                          <a:cs typeface="Times New Roman" panose="02020603050405020304"/>
                        </a:rPr>
                        <a:t>Data:	</a:t>
                      </a:r>
                      <a:r>
                        <a:rPr lang="en-US" sz="1600" dirty="0">
                          <a:latin typeface="Times New Roman" panose="02020603050405020304"/>
                          <a:cs typeface="Times New Roman" panose="02020603050405020304"/>
                        </a:rPr>
                        <a:t>bluetooth connection</a:t>
                      </a: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, door</a:t>
                      </a:r>
                      <a:r>
                        <a:rPr sz="1600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identifier</a:t>
                      </a:r>
                      <a:r>
                        <a:rPr lang="en-US" sz="1600" dirty="0">
                          <a:latin typeface="Times New Roman" panose="02020603050405020304"/>
                          <a:cs typeface="Times New Roman" panose="02020603050405020304"/>
                        </a:rPr>
                        <a:t>,cellphone id</a:t>
                      </a:r>
                      <a:endParaRPr lang="en-US" sz="16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cPr marL="0" marR="0" marT="0" marB="0"/>
                </a:tc>
              </a:tr>
              <a:tr h="313770">
                <a:tc>
                  <a:txBody>
                    <a:bodyPr/>
                    <a:lstStyle/>
                    <a:p>
                      <a:pPr marL="67945">
                        <a:lnSpc>
                          <a:spcPts val="1880"/>
                        </a:lnSpc>
                      </a:pPr>
                      <a:r>
                        <a:rPr sz="1600" b="1" spc="-40" dirty="0">
                          <a:latin typeface="Times New Roman" panose="02020603050405020304"/>
                          <a:cs typeface="Times New Roman" panose="02020603050405020304"/>
                        </a:rPr>
                        <a:t>Test</a:t>
                      </a:r>
                      <a:r>
                        <a:rPr sz="1600" b="1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b="1" spc="-10" dirty="0">
                          <a:latin typeface="Times New Roman" panose="02020603050405020304"/>
                          <a:cs typeface="Times New Roman" panose="02020603050405020304"/>
                        </a:rPr>
                        <a:t>Procedure: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880"/>
                        </a:lnSpc>
                      </a:pPr>
                      <a:r>
                        <a:rPr sz="1600" b="1" spc="-5" dirty="0">
                          <a:latin typeface="Times New Roman" panose="02020603050405020304"/>
                          <a:cs typeface="Times New Roman" panose="02020603050405020304"/>
                        </a:rPr>
                        <a:t>Expected</a:t>
                      </a:r>
                      <a:r>
                        <a:rPr sz="1600" b="1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b="1" spc="-5" dirty="0">
                          <a:latin typeface="Times New Roman" panose="02020603050405020304"/>
                          <a:cs typeface="Times New Roman" panose="02020603050405020304"/>
                        </a:rPr>
                        <a:t>Result: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18826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7945" marR="70485" algn="just">
                        <a:lnSpc>
                          <a:spcPct val="73000"/>
                        </a:lnSpc>
                      </a:pP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Step 1. </a:t>
                      </a:r>
                      <a:r>
                        <a:rPr lang="en-US" sz="1600" spc="-30" dirty="0">
                          <a:latin typeface="Times New Roman" panose="02020603050405020304"/>
                          <a:cs typeface="Times New Roman" panose="02020603050405020304"/>
                        </a:rPr>
                        <a:t>connect the door with a retired cellphone</a:t>
                      </a: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7945" marR="71120" algn="just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Step 2. </a:t>
                      </a:r>
                      <a:r>
                        <a:rPr lang="en-US" sz="1600" spc="-30" dirty="0">
                          <a:latin typeface="Times New Roman" panose="02020603050405020304"/>
                          <a:cs typeface="Times New Roman" panose="02020603050405020304"/>
                        </a:rPr>
                        <a:t>connect the door with a cellphone which is not retired</a:t>
                      </a:r>
                      <a:endParaRPr lang="en-US"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670"/>
                        </a:lnSpc>
                        <a:spcBef>
                          <a:spcPts val="1015"/>
                        </a:spcBef>
                      </a:pP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System beeps to indicate</a:t>
                      </a:r>
                      <a:r>
                        <a:rPr sz="1600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failure;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9690" marR="1109345">
                        <a:lnSpc>
                          <a:spcPct val="73000"/>
                        </a:lnSpc>
                        <a:spcBef>
                          <a:spcPts val="275"/>
                        </a:spcBef>
                      </a:pP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records unsuccessful attempt in the database;  prompts the user to try</a:t>
                      </a:r>
                      <a:r>
                        <a:rPr sz="16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again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9690" marR="871220">
                        <a:lnSpc>
                          <a:spcPct val="73000"/>
                        </a:lnSpc>
                        <a:spcBef>
                          <a:spcPts val="1225"/>
                        </a:spcBef>
                      </a:pP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System flashes a green light to indicate success;  records successful access in the database;  disarms the lock</a:t>
                      </a:r>
                      <a:r>
                        <a:rPr sz="16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device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89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4a62e58f-2d7e-4a95-b1ee-ea80a547a438}"/>
</p:tagLst>
</file>

<file path=ppt/tags/tag2.xml><?xml version="1.0" encoding="utf-8"?>
<p:tagLst xmlns:p="http://schemas.openxmlformats.org/presentationml/2006/main">
  <p:tag name="KSO_WM_UNIT_TABLE_BEAUTIFY" val="smartTable{68b9dc8e-2394-4409-a4a3-5ad16a930416}"/>
</p:tagLst>
</file>

<file path=ppt/tags/tag3.xml><?xml version="1.0" encoding="utf-8"?>
<p:tagLst xmlns:p="http://schemas.openxmlformats.org/presentationml/2006/main">
  <p:tag name="KSO_WM_UNIT_TABLE_BEAUTIFY" val="smartTable{ee54402b-6dde-4ce0-8ea2-a0c3ebbbda60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4922</Words>
  <Application>WPS 演示</Application>
  <PresentationFormat>On-screen Show (4:3)</PresentationFormat>
  <Paragraphs>206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宋体</vt:lpstr>
      <vt:lpstr>Wingdings</vt:lpstr>
      <vt:lpstr>Arial</vt:lpstr>
      <vt:lpstr>Wingdings</vt:lpstr>
      <vt:lpstr>Calibri</vt:lpstr>
      <vt:lpstr>Comic Sans MS</vt:lpstr>
      <vt:lpstr>Times New Roman</vt:lpstr>
      <vt:lpstr>Symbol</vt:lpstr>
      <vt:lpstr>微软雅黑</vt:lpstr>
      <vt:lpstr>Arial Unicode MS</vt:lpstr>
      <vt:lpstr>Calibri</vt:lpstr>
      <vt:lpstr>Office Theme</vt:lpstr>
      <vt:lpstr>Deriving Use Case  System Requirements</vt:lpstr>
      <vt:lpstr>Use Case 1: Unlock</vt:lpstr>
      <vt:lpstr>Use Case 3: Add User</vt:lpstr>
      <vt:lpstr>UC-7 Authenticate User</vt:lpstr>
      <vt:lpstr>UC-7 Authenticate User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Deriving Use Case  System Requirements</dc:title>
  <dc:creator/>
  <cp:lastModifiedBy>lucaschen2000</cp:lastModifiedBy>
  <cp:revision>4</cp:revision>
  <dcterms:created xsi:type="dcterms:W3CDTF">2021-03-26T12:50:00Z</dcterms:created>
  <dcterms:modified xsi:type="dcterms:W3CDTF">2021-03-26T13:14:13Z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2021-03-26T00:00:00Z</vt:filetime>
  </property>
  <property fmtid="{D5CDD505-2E9C-101B-9397-08002B2CF9AE}" pid="3" name="LastSaved">
    <vt:filetime>2021-03-26T00:00:00Z</vt:filetime>
  </property>
  <property fmtid="{D5CDD505-2E9C-101B-9397-08002B2CF9AE}" pid="4" name="KSOProductBuildVer">
    <vt:lpwstr>2052-11.1.0.9998</vt:lpwstr>
  </property>
</Properties>
</file>