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60" r:id="rId5"/>
    <p:sldId id="271" r:id="rId6"/>
    <p:sldId id="273" r:id="rId7"/>
    <p:sldId id="261" r:id="rId8"/>
    <p:sldId id="272" r:id="rId9"/>
    <p:sldId id="274" r:id="rId10"/>
    <p:sldId id="263" r:id="rId11"/>
    <p:sldId id="275" r:id="rId12"/>
    <p:sldId id="276" r:id="rId13"/>
    <p:sldId id="264" r:id="rId14"/>
    <p:sldId id="277" r:id="rId15"/>
    <p:sldId id="278" r:id="rId16"/>
    <p:sldId id="266" r:id="rId17"/>
    <p:sldId id="279" r:id="rId18"/>
    <p:sldId id="280" r:id="rId19"/>
    <p:sldId id="267" r:id="rId20"/>
    <p:sldId id="281" r:id="rId21"/>
    <p:sldId id="282" r:id="rId22"/>
    <p:sldId id="268" r:id="rId23"/>
    <p:sldId id="283" r:id="rId24"/>
    <p:sldId id="286" r:id="rId25"/>
    <p:sldId id="269" r:id="rId26"/>
    <p:sldId id="284" r:id="rId27"/>
    <p:sldId id="28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C3894-C242-491C-8EB2-B52BA141C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AC02B6-97D6-46FB-BD73-9F95484CB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1E9B8-05C7-4998-823B-9BCE56BB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6789E-C3F7-4759-8BF6-91AA9D0E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DD5CA-200C-474A-A340-1C22D3B5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4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357DB-F741-4293-B8C5-31B9269B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A58006-9F9E-4EC6-94C7-A41978794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76257-D6BA-49FA-9C92-2FE796A1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48426-337F-479C-8CD0-1D8CA287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6CA50-8F3A-4DF8-9872-36867988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0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DEEF0C-88D2-4081-A34C-9D23989E9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41D51D-C9CA-4DB7-98DF-9B5A37959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8C223-B194-4E02-A711-6A7EE72B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99A27-099D-4D22-B807-1C2711A3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2B09C6-A625-4C74-98FF-73A2BE7E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19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398E9-C6F6-4EAD-AC37-0F211888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1DC84-C59C-4C35-82F0-66C48679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70613-6E3B-48E9-80C9-06B094ED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BC2A6-4B54-4D2F-97EB-A5FFB63A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0AB07-D1A6-4A4F-8497-A37759EE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4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E1C21-5E9D-4AA3-B185-BAB3A916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9E48B-6DE5-48E3-9FF4-BBC707905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2C063-28A6-4863-8560-433AA45F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C2AF5-F535-4B63-8518-647B3885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99890-7FE5-4CEC-835F-98D53058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8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27C2D-37C8-4DE2-94D6-784F5C85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369B0-9EC3-4922-BEDD-AAE58EF6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4B0E79-3CEC-4C21-85A9-AC193335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F5FC86-8DC0-4102-AB10-FED4F30A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A94674-D8A0-449F-8C73-661C6513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EC69B-16CD-4634-AEE4-9153FB86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6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D896C-7444-45E0-81A1-A821D423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9EBB27-86FC-4DC2-8B73-32CCE064C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0F0DF5-DBF2-4EAF-9CC9-0D6B63DF4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E2906B-2D1C-49B4-92AE-B6A668FEE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B9ADEA-E483-440C-BEB0-EA20AE730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3EBE75-ECEB-40F2-8341-13A28EBB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7E14B3-3495-4B9D-9A9D-974443FC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F96EA9-17F5-4CEF-BDCB-881B72A5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3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EA6E2-3851-495B-8392-302CFFD5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1760CB-ECD4-435D-9964-3F6628E5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0F581A-A5A6-4BC6-A411-2A00D30F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96A883-B019-4B19-B026-EE73F135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9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0A5C9D-0FF6-476A-A36C-81844EE2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EEBBF0-082E-4927-8B0A-E8487C4F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1C9579-23E4-459E-8D1E-74949DBB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6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33F3E-F44E-4FB1-A27C-B68DF01E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C6639-7CE2-4ED5-B735-7AEE6EC18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44D6C7-34A5-45A5-88C7-9C41BB195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59F96-5141-4967-B977-E837DB87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AD693-2760-4447-8EF2-33590209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385FD-2B53-4FF4-BF4B-BF697FA2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C479C-1B68-4EB8-B5E3-ABAE1A2C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A36746-26EF-4DE6-AF54-789514FDA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051138-92E3-42D2-A06B-D8BE87615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442641-96DF-449E-B898-FCE3BF60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16DED-6C39-4758-98E5-0E5F9809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D8BB86-8E53-49F0-92AE-74D1F830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49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EA29F2-F40F-4F3F-A586-B79B30E8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F5420-4688-4840-966B-5093993F6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81561-6F52-429C-A2F4-3D7B1FDF7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099B6-882D-4120-9A96-5990CA354C11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70B53-666B-4D8C-BD4D-C8BC2364D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A894D-CCE0-4A0F-B5C2-79BCF7D04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88561-D85B-4A50-9E56-7BDF591D5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8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11060DB-7135-4B60-BF0E-DC68BE537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32980"/>
              </p:ext>
            </p:extLst>
          </p:nvPr>
        </p:nvGraphicFramePr>
        <p:xfrm>
          <a:off x="1079770" y="909878"/>
          <a:ext cx="9855740" cy="5852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548">
                  <a:extLst>
                    <a:ext uri="{9D8B030D-6E8A-4147-A177-3AD203B41FA5}">
                      <a16:colId xmlns:a16="http://schemas.microsoft.com/office/drawing/2014/main" val="105224656"/>
                    </a:ext>
                  </a:extLst>
                </a:gridCol>
                <a:gridCol w="7560914">
                  <a:extLst>
                    <a:ext uri="{9D8B030D-6E8A-4147-A177-3AD203B41FA5}">
                      <a16:colId xmlns:a16="http://schemas.microsoft.com/office/drawing/2014/main" val="2034270903"/>
                    </a:ext>
                  </a:extLst>
                </a:gridCol>
                <a:gridCol w="885278">
                  <a:extLst>
                    <a:ext uri="{9D8B030D-6E8A-4147-A177-3AD203B41FA5}">
                      <a16:colId xmlns:a16="http://schemas.microsoft.com/office/drawing/2014/main" val="841535484"/>
                    </a:ext>
                  </a:extLst>
                </a:gridCol>
              </a:tblGrid>
              <a:tr h="2626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Identifier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 Story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Size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extLst>
                  <a:ext uri="{0D108BD9-81ED-4DB2-BD59-A6C34878D82A}">
                    <a16:rowId xmlns:a16="http://schemas.microsoft.com/office/drawing/2014/main" val="1131206701"/>
                  </a:ext>
                </a:extLst>
              </a:tr>
              <a:tr h="3794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REQ-1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As a user, I can add a new route on my account whenever I want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 pts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extLst>
                  <a:ext uri="{0D108BD9-81ED-4DB2-BD59-A6C34878D82A}">
                    <a16:rowId xmlns:a16="http://schemas.microsoft.com/office/drawing/2014/main" val="3542913472"/>
                  </a:ext>
                </a:extLst>
              </a:tr>
              <a:tr h="5253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REQ-2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As a user, only myself have access to check my routes and notes recently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 pts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extLst>
                  <a:ext uri="{0D108BD9-81ED-4DB2-BD59-A6C34878D82A}">
                    <a16:rowId xmlns:a16="http://schemas.microsoft.com/office/drawing/2014/main" val="3357404438"/>
                  </a:ext>
                </a:extLst>
              </a:tr>
              <a:tr h="5071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REQ-3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As a user, I can change and cancelled my route at any time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 pts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extLst>
                  <a:ext uri="{0D108BD9-81ED-4DB2-BD59-A6C34878D82A}">
                    <a16:rowId xmlns:a16="http://schemas.microsoft.com/office/drawing/2014/main" val="131531400"/>
                  </a:ext>
                </a:extLst>
              </a:tr>
              <a:tr h="649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REQ-4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System should automatically remind user when he has a route recently.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 pts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extLst>
                  <a:ext uri="{0D108BD9-81ED-4DB2-BD59-A6C34878D82A}">
                    <a16:rowId xmlns:a16="http://schemas.microsoft.com/office/drawing/2014/main" val="3095284193"/>
                  </a:ext>
                </a:extLst>
              </a:tr>
              <a:tr h="7880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REQ-5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As a user, I can share my route with my friends in </a:t>
                      </a:r>
                      <a:r>
                        <a:rPr lang="en-US" sz="1800" kern="100" dirty="0" err="1">
                          <a:effectLst/>
                        </a:rPr>
                        <a:t>Wechat</a:t>
                      </a:r>
                      <a:r>
                        <a:rPr lang="en-US" sz="1800" kern="100" dirty="0">
                          <a:effectLst/>
                        </a:rPr>
                        <a:t>. Friends can know our daily route by sharing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 pts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extLst>
                  <a:ext uri="{0D108BD9-81ED-4DB2-BD59-A6C34878D82A}">
                    <a16:rowId xmlns:a16="http://schemas.microsoft.com/office/drawing/2014/main" val="1025652713"/>
                  </a:ext>
                </a:extLst>
              </a:tr>
              <a:tr h="777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REQ-6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As a user who is a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Choister</a:t>
                      </a:r>
                      <a:r>
                        <a:rPr lang="en-US" sz="1600" kern="100" dirty="0">
                          <a:effectLst/>
                        </a:rPr>
                        <a:t>, The system recommends the arrangement for the day according to the user's recent schedule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 pts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extLst>
                  <a:ext uri="{0D108BD9-81ED-4DB2-BD59-A6C34878D82A}">
                    <a16:rowId xmlns:a16="http://schemas.microsoft.com/office/drawing/2014/main" val="915017536"/>
                  </a:ext>
                </a:extLst>
              </a:tr>
              <a:tr h="9002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REQ-7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As a user, I can record my everyday-mood on the </a:t>
                      </a:r>
                      <a:r>
                        <a:rPr lang="en-US" sz="1800" kern="100" dirty="0" err="1">
                          <a:effectLst/>
                        </a:rPr>
                        <a:t>calender</a:t>
                      </a:r>
                      <a:r>
                        <a:rPr lang="en-US" sz="1800" kern="100" dirty="0">
                          <a:effectLst/>
                        </a:rPr>
                        <a:t>(such as sad, bravo, just so so)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 pts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extLst>
                  <a:ext uri="{0D108BD9-81ED-4DB2-BD59-A6C34878D82A}">
                    <a16:rowId xmlns:a16="http://schemas.microsoft.com/office/drawing/2014/main" val="2024940400"/>
                  </a:ext>
                </a:extLst>
              </a:tr>
              <a:tr h="5253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REQ-8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As a </a:t>
                      </a:r>
                      <a:r>
                        <a:rPr lang="en-US" sz="1800" kern="100" dirty="0" err="1">
                          <a:effectLst/>
                        </a:rPr>
                        <a:t>user,I</a:t>
                      </a:r>
                      <a:r>
                        <a:rPr lang="en-US" sz="1800" kern="100" dirty="0">
                          <a:effectLst/>
                        </a:rPr>
                        <a:t> can upload a file in memo as well as taking some notes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 pts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extLst>
                  <a:ext uri="{0D108BD9-81ED-4DB2-BD59-A6C34878D82A}">
                    <a16:rowId xmlns:a16="http://schemas.microsoft.com/office/drawing/2014/main" val="3974590036"/>
                  </a:ext>
                </a:extLst>
              </a:tr>
              <a:tr h="5253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REQ-9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System will form diagrams through analyzing user</a:t>
                      </a:r>
                      <a:r>
                        <a:rPr lang="zh-CN" sz="1800" kern="100">
                          <a:effectLst/>
                        </a:rPr>
                        <a:t>’</a:t>
                      </a:r>
                      <a:r>
                        <a:rPr lang="en-US" sz="1800" kern="100">
                          <a:effectLst/>
                        </a:rPr>
                        <a:t>s schedule monthly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 pts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/>
                </a:tc>
                <a:extLst>
                  <a:ext uri="{0D108BD9-81ED-4DB2-BD59-A6C34878D82A}">
                    <a16:rowId xmlns:a16="http://schemas.microsoft.com/office/drawing/2014/main" val="408211401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5DC7C2E-A7BA-46A0-9230-C72A11DD6438}"/>
              </a:ext>
            </a:extLst>
          </p:cNvPr>
          <p:cNvSpPr txBox="1"/>
          <p:nvPr/>
        </p:nvSpPr>
        <p:spPr>
          <a:xfrm>
            <a:off x="4027252" y="243191"/>
            <a:ext cx="4541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User Story Requirements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77677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5EE2FD-03F6-4158-9443-C4131506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70251"/>
              </p:ext>
            </p:extLst>
          </p:nvPr>
        </p:nvGraphicFramePr>
        <p:xfrm>
          <a:off x="0" y="0"/>
          <a:ext cx="12192000" cy="685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6485">
                  <a:extLst>
                    <a:ext uri="{9D8B030D-6E8A-4147-A177-3AD203B41FA5}">
                      <a16:colId xmlns:a16="http://schemas.microsoft.com/office/drawing/2014/main" val="1845012086"/>
                    </a:ext>
                  </a:extLst>
                </a:gridCol>
                <a:gridCol w="6745515">
                  <a:extLst>
                    <a:ext uri="{9D8B030D-6E8A-4147-A177-3AD203B41FA5}">
                      <a16:colId xmlns:a16="http://schemas.microsoft.com/office/drawing/2014/main" val="2203176209"/>
                    </a:ext>
                  </a:extLst>
                </a:gridCol>
              </a:tblGrid>
              <a:tr h="311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UC-3: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Reminder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721898"/>
                  </a:ext>
                </a:extLst>
              </a:tr>
              <a:tr h="311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Related Requirements: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REQ-1</a:t>
                      </a:r>
                      <a:r>
                        <a:rPr lang="zh-CN" alt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2565665"/>
                  </a:ext>
                </a:extLst>
              </a:tr>
              <a:tr h="311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Initiating Actor: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288232"/>
                  </a:ext>
                </a:extLst>
              </a:tr>
              <a:tr h="622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Actor’s Goal: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automatically reminds user when he recently has a route.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929605"/>
                  </a:ext>
                </a:extLst>
              </a:tr>
              <a:tr h="311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Participating Actors: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User,Database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627930"/>
                  </a:ext>
                </a:extLst>
              </a:tr>
              <a:tr h="15566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Preconditions: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1.The user has added routes(including information about time</a:t>
                      </a:r>
                      <a:r>
                        <a:rPr lang="zh-CN" alt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and so on) into the database.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2.The system displays the button so that users can decide whether the route needs reminding or not  when it is being added and the user choose ‘Needing Reminder’.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8773435"/>
                  </a:ext>
                </a:extLst>
              </a:tr>
              <a:tr h="311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Conditions: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031061"/>
                  </a:ext>
                </a:extLst>
              </a:tr>
              <a:tr h="320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of Events for Main Success Scenario: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024918"/>
                  </a:ext>
                </a:extLst>
              </a:tr>
              <a:tr h="311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1.User is adding a new event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298989"/>
                  </a:ext>
                </a:extLst>
              </a:tr>
              <a:tr h="311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2.Show the menu of editing memo.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560934"/>
                  </a:ext>
                </a:extLst>
              </a:tr>
              <a:tr h="9339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3.User presses the choice of ‘Needing Reminder’ and chooses when system should remind and the frequency of alerting.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60246"/>
                  </a:ext>
                </a:extLst>
              </a:tr>
              <a:tr h="311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4.save the state into database.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833480"/>
                  </a:ext>
                </a:extLst>
              </a:tr>
              <a:tr h="622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5.System pops up the windows of reminding showing the event been added and approaching.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127580"/>
                  </a:ext>
                </a:extLst>
              </a:tr>
              <a:tr h="311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6.User presses the confirming button.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5429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56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368571-1A3D-4CF5-B163-025589E34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274425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9360">
                  <a:extLst>
                    <a:ext uri="{9D8B030D-6E8A-4147-A177-3AD203B41FA5}">
                      <a16:colId xmlns:a16="http://schemas.microsoft.com/office/drawing/2014/main" val="4105170071"/>
                    </a:ext>
                  </a:extLst>
                </a:gridCol>
                <a:gridCol w="6732640">
                  <a:extLst>
                    <a:ext uri="{9D8B030D-6E8A-4147-A177-3AD203B41FA5}">
                      <a16:colId xmlns:a16="http://schemas.microsoft.com/office/drawing/2014/main" val="3123623144"/>
                    </a:ext>
                  </a:extLst>
                </a:gridCol>
              </a:tblGrid>
              <a:tr h="389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Test-case Identifier: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TC-3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4732212"/>
                  </a:ext>
                </a:extLst>
              </a:tr>
              <a:tr h="389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Tested: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UC-3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587991"/>
                  </a:ext>
                </a:extLst>
              </a:tr>
              <a:tr h="779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Pass/fail Criteria: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reminder performs seasonably and accurately.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238518"/>
                  </a:ext>
                </a:extLst>
              </a:tr>
              <a:tr h="389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Data: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224031"/>
                  </a:ext>
                </a:extLst>
              </a:tr>
              <a:tr h="4967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Procedure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98120" algn="l"/>
                        </a:tabLs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 Result: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315325"/>
                  </a:ext>
                </a:extLst>
              </a:tr>
              <a:tr h="1169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Step1: add a new event and choose ‘No Needing’ to wait if the system will remind.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doesn’t perform as a reminder.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497800"/>
                  </a:ext>
                </a:extLst>
              </a:tr>
              <a:tr h="902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Step2: add a new event and choose ‘Needing Reminding’ 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reminds in accurate time and frequency.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5851226"/>
                  </a:ext>
                </a:extLst>
              </a:tr>
              <a:tr h="15597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Step3:add a new event which has been set as needing and then Turn it into ‘No needing’.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doesn’t remind.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725030"/>
                  </a:ext>
                </a:extLst>
              </a:tr>
              <a:tr h="779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Step4: add a new event and choose ‘Needing Reminding’ 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reminds in the modified way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1778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14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108CC63-33EA-4F45-88FB-BE7E86A5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705" y="289249"/>
            <a:ext cx="7547281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5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5EE2FD-03F6-4158-9443-C4131506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0715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6485">
                  <a:extLst>
                    <a:ext uri="{9D8B030D-6E8A-4147-A177-3AD203B41FA5}">
                      <a16:colId xmlns:a16="http://schemas.microsoft.com/office/drawing/2014/main" val="1845012086"/>
                    </a:ext>
                  </a:extLst>
                </a:gridCol>
                <a:gridCol w="6745515">
                  <a:extLst>
                    <a:ext uri="{9D8B030D-6E8A-4147-A177-3AD203B41FA5}">
                      <a16:colId xmlns:a16="http://schemas.microsoft.com/office/drawing/2014/main" val="2203176209"/>
                    </a:ext>
                  </a:extLst>
                </a:gridCol>
              </a:tblGrid>
              <a:tr h="4819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UC-4: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 sharing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721898"/>
                  </a:ext>
                </a:extLst>
              </a:tr>
              <a:tr h="5440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Related Requirements: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REQ-1</a:t>
                      </a: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2565665"/>
                  </a:ext>
                </a:extLst>
              </a:tr>
              <a:tr h="484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Initiating Actor: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User, Friend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288232"/>
                  </a:ext>
                </a:extLst>
              </a:tr>
              <a:tr h="5369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Actor’s Goal: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share your daily routine with friends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929605"/>
                  </a:ext>
                </a:extLst>
              </a:tr>
              <a:tr h="4541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Participating Actors: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627930"/>
                  </a:ext>
                </a:extLst>
              </a:tr>
              <a:tr h="12053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Preconditions: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Friends need to be authorized before view user’s route.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system displays user’s route to friends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8773435"/>
                  </a:ext>
                </a:extLst>
              </a:tr>
              <a:tr h="5848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Conditions: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Friend see what’s going on in real time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031061"/>
                  </a:ext>
                </a:extLst>
              </a:tr>
              <a:tr h="3746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of Events for Main Success Scenario: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024918"/>
                  </a:ext>
                </a:extLst>
              </a:tr>
              <a:tr h="5815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 grants permission to friends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298989"/>
                  </a:ext>
                </a:extLst>
              </a:tr>
              <a:tr h="5754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System: signals to display user’s route to friends</a:t>
                      </a: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560934"/>
                  </a:ext>
                </a:extLst>
              </a:tr>
              <a:tr h="669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 changes route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60246"/>
                  </a:ext>
                </a:extLst>
              </a:tr>
              <a:tr h="364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System show these changes to friend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83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16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368571-1A3D-4CF5-B163-025589E34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55710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9360">
                  <a:extLst>
                    <a:ext uri="{9D8B030D-6E8A-4147-A177-3AD203B41FA5}">
                      <a16:colId xmlns:a16="http://schemas.microsoft.com/office/drawing/2014/main" val="4105170071"/>
                    </a:ext>
                  </a:extLst>
                </a:gridCol>
                <a:gridCol w="6732640">
                  <a:extLst>
                    <a:ext uri="{9D8B030D-6E8A-4147-A177-3AD203B41FA5}">
                      <a16:colId xmlns:a16="http://schemas.microsoft.com/office/drawing/2014/main" val="3123623144"/>
                    </a:ext>
                  </a:extLst>
                </a:gridCol>
              </a:tblGrid>
              <a:tr h="489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Test-case Identifier: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TC-4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4732212"/>
                  </a:ext>
                </a:extLst>
              </a:tr>
              <a:tr h="489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Tested: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UC-4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587991"/>
                  </a:ext>
                </a:extLst>
              </a:tr>
              <a:tr h="9798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Pass/fail Criteria: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friends can actually see what’s going on with user after having been authorized.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238518"/>
                  </a:ext>
                </a:extLst>
              </a:tr>
              <a:tr h="489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Data: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User’s </a:t>
                      </a:r>
                      <a:r>
                        <a:rPr lang="en-US" altLang="zh-CN" sz="20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route,authorizing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224031"/>
                  </a:ext>
                </a:extLst>
              </a:tr>
              <a:tr h="624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Procedure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98120" algn="l"/>
                        </a:tabLs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 Result: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315325"/>
                  </a:ext>
                </a:extLst>
              </a:tr>
              <a:tr h="146977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Step1: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 access to friend’s account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reminds you can see user’s route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497800"/>
                  </a:ext>
                </a:extLst>
              </a:tr>
              <a:tr h="113343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Step2: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Don’t give access to friend’s account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warns that you can’s have access to seeing other’s route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5851226"/>
                  </a:ext>
                </a:extLst>
              </a:tr>
              <a:tr h="1181091">
                <a:tc>
                  <a:txBody>
                    <a:bodyPr/>
                    <a:lstStyle/>
                    <a:p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Step3: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 what happened after Step 1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display you your friend’s route in real time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725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82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00DBF8C-2F77-4505-9113-467A0F427F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0261" y="205273"/>
            <a:ext cx="9563878" cy="64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3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5EE2FD-03F6-4158-9443-C4131506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07927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6484">
                  <a:extLst>
                    <a:ext uri="{9D8B030D-6E8A-4147-A177-3AD203B41FA5}">
                      <a16:colId xmlns:a16="http://schemas.microsoft.com/office/drawing/2014/main" val="1845012086"/>
                    </a:ext>
                  </a:extLst>
                </a:gridCol>
                <a:gridCol w="6745516">
                  <a:extLst>
                    <a:ext uri="{9D8B030D-6E8A-4147-A177-3AD203B41FA5}">
                      <a16:colId xmlns:a16="http://schemas.microsoft.com/office/drawing/2014/main" val="2203176209"/>
                    </a:ext>
                  </a:extLst>
                </a:gridCol>
              </a:tblGrid>
              <a:tr h="394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UC-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 sharing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721898"/>
                  </a:ext>
                </a:extLst>
              </a:tr>
              <a:tr h="4452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Related Requirements: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REQ-1</a:t>
                      </a: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2565665"/>
                  </a:ext>
                </a:extLst>
              </a:tr>
              <a:tr h="396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Initiating Actor: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288232"/>
                  </a:ext>
                </a:extLst>
              </a:tr>
              <a:tr h="4394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Actor’s Goal: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user find a best choice.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929605"/>
                  </a:ext>
                </a:extLst>
              </a:tr>
              <a:tr h="3717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Participating Actors: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Database,</a:t>
                      </a: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627930"/>
                  </a:ext>
                </a:extLst>
              </a:tr>
              <a:tr h="9864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Preconditions: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1.The user has the jurisdiction to add routes.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Screen displays a recommendation button to bring the user to the recommendation page.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8773435"/>
                  </a:ext>
                </a:extLst>
              </a:tr>
              <a:tr h="6533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Conditions: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route selected by the user will be recorded in the database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031061"/>
                  </a:ext>
                </a:extLst>
              </a:tr>
              <a:tr h="32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of Events for Main Success Scenario: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024918"/>
                  </a:ext>
                </a:extLst>
              </a:tr>
              <a:tr h="6533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1.User press the button which enables user to enter the interface of recommendation.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298989"/>
                  </a:ext>
                </a:extLst>
              </a:tr>
              <a:tr h="4739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System shows "auto-recommend" and "custom" buttons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560934"/>
                  </a:ext>
                </a:extLst>
              </a:tr>
              <a:tr h="6533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3.User selects recommended routes, or the system randomly selects user-defined routes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60246"/>
                  </a:ext>
                </a:extLst>
              </a:tr>
              <a:tr h="410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Shows a confirmation pop-up for the user to confirm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833480"/>
                  </a:ext>
                </a:extLst>
              </a:tr>
              <a:tr h="32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--&gt;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User selects the confirm button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5014174"/>
                  </a:ext>
                </a:extLst>
              </a:tr>
              <a:tr h="32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6.include::</a:t>
                      </a:r>
                      <a:r>
                        <a:rPr lang="en-US" sz="20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Add_route</a:t>
                      </a: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(UC-1)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28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19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368571-1A3D-4CF5-B163-025589E34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30389"/>
              </p:ext>
            </p:extLst>
          </p:nvPr>
        </p:nvGraphicFramePr>
        <p:xfrm>
          <a:off x="1" y="0"/>
          <a:ext cx="12192000" cy="6858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9359">
                  <a:extLst>
                    <a:ext uri="{9D8B030D-6E8A-4147-A177-3AD203B41FA5}">
                      <a16:colId xmlns:a16="http://schemas.microsoft.com/office/drawing/2014/main" val="4105170071"/>
                    </a:ext>
                  </a:extLst>
                </a:gridCol>
                <a:gridCol w="6732641">
                  <a:extLst>
                    <a:ext uri="{9D8B030D-6E8A-4147-A177-3AD203B41FA5}">
                      <a16:colId xmlns:a16="http://schemas.microsoft.com/office/drawing/2014/main" val="3123623144"/>
                    </a:ext>
                  </a:extLst>
                </a:gridCol>
              </a:tblGrid>
              <a:tr h="381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Test-case Identifier: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TC-5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4732212"/>
                  </a:ext>
                </a:extLst>
              </a:tr>
              <a:tr h="381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Tested: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UC-5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587991"/>
                  </a:ext>
                </a:extLst>
              </a:tr>
              <a:tr h="9712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Pass/fail Criteria: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successfully selects a recommended route and the route is added to the database.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238518"/>
                  </a:ext>
                </a:extLst>
              </a:tr>
              <a:tr h="381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Data: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User’s route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224031"/>
                  </a:ext>
                </a:extLst>
              </a:tr>
              <a:tr h="3377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Procedure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98120" algn="l"/>
                        </a:tabLs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 Result: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315325"/>
                  </a:ext>
                </a:extLst>
              </a:tr>
              <a:tr h="10148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Step1: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the button which enables users to enter the interface of recommendation.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shows " auto-recommend" and "custom" buttons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497800"/>
                  </a:ext>
                </a:extLst>
              </a:tr>
              <a:tr h="7432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Step2: Select the " auto-recommend" button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relevant pages for users to select routes.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5851226"/>
                  </a:ext>
                </a:extLst>
              </a:tr>
              <a:tr h="7036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Step3: Select any of the routes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Shows a confirmation pop-up for the user to confirm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725030"/>
                  </a:ext>
                </a:extLst>
              </a:tr>
              <a:tr h="6474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Step4: Select the "customize " button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relevant page for users to fill in the routes.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9186143"/>
                  </a:ext>
                </a:extLst>
              </a:tr>
              <a:tr h="6474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Step5: Select the submit button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Randomly recommend a route  and ask for confirmation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649458"/>
                  </a:ext>
                </a:extLst>
              </a:tr>
              <a:tr h="6474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Step6: Select the confirmation button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route is added to the database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32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98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D2FB412-01BC-4461-8D3C-CBECA4EF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61" y="54664"/>
            <a:ext cx="4758611" cy="686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08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5EE2FD-03F6-4158-9443-C4131506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35006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6484">
                  <a:extLst>
                    <a:ext uri="{9D8B030D-6E8A-4147-A177-3AD203B41FA5}">
                      <a16:colId xmlns:a16="http://schemas.microsoft.com/office/drawing/2014/main" val="1845012086"/>
                    </a:ext>
                  </a:extLst>
                </a:gridCol>
                <a:gridCol w="6745516">
                  <a:extLst>
                    <a:ext uri="{9D8B030D-6E8A-4147-A177-3AD203B41FA5}">
                      <a16:colId xmlns:a16="http://schemas.microsoft.com/office/drawing/2014/main" val="2203176209"/>
                    </a:ext>
                  </a:extLst>
                </a:gridCol>
              </a:tblGrid>
              <a:tr h="3614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UC-6: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 your life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721898"/>
                  </a:ext>
                </a:extLst>
              </a:tr>
              <a:tr h="408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Related Requirements: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REQ-3,7,9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2565665"/>
                  </a:ext>
                </a:extLst>
              </a:tr>
              <a:tr h="3636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Initiating Actor: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288232"/>
                  </a:ext>
                </a:extLst>
              </a:tr>
              <a:tr h="639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Actor’s Goal: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record everyday-mood and draw a monthly conclusion with a diagram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929605"/>
                  </a:ext>
                </a:extLst>
              </a:tr>
              <a:tr h="340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Participating Actors: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Database,</a:t>
                      </a: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627930"/>
                  </a:ext>
                </a:extLst>
              </a:tr>
              <a:tr h="1279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Preconditions: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1.Routes exist in the database.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2.The user has the jurisdiction to add and cancel everyday-mood.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3.Routes can be classified in specific ways.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8773435"/>
                  </a:ext>
                </a:extLst>
              </a:tr>
              <a:tr h="639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Conditions: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Everyday-mood added or deleted successfully; according to route type, database draws different charts.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031061"/>
                  </a:ext>
                </a:extLst>
              </a:tr>
              <a:tr h="3198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of Events for Main Success Scenario: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024918"/>
                  </a:ext>
                </a:extLst>
              </a:tr>
              <a:tr h="6252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1.The user presses the button to select the mood of the day.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298989"/>
                  </a:ext>
                </a:extLst>
              </a:tr>
              <a:tr h="4342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2.Successfully added and displayed.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560934"/>
                  </a:ext>
                </a:extLst>
              </a:tr>
              <a:tr h="4866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3.The user presses the button to select the chart to view.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60246"/>
                  </a:ext>
                </a:extLst>
              </a:tr>
              <a:tr h="639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4.System analyzes the chart according to the selected type.</a:t>
                      </a:r>
                    </a:p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 the chart to the database.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833480"/>
                  </a:ext>
                </a:extLst>
              </a:tr>
              <a:tr h="3198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 can view chart successfully.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28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31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8FFE4A3-F7FA-4ABA-8901-30A70966F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898002"/>
              </p:ext>
            </p:extLst>
          </p:nvPr>
        </p:nvGraphicFramePr>
        <p:xfrm>
          <a:off x="205902" y="1021403"/>
          <a:ext cx="11780196" cy="5620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2262">
                  <a:extLst>
                    <a:ext uri="{9D8B030D-6E8A-4147-A177-3AD203B41FA5}">
                      <a16:colId xmlns:a16="http://schemas.microsoft.com/office/drawing/2014/main" val="3536879615"/>
                    </a:ext>
                  </a:extLst>
                </a:gridCol>
                <a:gridCol w="4582427">
                  <a:extLst>
                    <a:ext uri="{9D8B030D-6E8A-4147-A177-3AD203B41FA5}">
                      <a16:colId xmlns:a16="http://schemas.microsoft.com/office/drawing/2014/main" val="868741555"/>
                    </a:ext>
                  </a:extLst>
                </a:gridCol>
                <a:gridCol w="2354094">
                  <a:extLst>
                    <a:ext uri="{9D8B030D-6E8A-4147-A177-3AD203B41FA5}">
                      <a16:colId xmlns:a16="http://schemas.microsoft.com/office/drawing/2014/main" val="2372061647"/>
                    </a:ext>
                  </a:extLst>
                </a:gridCol>
                <a:gridCol w="3521413">
                  <a:extLst>
                    <a:ext uri="{9D8B030D-6E8A-4147-A177-3AD203B41FA5}">
                      <a16:colId xmlns:a16="http://schemas.microsoft.com/office/drawing/2014/main" val="2381834557"/>
                    </a:ext>
                  </a:extLst>
                </a:gridCol>
              </a:tblGrid>
              <a:tr h="640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Initiator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Initiator</a:t>
                      </a:r>
                      <a:r>
                        <a:rPr lang="zh-CN" sz="1800" kern="100" dirty="0">
                          <a:effectLst/>
                        </a:rPr>
                        <a:t>’</a:t>
                      </a:r>
                      <a:r>
                        <a:rPr lang="en-US" sz="1800" kern="100" dirty="0">
                          <a:effectLst/>
                        </a:rPr>
                        <a:t>s Goal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Participants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Use Case Name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7974331"/>
                  </a:ext>
                </a:extLst>
              </a:tr>
              <a:tr h="6043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User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add, check, change cancel routes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User, Database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Route Arrangement(UC-1)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8337584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User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Check your note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Database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View route and memo(UC-2)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894864"/>
                  </a:ext>
                </a:extLst>
              </a:tr>
              <a:tr h="5769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Remind user what to do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Timer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Reminder(UC-3)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6907"/>
                  </a:ext>
                </a:extLst>
              </a:tr>
              <a:tr h="640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Friend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Sharing user</a:t>
                      </a:r>
                      <a:r>
                        <a:rPr lang="zh-CN" sz="1800" kern="100" dirty="0">
                          <a:effectLst/>
                        </a:rPr>
                        <a:t>’</a:t>
                      </a:r>
                      <a:r>
                        <a:rPr lang="en-US" sz="1800" kern="100" dirty="0">
                          <a:effectLst/>
                        </a:rPr>
                        <a:t>s route with his friends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Database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Route-sharing(UC-4)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3175729"/>
                  </a:ext>
                </a:extLst>
              </a:tr>
              <a:tr h="7031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To help user find a best choice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Database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Route-recommendation(UC-5)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0768805"/>
                  </a:ext>
                </a:extLst>
              </a:tr>
              <a:tr h="7907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record daily mood and draw a monthly conclusion with a diagram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Database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Record your life(UC-6)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7272173"/>
                  </a:ext>
                </a:extLst>
              </a:tr>
              <a:tr h="5819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User takes notes, upload file and photo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Database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Memo(UC-7)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3136303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Input username and password to login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 ,Database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Login(UC-8)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471663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5282518-8554-4E23-A76F-E00E0AACFFE5}"/>
              </a:ext>
            </a:extLst>
          </p:cNvPr>
          <p:cNvSpPr txBox="1"/>
          <p:nvPr/>
        </p:nvSpPr>
        <p:spPr>
          <a:xfrm>
            <a:off x="4338537" y="340468"/>
            <a:ext cx="3534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Deriving Use Cases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9247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368571-1A3D-4CF5-B163-025589E34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81660"/>
              </p:ext>
            </p:extLst>
          </p:nvPr>
        </p:nvGraphicFramePr>
        <p:xfrm>
          <a:off x="1" y="0"/>
          <a:ext cx="12191999" cy="685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9359">
                  <a:extLst>
                    <a:ext uri="{9D8B030D-6E8A-4147-A177-3AD203B41FA5}">
                      <a16:colId xmlns:a16="http://schemas.microsoft.com/office/drawing/2014/main" val="4105170071"/>
                    </a:ext>
                  </a:extLst>
                </a:gridCol>
                <a:gridCol w="6732640">
                  <a:extLst>
                    <a:ext uri="{9D8B030D-6E8A-4147-A177-3AD203B41FA5}">
                      <a16:colId xmlns:a16="http://schemas.microsoft.com/office/drawing/2014/main" val="3123623144"/>
                    </a:ext>
                  </a:extLst>
                </a:gridCol>
              </a:tblGrid>
              <a:tr h="470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Test-case Identifier: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TC-6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4732212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Tested: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UC-6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587991"/>
                  </a:ext>
                </a:extLst>
              </a:tr>
              <a:tr h="1197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Pass/fail Criteria: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the everyday-mood added successfully;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the chart correspond to the time and label in route.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238518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Data: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user’s route, authorizing, time, time plug-in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224031"/>
                  </a:ext>
                </a:extLst>
              </a:tr>
              <a:tr h="416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Procedure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98120" algn="l"/>
                        </a:tabLs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 Result: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315325"/>
                  </a:ext>
                </a:extLst>
              </a:tr>
              <a:tr h="1251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1:Users enter the route of the day, click the add mood button and select different mood tags.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If the selection is successful, the window of adding success will be displayed; otherwise, the window of adding failure will be displayed.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497800"/>
                  </a:ext>
                </a:extLst>
              </a:tr>
              <a:tr h="916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2:Click the chart button and select different charts to display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will display different tables (line chart, bar chart, etc.)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5851226"/>
                  </a:ext>
                </a:extLst>
              </a:tr>
              <a:tr h="867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3:Select chart for different months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route chart for different months.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725030"/>
                  </a:ext>
                </a:extLst>
              </a:tr>
              <a:tr h="798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4:Select category tag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chart showing the label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9186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678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5FF925-12D1-47C1-A792-F30B7326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618" y="149290"/>
            <a:ext cx="6868259" cy="662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81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5EE2FD-03F6-4158-9443-C4131506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38771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6485">
                  <a:extLst>
                    <a:ext uri="{9D8B030D-6E8A-4147-A177-3AD203B41FA5}">
                      <a16:colId xmlns:a16="http://schemas.microsoft.com/office/drawing/2014/main" val="1845012086"/>
                    </a:ext>
                  </a:extLst>
                </a:gridCol>
                <a:gridCol w="6745515">
                  <a:extLst>
                    <a:ext uri="{9D8B030D-6E8A-4147-A177-3AD203B41FA5}">
                      <a16:colId xmlns:a16="http://schemas.microsoft.com/office/drawing/2014/main" val="2203176209"/>
                    </a:ext>
                  </a:extLst>
                </a:gridCol>
              </a:tblGrid>
              <a:tr h="27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UC-7: 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Memo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721898"/>
                  </a:ext>
                </a:extLst>
              </a:tr>
              <a:tr h="27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Related Requirements: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REQ-7,8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2565665"/>
                  </a:ext>
                </a:extLst>
              </a:tr>
              <a:tr h="27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Initiating Actor: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288232"/>
                  </a:ext>
                </a:extLst>
              </a:tr>
              <a:tr h="27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Actor’s Goal: 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takes </a:t>
                      </a: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notes,upload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 and photo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929605"/>
                  </a:ext>
                </a:extLst>
              </a:tr>
              <a:tr h="27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Participating Actors: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Database,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627930"/>
                  </a:ext>
                </a:extLst>
              </a:tr>
              <a:tr h="11066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Preconditions: 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1.The user has the jurisdiction to take </a:t>
                      </a: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notes,upload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 and photo.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2.The system displays the button which enables user to enter the interface of memo.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8773435"/>
                  </a:ext>
                </a:extLst>
              </a:tr>
              <a:tr h="5533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Conditions: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the user has uploaded should be stored into database.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031061"/>
                  </a:ext>
                </a:extLst>
              </a:tr>
              <a:tr h="4949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of Events for Main Success Scenario: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024918"/>
                  </a:ext>
                </a:extLst>
              </a:tr>
              <a:tr h="5533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1.User press the button which enables user to enter the interface of memo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298989"/>
                  </a:ext>
                </a:extLst>
              </a:tr>
              <a:tr h="27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2.Show the menu of editing memo.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560934"/>
                  </a:ext>
                </a:extLst>
              </a:tr>
              <a:tr h="5533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3.User press the takes notes button and write in some words.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60246"/>
                  </a:ext>
                </a:extLst>
              </a:tr>
              <a:tr h="27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4.Show and save the words into database.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833480"/>
                  </a:ext>
                </a:extLst>
              </a:tr>
              <a:tr h="5533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--&gt;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5.User press the upload file button and upload a file.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5014174"/>
                  </a:ext>
                </a:extLst>
              </a:tr>
              <a:tr h="27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6.Show and save the file into database.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281876"/>
                  </a:ext>
                </a:extLst>
              </a:tr>
              <a:tr h="5533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7.User press the upload photo button and upload a photo.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172761"/>
                  </a:ext>
                </a:extLst>
              </a:tr>
              <a:tr h="276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8.Show and save the photo into database.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724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50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368571-1A3D-4CF5-B163-025589E34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804137"/>
              </p:ext>
            </p:extLst>
          </p:nvPr>
        </p:nvGraphicFramePr>
        <p:xfrm>
          <a:off x="0" y="1"/>
          <a:ext cx="12191999" cy="685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9359">
                  <a:extLst>
                    <a:ext uri="{9D8B030D-6E8A-4147-A177-3AD203B41FA5}">
                      <a16:colId xmlns:a16="http://schemas.microsoft.com/office/drawing/2014/main" val="4105170071"/>
                    </a:ext>
                  </a:extLst>
                </a:gridCol>
                <a:gridCol w="6732640">
                  <a:extLst>
                    <a:ext uri="{9D8B030D-6E8A-4147-A177-3AD203B41FA5}">
                      <a16:colId xmlns:a16="http://schemas.microsoft.com/office/drawing/2014/main" val="3123623144"/>
                    </a:ext>
                  </a:extLst>
                </a:gridCol>
              </a:tblGrid>
              <a:tr h="470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Test-case Identifier: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TC-7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4732212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Tested: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UC-7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587991"/>
                  </a:ext>
                </a:extLst>
              </a:tr>
              <a:tr h="1197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Pass/fail Criteria: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the buttons related to this model can run successfully.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238518"/>
                  </a:ext>
                </a:extLst>
              </a:tr>
              <a:tr h="470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Data: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Strings, files and photos.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224031"/>
                  </a:ext>
                </a:extLst>
              </a:tr>
              <a:tr h="416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Procedure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98120" algn="l"/>
                        </a:tabLs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 Result: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315325"/>
                  </a:ext>
                </a:extLst>
              </a:tr>
              <a:tr h="1251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1:Press the button which enables users to enter the interface of memo.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menu of editing memo.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497800"/>
                  </a:ext>
                </a:extLst>
              </a:tr>
              <a:tr h="916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Step2: Press the takes notes button and write in some words.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notes and we can see the notes saved into database.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5851226"/>
                  </a:ext>
                </a:extLst>
              </a:tr>
              <a:tr h="867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Step3: Press the upload file button and upload a file.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file and we can see the file saved into database.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725030"/>
                  </a:ext>
                </a:extLst>
              </a:tr>
              <a:tr h="798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Step4: Press the upload photo button and upload a photo.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photo and we can see the photo saved into database.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9186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683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C7DFE1-F0DB-4C1D-B5CF-A4C661ACC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28" y="132080"/>
            <a:ext cx="6344554" cy="672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33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5EE2FD-03F6-4158-9443-C4131506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303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6485">
                  <a:extLst>
                    <a:ext uri="{9D8B030D-6E8A-4147-A177-3AD203B41FA5}">
                      <a16:colId xmlns:a16="http://schemas.microsoft.com/office/drawing/2014/main" val="1845012086"/>
                    </a:ext>
                  </a:extLst>
                </a:gridCol>
                <a:gridCol w="6745515">
                  <a:extLst>
                    <a:ext uri="{9D8B030D-6E8A-4147-A177-3AD203B41FA5}">
                      <a16:colId xmlns:a16="http://schemas.microsoft.com/office/drawing/2014/main" val="2203176209"/>
                    </a:ext>
                  </a:extLst>
                </a:gridCol>
              </a:tblGrid>
              <a:tr h="3417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UC-8: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721898"/>
                  </a:ext>
                </a:extLst>
              </a:tr>
              <a:tr h="3417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Related Requirements: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REQ-2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2565665"/>
                  </a:ext>
                </a:extLst>
              </a:tr>
              <a:tr h="3417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Initiating Actor: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288232"/>
                  </a:ext>
                </a:extLst>
              </a:tr>
              <a:tr h="6834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Actor’s Goal: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login the software and get the limits of authority to check or modify his/her route.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929605"/>
                  </a:ext>
                </a:extLst>
              </a:tr>
              <a:tr h="3417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Participating Actors: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Database,</a:t>
                      </a: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627930"/>
                  </a:ext>
                </a:extLst>
              </a:tr>
              <a:tr h="13668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Preconditions: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set of valid username and passwords in the system database is non-empty.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2.The system displays the menu of login with the blocks to put in username and passwords.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8773435"/>
                  </a:ext>
                </a:extLst>
              </a:tr>
              <a:tr h="620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Conditions: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031061"/>
                  </a:ext>
                </a:extLst>
              </a:tr>
              <a:tr h="5548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of Events for Main Success Scenario: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024918"/>
                  </a:ext>
                </a:extLst>
              </a:tr>
              <a:tr h="620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1.User open the software.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298989"/>
                  </a:ext>
                </a:extLst>
              </a:tr>
              <a:tr h="3417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2.Show the login menu.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560934"/>
                  </a:ext>
                </a:extLst>
              </a:tr>
              <a:tr h="620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3.User enter the username and passwords.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60246"/>
                  </a:ext>
                </a:extLst>
              </a:tr>
              <a:tr h="6834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4.If the password is right enter the main menu.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83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608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368571-1A3D-4CF5-B163-025589E34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84295"/>
              </p:ext>
            </p:extLst>
          </p:nvPr>
        </p:nvGraphicFramePr>
        <p:xfrm>
          <a:off x="1" y="0"/>
          <a:ext cx="12191999" cy="6858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9359">
                  <a:extLst>
                    <a:ext uri="{9D8B030D-6E8A-4147-A177-3AD203B41FA5}">
                      <a16:colId xmlns:a16="http://schemas.microsoft.com/office/drawing/2014/main" val="4105170071"/>
                    </a:ext>
                  </a:extLst>
                </a:gridCol>
                <a:gridCol w="6732640">
                  <a:extLst>
                    <a:ext uri="{9D8B030D-6E8A-4147-A177-3AD203B41FA5}">
                      <a16:colId xmlns:a16="http://schemas.microsoft.com/office/drawing/2014/main" val="3123623144"/>
                    </a:ext>
                  </a:extLst>
                </a:gridCol>
              </a:tblGrid>
              <a:tr h="5324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Test-case Identifier: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TC-8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4732212"/>
                  </a:ext>
                </a:extLst>
              </a:tr>
              <a:tr h="5324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Tested: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UC-8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587991"/>
                  </a:ext>
                </a:extLst>
              </a:tr>
              <a:tr h="1355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Pass/fail Criteria: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test passes if the user enters a username and the right passwords that is contained in the database. And enter the main menu successfully.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238518"/>
                  </a:ext>
                </a:extLst>
              </a:tr>
              <a:tr h="5324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Data: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user’s route, authorizing, time, time plug-in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224031"/>
                  </a:ext>
                </a:extLst>
              </a:tr>
              <a:tr h="4711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Procedure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98120" algn="l"/>
                        </a:tabLs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 Result: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315325"/>
                  </a:ext>
                </a:extLst>
              </a:tr>
              <a:tr h="141582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Step1: Put in a wrong username which is not in the database.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that the username can not be found.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497800"/>
                  </a:ext>
                </a:extLst>
              </a:tr>
              <a:tr h="10369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Step2: Put in a right username which is in the database but wrong passwords.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that the passwords is wrong.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5851226"/>
                  </a:ext>
                </a:extLst>
              </a:tr>
              <a:tr h="9816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Step3: Put in a right username and a right passwords which are in the database.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that both the username and the passwords are correct and enters into the main menu.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725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633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92D8B5-6D04-4D59-9A53-33A1B07CE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39" y="83600"/>
            <a:ext cx="6912829" cy="677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0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A4BE5-BFF3-4B9D-983C-16506739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583" y="216334"/>
            <a:ext cx="10515600" cy="1325563"/>
          </a:xfrm>
        </p:spPr>
        <p:txBody>
          <a:bodyPr/>
          <a:lstStyle/>
          <a:p>
            <a:r>
              <a:rPr lang="en-US" altLang="zh-CN" dirty="0"/>
              <a:t>Traceability Matrix:</a:t>
            </a: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FEB2B66-5852-4D5B-BF24-870CA1C03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342668"/>
              </p:ext>
            </p:extLst>
          </p:nvPr>
        </p:nvGraphicFramePr>
        <p:xfrm>
          <a:off x="1049613" y="1129626"/>
          <a:ext cx="10876546" cy="5728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5504">
                  <a:extLst>
                    <a:ext uri="{9D8B030D-6E8A-4147-A177-3AD203B41FA5}">
                      <a16:colId xmlns:a16="http://schemas.microsoft.com/office/drawing/2014/main" val="2795183536"/>
                    </a:ext>
                  </a:extLst>
                </a:gridCol>
                <a:gridCol w="1076444">
                  <a:extLst>
                    <a:ext uri="{9D8B030D-6E8A-4147-A177-3AD203B41FA5}">
                      <a16:colId xmlns:a16="http://schemas.microsoft.com/office/drawing/2014/main" val="221182657"/>
                    </a:ext>
                  </a:extLst>
                </a:gridCol>
                <a:gridCol w="1076444">
                  <a:extLst>
                    <a:ext uri="{9D8B030D-6E8A-4147-A177-3AD203B41FA5}">
                      <a16:colId xmlns:a16="http://schemas.microsoft.com/office/drawing/2014/main" val="2463175113"/>
                    </a:ext>
                  </a:extLst>
                </a:gridCol>
                <a:gridCol w="1129118">
                  <a:extLst>
                    <a:ext uri="{9D8B030D-6E8A-4147-A177-3AD203B41FA5}">
                      <a16:colId xmlns:a16="http://schemas.microsoft.com/office/drawing/2014/main" val="2371824492"/>
                    </a:ext>
                  </a:extLst>
                </a:gridCol>
                <a:gridCol w="1261480">
                  <a:extLst>
                    <a:ext uri="{9D8B030D-6E8A-4147-A177-3AD203B41FA5}">
                      <a16:colId xmlns:a16="http://schemas.microsoft.com/office/drawing/2014/main" val="343129104"/>
                    </a:ext>
                  </a:extLst>
                </a:gridCol>
                <a:gridCol w="1262830">
                  <a:extLst>
                    <a:ext uri="{9D8B030D-6E8A-4147-A177-3AD203B41FA5}">
                      <a16:colId xmlns:a16="http://schemas.microsoft.com/office/drawing/2014/main" val="3084659199"/>
                    </a:ext>
                  </a:extLst>
                </a:gridCol>
                <a:gridCol w="1261480">
                  <a:extLst>
                    <a:ext uri="{9D8B030D-6E8A-4147-A177-3AD203B41FA5}">
                      <a16:colId xmlns:a16="http://schemas.microsoft.com/office/drawing/2014/main" val="2854235602"/>
                    </a:ext>
                  </a:extLst>
                </a:gridCol>
                <a:gridCol w="1261480">
                  <a:extLst>
                    <a:ext uri="{9D8B030D-6E8A-4147-A177-3AD203B41FA5}">
                      <a16:colId xmlns:a16="http://schemas.microsoft.com/office/drawing/2014/main" val="2216405852"/>
                    </a:ext>
                  </a:extLst>
                </a:gridCol>
                <a:gridCol w="1231766">
                  <a:extLst>
                    <a:ext uri="{9D8B030D-6E8A-4147-A177-3AD203B41FA5}">
                      <a16:colId xmlns:a16="http://schemas.microsoft.com/office/drawing/2014/main" val="2541207734"/>
                    </a:ext>
                  </a:extLst>
                </a:gridCol>
              </a:tblGrid>
              <a:tr h="608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Req’t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UC1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UC2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UC3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UC4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UC5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UC6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UC7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UC8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3854083"/>
                  </a:ext>
                </a:extLst>
              </a:tr>
              <a:tr h="4701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128794"/>
                  </a:ext>
                </a:extLst>
              </a:tr>
              <a:tr h="5878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096913"/>
                  </a:ext>
                </a:extLst>
              </a:tr>
              <a:tr h="5089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050" kern="100" dirty="0">
                          <a:effectLst/>
                        </a:rPr>
                        <a:t>X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501390"/>
                  </a:ext>
                </a:extLst>
              </a:tr>
              <a:tr h="656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7479606"/>
                  </a:ext>
                </a:extLst>
              </a:tr>
              <a:tr h="569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465956"/>
                  </a:ext>
                </a:extLst>
              </a:tr>
              <a:tr h="622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725561"/>
                  </a:ext>
                </a:extLst>
              </a:tr>
              <a:tr h="5249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9980945"/>
                  </a:ext>
                </a:extLst>
              </a:tr>
              <a:tr h="688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2549096"/>
                  </a:ext>
                </a:extLst>
              </a:tr>
              <a:tr h="4904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36393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CD53F6C-8F18-4C86-A5F4-0B426A052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959528" y="-91442"/>
            <a:ext cx="2593190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Traceability Matrix: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9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75F31A-60C8-4E3C-816F-ADB10BEB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56361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652">
                  <a:extLst>
                    <a:ext uri="{9D8B030D-6E8A-4147-A177-3AD203B41FA5}">
                      <a16:colId xmlns:a16="http://schemas.microsoft.com/office/drawing/2014/main" val="125356116"/>
                    </a:ext>
                  </a:extLst>
                </a:gridCol>
                <a:gridCol w="6849348">
                  <a:extLst>
                    <a:ext uri="{9D8B030D-6E8A-4147-A177-3AD203B41FA5}">
                      <a16:colId xmlns:a16="http://schemas.microsoft.com/office/drawing/2014/main" val="3897082462"/>
                    </a:ext>
                  </a:extLst>
                </a:gridCol>
              </a:tblGrid>
              <a:tr h="4139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UC-1: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 Management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563625"/>
                  </a:ext>
                </a:extLst>
              </a:tr>
              <a:tr h="4595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Related Requirements: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REQ-1</a:t>
                      </a:r>
                      <a:r>
                        <a:rPr lang="zh-CN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7200588"/>
                  </a:ext>
                </a:extLst>
              </a:tr>
              <a:tr h="4139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Initiating Actor: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5876530"/>
                  </a:ext>
                </a:extLst>
              </a:tr>
              <a:tr h="7982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Actor’s Goal: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add, check, change and cancel routes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151980"/>
                  </a:ext>
                </a:extLst>
              </a:tr>
              <a:tr h="5992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Participating Actors: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User, Database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8019575"/>
                  </a:ext>
                </a:extLst>
              </a:tr>
              <a:tr h="834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Preconditions: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have successfully opened the software and logged in.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3735330"/>
                  </a:ext>
                </a:extLst>
              </a:tr>
              <a:tr h="5164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Conditions: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7128439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of Events for Main Success Scenario: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423793"/>
                  </a:ext>
                </a:extLst>
              </a:tr>
              <a:tr h="4139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1.User open the software.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175609"/>
                  </a:ext>
                </a:extLst>
              </a:tr>
              <a:tr h="8554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2.User enter the username and password and log in.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830772"/>
                  </a:ext>
                </a:extLst>
              </a:tr>
              <a:tr h="8278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3.User makes some change to his route by virtue of this software.</a:t>
                      </a: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498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69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03D52AD-DD2A-4643-BE1C-BE9F95887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36302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9360">
                  <a:extLst>
                    <a:ext uri="{9D8B030D-6E8A-4147-A177-3AD203B41FA5}">
                      <a16:colId xmlns:a16="http://schemas.microsoft.com/office/drawing/2014/main" val="2804919935"/>
                    </a:ext>
                  </a:extLst>
                </a:gridCol>
                <a:gridCol w="6732640">
                  <a:extLst>
                    <a:ext uri="{9D8B030D-6E8A-4147-A177-3AD203B41FA5}">
                      <a16:colId xmlns:a16="http://schemas.microsoft.com/office/drawing/2014/main" val="61183187"/>
                    </a:ext>
                  </a:extLst>
                </a:gridCol>
              </a:tblGrid>
              <a:tr h="595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Test-case Identifier: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TC-1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698429"/>
                  </a:ext>
                </a:extLst>
              </a:tr>
              <a:tr h="595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Tested: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UC-1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840681"/>
                  </a:ext>
                </a:extLst>
              </a:tr>
              <a:tr h="1190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Pass/fail Criteria: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can add or cancel his route.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8253674"/>
                  </a:ext>
                </a:extLst>
              </a:tr>
              <a:tr h="595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Data: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route.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0511213"/>
                  </a:ext>
                </a:extLst>
              </a:tr>
              <a:tr h="11824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Procedure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98120" algn="l"/>
                        </a:tabLs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 Result: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387852"/>
                  </a:ext>
                </a:extLst>
              </a:tr>
              <a:tr h="14951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Step1: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 new route to his table of routes.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indicate this failure; 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records unsuccessful attempt in the database; 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prompts the user to try again.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08263"/>
                  </a:ext>
                </a:extLst>
              </a:tr>
              <a:tr h="120500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Step2: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cancel a existed route from his table.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indicate success; 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records successful change in the database;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049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09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7809B19-3005-4854-861C-35504684F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82" y="336127"/>
            <a:ext cx="8444204" cy="63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75F31A-60C8-4E3C-816F-ADB10BEB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9526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652">
                  <a:extLst>
                    <a:ext uri="{9D8B030D-6E8A-4147-A177-3AD203B41FA5}">
                      <a16:colId xmlns:a16="http://schemas.microsoft.com/office/drawing/2014/main" val="125356116"/>
                    </a:ext>
                  </a:extLst>
                </a:gridCol>
                <a:gridCol w="6849348">
                  <a:extLst>
                    <a:ext uri="{9D8B030D-6E8A-4147-A177-3AD203B41FA5}">
                      <a16:colId xmlns:a16="http://schemas.microsoft.com/office/drawing/2014/main" val="3897082462"/>
                    </a:ext>
                  </a:extLst>
                </a:gridCol>
              </a:tblGrid>
              <a:tr h="4139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UC-2: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route and memo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563625"/>
                  </a:ext>
                </a:extLst>
              </a:tr>
              <a:tr h="4595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Related Requirements: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REQ-2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7200588"/>
                  </a:ext>
                </a:extLst>
              </a:tr>
              <a:tr h="4139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Initiating Actor: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5876530"/>
                  </a:ext>
                </a:extLst>
              </a:tr>
              <a:tr h="7982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Actor’s Goal: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the user has authority to check his notes.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151980"/>
                  </a:ext>
                </a:extLst>
              </a:tr>
              <a:tr h="5992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Participating Actors: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User, Database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8019575"/>
                  </a:ext>
                </a:extLst>
              </a:tr>
              <a:tr h="834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Preconditions: 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have successfully opened the software and logged in.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3735330"/>
                  </a:ext>
                </a:extLst>
              </a:tr>
              <a:tr h="5164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Conditions: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7128439"/>
                  </a:ext>
                </a:extLst>
              </a:tr>
              <a:tr h="7249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of Events for Main Success Scenario: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423793"/>
                  </a:ext>
                </a:extLst>
              </a:tr>
              <a:tr h="4139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1.User open the software.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175609"/>
                  </a:ext>
                </a:extLst>
              </a:tr>
              <a:tr h="8554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&lt;--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2.User enter the username and password and log in.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830772"/>
                  </a:ext>
                </a:extLst>
              </a:tr>
              <a:tr h="8278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 </a:t>
                      </a:r>
                      <a:endParaRPr lang="zh-CN" altLang="en-US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3.User check his notes and memo recently.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498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20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03D52AD-DD2A-4643-BE1C-BE9F95887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434945"/>
              </p:ext>
            </p:extLst>
          </p:nvPr>
        </p:nvGraphicFramePr>
        <p:xfrm>
          <a:off x="0" y="0"/>
          <a:ext cx="12192000" cy="6858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9360">
                  <a:extLst>
                    <a:ext uri="{9D8B030D-6E8A-4147-A177-3AD203B41FA5}">
                      <a16:colId xmlns:a16="http://schemas.microsoft.com/office/drawing/2014/main" val="2804919935"/>
                    </a:ext>
                  </a:extLst>
                </a:gridCol>
                <a:gridCol w="6732640">
                  <a:extLst>
                    <a:ext uri="{9D8B030D-6E8A-4147-A177-3AD203B41FA5}">
                      <a16:colId xmlns:a16="http://schemas.microsoft.com/office/drawing/2014/main" val="61183187"/>
                    </a:ext>
                  </a:extLst>
                </a:gridCol>
              </a:tblGrid>
              <a:tr h="75023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Test-case Identifier: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TC-2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698429"/>
                  </a:ext>
                </a:extLst>
              </a:tr>
              <a:tr h="75023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Tested: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UC-2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840681"/>
                  </a:ext>
                </a:extLst>
              </a:tr>
              <a:tr h="150046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Pass/fail Criteria: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the user can check his notes and routes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8253674"/>
                  </a:ext>
                </a:extLst>
              </a:tr>
              <a:tr h="75023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Data: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0511213"/>
                  </a:ext>
                </a:extLst>
              </a:tr>
              <a:tr h="104827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Procedure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  <a:tabLst>
                          <a:tab pos="198120" algn="l"/>
                        </a:tabLs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 Result: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387852"/>
                  </a:ext>
                </a:extLst>
              </a:tr>
              <a:tr h="118809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Step1: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check his own routes and notes.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allows access.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08263"/>
                  </a:ext>
                </a:extLst>
              </a:tr>
              <a:tr h="87048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Step2: 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other person except the user try to check the user’s recent routes.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reject his application.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049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54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246088-8E42-493E-AB67-916A2779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01" y="573837"/>
            <a:ext cx="9441998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9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2507</Words>
  <Application>Microsoft Office PowerPoint</Application>
  <PresentationFormat>宽屏</PresentationFormat>
  <Paragraphs>516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Traceability Matrix: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以勒</dc:creator>
  <cp:lastModifiedBy>罗致远</cp:lastModifiedBy>
  <cp:revision>14</cp:revision>
  <dcterms:created xsi:type="dcterms:W3CDTF">2021-04-04T09:04:55Z</dcterms:created>
  <dcterms:modified xsi:type="dcterms:W3CDTF">2021-04-04T10:32:07Z</dcterms:modified>
</cp:coreProperties>
</file>