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60" r:id="rId6"/>
    <p:sldId id="271" r:id="rId7"/>
    <p:sldId id="273" r:id="rId8"/>
    <p:sldId id="261" r:id="rId9"/>
    <p:sldId id="272" r:id="rId10"/>
    <p:sldId id="274" r:id="rId11"/>
    <p:sldId id="263" r:id="rId12"/>
    <p:sldId id="275" r:id="rId13"/>
    <p:sldId id="276" r:id="rId14"/>
    <p:sldId id="264" r:id="rId15"/>
    <p:sldId id="277" r:id="rId16"/>
    <p:sldId id="278" r:id="rId17"/>
    <p:sldId id="266" r:id="rId18"/>
    <p:sldId id="279" r:id="rId19"/>
    <p:sldId id="280" r:id="rId20"/>
    <p:sldId id="267" r:id="rId21"/>
    <p:sldId id="281" r:id="rId22"/>
    <p:sldId id="282" r:id="rId23"/>
    <p:sldId id="268" r:id="rId24"/>
    <p:sldId id="283" r:id="rId25"/>
    <p:sldId id="286" r:id="rId26"/>
    <p:sldId id="269" r:id="rId27"/>
    <p:sldId id="284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C3894-C242-491C-8EB2-B52BA141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C02B6-97D6-46FB-BD73-9F95484C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1E9B8-05C7-4998-823B-9BCE56B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6789E-C3F7-4759-8BF6-91AA9D0E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DD5CA-200C-474A-A340-1C22D3B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57DB-F741-4293-B8C5-31B9269B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58006-9F9E-4EC6-94C7-A4197879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6257-D6BA-49FA-9C92-2FE796A1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48426-337F-479C-8CD0-1D8CA287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6CA50-8F3A-4DF8-9872-3686798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0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EEF0C-88D2-4081-A34C-9D23989E9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1D51D-C9CA-4DB7-98DF-9B5A3795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8C223-B194-4E02-A711-6A7EE72B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99A27-099D-4D22-B807-1C2711A3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B09C6-A625-4C74-98FF-73A2BE7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98E9-C6F6-4EAD-AC37-0F211888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1DC84-C59C-4C35-82F0-66C48679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70613-6E3B-48E9-80C9-06B094ED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BC2A6-4B54-4D2F-97EB-A5FFB63A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AB07-D1A6-4A4F-8497-A37759EE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1C21-5E9D-4AA3-B185-BAB3A91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9E48B-6DE5-48E3-9FF4-BBC70790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2C063-28A6-4863-8560-433AA45F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C2AF5-F535-4B63-8518-647B3885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99890-7FE5-4CEC-835F-98D5305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7C2D-37C8-4DE2-94D6-784F5C8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369B0-9EC3-4922-BEDD-AAE58EF6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B0E79-3CEC-4C21-85A9-AC19333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5FC86-8DC0-4102-AB10-FED4F30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94674-D8A0-449F-8C73-661C651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EC69B-16CD-4634-AEE4-9153FB86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896C-7444-45E0-81A1-A821D423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EBB27-86FC-4DC2-8B73-32CCE064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F0DF5-DBF2-4EAF-9CC9-0D6B63DF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E2906B-2D1C-49B4-92AE-B6A668FEE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9ADEA-E483-440C-BEB0-EA20AE73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EBE75-ECEB-40F2-8341-13A28EB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E14B3-3495-4B9D-9A9D-974443FC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96EA9-17F5-4CEF-BDCB-881B72A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3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A6E2-3851-495B-8392-302CFFD5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760CB-ECD4-435D-9964-3F6628E5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F581A-A5A6-4BC6-A411-2A00D30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6A883-B019-4B19-B026-EE73F13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A5C9D-0FF6-476A-A36C-81844EE2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EBBF0-082E-4927-8B0A-E8487C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C9579-23E4-459E-8D1E-74949DBB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3F3E-F44E-4FB1-A27C-B68DF01E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C6639-7CE2-4ED5-B735-7AEE6EC1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D6C7-34A5-45A5-88C7-9C41BB19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59F96-5141-4967-B977-E837DB87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AD693-2760-4447-8EF2-33590209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385FD-2B53-4FF4-BF4B-BF697FA2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C479C-1B68-4EB8-B5E3-ABAE1A2C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36746-26EF-4DE6-AF54-789514FDA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51138-92E3-42D2-A06B-D8BE8761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42641-96DF-449E-B898-FCE3BF6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16DED-6C39-4758-98E5-0E5F9809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8BB86-8E53-49F0-92AE-74D1F830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EA29F2-F40F-4F3F-A586-B79B30E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5420-4688-4840-966B-5093993F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1561-6F52-429C-A2F4-3D7B1FDF7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0B53-666B-4D8C-BD4D-C8BC2364D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894D-CCE0-4A0F-B5C2-79BCF7D0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1060DB-7135-4B60-BF0E-DC68BE537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32980"/>
              </p:ext>
            </p:extLst>
          </p:nvPr>
        </p:nvGraphicFramePr>
        <p:xfrm>
          <a:off x="1079770" y="909878"/>
          <a:ext cx="9855740" cy="5852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548">
                  <a:extLst>
                    <a:ext uri="{9D8B030D-6E8A-4147-A177-3AD203B41FA5}">
                      <a16:colId xmlns:a16="http://schemas.microsoft.com/office/drawing/2014/main" val="105224656"/>
                    </a:ext>
                  </a:extLst>
                </a:gridCol>
                <a:gridCol w="7560914">
                  <a:extLst>
                    <a:ext uri="{9D8B030D-6E8A-4147-A177-3AD203B41FA5}">
                      <a16:colId xmlns:a16="http://schemas.microsoft.com/office/drawing/2014/main" val="2034270903"/>
                    </a:ext>
                  </a:extLst>
                </a:gridCol>
                <a:gridCol w="885278">
                  <a:extLst>
                    <a:ext uri="{9D8B030D-6E8A-4147-A177-3AD203B41FA5}">
                      <a16:colId xmlns:a16="http://schemas.microsoft.com/office/drawing/2014/main" val="841535484"/>
                    </a:ext>
                  </a:extLst>
                </a:gridCol>
              </a:tblGrid>
              <a:tr h="262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Identifier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 Story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131206701"/>
                  </a:ext>
                </a:extLst>
              </a:tr>
              <a:tr h="379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I can add a new route on my account whenever I want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542913472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only myself have access to check my routes and notes recently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357404438"/>
                  </a:ext>
                </a:extLst>
              </a:tr>
              <a:tr h="507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I can change and cancelled my route at any time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31531400"/>
                  </a:ext>
                </a:extLst>
              </a:tr>
              <a:tr h="649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System should automatically remind user when he has a route recently.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095284193"/>
                  </a:ext>
                </a:extLst>
              </a:tr>
              <a:tr h="7880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user, I can share my route with my friends in </a:t>
                      </a:r>
                      <a:r>
                        <a:rPr lang="en-US" sz="1800" kern="100" dirty="0" err="1">
                          <a:effectLst/>
                        </a:rPr>
                        <a:t>Wechat</a:t>
                      </a:r>
                      <a:r>
                        <a:rPr lang="en-US" sz="1800" kern="100" dirty="0">
                          <a:effectLst/>
                        </a:rPr>
                        <a:t>. Friends can know our daily route by sharing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025652713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 who is 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Choister</a:t>
                      </a:r>
                      <a:r>
                        <a:rPr lang="en-US" sz="1600" kern="100" dirty="0">
                          <a:effectLst/>
                        </a:rPr>
                        <a:t>, The system recommends the arrangement for the day according to the user's recent schedule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915017536"/>
                  </a:ext>
                </a:extLst>
              </a:tr>
              <a:tr h="900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user, I can record my everyday-mood on the </a:t>
                      </a:r>
                      <a:r>
                        <a:rPr lang="en-US" sz="1800" kern="100" dirty="0" err="1">
                          <a:effectLst/>
                        </a:rPr>
                        <a:t>calender</a:t>
                      </a:r>
                      <a:r>
                        <a:rPr lang="en-US" sz="1800" kern="100" dirty="0">
                          <a:effectLst/>
                        </a:rPr>
                        <a:t>(such as sad, bravo, just so so)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2024940400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</a:t>
                      </a:r>
                      <a:r>
                        <a:rPr lang="en-US" sz="1800" kern="100" dirty="0" err="1">
                          <a:effectLst/>
                        </a:rPr>
                        <a:t>user,I</a:t>
                      </a:r>
                      <a:r>
                        <a:rPr lang="en-US" sz="1800" kern="100" dirty="0">
                          <a:effectLst/>
                        </a:rPr>
                        <a:t> can upload a file in memo as well as taking some notes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 pts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974590036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System will form diagrams through analyzing user</a:t>
                      </a:r>
                      <a:r>
                        <a:rPr lang="zh-CN" sz="1800" kern="100">
                          <a:effectLst/>
                        </a:rPr>
                        <a:t>’</a:t>
                      </a:r>
                      <a:r>
                        <a:rPr lang="en-US" sz="1800" kern="100">
                          <a:effectLst/>
                        </a:rPr>
                        <a:t>s schedule monthly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 pts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408211401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5DC7C2E-A7BA-46A0-9230-C72A11DD6438}"/>
              </a:ext>
            </a:extLst>
          </p:cNvPr>
          <p:cNvSpPr txBox="1"/>
          <p:nvPr/>
        </p:nvSpPr>
        <p:spPr>
          <a:xfrm>
            <a:off x="4027252" y="243191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User Story Requirements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7677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246088-8E42-493E-AB67-916A2779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573837"/>
            <a:ext cx="944199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70251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UC-3: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Reminder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22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automatically reminds user when he recently has a route.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User,Database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556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added routes(including information about time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and so on) into the database.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button so that users can decide whether the route needs reminding or not  when it is being added and the user choose ‘Needing Reminder’.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2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is adding a new event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menu of editing memo.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93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presses the choice of ‘Needing Reminder’ and chooses when system should remind and the frequency of alerting.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4.save the state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622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5.System pops up the windows of reminding showing the event been added and approaching.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27580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6.User presses the confirming button.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42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6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7442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TC-3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UC-3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779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reminder performs seasonably and accurately.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9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169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add a new event and choose ‘No Needing’ to wait if the system will remind.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doesn’t perform as a reminder.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02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add a new event and choose ‘Needing Reminding’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reminds in accurate time and frequency.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1559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Step3:add a new event which has been set as needing and then Turn it into ‘No needing’.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doesn’t remind.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79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add a new event and choose ‘Needing Reminding’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reminds in the modified way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77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4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08CC63-33EA-4F45-88FB-BE7E86A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05" y="289249"/>
            <a:ext cx="7547281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715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481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UC-4: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sharing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484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Friend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share your daily routine with friends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454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205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Friends need to be authorized before view user’s route.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system displays user’s route to friends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5848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 see what’s going on in real time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746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581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grants permission to friends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57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System: signals to display user’s route to friends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69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changes route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show these changes to friend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5571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TC-4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UC-4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979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friends can actually see what’s going on with user after having been authorized.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</a:t>
                      </a:r>
                      <a:r>
                        <a:rPr lang="en-US" altLang="zh-CN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route,authorizing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46977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access to friend’s account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reminds you can see user’s route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113343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give access to friend’s account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warns that you can’s have access to seeing other’s route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1181091">
                <a:tc>
                  <a:txBody>
                    <a:bodyPr/>
                    <a:lstStyle/>
                    <a:p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what happened after Step 1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display you your friend’s route in real time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DBF8C-2F77-4505-9113-467A0F427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261" y="205273"/>
            <a:ext cx="9563878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792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4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6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sharing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445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439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user find a best choice.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71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986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the jurisdiction to add routes.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Screen displays a recommendation button to bring the user to the recommendation page.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route selected by the user will be recorded in the database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press the button which enables user to enter the interface of recommendation.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473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System shows "auto-recommend" and "custom" buttons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selects recommended routes, or the system randomly selects user-defined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410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Shows a confirmation pop-up for the user to confirm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User selects the confirm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014174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6.include::</a:t>
                      </a:r>
                      <a:r>
                        <a:rPr lang="en-US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Add_route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(UC-1)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9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0389"/>
              </p:ext>
            </p:extLst>
          </p:nvPr>
        </p:nvGraphicFramePr>
        <p:xfrm>
          <a:off x="1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1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971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successfully selects a recommended route and the route is added to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337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014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button which enables users to enter the interface of recommendation.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" auto-recommend" and "custom" buttons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743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Select the " auto-recommend"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relevant pages for users to select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703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Select any of the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a confirmation pop-up for the user to confirm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Select the "customize "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relevant page for users to fill in the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Step5: Select the submit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Randomly recommend a route  and ask for confirmation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649458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Step6: Select the confirmation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route is added to the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3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8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2FB412-01BC-4461-8D3C-CBECA4EF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61" y="54664"/>
            <a:ext cx="4758611" cy="68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FFE4A3-F7FA-4ABA-8901-30A70966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8002"/>
              </p:ext>
            </p:extLst>
          </p:nvPr>
        </p:nvGraphicFramePr>
        <p:xfrm>
          <a:off x="205902" y="1021403"/>
          <a:ext cx="11780196" cy="5620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262">
                  <a:extLst>
                    <a:ext uri="{9D8B030D-6E8A-4147-A177-3AD203B41FA5}">
                      <a16:colId xmlns:a16="http://schemas.microsoft.com/office/drawing/2014/main" val="3536879615"/>
                    </a:ext>
                  </a:extLst>
                </a:gridCol>
                <a:gridCol w="4582427">
                  <a:extLst>
                    <a:ext uri="{9D8B030D-6E8A-4147-A177-3AD203B41FA5}">
                      <a16:colId xmlns:a16="http://schemas.microsoft.com/office/drawing/2014/main" val="868741555"/>
                    </a:ext>
                  </a:extLst>
                </a:gridCol>
                <a:gridCol w="2354094">
                  <a:extLst>
                    <a:ext uri="{9D8B030D-6E8A-4147-A177-3AD203B41FA5}">
                      <a16:colId xmlns:a16="http://schemas.microsoft.com/office/drawing/2014/main" val="2372061647"/>
                    </a:ext>
                  </a:extLst>
                </a:gridCol>
                <a:gridCol w="3521413">
                  <a:extLst>
                    <a:ext uri="{9D8B030D-6E8A-4147-A177-3AD203B41FA5}">
                      <a16:colId xmlns:a16="http://schemas.microsoft.com/office/drawing/2014/main" val="2381834557"/>
                    </a:ext>
                  </a:extLst>
                </a:gridCol>
              </a:tblGrid>
              <a:tr h="640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Initiator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Initiator</a:t>
                      </a:r>
                      <a:r>
                        <a:rPr lang="zh-CN" sz="1800" kern="100" dirty="0">
                          <a:effectLst/>
                        </a:rPr>
                        <a:t>’</a:t>
                      </a:r>
                      <a:r>
                        <a:rPr lang="en-US" sz="1800" kern="100" dirty="0">
                          <a:effectLst/>
                        </a:rPr>
                        <a:t>s Goal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Participants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 Case Name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974331"/>
                  </a:ext>
                </a:extLst>
              </a:tr>
              <a:tr h="604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add, check, change cancel routes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User, 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 Arrangement(UC-1)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337584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Check your note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View route and memo(UC-2)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894864"/>
                  </a:ext>
                </a:extLst>
              </a:tr>
              <a:tr h="576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Remind user what to do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Reminder(UC-3)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6907"/>
                  </a:ext>
                </a:extLst>
              </a:tr>
              <a:tr h="640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Friend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Sharing user</a:t>
                      </a:r>
                      <a:r>
                        <a:rPr lang="zh-CN" sz="1800" kern="100" dirty="0">
                          <a:effectLst/>
                        </a:rPr>
                        <a:t>’</a:t>
                      </a:r>
                      <a:r>
                        <a:rPr lang="en-US" sz="1800" kern="100" dirty="0">
                          <a:effectLst/>
                        </a:rPr>
                        <a:t>s route with his friends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Route-sharing(UC-4)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175729"/>
                  </a:ext>
                </a:extLst>
              </a:tr>
              <a:tr h="703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 help user find a best choice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Route-recommendation(UC-5)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768805"/>
                  </a:ext>
                </a:extLst>
              </a:tr>
              <a:tr h="790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record daily mood and draw a monthly conclusion with a diagram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Database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Record your life(UC-6)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272173"/>
                  </a:ext>
                </a:extLst>
              </a:tr>
              <a:tr h="581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 takes notes, upload file and photo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Database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Memo(UC-7)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136303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Input username and password to login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 ,Database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Login(UC-8)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7166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282518-8554-4E23-A76F-E00E0AACFFE5}"/>
              </a:ext>
            </a:extLst>
          </p:cNvPr>
          <p:cNvSpPr txBox="1"/>
          <p:nvPr/>
        </p:nvSpPr>
        <p:spPr>
          <a:xfrm>
            <a:off x="4338537" y="340468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Deriving Use Cases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924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35006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4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6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61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UC-6: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your life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40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REQ-3,7,9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636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record everyday-mood and draw a monthly conclusion with a diagram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279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1.Routes exist in the database.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user has the jurisdiction to add and cancel everyday-mood.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3.Routes can be classified in specific ways.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Everyday-mood added or deleted successfully; according to route type, database draws different charts.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19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252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presses the button to select the mood of the day.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4342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2.Successfully added and displayed.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486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3.The user presses the button to select the chart to view.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4.System analyzes the chart according to the selected type.</a:t>
                      </a: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chart to the database.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319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can view chart successfully.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31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81660"/>
              </p:ext>
            </p:extLst>
          </p:nvPr>
        </p:nvGraphicFramePr>
        <p:xfrm>
          <a:off x="1" y="0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197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everyday-mood added successfully;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chart correspond to the time and label in route.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route, authorizing, time, time plug-in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16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251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1:Users enter the route of the day, click the add mood button and select different mood tags.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the selection is successful, the window of adding success will be displayed; otherwise, the window of adding failure will be displayed.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16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2:Click the chart button and select different charts to display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display different tables (line chart, bar chart, etc.)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867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3:Select chart for different months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route chart for different months.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98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4:Select category tag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chart showing the label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7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5FF925-12D1-47C1-A792-F30B7326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18" y="149290"/>
            <a:ext cx="6868259" cy="66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8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3877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UC-7: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Memo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REQ-7,8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takes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notes,upload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photo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106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the jurisdiction to take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notes,upload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photo.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button which enables user to enter the interface of memo.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the user has uploaded should be stored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press the button which enables user to enter the interface of memo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menu of editing memo.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press the takes notes button and write in some words.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4.Show and save the words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5.User press the upload file button and upload a file.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014174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6.Show and save the file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7.User press the upload photo button and upload a photo.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172761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8.Show and save the photo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24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5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4137"/>
              </p:ext>
            </p:extLst>
          </p:nvPr>
        </p:nvGraphicFramePr>
        <p:xfrm>
          <a:off x="0" y="1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TC-7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UC-7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197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buttons related to this model can run successfully.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files and photos.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16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251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1:Press the button which enables users to enter the interface of memo.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menu of editing memo.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16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Press the takes notes button and write in some 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notes and we can see the notes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867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Press the upload file button and upload a file.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file and we can see the file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98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Press the upload photo button and upload a photo.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photo and we can see the photo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8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7DFE1-F0DB-4C1D-B5CF-A4C661AC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8" y="132080"/>
            <a:ext cx="6344554" cy="67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3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30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UC-8: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83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login the software and get the limits of authority to check or modify his/her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3668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set of valid username and passwords in the system database is non-empty.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menu of login with the blocks to put in username and passwords.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554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login menu.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enter the username and passwords.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683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4.If the password is right enter the main menu.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0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4295"/>
              </p:ext>
            </p:extLst>
          </p:nvPr>
        </p:nvGraphicFramePr>
        <p:xfrm>
          <a:off x="1" y="0"/>
          <a:ext cx="12191999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TC-8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UC-8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355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passes if the user enters a username and the right passwords that is contained in the database. And enter the main menu successfully.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route, authorizing, time, time plug-in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41582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Put in a wrong username which is not in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the username can not be found.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1036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Put in a right username which is in the database but wrong passwords.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the passwords is wrong.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981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Put in a right username and a right passwords which are in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both the username and the passwords are correct and enters into the main menu.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3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92D8B5-6D04-4D59-9A53-33A1B07C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39" y="83600"/>
            <a:ext cx="6912829" cy="67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4BE5-BFF3-4B9D-983C-1650673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83" y="216334"/>
            <a:ext cx="10515600" cy="1325563"/>
          </a:xfrm>
        </p:spPr>
        <p:txBody>
          <a:bodyPr/>
          <a:lstStyle/>
          <a:p>
            <a:r>
              <a:rPr lang="en-US" altLang="zh-CN" dirty="0"/>
              <a:t>Traceability Matrix: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FEB2B66-5852-4D5B-BF24-870CA1C03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342668"/>
              </p:ext>
            </p:extLst>
          </p:nvPr>
        </p:nvGraphicFramePr>
        <p:xfrm>
          <a:off x="1049613" y="1129626"/>
          <a:ext cx="10876546" cy="572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504">
                  <a:extLst>
                    <a:ext uri="{9D8B030D-6E8A-4147-A177-3AD203B41FA5}">
                      <a16:colId xmlns:a16="http://schemas.microsoft.com/office/drawing/2014/main" val="27951835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221182657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2463175113"/>
                    </a:ext>
                  </a:extLst>
                </a:gridCol>
                <a:gridCol w="1129118">
                  <a:extLst>
                    <a:ext uri="{9D8B030D-6E8A-4147-A177-3AD203B41FA5}">
                      <a16:colId xmlns:a16="http://schemas.microsoft.com/office/drawing/2014/main" val="2371824492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343129104"/>
                    </a:ext>
                  </a:extLst>
                </a:gridCol>
                <a:gridCol w="1262830">
                  <a:extLst>
                    <a:ext uri="{9D8B030D-6E8A-4147-A177-3AD203B41FA5}">
                      <a16:colId xmlns:a16="http://schemas.microsoft.com/office/drawing/2014/main" val="3084659199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2854235602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2216405852"/>
                    </a:ext>
                  </a:extLst>
                </a:gridCol>
                <a:gridCol w="1231766">
                  <a:extLst>
                    <a:ext uri="{9D8B030D-6E8A-4147-A177-3AD203B41FA5}">
                      <a16:colId xmlns:a16="http://schemas.microsoft.com/office/drawing/2014/main" val="2541207734"/>
                    </a:ext>
                  </a:extLst>
                </a:gridCol>
              </a:tblGrid>
              <a:tr h="608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Req’t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54083"/>
                  </a:ext>
                </a:extLst>
              </a:tr>
              <a:tr h="4701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128794"/>
                  </a:ext>
                </a:extLst>
              </a:tr>
              <a:tr h="587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096913"/>
                  </a:ext>
                </a:extLst>
              </a:tr>
              <a:tr h="508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01390"/>
                  </a:ext>
                </a:extLst>
              </a:tr>
              <a:tr h="65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479606"/>
                  </a:ext>
                </a:extLst>
              </a:tr>
              <a:tr h="569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465956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25561"/>
                  </a:ext>
                </a:extLst>
              </a:tr>
              <a:tr h="52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980945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549096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639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D53F6C-8F18-4C86-A5F4-0B426A05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59528" y="-91442"/>
            <a:ext cx="2593190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Traceability Matrix: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9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CBFF-520C-449E-AE8A-31769AA4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分工情况：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C384FAC-3B01-4892-B95B-AADDDC0E8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53427"/>
              </p:ext>
            </p:extLst>
          </p:nvPr>
        </p:nvGraphicFramePr>
        <p:xfrm>
          <a:off x="1363133" y="2125133"/>
          <a:ext cx="7319222" cy="436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762">
                  <a:extLst>
                    <a:ext uri="{9D8B030D-6E8A-4147-A177-3AD203B41FA5}">
                      <a16:colId xmlns:a16="http://schemas.microsoft.com/office/drawing/2014/main" val="3748946470"/>
                    </a:ext>
                  </a:extLst>
                </a:gridCol>
                <a:gridCol w="6334460">
                  <a:extLst>
                    <a:ext uri="{9D8B030D-6E8A-4147-A177-3AD203B41FA5}">
                      <a16:colId xmlns:a16="http://schemas.microsoft.com/office/drawing/2014/main" val="1132598562"/>
                    </a:ext>
                  </a:extLst>
                </a:gridCol>
              </a:tblGrid>
              <a:tr h="690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罗致远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UC-4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user case diagram,</a:t>
                      </a:r>
                      <a:r>
                        <a:rPr lang="en-US" sz="1050" kern="100">
                          <a:effectLst/>
                        </a:rPr>
                        <a:t> </a:t>
                      </a:r>
                      <a:r>
                        <a:rPr lang="en-US" sz="1400" kern="100">
                          <a:effectLst/>
                        </a:rPr>
                        <a:t>traceability matrix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791761"/>
                  </a:ext>
                </a:extLst>
              </a:tr>
              <a:tr h="732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汪文烨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5875" algn="l"/>
                        </a:tabLst>
                      </a:pPr>
                      <a:r>
                        <a:rPr lang="en-US" sz="1600" kern="100">
                          <a:effectLst/>
                        </a:rPr>
                        <a:t>	UC-3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906185"/>
                  </a:ext>
                </a:extLst>
              </a:tr>
              <a:tr h="790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陈子浩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UC-7,8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837011"/>
                  </a:ext>
                </a:extLst>
              </a:tr>
              <a:tr h="701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倪袁成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UC1,2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791414"/>
                  </a:ext>
                </a:extLst>
              </a:tr>
              <a:tr h="8060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陈以勒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UC-5,PPT</a:t>
                      </a:r>
                      <a:r>
                        <a:rPr lang="zh-CN" sz="1600" kern="100">
                          <a:effectLst/>
                        </a:rPr>
                        <a:t>整理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47151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张馨遇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UC-6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95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7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75F31A-60C8-4E3C-816F-ADB10BEB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636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652">
                  <a:extLst>
                    <a:ext uri="{9D8B030D-6E8A-4147-A177-3AD203B41FA5}">
                      <a16:colId xmlns:a16="http://schemas.microsoft.com/office/drawing/2014/main" val="125356116"/>
                    </a:ext>
                  </a:extLst>
                </a:gridCol>
                <a:gridCol w="6849348">
                  <a:extLst>
                    <a:ext uri="{9D8B030D-6E8A-4147-A177-3AD203B41FA5}">
                      <a16:colId xmlns:a16="http://schemas.microsoft.com/office/drawing/2014/main" val="3897082462"/>
                    </a:ext>
                  </a:extLst>
                </a:gridCol>
              </a:tblGrid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UC-1: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Management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563625"/>
                  </a:ext>
                </a:extLst>
              </a:tr>
              <a:tr h="459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200588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76530"/>
                  </a:ext>
                </a:extLst>
              </a:tr>
              <a:tr h="798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add, check, change and cancel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151980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19575"/>
                  </a:ext>
                </a:extLst>
              </a:tr>
              <a:tr h="834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successfully opened the software and logged 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735330"/>
                  </a:ext>
                </a:extLst>
              </a:tr>
              <a:tr h="516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128439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423793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175609"/>
                  </a:ext>
                </a:extLst>
              </a:tr>
              <a:tr h="855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2.User enter the username and password and log in.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30772"/>
                  </a:ext>
                </a:extLst>
              </a:tr>
              <a:tr h="827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makes some change to his route by virtue of this software.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9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3D52AD-DD2A-4643-BE1C-BE9F95887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3630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2804919935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61183187"/>
                    </a:ext>
                  </a:extLst>
                </a:gridCol>
              </a:tblGrid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98429"/>
                  </a:ext>
                </a:extLst>
              </a:tr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UC-1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40681"/>
                  </a:ext>
                </a:extLst>
              </a:tr>
              <a:tr h="1190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 add or cancel his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253674"/>
                  </a:ext>
                </a:extLst>
              </a:tr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11213"/>
                  </a:ext>
                </a:extLst>
              </a:tr>
              <a:tr h="1182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87852"/>
                  </a:ext>
                </a:extLst>
              </a:tr>
              <a:tr h="1495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new route to his table of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indicate this failure;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 unsuccessful attempt in the database;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prompts the user to try again.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08263"/>
                  </a:ext>
                </a:extLst>
              </a:tr>
              <a:tr h="12050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 a existed route from his table.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indicate success;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 successful change in the database;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9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809B19-3005-4854-861C-35504684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2" y="336127"/>
            <a:ext cx="8444204" cy="63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75F31A-60C8-4E3C-816F-ADB10BEB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952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652">
                  <a:extLst>
                    <a:ext uri="{9D8B030D-6E8A-4147-A177-3AD203B41FA5}">
                      <a16:colId xmlns:a16="http://schemas.microsoft.com/office/drawing/2014/main" val="125356116"/>
                    </a:ext>
                  </a:extLst>
                </a:gridCol>
                <a:gridCol w="6849348">
                  <a:extLst>
                    <a:ext uri="{9D8B030D-6E8A-4147-A177-3AD203B41FA5}">
                      <a16:colId xmlns:a16="http://schemas.microsoft.com/office/drawing/2014/main" val="3897082462"/>
                    </a:ext>
                  </a:extLst>
                </a:gridCol>
              </a:tblGrid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UC-2: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route and memo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563625"/>
                  </a:ext>
                </a:extLst>
              </a:tr>
              <a:tr h="459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200588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76530"/>
                  </a:ext>
                </a:extLst>
              </a:tr>
              <a:tr h="798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user has authority to check his notes.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151980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19575"/>
                  </a:ext>
                </a:extLst>
              </a:tr>
              <a:tr h="834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successfully opened the software and logged 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735330"/>
                  </a:ext>
                </a:extLst>
              </a:tr>
              <a:tr h="516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128439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423793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175609"/>
                  </a:ext>
                </a:extLst>
              </a:tr>
              <a:tr h="855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2.User enter the username and password and log in.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30772"/>
                  </a:ext>
                </a:extLst>
              </a:tr>
              <a:tr h="827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check his notes and memo recently.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0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3D52AD-DD2A-4643-BE1C-BE9F95887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34945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2804919935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61183187"/>
                    </a:ext>
                  </a:extLst>
                </a:gridCol>
              </a:tblGrid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98429"/>
                  </a:ext>
                </a:extLst>
              </a:tr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40681"/>
                  </a:ext>
                </a:extLst>
              </a:tr>
              <a:tr h="15004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user can check his notes and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253674"/>
                  </a:ext>
                </a:extLst>
              </a:tr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11213"/>
                  </a:ext>
                </a:extLst>
              </a:tr>
              <a:tr h="10482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87852"/>
                  </a:ext>
                </a:extLst>
              </a:tr>
              <a:tr h="11880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check his own routes and notes.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allows access.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08263"/>
                  </a:ext>
                </a:extLst>
              </a:tr>
              <a:tr h="87048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other person except the user try to check the user’s recent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reject his application.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9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54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2540</Words>
  <Application>Microsoft Office PowerPoint</Application>
  <PresentationFormat>宽屏</PresentationFormat>
  <Paragraphs>529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Traceability Matrix: </vt:lpstr>
      <vt:lpstr>分工情况：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以勒</dc:creator>
  <cp:lastModifiedBy>罗致远</cp:lastModifiedBy>
  <cp:revision>15</cp:revision>
  <dcterms:created xsi:type="dcterms:W3CDTF">2021-04-04T09:04:55Z</dcterms:created>
  <dcterms:modified xsi:type="dcterms:W3CDTF">2021-04-04T11:45:12Z</dcterms:modified>
</cp:coreProperties>
</file>