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obster"/>
      <p:regular r:id="rId11"/>
    </p:embeddedFont>
    <p:embeddedFont>
      <p:font typeface="Pacifico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obster-regular.fntdata"/><Relationship Id="rId10" Type="http://schemas.openxmlformats.org/officeDocument/2006/relationships/slide" Target="slides/slide5.xml"/><Relationship Id="rId12" Type="http://schemas.openxmlformats.org/officeDocument/2006/relationships/font" Target="fonts/Pacifico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544f55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544f55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44f55f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544f55f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Database??? testing??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544f55f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544f55f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cd09a8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6cd09a8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38800" y="514825"/>
            <a:ext cx="5066400" cy="17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rgbClr val="A64D79"/>
                </a:solidFill>
                <a:latin typeface="Lobster"/>
                <a:ea typeface="Lobster"/>
                <a:cs typeface="Lobster"/>
                <a:sym typeface="Lobster"/>
              </a:rPr>
              <a:t>Jam Jelly</a:t>
            </a:r>
            <a:endParaRPr sz="7600">
              <a:solidFill>
                <a:srgbClr val="A64D79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967450" y="4634150"/>
            <a:ext cx="30906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Created by: Jenna, Ted, Sean and Shelby</a:t>
            </a:r>
            <a:endParaRPr b="1" sz="1400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25" y="2492925"/>
            <a:ext cx="2761100" cy="20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rot="-1005148">
            <a:off x="4990682" y="2437446"/>
            <a:ext cx="3557483" cy="6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74EA7"/>
                </a:solidFill>
                <a:latin typeface="Pacifico"/>
                <a:ea typeface="Pacifico"/>
                <a:cs typeface="Pacifico"/>
                <a:sym typeface="Pacifico"/>
              </a:rPr>
              <a:t>Music that Sticks!!!</a:t>
            </a:r>
            <a:endParaRPr b="1" sz="2900">
              <a:solidFill>
                <a:srgbClr val="674EA7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56000" y="466275"/>
            <a:ext cx="298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Lobster"/>
                <a:ea typeface="Lobster"/>
                <a:cs typeface="Lobster"/>
                <a:sym typeface="Lobster"/>
              </a:rPr>
              <a:t>Jam Jelly</a:t>
            </a:r>
            <a:r>
              <a:rPr lang="en">
                <a:solidFill>
                  <a:srgbClr val="A64D79"/>
                </a:solidFill>
                <a:latin typeface="Lobster"/>
                <a:ea typeface="Lobster"/>
                <a:cs typeface="Lobster"/>
                <a:sym typeface="Lobster"/>
              </a:rPr>
              <a:t> - </a:t>
            </a:r>
            <a:r>
              <a:rPr lang="en">
                <a:solidFill>
                  <a:srgbClr val="A64D79"/>
                </a:solidFill>
                <a:latin typeface="Lobster"/>
                <a:ea typeface="Lobster"/>
                <a:cs typeface="Lobster"/>
                <a:sym typeface="Lobster"/>
              </a:rPr>
              <a:t>Overview</a:t>
            </a:r>
            <a:endParaRPr>
              <a:solidFill>
                <a:srgbClr val="A64D79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Uses the Spotify API (</a:t>
            </a:r>
            <a:r>
              <a:rPr b="1" lang="en" u="sng">
                <a:solidFill>
                  <a:srgbClr val="6FFFF2"/>
                </a:solidFill>
                <a:latin typeface="Calibri"/>
                <a:ea typeface="Calibri"/>
                <a:cs typeface="Calibri"/>
                <a:sym typeface="Calibri"/>
              </a:rPr>
              <a:t>https://developer.spotify.com/</a:t>
            </a: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) to generate song recommendations based on a song or artist search query.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Users can broaden their music library by listening to related artists or songs with similar musicality.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Visual depictions of each query, via a radar chart, are given so users can better understand their own unique music preferences.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The Spotify API returns audio analysis for every recommended song.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Danceability</a:t>
            </a:r>
            <a:endParaRPr sz="1400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○"/>
            </a:pPr>
            <a:r>
              <a:rPr lang="en" sz="1400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Valence</a:t>
            </a:r>
            <a:endParaRPr sz="1400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○"/>
            </a:pPr>
            <a:r>
              <a:rPr lang="en" sz="1400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endParaRPr sz="1400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○"/>
            </a:pPr>
            <a:r>
              <a:rPr lang="en" sz="1400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Liveness</a:t>
            </a:r>
            <a:endParaRPr sz="1400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○"/>
            </a:pPr>
            <a:r>
              <a:rPr lang="en" sz="1400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Loudness</a:t>
            </a:r>
            <a:endParaRPr sz="1400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ct val="100000"/>
              <a:buFont typeface="Calibri"/>
              <a:buChar char="○"/>
            </a:pPr>
            <a:r>
              <a:rPr lang="en" sz="1400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Instrumentalness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1268" l="0" r="9893" t="0"/>
          <a:stretch/>
        </p:blipFill>
        <p:spPr>
          <a:xfrm>
            <a:off x="311700" y="354424"/>
            <a:ext cx="580550" cy="6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956600" y="490288"/>
            <a:ext cx="778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Lobster"/>
                <a:ea typeface="Lobster"/>
                <a:cs typeface="Lobster"/>
                <a:sym typeface="Lobster"/>
              </a:rPr>
              <a:t>Jam Jelly - Tools and Tech</a:t>
            </a:r>
            <a:endParaRPr>
              <a:solidFill>
                <a:srgbClr val="A64D79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Project tracking/Version control: Slack, Git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Grade: A+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Languages/Frameworks: Python, Django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Grade: A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Hosting: Heroku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Grade: B-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Graphics: Adobe Illustrator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Grade: A+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Editors: VS Code, Sublime Text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Grade: A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1268" l="0" r="9893" t="0"/>
          <a:stretch/>
        </p:blipFill>
        <p:spPr>
          <a:xfrm>
            <a:off x="311700" y="383149"/>
            <a:ext cx="580550" cy="6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971825" y="445025"/>
            <a:ext cx="48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Lobster"/>
                <a:ea typeface="Lobster"/>
                <a:cs typeface="Lobster"/>
                <a:sym typeface="Lobster"/>
              </a:rPr>
              <a:t>Jam Jelly - Challenges and Setbacks</a:t>
            </a:r>
            <a:endParaRPr>
              <a:solidFill>
                <a:srgbClr val="A64D79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4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Interfacing with Spotify API.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Obtaining client id and secret.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■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https://developer.spotify.com/dashboard/applications)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Parsing Spotify JSON responses to queries.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Deploying/Hosting to heroku.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Requirements.txt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Transferring backend information to website.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CSS/HTML quirks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SQLite3 Database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Make continuous improvements to </a:t>
            </a: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 (a production grade database) (https://devcenter.heroku.com/articles/sqlite3)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Extend User Model to include two new fields: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■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Client ID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400"/>
              <a:buFont typeface="Calibri"/>
              <a:buChar char="■"/>
            </a:pPr>
            <a:r>
              <a:rPr lang="en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Client Secret</a:t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1268" l="0" r="9893" t="0"/>
          <a:stretch/>
        </p:blipFill>
        <p:spPr>
          <a:xfrm>
            <a:off x="311700" y="414086"/>
            <a:ext cx="580550" cy="6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074750" y="3586050"/>
            <a:ext cx="2249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2385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2385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385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385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50" y="1398325"/>
            <a:ext cx="2761100" cy="206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11268" l="0" r="9893" t="0"/>
          <a:stretch/>
        </p:blipFill>
        <p:spPr>
          <a:xfrm rot="934455">
            <a:off x="622066" y="397756"/>
            <a:ext cx="432055" cy="47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11268" l="0" r="9893" t="0"/>
          <a:stretch/>
        </p:blipFill>
        <p:spPr>
          <a:xfrm rot="-1794526">
            <a:off x="7721677" y="2842859"/>
            <a:ext cx="432054" cy="47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11268" l="0" r="9893" t="0"/>
          <a:stretch/>
        </p:blipFill>
        <p:spPr>
          <a:xfrm rot="953642">
            <a:off x="7721664" y="589030"/>
            <a:ext cx="432055" cy="47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11268" l="0" r="9893" t="0"/>
          <a:stretch/>
        </p:blipFill>
        <p:spPr>
          <a:xfrm rot="-599431">
            <a:off x="1766309" y="1612993"/>
            <a:ext cx="432054" cy="47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11268" l="0" r="9893" t="0"/>
          <a:stretch/>
        </p:blipFill>
        <p:spPr>
          <a:xfrm rot="934455">
            <a:off x="537091" y="3064450"/>
            <a:ext cx="432055" cy="47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11268" l="0" r="9893" t="0"/>
          <a:stretch/>
        </p:blipFill>
        <p:spPr>
          <a:xfrm rot="934455">
            <a:off x="6263468" y="1392675"/>
            <a:ext cx="432055" cy="47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11268" l="0" r="9893" t="0"/>
          <a:stretch/>
        </p:blipFill>
        <p:spPr>
          <a:xfrm rot="-599431">
            <a:off x="1766309" y="4209593"/>
            <a:ext cx="432054" cy="47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11268" l="0" r="9893" t="0"/>
          <a:stretch/>
        </p:blipFill>
        <p:spPr>
          <a:xfrm rot="-599431">
            <a:off x="6444121" y="4096318"/>
            <a:ext cx="432054" cy="47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