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67" r:id="rId2"/>
    <p:sldId id="257" r:id="rId3"/>
    <p:sldId id="277" r:id="rId4"/>
    <p:sldId id="286" r:id="rId5"/>
    <p:sldId id="258" r:id="rId6"/>
    <p:sldId id="285" r:id="rId7"/>
    <p:sldId id="274" r:id="rId8"/>
    <p:sldId id="283"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55000"/>
    <a:srgbClr val="A709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152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DB4203-FCE6-4DB9-8B82-6DDA69D645A0}" type="datetimeFigureOut">
              <a:rPr lang="en-ZA" smtClean="0"/>
              <a:t>23 May 2023</a:t>
            </a:fld>
            <a:endParaRPr lang="en-Z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7472AB-2CCE-4B7A-93C7-8211D0BB555D}" type="slidenum">
              <a:rPr lang="en-ZA" smtClean="0"/>
              <a:t>‹#›</a:t>
            </a:fld>
            <a:endParaRPr lang="en-ZA"/>
          </a:p>
        </p:txBody>
      </p:sp>
    </p:spTree>
    <p:extLst>
      <p:ext uri="{BB962C8B-B14F-4D97-AF65-F5344CB8AC3E}">
        <p14:creationId xmlns:p14="http://schemas.microsoft.com/office/powerpoint/2010/main" val="1335591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3694649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2986783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2918004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485892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4284544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ZA"/>
              <a:t>© 2023</a:t>
            </a:r>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3841053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ZA"/>
              <a:t>© 2023</a:t>
            </a:r>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541603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ZA"/>
              <a:t>© 2023</a:t>
            </a:r>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2555953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ZA"/>
              <a:t>© 2023</a:t>
            </a:r>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1258964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ZA"/>
              <a:t>© 2023</a:t>
            </a:r>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3568473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ZA"/>
              <a:t>© 2023</a:t>
            </a:r>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1103911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ZA"/>
              <a:t>© 2023</a:t>
            </a: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879589-9FEC-43B1-934F-2F583260BE26}" type="slidenum">
              <a:rPr lang="en-ZA" smtClean="0"/>
              <a:t>‹#›</a:t>
            </a:fld>
            <a:endParaRPr lang="en-ZA"/>
          </a:p>
        </p:txBody>
      </p:sp>
    </p:spTree>
    <p:extLst>
      <p:ext uri="{BB962C8B-B14F-4D97-AF65-F5344CB8AC3E}">
        <p14:creationId xmlns:p14="http://schemas.microsoft.com/office/powerpoint/2010/main" val="25050920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john.ekoru@wits.ac.za" TargetMode="External"/><Relationship Id="rId2" Type="http://schemas.openxmlformats.org/officeDocument/2006/relationships/hyperlink" Target="https://www.wits.ac.za/ebe/teaching-and-learning/"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1.xml"/><Relationship Id="rId7" Type="http://schemas.openxmlformats.org/officeDocument/2006/relationships/image" Target="../media/image3.png"/><Relationship Id="rId2" Type="http://schemas.openxmlformats.org/officeDocument/2006/relationships/hyperlink" Target="Week_0_Content_and_Instructions.pptx" TargetMode="External"/><Relationship Id="rId1" Type="http://schemas.openxmlformats.org/officeDocument/2006/relationships/slideLayout" Target="../slideLayouts/slideLayout2.xml"/><Relationship Id="rId6" Type="http://schemas.openxmlformats.org/officeDocument/2006/relationships/hyperlink" Target="https://matlab.mathworks.com/open/github/v1?repo=jedekoru/Introduction-to-Programming-in-MATLAB&amp;file=Week%200%20-%20Content%20and%20Instructions/Week_0_Contents_and_instructions.mlx" TargetMode="External"/><Relationship Id="rId5" Type="http://schemas.openxmlformats.org/officeDocument/2006/relationships/image" Target="../media/image2.sv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hyperlink" Target="https://www.mathworks.com/products/matlab/live-editor.html" TargetMode="Externa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8" Type="http://schemas.openxmlformats.org/officeDocument/2006/relationships/hyperlink" Target="Week_1_Part_6_Fundamentals.pptx" TargetMode="External"/><Relationship Id="rId13" Type="http://schemas.openxmlformats.org/officeDocument/2006/relationships/image" Target="../media/image2.svg"/><Relationship Id="rId3" Type="http://schemas.openxmlformats.org/officeDocument/2006/relationships/hyperlink" Target="Week_1_Part_1_Fundamentals.pptx" TargetMode="External"/><Relationship Id="rId7" Type="http://schemas.openxmlformats.org/officeDocument/2006/relationships/hyperlink" Target="Week_1_Part_5_Fundamentals.pptx" TargetMode="External"/><Relationship Id="rId12" Type="http://schemas.openxmlformats.org/officeDocument/2006/relationships/image" Target="../media/image1.png"/><Relationship Id="rId2" Type="http://schemas.openxmlformats.org/officeDocument/2006/relationships/hyperlink" Target="Week_0_Content_and_Instructions.pptx" TargetMode="External"/><Relationship Id="rId1" Type="http://schemas.openxmlformats.org/officeDocument/2006/relationships/slideLayout" Target="../slideLayouts/slideLayout2.xml"/><Relationship Id="rId6" Type="http://schemas.openxmlformats.org/officeDocument/2006/relationships/hyperlink" Target="Week_1_Part_4_Fundamentals.pptx" TargetMode="External"/><Relationship Id="rId11" Type="http://schemas.openxmlformats.org/officeDocument/2006/relationships/slide" Target="slide1.xml"/><Relationship Id="rId5" Type="http://schemas.openxmlformats.org/officeDocument/2006/relationships/hyperlink" Target="Week_1_Part_3_Fundamentals.pptx" TargetMode="External"/><Relationship Id="rId10" Type="http://schemas.openxmlformats.org/officeDocument/2006/relationships/hyperlink" Target="Week_1_Part_8_Fundamentals.pptx" TargetMode="External"/><Relationship Id="rId4" Type="http://schemas.openxmlformats.org/officeDocument/2006/relationships/hyperlink" Target="Week_1_Part_2_Fundamentals.pptx" TargetMode="External"/><Relationship Id="rId9" Type="http://schemas.openxmlformats.org/officeDocument/2006/relationships/hyperlink" Target="Week_1_Part_7_Fundamentals.pptx"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Week_5_Part_1_Functions_and_Graphing.pptx" TargetMode="External"/><Relationship Id="rId13" Type="http://schemas.openxmlformats.org/officeDocument/2006/relationships/hyperlink" Target="Week_6_Part_3_Beyond_Introduction_to_Programming_Solution.pptx" TargetMode="External"/><Relationship Id="rId3" Type="http://schemas.openxmlformats.org/officeDocument/2006/relationships/hyperlink" Target="Week_2_Part_2_Relational_and_Logical_Operators.pptx" TargetMode="External"/><Relationship Id="rId7" Type="http://schemas.openxmlformats.org/officeDocument/2006/relationships/hyperlink" Target="Week_4_Part_2_Inputs_and_Outputs.pptx" TargetMode="External"/><Relationship Id="rId12" Type="http://schemas.openxmlformats.org/officeDocument/2006/relationships/hyperlink" Target="Week_6_Part_2_Interoperability_Solution.pptx" TargetMode="External"/><Relationship Id="rId2" Type="http://schemas.openxmlformats.org/officeDocument/2006/relationships/hyperlink" Target="Week_2_Part_1_Arrays_and_Matrices.pptx" TargetMode="External"/><Relationship Id="rId16" Type="http://schemas.openxmlformats.org/officeDocument/2006/relationships/image" Target="../media/image2.svg"/><Relationship Id="rId1" Type="http://schemas.openxmlformats.org/officeDocument/2006/relationships/slideLayout" Target="../slideLayouts/slideLayout2.xml"/><Relationship Id="rId6" Type="http://schemas.openxmlformats.org/officeDocument/2006/relationships/hyperlink" Target="Week_4_Part_1_Inputs_and_Outputs.pptx" TargetMode="External"/><Relationship Id="rId11" Type="http://schemas.openxmlformats.org/officeDocument/2006/relationships/hyperlink" Target="Week_6_Part_1_Bigger_Picture.pptx" TargetMode="External"/><Relationship Id="rId5" Type="http://schemas.openxmlformats.org/officeDocument/2006/relationships/hyperlink" Target="Week_3_Part_2_Control_Flow_Structures.pptx" TargetMode="External"/><Relationship Id="rId15" Type="http://schemas.openxmlformats.org/officeDocument/2006/relationships/image" Target="../media/image1.png"/><Relationship Id="rId10" Type="http://schemas.openxmlformats.org/officeDocument/2006/relationships/hyperlink" Target="Week_5_Part_3_Functions_and_Graphing.pptx" TargetMode="External"/><Relationship Id="rId4" Type="http://schemas.openxmlformats.org/officeDocument/2006/relationships/hyperlink" Target="Week_3_Part_1_Control_Flow_Structures.pptx" TargetMode="External"/><Relationship Id="rId9" Type="http://schemas.openxmlformats.org/officeDocument/2006/relationships/hyperlink" Target="Week_5_Part_2_Functions_and_Graphing.pptx" TargetMode="External"/><Relationship Id="rId14" Type="http://schemas.openxmlformats.org/officeDocument/2006/relationships/slide" Target="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DF4C8-F384-0BF0-5F9A-EE6D6D79E631}"/>
              </a:ext>
            </a:extLst>
          </p:cNvPr>
          <p:cNvSpPr>
            <a:spLocks noGrp="1"/>
          </p:cNvSpPr>
          <p:nvPr>
            <p:ph type="ctrTitle"/>
          </p:nvPr>
        </p:nvSpPr>
        <p:spPr/>
        <p:txBody>
          <a:bodyPr>
            <a:noAutofit/>
          </a:bodyPr>
          <a:lstStyle/>
          <a:p>
            <a:pPr>
              <a:lnSpc>
                <a:spcPct val="150000"/>
              </a:lnSpc>
            </a:pPr>
            <a:r>
              <a:rPr lang="en-ZA" sz="3200" b="1" dirty="0">
                <a:solidFill>
                  <a:srgbClr val="D55000"/>
                </a:solidFill>
                <a:latin typeface="Helvetica" panose="020B0604020202020204" pitchFamily="34" charset="0"/>
                <a:cs typeface="Helvetica" panose="020B0604020202020204" pitchFamily="34" charset="0"/>
              </a:rPr>
              <a:t>Introduction to Programming in MATLAB</a:t>
            </a:r>
            <a:br>
              <a:rPr lang="en-ZA" sz="3200" b="1" dirty="0">
                <a:solidFill>
                  <a:srgbClr val="D55000"/>
                </a:solidFill>
                <a:effectLst/>
                <a:latin typeface="Helvetica" panose="020B0604020202020204" pitchFamily="34" charset="0"/>
                <a:ea typeface="Times New Roman" panose="02020603050405020304" pitchFamily="18" charset="0"/>
                <a:cs typeface="Helvetica" panose="020B0604020202020204" pitchFamily="34" charset="0"/>
              </a:rPr>
            </a:br>
            <a:endParaRPr lang="en-ZA" sz="3200" b="1" dirty="0">
              <a:solidFill>
                <a:srgbClr val="D55000"/>
              </a:solidFill>
              <a:latin typeface="Helvetica" panose="020B0604020202020204" pitchFamily="34" charset="0"/>
              <a:cs typeface="Helvetica" panose="020B0604020202020204" pitchFamily="34" charset="0"/>
            </a:endParaRPr>
          </a:p>
        </p:txBody>
      </p:sp>
      <p:sp>
        <p:nvSpPr>
          <p:cNvPr id="3" name="Subtitle 2">
            <a:extLst>
              <a:ext uri="{FF2B5EF4-FFF2-40B4-BE49-F238E27FC236}">
                <a16:creationId xmlns:a16="http://schemas.microsoft.com/office/drawing/2014/main" id="{6F19D9D6-A45C-2A84-C21C-AE60F2B5E278}"/>
              </a:ext>
            </a:extLst>
          </p:cNvPr>
          <p:cNvSpPr>
            <a:spLocks noGrp="1"/>
          </p:cNvSpPr>
          <p:nvPr>
            <p:ph type="subTitle" idx="1"/>
          </p:nvPr>
        </p:nvSpPr>
        <p:spPr>
          <a:xfrm>
            <a:off x="1143000" y="3558777"/>
            <a:ext cx="6858000" cy="2812839"/>
          </a:xfrm>
        </p:spPr>
        <p:txBody>
          <a:bodyPr>
            <a:normAutofit lnSpcReduction="10000"/>
          </a:bodyPr>
          <a:lstStyle/>
          <a:p>
            <a:r>
              <a:rPr lang="en-ZA" sz="2600" b="1" dirty="0">
                <a:latin typeface="Helvetica" panose="020B0604020202020204" pitchFamily="34" charset="0"/>
                <a:cs typeface="Helvetica" panose="020B0604020202020204" pitchFamily="34" charset="0"/>
              </a:rPr>
              <a:t>Curriculum Module</a:t>
            </a:r>
          </a:p>
          <a:p>
            <a:endParaRPr lang="en-ZA" sz="2600" b="1" dirty="0">
              <a:latin typeface="Helvetica" panose="020B0604020202020204" pitchFamily="34" charset="0"/>
              <a:cs typeface="Helvetica" panose="020B0604020202020204" pitchFamily="34" charset="0"/>
            </a:endParaRPr>
          </a:p>
          <a:p>
            <a:r>
              <a:rPr lang="en-ZA" sz="2600" b="1" dirty="0">
                <a:latin typeface="Helvetica" panose="020B0604020202020204" pitchFamily="34" charset="0"/>
                <a:cs typeface="Helvetica" panose="020B0604020202020204" pitchFamily="34" charset="0"/>
              </a:rPr>
              <a:t>John Ekoru</a:t>
            </a:r>
            <a:endParaRPr lang="en-ZA" sz="2000" b="1" dirty="0">
              <a:latin typeface="Helvetica" panose="020B0604020202020204" pitchFamily="34" charset="0"/>
              <a:cs typeface="Helvetica" panose="020B0604020202020204" pitchFamily="34" charset="0"/>
            </a:endParaRPr>
          </a:p>
          <a:p>
            <a:r>
              <a:rPr lang="en-ZA" sz="1900" dirty="0">
                <a:latin typeface="Helvetica" panose="020B0604020202020204" pitchFamily="34" charset="0"/>
                <a:cs typeface="Helvetica" panose="020B0604020202020204" pitchFamily="34" charset="0"/>
                <a:hlinkClick r:id="rId2"/>
              </a:rPr>
              <a:t>Academic Development Unit (ADU)</a:t>
            </a:r>
          </a:p>
          <a:p>
            <a:r>
              <a:rPr lang="en-ZA" sz="1900" dirty="0">
                <a:latin typeface="Helvetica" panose="020B0604020202020204" pitchFamily="34" charset="0"/>
                <a:cs typeface="Helvetica" panose="020B0604020202020204" pitchFamily="34" charset="0"/>
                <a:hlinkClick r:id="rId2"/>
              </a:rPr>
              <a:t>University of the Witwatersrand</a:t>
            </a:r>
          </a:p>
          <a:p>
            <a:r>
              <a:rPr lang="en-ZA" sz="1900" dirty="0">
                <a:latin typeface="Helvetica" panose="020B0604020202020204" pitchFamily="34" charset="0"/>
                <a:cs typeface="Helvetica" panose="020B0604020202020204" pitchFamily="34" charset="0"/>
                <a:hlinkClick r:id="rId2"/>
              </a:rPr>
              <a:t>Johannesburg, South Africa</a:t>
            </a:r>
            <a:endParaRPr lang="en-ZA" sz="1900" dirty="0">
              <a:latin typeface="Helvetica" panose="020B0604020202020204" pitchFamily="34" charset="0"/>
              <a:cs typeface="Helvetica" panose="020B0604020202020204" pitchFamily="34" charset="0"/>
            </a:endParaRPr>
          </a:p>
          <a:p>
            <a:r>
              <a:rPr lang="en-ZA" sz="1900" dirty="0">
                <a:latin typeface="Helvetica" panose="020B0604020202020204" pitchFamily="34" charset="0"/>
                <a:cs typeface="Helvetica" panose="020B0604020202020204" pitchFamily="34" charset="0"/>
                <a:hlinkClick r:id="rId3"/>
              </a:rPr>
              <a:t>john.ekoru@wits.ac.za</a:t>
            </a:r>
            <a:endParaRPr lang="en-ZA" sz="1900" dirty="0">
              <a:latin typeface="Helvetica" panose="020B0604020202020204" pitchFamily="34" charset="0"/>
              <a:cs typeface="Helvetica" panose="020B0604020202020204" pitchFamily="34" charset="0"/>
            </a:endParaRPr>
          </a:p>
          <a:p>
            <a:pPr algn="l"/>
            <a:endParaRPr lang="en-ZA" sz="1900" dirty="0">
              <a:latin typeface="Helvetica" panose="020B0604020202020204" pitchFamily="34" charset="0"/>
              <a:cs typeface="Helvetica" panose="020B0604020202020204" pitchFamily="34" charset="0"/>
            </a:endParaRPr>
          </a:p>
        </p:txBody>
      </p:sp>
      <p:sp>
        <p:nvSpPr>
          <p:cNvPr id="4" name="Date Placeholder 3">
            <a:extLst>
              <a:ext uri="{FF2B5EF4-FFF2-40B4-BE49-F238E27FC236}">
                <a16:creationId xmlns:a16="http://schemas.microsoft.com/office/drawing/2014/main" id="{258DF971-D65A-9E47-A6C5-91318E10E66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28298256-374D-A3C0-7171-FF366E7EB6FD}"/>
              </a:ext>
            </a:extLst>
          </p:cNvPr>
          <p:cNvSpPr>
            <a:spLocks noGrp="1"/>
          </p:cNvSpPr>
          <p:nvPr>
            <p:ph type="ftr" sz="quarter" idx="11"/>
          </p:nvPr>
        </p:nvSpPr>
        <p:spPr>
          <a:xfrm>
            <a:off x="1682885" y="6356351"/>
            <a:ext cx="5768502" cy="365125"/>
          </a:xfrm>
        </p:spPr>
        <p:txBody>
          <a:bodyPr/>
          <a:lstStyle/>
          <a:p>
            <a:r>
              <a:rPr lang="en-ZA" dirty="0"/>
              <a:t>Introduction to Programming in MATLAB (0), Course Content &amp; Instructions</a:t>
            </a:r>
          </a:p>
        </p:txBody>
      </p:sp>
      <p:sp>
        <p:nvSpPr>
          <p:cNvPr id="6" name="Slide Number Placeholder 5">
            <a:extLst>
              <a:ext uri="{FF2B5EF4-FFF2-40B4-BE49-F238E27FC236}">
                <a16:creationId xmlns:a16="http://schemas.microsoft.com/office/drawing/2014/main" id="{25EF77D8-63C5-A2A2-F5CA-A3FB227FA45F}"/>
              </a:ext>
            </a:extLst>
          </p:cNvPr>
          <p:cNvSpPr>
            <a:spLocks noGrp="1"/>
          </p:cNvSpPr>
          <p:nvPr>
            <p:ph type="sldNum" sz="quarter" idx="12"/>
          </p:nvPr>
        </p:nvSpPr>
        <p:spPr/>
        <p:txBody>
          <a:bodyPr/>
          <a:lstStyle/>
          <a:p>
            <a:fld id="{8E879589-9FEC-43B1-934F-2F583260BE26}" type="slidenum">
              <a:rPr lang="en-ZA" smtClean="0"/>
              <a:t>1</a:t>
            </a:fld>
            <a:endParaRPr lang="en-ZA"/>
          </a:p>
        </p:txBody>
      </p:sp>
    </p:spTree>
    <p:extLst>
      <p:ext uri="{BB962C8B-B14F-4D97-AF65-F5344CB8AC3E}">
        <p14:creationId xmlns:p14="http://schemas.microsoft.com/office/powerpoint/2010/main" val="1096472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rmAutofit/>
          </a:bodyPr>
          <a:lstStyle/>
          <a:p>
            <a:pPr algn="ctr"/>
            <a:r>
              <a:rPr lang="en-GB" sz="3200" b="1" dirty="0">
                <a:latin typeface="Helvetica" panose="020B0604020202020204" pitchFamily="34" charset="0"/>
                <a:cs typeface="Helvetica" panose="020B0604020202020204" pitchFamily="34" charset="0"/>
              </a:rPr>
              <a:t>Instructions</a:t>
            </a:r>
            <a:endParaRPr lang="en-ZA" sz="3200" b="1" dirty="0">
              <a:latin typeface="Helvetica" panose="020B0604020202020204" pitchFamily="34" charset="0"/>
              <a:cs typeface="Helvetica" panose="020B0604020202020204" pitchFamily="34"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18" y="1276981"/>
            <a:ext cx="8229600" cy="5112000"/>
          </a:xfrm>
        </p:spPr>
        <p:txBody>
          <a:bodyPr>
            <a:noAutofit/>
          </a:bodyPr>
          <a:lstStyle/>
          <a:p>
            <a:pPr marL="0" indent="0">
              <a:lnSpc>
                <a:spcPct val="150000"/>
              </a:lnSpc>
              <a:buNone/>
              <a:tabLst>
                <a:tab pos="269875" algn="l"/>
              </a:tabLst>
            </a:pPr>
            <a:r>
              <a:rPr lang="en-ZA" sz="1600" b="0" i="0" dirty="0">
                <a:solidFill>
                  <a:srgbClr val="212121"/>
                </a:solidFill>
                <a:effectLst/>
                <a:latin typeface="Helvetica" panose="020B0604020202020204" pitchFamily="34" charset="0"/>
              </a:rPr>
              <a:t>The course content can be approached in one of two ways:</a:t>
            </a:r>
          </a:p>
          <a:p>
            <a:pPr marL="342900" indent="-342900">
              <a:lnSpc>
                <a:spcPct val="150000"/>
              </a:lnSpc>
              <a:buFont typeface="+mj-lt"/>
              <a:buAutoNum type="arabicPeriod"/>
              <a:tabLst>
                <a:tab pos="269875" algn="l"/>
              </a:tabLst>
            </a:pPr>
            <a:r>
              <a:rPr lang="en-ZA" sz="1600" dirty="0">
                <a:solidFill>
                  <a:srgbClr val="212121"/>
                </a:solidFill>
                <a:latin typeface="Helvetica" panose="020B0604020202020204" pitchFamily="34" charset="0"/>
              </a:rPr>
              <a:t>Click on the Open in MATLAB Online to access the content online in your web browser </a:t>
            </a:r>
          </a:p>
          <a:p>
            <a:pPr marL="342900" indent="-342900">
              <a:lnSpc>
                <a:spcPct val="150000"/>
              </a:lnSpc>
              <a:buFont typeface="+mj-lt"/>
              <a:buAutoNum type="arabicPeriod"/>
              <a:tabLst>
                <a:tab pos="269875" algn="l"/>
              </a:tabLst>
            </a:pPr>
            <a:endParaRPr lang="en-ZA" sz="1600" dirty="0">
              <a:solidFill>
                <a:srgbClr val="212121"/>
              </a:solidFill>
              <a:latin typeface="Helvetica" panose="020B0604020202020204" pitchFamily="34" charset="0"/>
            </a:endParaRPr>
          </a:p>
          <a:p>
            <a:pPr marL="0" indent="0">
              <a:lnSpc>
                <a:spcPct val="150000"/>
              </a:lnSpc>
              <a:buNone/>
              <a:tabLst>
                <a:tab pos="355600" algn="l"/>
              </a:tabLst>
            </a:pPr>
            <a:r>
              <a:rPr lang="en-ZA" sz="1600" dirty="0">
                <a:solidFill>
                  <a:srgbClr val="212121"/>
                </a:solidFill>
                <a:latin typeface="Helvetica" panose="020B0604020202020204" pitchFamily="34" charset="0"/>
              </a:rPr>
              <a:t>2. 	</a:t>
            </a:r>
            <a:r>
              <a:rPr lang="en-ZA" sz="1600" b="0" i="0" dirty="0">
                <a:solidFill>
                  <a:srgbClr val="212121"/>
                </a:solidFill>
                <a:effectLst/>
                <a:latin typeface="Helvetica" panose="020B0604020202020204" pitchFamily="34" charset="0"/>
              </a:rPr>
              <a:t>By following the included PowerPoint presentations </a:t>
            </a:r>
          </a:p>
          <a:p>
            <a:pPr marL="0" indent="0">
              <a:lnSpc>
                <a:spcPct val="150000"/>
              </a:lnSpc>
              <a:buNone/>
              <a:tabLst>
                <a:tab pos="355600" algn="l"/>
                <a:tab pos="625475" algn="l"/>
              </a:tabLst>
            </a:pPr>
            <a:r>
              <a:rPr lang="en-ZA" sz="1600" b="0" i="0" dirty="0">
                <a:solidFill>
                  <a:srgbClr val="212121"/>
                </a:solidFill>
                <a:effectLst/>
                <a:latin typeface="Helvetica" panose="020B0604020202020204" pitchFamily="34" charset="0"/>
              </a:rPr>
              <a:t>		Begin by opening the introductory Live Script and follow the presentation</a:t>
            </a:r>
          </a:p>
          <a:p>
            <a:pPr lvl="2">
              <a:lnSpc>
                <a:spcPct val="150000"/>
              </a:lnSpc>
              <a:tabLst>
                <a:tab pos="355600" algn="l"/>
              </a:tabLst>
            </a:pPr>
            <a:r>
              <a:rPr lang="en-ZA" sz="1600" b="0" i="0" dirty="0">
                <a:solidFill>
                  <a:srgbClr val="212121"/>
                </a:solidFill>
                <a:effectLst/>
                <a:latin typeface="Helvetica" panose="020B0604020202020204" pitchFamily="34" charset="0"/>
                <a:hlinkClick r:id="rId2" action="ppaction://hlinkpres?slideindex=1&amp;slidetitle="/>
              </a:rPr>
              <a:t>Week_0_Contents_and_instructions.pptx</a:t>
            </a:r>
            <a:endParaRPr lang="en-ZA" sz="1600" b="0" i="0" dirty="0">
              <a:solidFill>
                <a:srgbClr val="212121"/>
              </a:solidFill>
              <a:effectLst/>
              <a:latin typeface="Helvetica" panose="020B0604020202020204" pitchFamily="34" charset="0"/>
            </a:endParaRPr>
          </a:p>
          <a:p>
            <a:pPr marL="0" indent="0">
              <a:lnSpc>
                <a:spcPct val="150000"/>
              </a:lnSpc>
              <a:buNone/>
              <a:tabLst>
                <a:tab pos="269875" algn="l"/>
              </a:tabLst>
            </a:pPr>
            <a:endParaRPr lang="en-ZA" sz="1600" b="0" i="0" dirty="0">
              <a:solidFill>
                <a:srgbClr val="212121"/>
              </a:solidFill>
              <a:effectLst/>
              <a:latin typeface="Helvetica" panose="020B0604020202020204" pitchFamily="34" charset="0"/>
            </a:endParaRPr>
          </a:p>
          <a:p>
            <a:pPr marL="0" indent="0">
              <a:lnSpc>
                <a:spcPct val="150000"/>
              </a:lnSpc>
              <a:buNone/>
              <a:tabLst>
                <a:tab pos="269875" algn="l"/>
              </a:tabLst>
            </a:pPr>
            <a:endParaRPr lang="en-ZA" sz="1600" b="1" dirty="0">
              <a:solidFill>
                <a:srgbClr val="212121"/>
              </a:solidFill>
              <a:latin typeface="Helvetica" panose="020B0604020202020204" pitchFamily="34" charset="0"/>
            </a:endParaRPr>
          </a:p>
          <a:p>
            <a:pPr marL="0" indent="0">
              <a:lnSpc>
                <a:spcPct val="150000"/>
              </a:lnSpc>
              <a:buNone/>
              <a:tabLst>
                <a:tab pos="269875" algn="l"/>
              </a:tabLst>
            </a:pPr>
            <a:r>
              <a:rPr lang="en-ZA" sz="1600" b="1" dirty="0">
                <a:solidFill>
                  <a:srgbClr val="212121"/>
                </a:solidFill>
                <a:latin typeface="Helvetica" panose="020B0604020202020204" pitchFamily="34" charset="0"/>
              </a:rPr>
              <a:t>Note: </a:t>
            </a:r>
            <a:r>
              <a:rPr lang="en-ZA" sz="1600" b="0" i="0" dirty="0">
                <a:solidFill>
                  <a:srgbClr val="212121"/>
                </a:solidFill>
                <a:effectLst/>
                <a:latin typeface="Helvetica" panose="020B0604020202020204" pitchFamily="34" charset="0"/>
              </a:rPr>
              <a:t>All PowerPoint presentations contain links to the complementary Live Scripts.</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(0), Course Content &amp; Instructions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a:t>
            </a:fld>
            <a:endParaRPr lang="en-ZA"/>
          </a:p>
        </p:txBody>
      </p:sp>
      <p:pic>
        <p:nvPicPr>
          <p:cNvPr id="7" name="Graphic 6" descr="Chevron arrows with solid fill">
            <a:hlinkClick r:id="rId3" action="ppaction://hlinksldjump"/>
            <a:extLst>
              <a:ext uri="{FF2B5EF4-FFF2-40B4-BE49-F238E27FC236}">
                <a16:creationId xmlns:a16="http://schemas.microsoft.com/office/drawing/2014/main" id="{5790D4C9-6133-76D0-5410-0538AB19633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pic>
        <p:nvPicPr>
          <p:cNvPr id="9" name="Picture 8" descr="A blue rectangle with white text&#10;&#10;Description automatically generated with medium confidence">
            <a:hlinkClick r:id="rId6"/>
            <a:extLst>
              <a:ext uri="{FF2B5EF4-FFF2-40B4-BE49-F238E27FC236}">
                <a16:creationId xmlns:a16="http://schemas.microsoft.com/office/drawing/2014/main" id="{AD320DFC-D18E-22C5-F5CE-39BD9ACBE08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37003" y="2504114"/>
            <a:ext cx="2475001" cy="396000"/>
          </a:xfrm>
          <a:prstGeom prst="rect">
            <a:avLst/>
          </a:prstGeom>
        </p:spPr>
      </p:pic>
    </p:spTree>
    <p:extLst>
      <p:ext uri="{BB962C8B-B14F-4D97-AF65-F5344CB8AC3E}">
        <p14:creationId xmlns:p14="http://schemas.microsoft.com/office/powerpoint/2010/main" val="525689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rPr>
              <a:t>Description of Content</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algn="just">
              <a:lnSpc>
                <a:spcPct val="107000"/>
              </a:lnSpc>
              <a:spcAft>
                <a:spcPts val="800"/>
              </a:spcAft>
            </a:pPr>
            <a:r>
              <a:rPr lang="en-ZA" sz="1600" kern="100" dirty="0">
                <a:effectLst/>
                <a:latin typeface="Calibri" panose="020F0502020204030204" pitchFamily="34" charset="0"/>
                <a:ea typeface="Calibri" panose="020F0502020204030204" pitchFamily="34" charset="0"/>
                <a:cs typeface="Times New Roman" panose="02020603050405020304" pitchFamily="18" charset="0"/>
              </a:rPr>
              <a:t>This teaching package contains content for the course </a:t>
            </a:r>
            <a:r>
              <a:rPr lang="en-ZA" sz="1600" b="1" kern="100" dirty="0">
                <a:effectLst/>
                <a:latin typeface="Calibri" panose="020F0502020204030204" pitchFamily="34" charset="0"/>
                <a:ea typeface="Calibri" panose="020F0502020204030204" pitchFamily="34" charset="0"/>
                <a:cs typeface="Times New Roman" panose="02020603050405020304" pitchFamily="18" charset="0"/>
              </a:rPr>
              <a:t>“Introduction to Programming in MATLAB”</a:t>
            </a:r>
            <a:r>
              <a:rPr lang="en-ZA" sz="1600" kern="100" dirty="0">
                <a:effectLst/>
                <a:latin typeface="Calibri" panose="020F0502020204030204" pitchFamily="34" charset="0"/>
                <a:ea typeface="Calibri" panose="020F0502020204030204" pitchFamily="34" charset="0"/>
                <a:cs typeface="Times New Roman" panose="02020603050405020304" pitchFamily="18" charset="0"/>
              </a:rPr>
              <a:t>, consisting of the following:</a:t>
            </a:r>
          </a:p>
          <a:p>
            <a:pPr marL="800100" lvl="1" indent="-342900" algn="just">
              <a:lnSpc>
                <a:spcPct val="107000"/>
              </a:lnSpc>
              <a:buFont typeface="+mj-lt"/>
              <a:buAutoNum type="arabicPeriod"/>
            </a:pPr>
            <a:r>
              <a:rPr lang="en-ZA" sz="1600" kern="100" dirty="0">
                <a:effectLst/>
                <a:latin typeface="Calibri" panose="020F0502020204030204" pitchFamily="34" charset="0"/>
                <a:ea typeface="Calibri" panose="020F0502020204030204" pitchFamily="34" charset="0"/>
                <a:cs typeface="Times New Roman" panose="02020603050405020304" pitchFamily="18" charset="0"/>
              </a:rPr>
              <a:t>A set of MATLAB </a:t>
            </a:r>
            <a:r>
              <a:rPr lang="en-ZA" sz="1600" kern="100" dirty="0">
                <a:effectLst/>
                <a:latin typeface="Calibri" panose="020F0502020204030204" pitchFamily="34" charset="0"/>
                <a:ea typeface="Calibri" panose="020F0502020204030204" pitchFamily="34" charset="0"/>
                <a:cs typeface="Times New Roman" panose="02020603050405020304" pitchFamily="18" charset="0"/>
                <a:hlinkClick r:id="rId2"/>
              </a:rPr>
              <a:t>Live Scripts</a:t>
            </a:r>
            <a:r>
              <a:rPr lang="en-ZA" sz="1600" kern="100" dirty="0">
                <a:effectLst/>
                <a:latin typeface="Calibri" panose="020F0502020204030204" pitchFamily="34" charset="0"/>
                <a:ea typeface="Calibri" panose="020F0502020204030204" pitchFamily="34" charset="0"/>
                <a:cs typeface="Times New Roman" panose="02020603050405020304" pitchFamily="18" charset="0"/>
              </a:rPr>
              <a:t> arranged by topic, to be completed over a 6-week period.</a:t>
            </a:r>
          </a:p>
          <a:p>
            <a:pPr marL="800100" lvl="1" indent="-342900" algn="just">
              <a:lnSpc>
                <a:spcPct val="107000"/>
              </a:lnSpc>
              <a:spcAft>
                <a:spcPts val="800"/>
              </a:spcAft>
              <a:buFont typeface="+mj-lt"/>
              <a:buAutoNum type="arabicPeriod"/>
            </a:pPr>
            <a:r>
              <a:rPr lang="en-ZA" sz="1600" kern="100" dirty="0">
                <a:effectLst/>
                <a:latin typeface="Calibri" panose="020F0502020204030204" pitchFamily="34" charset="0"/>
                <a:ea typeface="Calibri" panose="020F0502020204030204" pitchFamily="34" charset="0"/>
                <a:cs typeface="Times New Roman" panose="02020603050405020304" pitchFamily="18" charset="0"/>
              </a:rPr>
              <a:t>A set of complementary PowerPoint presentations.</a:t>
            </a:r>
          </a:p>
          <a:p>
            <a:pPr algn="just">
              <a:lnSpc>
                <a:spcPct val="107000"/>
              </a:lnSpc>
              <a:spcAft>
                <a:spcPts val="800"/>
              </a:spcAft>
            </a:pPr>
            <a:r>
              <a:rPr lang="en-ZA" sz="1600" kern="100" dirty="0">
                <a:effectLst/>
                <a:latin typeface="Calibri" panose="020F0502020204030204" pitchFamily="34" charset="0"/>
                <a:ea typeface="Calibri" panose="020F0502020204030204" pitchFamily="34" charset="0"/>
                <a:cs typeface="Times New Roman" panose="02020603050405020304" pitchFamily="18" charset="0"/>
              </a:rPr>
              <a:t>The content of this package is targeted towards both undergraduate and postgraduate students who are first time/novice programmers. MATLAB is a programming and numeric computing platform developed by MathWorks. </a:t>
            </a:r>
          </a:p>
          <a:p>
            <a:pPr algn="just">
              <a:lnSpc>
                <a:spcPct val="107000"/>
              </a:lnSpc>
              <a:spcAft>
                <a:spcPts val="800"/>
              </a:spcAft>
            </a:pPr>
            <a:r>
              <a:rPr lang="en-ZA" sz="1600" kern="100" dirty="0">
                <a:effectLst/>
                <a:latin typeface="Calibri" panose="020F0502020204030204" pitchFamily="34" charset="0"/>
                <a:ea typeface="Calibri" panose="020F0502020204030204" pitchFamily="34" charset="0"/>
                <a:cs typeface="Times New Roman" panose="02020603050405020304" pitchFamily="18" charset="0"/>
              </a:rPr>
              <a:t>The intention of this package is to gradually introduce students to the basics of Programming in an accessible manner, providing both theoretical underpinning along with guided demonstration and practical exercises. This is made possible making use of MATLAB Live Scripts which incorporate text, visual aids as well as links to videos and other multimedia instructional content.</a:t>
            </a:r>
          </a:p>
          <a:p>
            <a:pPr algn="just">
              <a:lnSpc>
                <a:spcPct val="107000"/>
              </a:lnSpc>
              <a:spcAft>
                <a:spcPts val="800"/>
              </a:spcAft>
            </a:pPr>
            <a:r>
              <a:rPr lang="en-ZA" sz="1600" kern="100" dirty="0">
                <a:effectLst/>
                <a:latin typeface="Calibri" panose="020F0502020204030204" pitchFamily="34" charset="0"/>
                <a:ea typeface="Calibri" panose="020F0502020204030204" pitchFamily="34" charset="0"/>
                <a:cs typeface="Times New Roman" panose="02020603050405020304" pitchFamily="18" charset="0"/>
              </a:rPr>
              <a:t>It is expected that students who complete this course will develop a sufficient foundation to delve into subject areas requiring intermediary and advanced programming skills in MATLAB for example IoT, Machine Learning, Deep Learning and many more.</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(0), Course Content &amp; Instructions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3</a:t>
            </a:fld>
            <a:endParaRPr lang="en-ZA"/>
          </a:p>
        </p:txBody>
      </p:sp>
      <p:pic>
        <p:nvPicPr>
          <p:cNvPr id="8" name="Graphic 7" descr="Chevron arrows with solid fill">
            <a:hlinkClick r:id="rId3" action="ppaction://hlinksldjump"/>
            <a:extLst>
              <a:ext uri="{FF2B5EF4-FFF2-40B4-BE49-F238E27FC236}">
                <a16:creationId xmlns:a16="http://schemas.microsoft.com/office/drawing/2014/main" id="{1F002A06-F151-314C-1238-1D8A9BA8AEC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420451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rPr>
              <a:t>Description of Content</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lnSpc>
                <a:spcPct val="107000"/>
              </a:lnSpc>
              <a:spcAft>
                <a:spcPts val="800"/>
              </a:spcAft>
              <a:buNone/>
            </a:pPr>
            <a:r>
              <a:rPr lang="en-ZA" sz="1600" b="1" kern="100" dirty="0">
                <a:effectLst/>
                <a:latin typeface="Calibri" panose="020F0502020204030204" pitchFamily="34" charset="0"/>
                <a:ea typeface="Calibri" panose="020F0502020204030204" pitchFamily="34" charset="0"/>
                <a:cs typeface="Times New Roman" panose="02020603050405020304" pitchFamily="18" charset="0"/>
              </a:rPr>
              <a:t>Important points to take note</a:t>
            </a:r>
            <a:r>
              <a:rPr lang="en-ZA" sz="1600" kern="100" dirty="0">
                <a:effectLst/>
                <a:latin typeface="Calibri" panose="020F0502020204030204" pitchFamily="34" charset="0"/>
                <a:ea typeface="Calibri" panose="020F0502020204030204" pitchFamily="34" charset="0"/>
                <a:cs typeface="Times New Roman" panose="02020603050405020304" pitchFamily="18" charset="0"/>
              </a:rPr>
              <a:t> </a:t>
            </a:r>
          </a:p>
          <a:p>
            <a:pPr algn="just">
              <a:lnSpc>
                <a:spcPct val="107000"/>
              </a:lnSpc>
              <a:spcAft>
                <a:spcPts val="800"/>
              </a:spcAft>
            </a:pPr>
            <a:r>
              <a:rPr lang="en-ZA" sz="1600" kern="100" dirty="0">
                <a:effectLst/>
                <a:latin typeface="Calibri" panose="020F0502020204030204" pitchFamily="34" charset="0"/>
                <a:ea typeface="Calibri" panose="020F0502020204030204" pitchFamily="34" charset="0"/>
                <a:cs typeface="Times New Roman" panose="02020603050405020304" pitchFamily="18" charset="0"/>
              </a:rPr>
              <a:t>For every week there is a set of MATLAB Grader exercises divided into two levels of complexity. These exercises are not given and can be shared only upon request.</a:t>
            </a:r>
          </a:p>
          <a:p>
            <a:pPr algn="just">
              <a:lnSpc>
                <a:spcPct val="107000"/>
              </a:lnSpc>
              <a:spcAft>
                <a:spcPts val="800"/>
              </a:spcAft>
            </a:pPr>
            <a:r>
              <a:rPr lang="en-ZA" sz="1600" kern="100" dirty="0">
                <a:effectLst/>
                <a:latin typeface="Calibri" panose="020F0502020204030204" pitchFamily="34" charset="0"/>
                <a:ea typeface="Calibri" panose="020F0502020204030204" pitchFamily="34" charset="0"/>
                <a:cs typeface="Times New Roman" panose="02020603050405020304" pitchFamily="18" charset="0"/>
              </a:rPr>
              <a:t>The content has been fully embedded into a Learning Management System, aka LMS, that for the particular course held at the University of the Witwatersrand is </a:t>
            </a:r>
            <a:r>
              <a:rPr lang="en-ZA" sz="1600" kern="100" dirty="0" err="1">
                <a:effectLst/>
                <a:latin typeface="Calibri" panose="020F0502020204030204" pitchFamily="34" charset="0"/>
                <a:ea typeface="Calibri" panose="020F0502020204030204" pitchFamily="34" charset="0"/>
                <a:cs typeface="Times New Roman" panose="02020603050405020304" pitchFamily="18" charset="0"/>
              </a:rPr>
              <a:t>Ulwazi</a:t>
            </a:r>
            <a:r>
              <a:rPr lang="en-ZA" sz="1600" kern="100" dirty="0">
                <a:effectLst/>
                <a:latin typeface="Calibri" panose="020F0502020204030204" pitchFamily="34" charset="0"/>
                <a:ea typeface="Calibri" panose="020F0502020204030204" pitchFamily="34" charset="0"/>
                <a:cs typeface="Times New Roman" panose="02020603050405020304" pitchFamily="18" charset="0"/>
              </a:rPr>
              <a:t> (an LMS based in Canvas). In fact, MATLAB content as well as MATLAB Grader problems, can be easily integrated into Canvas and many other LMS like Moodle, D2L Brightspace, Sakai, Blackboard, etc.</a:t>
            </a:r>
          </a:p>
          <a:p>
            <a:pPr algn="just">
              <a:lnSpc>
                <a:spcPct val="107000"/>
              </a:lnSpc>
              <a:spcAft>
                <a:spcPts val="800"/>
              </a:spcAft>
            </a:pPr>
            <a:r>
              <a:rPr lang="en-ZA" sz="1600" kern="100" dirty="0">
                <a:effectLst/>
                <a:latin typeface="Calibri" panose="020F0502020204030204" pitchFamily="34" charset="0"/>
                <a:ea typeface="Calibri" panose="020F0502020204030204" pitchFamily="34" charset="0"/>
                <a:cs typeface="Times New Roman" panose="02020603050405020304" pitchFamily="18" charset="0"/>
              </a:rPr>
              <a:t>The University of the Witwatersrand has a Campus Wide License which enables every staff members, students, and visitors to use the full suite of MATLAB products. This makes easy access to the tools to every students from everywhere in the world. Students can use MATLAB directly in the web browser with MATLAB Online which is connected to MATLAB Drive, which gives every students 20Gb of space in the cloud.</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(0), Course Content &amp; Instructions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4</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1F002A06-F151-314C-1238-1D8A9BA8AEC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684229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r>
              <a:rPr lang="en-ZA" sz="3200" b="1" dirty="0">
                <a:solidFill>
                  <a:srgbClr val="212121"/>
                </a:solidFill>
                <a:latin typeface="Helvetica" panose="020B0604020202020204" pitchFamily="34" charset="0"/>
              </a:rPr>
              <a:t>Content Listing</a:t>
            </a:r>
            <a:endParaRPr lang="en-ZA" sz="3200" b="1" i="0" dirty="0">
              <a:solidFill>
                <a:srgbClr val="212121"/>
              </a:solidFill>
              <a:effectLst/>
              <a:latin typeface="Helvetica" panose="020B0604020202020204" pitchFamily="34" charset="0"/>
            </a:endParaRPr>
          </a:p>
        </p:txBody>
      </p:sp>
      <p:graphicFrame>
        <p:nvGraphicFramePr>
          <p:cNvPr id="7" name="Content Placeholder 6">
            <a:extLst>
              <a:ext uri="{FF2B5EF4-FFF2-40B4-BE49-F238E27FC236}">
                <a16:creationId xmlns:a16="http://schemas.microsoft.com/office/drawing/2014/main" id="{A49F5BBC-E69D-9073-717D-C4AB67D94EE6}"/>
              </a:ext>
            </a:extLst>
          </p:cNvPr>
          <p:cNvGraphicFramePr>
            <a:graphicFrameLocks noGrp="1"/>
          </p:cNvGraphicFramePr>
          <p:nvPr>
            <p:ph idx="1"/>
            <p:extLst>
              <p:ext uri="{D42A27DB-BD31-4B8C-83A1-F6EECF244321}">
                <p14:modId xmlns:p14="http://schemas.microsoft.com/office/powerpoint/2010/main" val="1020584447"/>
              </p:ext>
            </p:extLst>
          </p:nvPr>
        </p:nvGraphicFramePr>
        <p:xfrm>
          <a:off x="549367" y="1009777"/>
          <a:ext cx="7965983" cy="5347376"/>
        </p:xfrm>
        <a:graphic>
          <a:graphicData uri="http://schemas.openxmlformats.org/drawingml/2006/table">
            <a:tbl>
              <a:tblPr firstRow="1">
                <a:tableStyleId>{9D7B26C5-4107-4FEC-AEDC-1716B250A1EF}</a:tableStyleId>
              </a:tblPr>
              <a:tblGrid>
                <a:gridCol w="636219">
                  <a:extLst>
                    <a:ext uri="{9D8B030D-6E8A-4147-A177-3AD203B41FA5}">
                      <a16:colId xmlns:a16="http://schemas.microsoft.com/office/drawing/2014/main" val="763295249"/>
                    </a:ext>
                  </a:extLst>
                </a:gridCol>
                <a:gridCol w="1935164">
                  <a:extLst>
                    <a:ext uri="{9D8B030D-6E8A-4147-A177-3AD203B41FA5}">
                      <a16:colId xmlns:a16="http://schemas.microsoft.com/office/drawing/2014/main" val="158820721"/>
                    </a:ext>
                  </a:extLst>
                </a:gridCol>
                <a:gridCol w="4224929">
                  <a:extLst>
                    <a:ext uri="{9D8B030D-6E8A-4147-A177-3AD203B41FA5}">
                      <a16:colId xmlns:a16="http://schemas.microsoft.com/office/drawing/2014/main" val="2739854064"/>
                    </a:ext>
                  </a:extLst>
                </a:gridCol>
                <a:gridCol w="1169671">
                  <a:extLst>
                    <a:ext uri="{9D8B030D-6E8A-4147-A177-3AD203B41FA5}">
                      <a16:colId xmlns:a16="http://schemas.microsoft.com/office/drawing/2014/main" val="1296920230"/>
                    </a:ext>
                  </a:extLst>
                </a:gridCol>
              </a:tblGrid>
              <a:tr h="116543">
                <a:tc>
                  <a:txBody>
                    <a:bodyPr/>
                    <a:lstStyle/>
                    <a:p>
                      <a:pPr algn="ctr" fontAlgn="ctr"/>
                      <a:r>
                        <a:rPr lang="en-ZA" sz="1100" b="1" u="none" strike="noStrike" dirty="0">
                          <a:effectLst/>
                        </a:rPr>
                        <a:t>Week</a:t>
                      </a:r>
                      <a:endParaRPr lang="en-ZA" sz="1100" b="1" i="0" u="none" strike="noStrike" dirty="0">
                        <a:solidFill>
                          <a:srgbClr val="000000"/>
                        </a:solidFill>
                        <a:effectLst/>
                        <a:latin typeface="Helvetica" panose="020B0604020202020204" pitchFamily="34" charset="0"/>
                        <a:cs typeface="Helvetica" panose="020B0604020202020204" pitchFamily="34" charset="0"/>
                      </a:endParaRPr>
                    </a:p>
                  </a:txBody>
                  <a:tcPr marL="4856" marR="4856" marT="485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ZA" sz="1100" b="1" u="none" strike="noStrike" dirty="0">
                          <a:effectLst/>
                        </a:rPr>
                        <a:t>Topics</a:t>
                      </a:r>
                      <a:endParaRPr lang="en-ZA" sz="1100" b="1" i="0" u="none" strike="noStrike" dirty="0">
                        <a:solidFill>
                          <a:srgbClr val="000000"/>
                        </a:solidFill>
                        <a:effectLst/>
                        <a:latin typeface="Helvetica" panose="020B0604020202020204" pitchFamily="34" charset="0"/>
                        <a:cs typeface="Helvetica" panose="020B0604020202020204" pitchFamily="34" charset="0"/>
                      </a:endParaRPr>
                    </a:p>
                  </a:txBody>
                  <a:tcPr marL="4856" marR="4856" marT="4856"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fontAlgn="ctr"/>
                      <a:r>
                        <a:rPr lang="en-ZA" sz="1100" b="1" u="none" strike="noStrike" dirty="0">
                          <a:effectLst/>
                        </a:rPr>
                        <a:t>Content</a:t>
                      </a:r>
                      <a:endParaRPr lang="en-ZA" sz="1100" b="1" i="0" u="none" strike="noStrike" dirty="0">
                        <a:solidFill>
                          <a:srgbClr val="000000"/>
                        </a:solidFill>
                        <a:effectLst/>
                        <a:latin typeface="Helvetica" panose="020B0604020202020204" pitchFamily="34" charset="0"/>
                        <a:cs typeface="Helvetica" panose="020B0604020202020204" pitchFamily="34" charset="0"/>
                      </a:endParaRPr>
                    </a:p>
                  </a:txBody>
                  <a:tcPr marL="4856" marR="4856" marT="4856" marB="0" anchor="ctr">
                    <a:lnR w="12700" cap="flat" cmpd="sng" algn="ctr">
                      <a:solidFill>
                        <a:schemeClr val="tx1"/>
                      </a:solidFill>
                      <a:prstDash val="solid"/>
                      <a:round/>
                      <a:headEnd type="none" w="med" len="med"/>
                      <a:tailEnd type="none" w="med" len="med"/>
                    </a:lnR>
                  </a:tcPr>
                </a:tc>
                <a:tc>
                  <a:txBody>
                    <a:bodyPr/>
                    <a:lstStyle/>
                    <a:p>
                      <a:pPr algn="ctr" fontAlgn="ctr"/>
                      <a:r>
                        <a:rPr lang="en-ZA" sz="1100" b="1" u="none" strike="noStrike" dirty="0">
                          <a:effectLst/>
                        </a:rPr>
                        <a:t>Type</a:t>
                      </a:r>
                      <a:endParaRPr lang="en-ZA" sz="1100" b="1" i="0" u="none" strike="noStrike" dirty="0">
                        <a:solidFill>
                          <a:srgbClr val="000000"/>
                        </a:solidFill>
                        <a:effectLst/>
                        <a:latin typeface="Helvetica" panose="020B0604020202020204" pitchFamily="34" charset="0"/>
                        <a:cs typeface="Helvetica" panose="020B0604020202020204" pitchFamily="34" charset="0"/>
                      </a:endParaRPr>
                    </a:p>
                  </a:txBody>
                  <a:tcPr marL="4856" marR="4856" marT="485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756940144"/>
                  </a:ext>
                </a:extLst>
              </a:tr>
              <a:tr h="116543">
                <a:tc rowSpan="2">
                  <a:txBody>
                    <a:bodyPr/>
                    <a:lstStyle/>
                    <a:p>
                      <a:pPr algn="ctr" fontAlgn="ctr"/>
                      <a:r>
                        <a:rPr lang="en-ZA" sz="1100" u="none" strike="noStrike" dirty="0">
                          <a:effectLst/>
                        </a:rPr>
                        <a:t>0</a:t>
                      </a:r>
                      <a:endParaRPr lang="en-ZA" sz="1100" b="0" i="0" u="none" strike="noStrike" dirty="0">
                        <a:solidFill>
                          <a:srgbClr val="000000"/>
                        </a:solidFill>
                        <a:effectLst/>
                        <a:latin typeface="Helvetica" panose="020B0604020202020204" pitchFamily="34" charset="0"/>
                        <a:cs typeface="Helvetica" panose="020B0604020202020204" pitchFamily="34" charset="0"/>
                      </a:endParaRPr>
                    </a:p>
                  </a:txBody>
                  <a:tcPr marL="4856" marR="4856" marT="485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fontAlgn="ctr"/>
                      <a:r>
                        <a:rPr lang="en-ZA" sz="1100" u="none" strike="noStrike" dirty="0">
                          <a:effectLst/>
                        </a:rPr>
                        <a:t>Course Content and Instructions</a:t>
                      </a:r>
                      <a:endParaRPr lang="en-ZA" sz="1100" b="0" i="0" u="none" strike="noStrike" dirty="0">
                        <a:solidFill>
                          <a:srgbClr val="000000"/>
                        </a:solidFill>
                        <a:effectLst/>
                        <a:latin typeface="Helvetica" panose="020B0604020202020204" pitchFamily="34" charset="0"/>
                        <a:cs typeface="Helvetica" panose="020B0604020202020204" pitchFamily="34" charset="0"/>
                      </a:endParaRPr>
                    </a:p>
                  </a:txBody>
                  <a:tcPr marL="4856" marR="4856" marT="485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ZA" sz="1100" u="none" strike="noStrike" dirty="0">
                          <a:effectLst/>
                        </a:rPr>
                        <a:t>Week_0_Course_Content_and_Instructions.mlx</a:t>
                      </a:r>
                      <a:endParaRPr lang="en-ZA" sz="1100" b="0" i="0" u="none" strike="noStrike" dirty="0">
                        <a:solidFill>
                          <a:srgbClr val="000000"/>
                        </a:solidFill>
                        <a:effectLst/>
                        <a:latin typeface="Helvetica" panose="020B0604020202020204" pitchFamily="34" charset="0"/>
                        <a:cs typeface="Helvetica" panose="020B0604020202020204" pitchFamily="34" charset="0"/>
                      </a:endParaRPr>
                    </a:p>
                  </a:txBody>
                  <a:tcPr marL="4856" marR="4856" marT="48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ZA" sz="1100" u="none" strike="noStrike" dirty="0">
                          <a:effectLst/>
                        </a:rPr>
                        <a:t>Live Script</a:t>
                      </a:r>
                      <a:endParaRPr lang="en-ZA" sz="1100" b="0" i="0" u="none" strike="noStrike" dirty="0">
                        <a:solidFill>
                          <a:srgbClr val="000000"/>
                        </a:solidFill>
                        <a:effectLst/>
                        <a:latin typeface="Helvetica" panose="020B0604020202020204" pitchFamily="34" charset="0"/>
                        <a:cs typeface="Helvetica" panose="020B0604020202020204" pitchFamily="34" charset="0"/>
                      </a:endParaRPr>
                    </a:p>
                  </a:txBody>
                  <a:tcPr marL="4856" marR="4856" marT="48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639182243"/>
                  </a:ext>
                </a:extLst>
              </a:tr>
              <a:tr h="116543">
                <a:tc vMerge="1">
                  <a:txBody>
                    <a:bodyPr/>
                    <a:lstStyle/>
                    <a:p>
                      <a:endParaRPr lang="en-ZA"/>
                    </a:p>
                  </a:txBody>
                  <a:tcPr/>
                </a:tc>
                <a:tc vMerge="1">
                  <a:txBody>
                    <a:bodyPr/>
                    <a:lstStyle/>
                    <a:p>
                      <a:endParaRPr lang="en-ZA"/>
                    </a:p>
                  </a:txBody>
                  <a:tcPr/>
                </a:tc>
                <a:tc>
                  <a:txBody>
                    <a:bodyPr/>
                    <a:lstStyle/>
                    <a:p>
                      <a:pPr algn="ctr" fontAlgn="b"/>
                      <a:r>
                        <a:rPr lang="en-ZA" sz="1100" u="none" strike="noStrike" dirty="0">
                          <a:solidFill>
                            <a:srgbClr val="FF0000"/>
                          </a:solidFill>
                          <a:effectLst/>
                        </a:rPr>
                        <a:t>Week_0_Course_Content_and_Instructions.pptx</a:t>
                      </a:r>
                      <a:endParaRPr lang="en-ZA" sz="1100" b="0" i="0" u="none" strike="noStrike" dirty="0">
                        <a:solidFill>
                          <a:srgbClr val="FF0000"/>
                        </a:solidFill>
                        <a:effectLst/>
                        <a:latin typeface="Helvetica" panose="020B0604020202020204" pitchFamily="34" charset="0"/>
                        <a:cs typeface="Helvetica" panose="020B0604020202020204" pitchFamily="34" charset="0"/>
                      </a:endParaRPr>
                    </a:p>
                  </a:txBody>
                  <a:tcPr marL="4856" marR="4856" marT="48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n-ZA" sz="1100" u="none" strike="noStrike" dirty="0">
                          <a:solidFill>
                            <a:srgbClr val="FF0000"/>
                          </a:solidFill>
                          <a:effectLst/>
                        </a:rPr>
                        <a:t>PowerPoint</a:t>
                      </a:r>
                      <a:endParaRPr lang="en-ZA" sz="1100" b="0" i="0" u="none" strike="noStrike" dirty="0">
                        <a:solidFill>
                          <a:srgbClr val="FF0000"/>
                        </a:solidFill>
                        <a:effectLst/>
                        <a:latin typeface="Helvetica" panose="020B0604020202020204" pitchFamily="34" charset="0"/>
                        <a:cs typeface="Helvetica" panose="020B0604020202020204" pitchFamily="34" charset="0"/>
                      </a:endParaRPr>
                    </a:p>
                  </a:txBody>
                  <a:tcPr marL="4856" marR="4856" marT="48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8745240"/>
                  </a:ext>
                </a:extLst>
              </a:tr>
              <a:tr h="116543">
                <a:tc rowSpan="16">
                  <a:txBody>
                    <a:bodyPr/>
                    <a:lstStyle/>
                    <a:p>
                      <a:pPr algn="ctr" fontAlgn="ctr"/>
                      <a:r>
                        <a:rPr lang="en-ZA" sz="1100" u="none" strike="noStrike" dirty="0">
                          <a:effectLst/>
                        </a:rPr>
                        <a:t>1</a:t>
                      </a:r>
                      <a:endParaRPr lang="en-ZA" sz="1100" b="0" i="0" u="none" strike="noStrike" dirty="0">
                        <a:solidFill>
                          <a:srgbClr val="000000"/>
                        </a:solidFill>
                        <a:effectLst/>
                        <a:latin typeface="Helvetica" panose="020B0604020202020204" pitchFamily="34" charset="0"/>
                        <a:cs typeface="Helvetica" panose="020B0604020202020204" pitchFamily="34" charset="0"/>
                      </a:endParaRPr>
                    </a:p>
                  </a:txBody>
                  <a:tcPr marL="4856" marR="4856" marT="485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16">
                  <a:txBody>
                    <a:bodyPr/>
                    <a:lstStyle/>
                    <a:p>
                      <a:pPr algn="ctr" fontAlgn="ctr"/>
                      <a:r>
                        <a:rPr lang="en-ZA" sz="1100" u="none" strike="noStrike" dirty="0">
                          <a:effectLst/>
                        </a:rPr>
                        <a:t>Fundamentals</a:t>
                      </a:r>
                      <a:endParaRPr lang="en-ZA" sz="1100" b="0" i="0" u="none" strike="noStrike" dirty="0">
                        <a:solidFill>
                          <a:srgbClr val="000000"/>
                        </a:solidFill>
                        <a:effectLst/>
                        <a:latin typeface="Helvetica" panose="020B0604020202020204" pitchFamily="34" charset="0"/>
                        <a:cs typeface="Helvetica" panose="020B0604020202020204" pitchFamily="34" charset="0"/>
                      </a:endParaRPr>
                    </a:p>
                  </a:txBody>
                  <a:tcPr marL="4856" marR="4856" marT="485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ZA" sz="1100" u="none" strike="noStrike" dirty="0">
                          <a:effectLst/>
                        </a:rPr>
                        <a:t>Week_1_Part_1_Fundamentals.mlx</a:t>
                      </a:r>
                      <a:endParaRPr lang="en-ZA" sz="1100" b="0" i="0" u="none" strike="noStrike" dirty="0">
                        <a:solidFill>
                          <a:srgbClr val="000000"/>
                        </a:solidFill>
                        <a:effectLst/>
                        <a:latin typeface="Helvetica" panose="020B0604020202020204" pitchFamily="34" charset="0"/>
                        <a:cs typeface="Helvetica" panose="020B0604020202020204" pitchFamily="34" charset="0"/>
                      </a:endParaRPr>
                    </a:p>
                  </a:txBody>
                  <a:tcPr marL="4856" marR="4856" marT="48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ZA" sz="1100" u="none" strike="noStrike" dirty="0">
                          <a:effectLst/>
                        </a:rPr>
                        <a:t>Live Script</a:t>
                      </a:r>
                      <a:endParaRPr lang="en-ZA" sz="1100" b="0" i="0" u="none" strike="noStrike" dirty="0">
                        <a:solidFill>
                          <a:srgbClr val="000000"/>
                        </a:solidFill>
                        <a:effectLst/>
                        <a:latin typeface="Helvetica" panose="020B0604020202020204" pitchFamily="34" charset="0"/>
                        <a:cs typeface="Helvetica" panose="020B0604020202020204" pitchFamily="34" charset="0"/>
                      </a:endParaRPr>
                    </a:p>
                  </a:txBody>
                  <a:tcPr marL="4856" marR="4856" marT="48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694625527"/>
                  </a:ext>
                </a:extLst>
              </a:tr>
              <a:tr h="116543">
                <a:tc vMerge="1">
                  <a:txBody>
                    <a:bodyPr/>
                    <a:lstStyle/>
                    <a:p>
                      <a:endParaRPr lang="en-ZA"/>
                    </a:p>
                  </a:txBody>
                  <a:tcPr/>
                </a:tc>
                <a:tc vMerge="1">
                  <a:txBody>
                    <a:bodyPr/>
                    <a:lstStyle/>
                    <a:p>
                      <a:endParaRPr lang="en-ZA"/>
                    </a:p>
                  </a:txBody>
                  <a:tcPr/>
                </a:tc>
                <a:tc>
                  <a:txBody>
                    <a:bodyPr/>
                    <a:lstStyle/>
                    <a:p>
                      <a:pPr algn="ctr" fontAlgn="b"/>
                      <a:r>
                        <a:rPr lang="en-ZA" sz="1100" u="none" strike="noStrike" dirty="0">
                          <a:solidFill>
                            <a:srgbClr val="FF0000"/>
                          </a:solidFill>
                          <a:effectLst/>
                        </a:rPr>
                        <a:t>Week_1_Part_1_Fundamentals.pptx</a:t>
                      </a:r>
                      <a:endParaRPr lang="en-ZA" sz="1100" b="0" i="0" u="none" strike="noStrike" dirty="0">
                        <a:solidFill>
                          <a:srgbClr val="FF0000"/>
                        </a:solidFill>
                        <a:effectLst/>
                        <a:latin typeface="Helvetica" panose="020B0604020202020204" pitchFamily="34" charset="0"/>
                        <a:cs typeface="Helvetica" panose="020B0604020202020204" pitchFamily="34" charset="0"/>
                      </a:endParaRPr>
                    </a:p>
                  </a:txBody>
                  <a:tcPr marL="4856" marR="4856" marT="48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ZA" sz="1100" u="none" strike="noStrike" dirty="0">
                          <a:solidFill>
                            <a:srgbClr val="FF0000"/>
                          </a:solidFill>
                          <a:effectLst/>
                        </a:rPr>
                        <a:t>PowerPoint</a:t>
                      </a:r>
                      <a:endParaRPr lang="en-ZA" sz="1100" b="0" i="0" u="none" strike="noStrike" dirty="0">
                        <a:solidFill>
                          <a:srgbClr val="FF0000"/>
                        </a:solidFill>
                        <a:effectLst/>
                        <a:latin typeface="Helvetica" panose="020B0604020202020204" pitchFamily="34" charset="0"/>
                        <a:cs typeface="Helvetica" panose="020B0604020202020204" pitchFamily="34" charset="0"/>
                      </a:endParaRPr>
                    </a:p>
                  </a:txBody>
                  <a:tcPr marL="4856" marR="4856" marT="48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87772039"/>
                  </a:ext>
                </a:extLst>
              </a:tr>
              <a:tr h="116543">
                <a:tc vMerge="1">
                  <a:txBody>
                    <a:bodyPr/>
                    <a:lstStyle/>
                    <a:p>
                      <a:endParaRPr lang="en-ZA"/>
                    </a:p>
                  </a:txBody>
                  <a:tcPr/>
                </a:tc>
                <a:tc vMerge="1">
                  <a:txBody>
                    <a:bodyPr/>
                    <a:lstStyle/>
                    <a:p>
                      <a:endParaRPr lang="en-ZA"/>
                    </a:p>
                  </a:txBody>
                  <a:tcPr/>
                </a:tc>
                <a:tc>
                  <a:txBody>
                    <a:bodyPr/>
                    <a:lstStyle/>
                    <a:p>
                      <a:pPr algn="ctr" fontAlgn="b"/>
                      <a:r>
                        <a:rPr lang="en-ZA" sz="1100" u="none" strike="noStrike" dirty="0">
                          <a:effectLst/>
                        </a:rPr>
                        <a:t>Week_1_Part_2_Fundamentals.mlx</a:t>
                      </a:r>
                      <a:endParaRPr lang="en-ZA" sz="1100" b="0" i="0" u="none" strike="noStrike" dirty="0">
                        <a:solidFill>
                          <a:srgbClr val="000000"/>
                        </a:solidFill>
                        <a:effectLst/>
                        <a:latin typeface="Helvetica" panose="020B0604020202020204" pitchFamily="34" charset="0"/>
                        <a:cs typeface="Helvetica" panose="020B0604020202020204" pitchFamily="34" charset="0"/>
                      </a:endParaRPr>
                    </a:p>
                  </a:txBody>
                  <a:tcPr marL="4856" marR="4856" marT="48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ZA" sz="1100" u="none" strike="noStrike" dirty="0">
                          <a:effectLst/>
                        </a:rPr>
                        <a:t>Live Script</a:t>
                      </a:r>
                      <a:endParaRPr lang="en-ZA" sz="1100" b="0" i="0" u="none" strike="noStrike" dirty="0">
                        <a:solidFill>
                          <a:srgbClr val="000000"/>
                        </a:solidFill>
                        <a:effectLst/>
                        <a:latin typeface="Helvetica" panose="020B0604020202020204" pitchFamily="34" charset="0"/>
                        <a:cs typeface="Helvetica" panose="020B0604020202020204" pitchFamily="34" charset="0"/>
                      </a:endParaRPr>
                    </a:p>
                  </a:txBody>
                  <a:tcPr marL="4856" marR="4856" marT="48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3004500"/>
                  </a:ext>
                </a:extLst>
              </a:tr>
              <a:tr h="116543">
                <a:tc vMerge="1">
                  <a:txBody>
                    <a:bodyPr/>
                    <a:lstStyle/>
                    <a:p>
                      <a:endParaRPr lang="en-ZA"/>
                    </a:p>
                  </a:txBody>
                  <a:tcPr/>
                </a:tc>
                <a:tc vMerge="1">
                  <a:txBody>
                    <a:bodyPr/>
                    <a:lstStyle/>
                    <a:p>
                      <a:endParaRPr lang="en-ZA"/>
                    </a:p>
                  </a:txBody>
                  <a:tcPr/>
                </a:tc>
                <a:tc>
                  <a:txBody>
                    <a:bodyPr/>
                    <a:lstStyle/>
                    <a:p>
                      <a:pPr algn="ctr" fontAlgn="b"/>
                      <a:r>
                        <a:rPr lang="en-ZA" sz="1100" u="none" strike="noStrike" dirty="0">
                          <a:solidFill>
                            <a:srgbClr val="FF0000"/>
                          </a:solidFill>
                          <a:effectLst/>
                        </a:rPr>
                        <a:t>Week_1_Part_2_Fundamentals.pptx</a:t>
                      </a:r>
                      <a:endParaRPr lang="en-ZA" sz="1100" b="0" i="0" u="none" strike="noStrike" dirty="0">
                        <a:solidFill>
                          <a:srgbClr val="FF0000"/>
                        </a:solidFill>
                        <a:effectLst/>
                        <a:latin typeface="Helvetica" panose="020B0604020202020204" pitchFamily="34" charset="0"/>
                        <a:cs typeface="Helvetica" panose="020B0604020202020204" pitchFamily="34" charset="0"/>
                      </a:endParaRPr>
                    </a:p>
                  </a:txBody>
                  <a:tcPr marL="4856" marR="4856" marT="48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ZA" sz="1100" u="none" strike="noStrike" dirty="0">
                          <a:solidFill>
                            <a:srgbClr val="FF0000"/>
                          </a:solidFill>
                          <a:effectLst/>
                        </a:rPr>
                        <a:t>PowerPoint</a:t>
                      </a:r>
                      <a:endParaRPr lang="en-ZA" sz="1100" b="0" i="0" u="none" strike="noStrike" dirty="0">
                        <a:solidFill>
                          <a:srgbClr val="FF0000"/>
                        </a:solidFill>
                        <a:effectLst/>
                        <a:latin typeface="Helvetica" panose="020B0604020202020204" pitchFamily="34" charset="0"/>
                        <a:cs typeface="Helvetica" panose="020B0604020202020204" pitchFamily="34" charset="0"/>
                      </a:endParaRPr>
                    </a:p>
                  </a:txBody>
                  <a:tcPr marL="4856" marR="4856" marT="48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91441992"/>
                  </a:ext>
                </a:extLst>
              </a:tr>
              <a:tr h="116543">
                <a:tc vMerge="1">
                  <a:txBody>
                    <a:bodyPr/>
                    <a:lstStyle/>
                    <a:p>
                      <a:endParaRPr lang="en-ZA"/>
                    </a:p>
                  </a:txBody>
                  <a:tcPr/>
                </a:tc>
                <a:tc vMerge="1">
                  <a:txBody>
                    <a:bodyPr/>
                    <a:lstStyle/>
                    <a:p>
                      <a:endParaRPr lang="en-ZA"/>
                    </a:p>
                  </a:txBody>
                  <a:tcPr/>
                </a:tc>
                <a:tc>
                  <a:txBody>
                    <a:bodyPr/>
                    <a:lstStyle/>
                    <a:p>
                      <a:pPr algn="ctr" fontAlgn="b"/>
                      <a:r>
                        <a:rPr lang="en-ZA" sz="1100" u="none" strike="noStrike" dirty="0">
                          <a:effectLst/>
                        </a:rPr>
                        <a:t>Week_1_Part_3_Fundamentals.mlx</a:t>
                      </a:r>
                      <a:endParaRPr lang="en-ZA" sz="1100" b="0" i="0" u="none" strike="noStrike" dirty="0">
                        <a:solidFill>
                          <a:srgbClr val="000000"/>
                        </a:solidFill>
                        <a:effectLst/>
                        <a:latin typeface="Helvetica" panose="020B0604020202020204" pitchFamily="34" charset="0"/>
                        <a:cs typeface="Helvetica" panose="020B0604020202020204" pitchFamily="34" charset="0"/>
                      </a:endParaRPr>
                    </a:p>
                  </a:txBody>
                  <a:tcPr marL="4856" marR="4856" marT="48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ZA" sz="1100" u="none" strike="noStrike" dirty="0">
                          <a:effectLst/>
                        </a:rPr>
                        <a:t>Live Script</a:t>
                      </a:r>
                      <a:endParaRPr lang="en-ZA" sz="1100" b="0" i="0" u="none" strike="noStrike" dirty="0">
                        <a:solidFill>
                          <a:srgbClr val="000000"/>
                        </a:solidFill>
                        <a:effectLst/>
                        <a:latin typeface="Helvetica" panose="020B0604020202020204" pitchFamily="34" charset="0"/>
                        <a:cs typeface="Helvetica" panose="020B0604020202020204" pitchFamily="34" charset="0"/>
                      </a:endParaRPr>
                    </a:p>
                  </a:txBody>
                  <a:tcPr marL="4856" marR="4856" marT="48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90351856"/>
                  </a:ext>
                </a:extLst>
              </a:tr>
              <a:tr h="116543">
                <a:tc vMerge="1">
                  <a:txBody>
                    <a:bodyPr/>
                    <a:lstStyle/>
                    <a:p>
                      <a:endParaRPr lang="en-ZA"/>
                    </a:p>
                  </a:txBody>
                  <a:tcPr/>
                </a:tc>
                <a:tc vMerge="1">
                  <a:txBody>
                    <a:bodyPr/>
                    <a:lstStyle/>
                    <a:p>
                      <a:endParaRPr lang="en-ZA"/>
                    </a:p>
                  </a:txBody>
                  <a:tcPr/>
                </a:tc>
                <a:tc>
                  <a:txBody>
                    <a:bodyPr/>
                    <a:lstStyle/>
                    <a:p>
                      <a:pPr algn="ctr" fontAlgn="b"/>
                      <a:r>
                        <a:rPr lang="en-ZA" sz="1100" u="none" strike="noStrike" dirty="0">
                          <a:solidFill>
                            <a:srgbClr val="FF0000"/>
                          </a:solidFill>
                          <a:effectLst/>
                        </a:rPr>
                        <a:t>Week_1_Part_3_Fundamentals.pptx</a:t>
                      </a:r>
                      <a:endParaRPr lang="en-ZA" sz="1100" b="0" i="0" u="none" strike="noStrike" dirty="0">
                        <a:solidFill>
                          <a:srgbClr val="FF0000"/>
                        </a:solidFill>
                        <a:effectLst/>
                        <a:latin typeface="Helvetica" panose="020B0604020202020204" pitchFamily="34" charset="0"/>
                        <a:cs typeface="Helvetica" panose="020B0604020202020204" pitchFamily="34" charset="0"/>
                      </a:endParaRPr>
                    </a:p>
                  </a:txBody>
                  <a:tcPr marL="4856" marR="4856" marT="48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ZA" sz="1100" u="none" strike="noStrike" dirty="0">
                          <a:solidFill>
                            <a:srgbClr val="FF0000"/>
                          </a:solidFill>
                          <a:effectLst/>
                        </a:rPr>
                        <a:t>PowerPoint</a:t>
                      </a:r>
                      <a:endParaRPr lang="en-ZA" sz="1100" b="0" i="0" u="none" strike="noStrike" dirty="0">
                        <a:solidFill>
                          <a:srgbClr val="FF0000"/>
                        </a:solidFill>
                        <a:effectLst/>
                        <a:latin typeface="Helvetica" panose="020B0604020202020204" pitchFamily="34" charset="0"/>
                        <a:cs typeface="Helvetica" panose="020B0604020202020204" pitchFamily="34" charset="0"/>
                      </a:endParaRPr>
                    </a:p>
                  </a:txBody>
                  <a:tcPr marL="4856" marR="4856" marT="48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219086564"/>
                  </a:ext>
                </a:extLst>
              </a:tr>
              <a:tr h="116543">
                <a:tc vMerge="1">
                  <a:txBody>
                    <a:bodyPr/>
                    <a:lstStyle/>
                    <a:p>
                      <a:endParaRPr lang="en-ZA"/>
                    </a:p>
                  </a:txBody>
                  <a:tcPr/>
                </a:tc>
                <a:tc vMerge="1">
                  <a:txBody>
                    <a:bodyPr/>
                    <a:lstStyle/>
                    <a:p>
                      <a:endParaRPr lang="en-ZA"/>
                    </a:p>
                  </a:txBody>
                  <a:tcPr/>
                </a:tc>
                <a:tc>
                  <a:txBody>
                    <a:bodyPr/>
                    <a:lstStyle/>
                    <a:p>
                      <a:pPr algn="ctr" fontAlgn="b"/>
                      <a:r>
                        <a:rPr lang="en-ZA" sz="1100" u="none" strike="noStrike" dirty="0">
                          <a:effectLst/>
                        </a:rPr>
                        <a:t>Week_1_Part_4_Fundamentals.mlx</a:t>
                      </a:r>
                      <a:endParaRPr lang="en-ZA" sz="1100" b="0" i="0" u="none" strike="noStrike" dirty="0">
                        <a:solidFill>
                          <a:srgbClr val="000000"/>
                        </a:solidFill>
                        <a:effectLst/>
                        <a:latin typeface="Helvetica" panose="020B0604020202020204" pitchFamily="34" charset="0"/>
                        <a:cs typeface="Helvetica" panose="020B0604020202020204" pitchFamily="34" charset="0"/>
                      </a:endParaRPr>
                    </a:p>
                  </a:txBody>
                  <a:tcPr marL="4856" marR="4856" marT="48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ZA" sz="1100" u="none" strike="noStrike" dirty="0">
                          <a:effectLst/>
                        </a:rPr>
                        <a:t>Live Script</a:t>
                      </a:r>
                      <a:endParaRPr lang="en-ZA" sz="1100" b="0" i="0" u="none" strike="noStrike" dirty="0">
                        <a:solidFill>
                          <a:srgbClr val="000000"/>
                        </a:solidFill>
                        <a:effectLst/>
                        <a:latin typeface="Helvetica" panose="020B0604020202020204" pitchFamily="34" charset="0"/>
                        <a:cs typeface="Helvetica" panose="020B0604020202020204" pitchFamily="34" charset="0"/>
                      </a:endParaRPr>
                    </a:p>
                  </a:txBody>
                  <a:tcPr marL="4856" marR="4856" marT="48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753891878"/>
                  </a:ext>
                </a:extLst>
              </a:tr>
              <a:tr h="116543">
                <a:tc vMerge="1">
                  <a:txBody>
                    <a:bodyPr/>
                    <a:lstStyle/>
                    <a:p>
                      <a:endParaRPr lang="en-ZA"/>
                    </a:p>
                  </a:txBody>
                  <a:tcPr/>
                </a:tc>
                <a:tc vMerge="1">
                  <a:txBody>
                    <a:bodyPr/>
                    <a:lstStyle/>
                    <a:p>
                      <a:endParaRPr lang="en-ZA"/>
                    </a:p>
                  </a:txBody>
                  <a:tcPr/>
                </a:tc>
                <a:tc>
                  <a:txBody>
                    <a:bodyPr/>
                    <a:lstStyle/>
                    <a:p>
                      <a:pPr algn="ctr" fontAlgn="b"/>
                      <a:r>
                        <a:rPr lang="en-ZA" sz="1100" u="none" strike="noStrike" dirty="0">
                          <a:solidFill>
                            <a:srgbClr val="FF0000"/>
                          </a:solidFill>
                          <a:effectLst/>
                        </a:rPr>
                        <a:t>Week_1_Part_4_Fundamentals.pptx</a:t>
                      </a:r>
                      <a:endParaRPr lang="en-ZA" sz="1100" b="0" i="0" u="none" strike="noStrike" dirty="0">
                        <a:solidFill>
                          <a:srgbClr val="FF0000"/>
                        </a:solidFill>
                        <a:effectLst/>
                        <a:latin typeface="Helvetica" panose="020B0604020202020204" pitchFamily="34" charset="0"/>
                        <a:cs typeface="Helvetica" panose="020B0604020202020204" pitchFamily="34" charset="0"/>
                      </a:endParaRPr>
                    </a:p>
                  </a:txBody>
                  <a:tcPr marL="4856" marR="4856" marT="48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ZA" sz="1100" u="none" strike="noStrike" dirty="0">
                          <a:solidFill>
                            <a:srgbClr val="FF0000"/>
                          </a:solidFill>
                          <a:effectLst/>
                        </a:rPr>
                        <a:t>PowerPoint</a:t>
                      </a:r>
                      <a:endParaRPr lang="en-ZA" sz="1100" b="0" i="0" u="none" strike="noStrike" dirty="0">
                        <a:solidFill>
                          <a:srgbClr val="FF0000"/>
                        </a:solidFill>
                        <a:effectLst/>
                        <a:latin typeface="Helvetica" panose="020B0604020202020204" pitchFamily="34" charset="0"/>
                        <a:cs typeface="Helvetica" panose="020B0604020202020204" pitchFamily="34" charset="0"/>
                      </a:endParaRPr>
                    </a:p>
                  </a:txBody>
                  <a:tcPr marL="4856" marR="4856" marT="48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229680973"/>
                  </a:ext>
                </a:extLst>
              </a:tr>
              <a:tr h="116543">
                <a:tc vMerge="1">
                  <a:txBody>
                    <a:bodyPr/>
                    <a:lstStyle/>
                    <a:p>
                      <a:endParaRPr lang="en-ZA"/>
                    </a:p>
                  </a:txBody>
                  <a:tcPr/>
                </a:tc>
                <a:tc vMerge="1">
                  <a:txBody>
                    <a:bodyPr/>
                    <a:lstStyle/>
                    <a:p>
                      <a:endParaRPr lang="en-ZA"/>
                    </a:p>
                  </a:txBody>
                  <a:tcPr/>
                </a:tc>
                <a:tc>
                  <a:txBody>
                    <a:bodyPr/>
                    <a:lstStyle/>
                    <a:p>
                      <a:pPr algn="ctr" fontAlgn="b"/>
                      <a:r>
                        <a:rPr lang="en-ZA" sz="1100" u="none" strike="noStrike" dirty="0">
                          <a:effectLst/>
                        </a:rPr>
                        <a:t>Week_1_Part_5_Fundamentals.mlx</a:t>
                      </a:r>
                      <a:endParaRPr lang="en-ZA" sz="1100" b="0" i="0" u="none" strike="noStrike" dirty="0">
                        <a:solidFill>
                          <a:srgbClr val="000000"/>
                        </a:solidFill>
                        <a:effectLst/>
                        <a:latin typeface="Helvetica" panose="020B0604020202020204" pitchFamily="34" charset="0"/>
                        <a:cs typeface="Helvetica" panose="020B0604020202020204" pitchFamily="34" charset="0"/>
                      </a:endParaRPr>
                    </a:p>
                  </a:txBody>
                  <a:tcPr marL="4856" marR="4856" marT="48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ZA" sz="1100" u="none" strike="noStrike" dirty="0">
                          <a:effectLst/>
                        </a:rPr>
                        <a:t>Live Script</a:t>
                      </a:r>
                      <a:endParaRPr lang="en-ZA" sz="1100" b="0" i="0" u="none" strike="noStrike" dirty="0">
                        <a:solidFill>
                          <a:srgbClr val="000000"/>
                        </a:solidFill>
                        <a:effectLst/>
                        <a:latin typeface="Helvetica" panose="020B0604020202020204" pitchFamily="34" charset="0"/>
                        <a:cs typeface="Helvetica" panose="020B0604020202020204" pitchFamily="34" charset="0"/>
                      </a:endParaRPr>
                    </a:p>
                  </a:txBody>
                  <a:tcPr marL="4856" marR="4856" marT="48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911411580"/>
                  </a:ext>
                </a:extLst>
              </a:tr>
              <a:tr h="116543">
                <a:tc vMerge="1">
                  <a:txBody>
                    <a:bodyPr/>
                    <a:lstStyle/>
                    <a:p>
                      <a:endParaRPr lang="en-ZA"/>
                    </a:p>
                  </a:txBody>
                  <a:tcPr/>
                </a:tc>
                <a:tc vMerge="1">
                  <a:txBody>
                    <a:bodyPr/>
                    <a:lstStyle/>
                    <a:p>
                      <a:endParaRPr lang="en-ZA"/>
                    </a:p>
                  </a:txBody>
                  <a:tcPr/>
                </a:tc>
                <a:tc>
                  <a:txBody>
                    <a:bodyPr/>
                    <a:lstStyle/>
                    <a:p>
                      <a:pPr algn="ctr" fontAlgn="b"/>
                      <a:r>
                        <a:rPr lang="en-ZA" sz="1100" u="none" strike="noStrike" dirty="0">
                          <a:solidFill>
                            <a:srgbClr val="FF0000"/>
                          </a:solidFill>
                          <a:effectLst/>
                        </a:rPr>
                        <a:t>Week_1_Part_5_Fundamentals.pptx</a:t>
                      </a:r>
                      <a:endParaRPr lang="en-ZA" sz="1100" b="0" i="0" u="none" strike="noStrike" dirty="0">
                        <a:solidFill>
                          <a:srgbClr val="FF0000"/>
                        </a:solidFill>
                        <a:effectLst/>
                        <a:latin typeface="Helvetica" panose="020B0604020202020204" pitchFamily="34" charset="0"/>
                        <a:cs typeface="Helvetica" panose="020B0604020202020204" pitchFamily="34" charset="0"/>
                      </a:endParaRPr>
                    </a:p>
                  </a:txBody>
                  <a:tcPr marL="4856" marR="4856" marT="48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ZA" sz="1100" u="none" strike="noStrike" dirty="0">
                          <a:solidFill>
                            <a:srgbClr val="FF0000"/>
                          </a:solidFill>
                          <a:effectLst/>
                        </a:rPr>
                        <a:t>PowerPoint</a:t>
                      </a:r>
                      <a:endParaRPr lang="en-ZA" sz="1100" b="0" i="0" u="none" strike="noStrike" dirty="0">
                        <a:solidFill>
                          <a:srgbClr val="FF0000"/>
                        </a:solidFill>
                        <a:effectLst/>
                        <a:latin typeface="Helvetica" panose="020B0604020202020204" pitchFamily="34" charset="0"/>
                        <a:cs typeface="Helvetica" panose="020B0604020202020204" pitchFamily="34" charset="0"/>
                      </a:endParaRPr>
                    </a:p>
                  </a:txBody>
                  <a:tcPr marL="4856" marR="4856" marT="48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139855199"/>
                  </a:ext>
                </a:extLst>
              </a:tr>
              <a:tr h="116543">
                <a:tc vMerge="1">
                  <a:txBody>
                    <a:bodyPr/>
                    <a:lstStyle/>
                    <a:p>
                      <a:endParaRPr lang="en-ZA"/>
                    </a:p>
                  </a:txBody>
                  <a:tcPr/>
                </a:tc>
                <a:tc vMerge="1">
                  <a:txBody>
                    <a:bodyPr/>
                    <a:lstStyle/>
                    <a:p>
                      <a:endParaRPr lang="en-ZA"/>
                    </a:p>
                  </a:txBody>
                  <a:tcPr/>
                </a:tc>
                <a:tc>
                  <a:txBody>
                    <a:bodyPr/>
                    <a:lstStyle/>
                    <a:p>
                      <a:pPr algn="ctr" fontAlgn="b"/>
                      <a:r>
                        <a:rPr lang="en-ZA" sz="1100" u="none" strike="noStrike" dirty="0">
                          <a:effectLst/>
                        </a:rPr>
                        <a:t>Week_1_Part_6_Fundamentals.mlx</a:t>
                      </a:r>
                      <a:endParaRPr lang="en-ZA" sz="1100" b="0" i="0" u="none" strike="noStrike" dirty="0">
                        <a:solidFill>
                          <a:srgbClr val="000000"/>
                        </a:solidFill>
                        <a:effectLst/>
                        <a:latin typeface="Helvetica" panose="020B0604020202020204" pitchFamily="34" charset="0"/>
                        <a:cs typeface="Helvetica" panose="020B0604020202020204" pitchFamily="34" charset="0"/>
                      </a:endParaRPr>
                    </a:p>
                  </a:txBody>
                  <a:tcPr marL="4856" marR="4856" marT="48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ZA" sz="1100" u="none" strike="noStrike" dirty="0">
                          <a:effectLst/>
                        </a:rPr>
                        <a:t>Live Script</a:t>
                      </a:r>
                      <a:endParaRPr lang="en-ZA" sz="1100" b="0" i="0" u="none" strike="noStrike" dirty="0">
                        <a:solidFill>
                          <a:srgbClr val="000000"/>
                        </a:solidFill>
                        <a:effectLst/>
                        <a:latin typeface="Helvetica" panose="020B0604020202020204" pitchFamily="34" charset="0"/>
                        <a:cs typeface="Helvetica" panose="020B0604020202020204" pitchFamily="34" charset="0"/>
                      </a:endParaRPr>
                    </a:p>
                  </a:txBody>
                  <a:tcPr marL="4856" marR="4856" marT="48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729923601"/>
                  </a:ext>
                </a:extLst>
              </a:tr>
              <a:tr h="116543">
                <a:tc vMerge="1">
                  <a:txBody>
                    <a:bodyPr/>
                    <a:lstStyle/>
                    <a:p>
                      <a:endParaRPr lang="en-ZA"/>
                    </a:p>
                  </a:txBody>
                  <a:tcPr/>
                </a:tc>
                <a:tc vMerge="1">
                  <a:txBody>
                    <a:bodyPr/>
                    <a:lstStyle/>
                    <a:p>
                      <a:endParaRPr lang="en-ZA"/>
                    </a:p>
                  </a:txBody>
                  <a:tcPr/>
                </a:tc>
                <a:tc>
                  <a:txBody>
                    <a:bodyPr/>
                    <a:lstStyle/>
                    <a:p>
                      <a:pPr algn="ctr" fontAlgn="b"/>
                      <a:r>
                        <a:rPr lang="en-ZA" sz="1100" u="none" strike="noStrike" dirty="0">
                          <a:solidFill>
                            <a:srgbClr val="FF0000"/>
                          </a:solidFill>
                          <a:effectLst/>
                        </a:rPr>
                        <a:t>Week_1_Part_6_Fundamentals.pptx</a:t>
                      </a:r>
                      <a:endParaRPr lang="en-ZA" sz="1100" b="0" i="0" u="none" strike="noStrike" dirty="0">
                        <a:solidFill>
                          <a:srgbClr val="FF0000"/>
                        </a:solidFill>
                        <a:effectLst/>
                        <a:latin typeface="Helvetica" panose="020B0604020202020204" pitchFamily="34" charset="0"/>
                        <a:cs typeface="Helvetica" panose="020B0604020202020204" pitchFamily="34" charset="0"/>
                      </a:endParaRPr>
                    </a:p>
                  </a:txBody>
                  <a:tcPr marL="4856" marR="4856" marT="48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ZA" sz="1100" u="none" strike="noStrike" dirty="0">
                          <a:solidFill>
                            <a:srgbClr val="FF0000"/>
                          </a:solidFill>
                          <a:effectLst/>
                        </a:rPr>
                        <a:t>PowerPoint</a:t>
                      </a:r>
                      <a:endParaRPr lang="en-ZA" sz="1100" b="0" i="0" u="none" strike="noStrike" dirty="0">
                        <a:solidFill>
                          <a:srgbClr val="FF0000"/>
                        </a:solidFill>
                        <a:effectLst/>
                        <a:latin typeface="Helvetica" panose="020B0604020202020204" pitchFamily="34" charset="0"/>
                        <a:cs typeface="Helvetica" panose="020B0604020202020204" pitchFamily="34" charset="0"/>
                      </a:endParaRPr>
                    </a:p>
                  </a:txBody>
                  <a:tcPr marL="4856" marR="4856" marT="48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365610412"/>
                  </a:ext>
                </a:extLst>
              </a:tr>
              <a:tr h="116543">
                <a:tc vMerge="1">
                  <a:txBody>
                    <a:bodyPr/>
                    <a:lstStyle/>
                    <a:p>
                      <a:endParaRPr lang="en-ZA"/>
                    </a:p>
                  </a:txBody>
                  <a:tcPr/>
                </a:tc>
                <a:tc vMerge="1">
                  <a:txBody>
                    <a:bodyPr/>
                    <a:lstStyle/>
                    <a:p>
                      <a:endParaRPr lang="en-ZA"/>
                    </a:p>
                  </a:txBody>
                  <a:tcPr/>
                </a:tc>
                <a:tc>
                  <a:txBody>
                    <a:bodyPr/>
                    <a:lstStyle/>
                    <a:p>
                      <a:pPr algn="ctr" fontAlgn="b"/>
                      <a:r>
                        <a:rPr lang="en-ZA" sz="1100" u="none" strike="noStrike" dirty="0">
                          <a:effectLst/>
                        </a:rPr>
                        <a:t>Week_1_Part_7_Fundamentals.mlx</a:t>
                      </a:r>
                      <a:endParaRPr lang="en-ZA" sz="1100" b="0" i="0" u="none" strike="noStrike" dirty="0">
                        <a:solidFill>
                          <a:srgbClr val="000000"/>
                        </a:solidFill>
                        <a:effectLst/>
                        <a:latin typeface="Helvetica" panose="020B0604020202020204" pitchFamily="34" charset="0"/>
                        <a:cs typeface="Helvetica" panose="020B0604020202020204" pitchFamily="34" charset="0"/>
                      </a:endParaRPr>
                    </a:p>
                  </a:txBody>
                  <a:tcPr marL="4856" marR="4856" marT="48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ZA" sz="1100" u="none" strike="noStrike" dirty="0">
                          <a:effectLst/>
                        </a:rPr>
                        <a:t>Live Script</a:t>
                      </a:r>
                      <a:endParaRPr lang="en-ZA" sz="1100" b="0" i="0" u="none" strike="noStrike" dirty="0">
                        <a:solidFill>
                          <a:srgbClr val="000000"/>
                        </a:solidFill>
                        <a:effectLst/>
                        <a:latin typeface="Helvetica" panose="020B0604020202020204" pitchFamily="34" charset="0"/>
                        <a:cs typeface="Helvetica" panose="020B0604020202020204" pitchFamily="34" charset="0"/>
                      </a:endParaRPr>
                    </a:p>
                  </a:txBody>
                  <a:tcPr marL="4856" marR="4856" marT="48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962789486"/>
                  </a:ext>
                </a:extLst>
              </a:tr>
              <a:tr h="116543">
                <a:tc vMerge="1">
                  <a:txBody>
                    <a:bodyPr/>
                    <a:lstStyle/>
                    <a:p>
                      <a:endParaRPr lang="en-ZA"/>
                    </a:p>
                  </a:txBody>
                  <a:tcPr/>
                </a:tc>
                <a:tc vMerge="1">
                  <a:txBody>
                    <a:bodyPr/>
                    <a:lstStyle/>
                    <a:p>
                      <a:endParaRPr lang="en-ZA"/>
                    </a:p>
                  </a:txBody>
                  <a:tcPr/>
                </a:tc>
                <a:tc>
                  <a:txBody>
                    <a:bodyPr/>
                    <a:lstStyle/>
                    <a:p>
                      <a:pPr algn="ctr" fontAlgn="b"/>
                      <a:r>
                        <a:rPr lang="en-ZA" sz="1100" u="none" strike="noStrike" dirty="0">
                          <a:solidFill>
                            <a:srgbClr val="FF0000"/>
                          </a:solidFill>
                          <a:effectLst/>
                        </a:rPr>
                        <a:t>Week_1_Part_7_Fundamentals.pptx</a:t>
                      </a:r>
                      <a:endParaRPr lang="en-ZA" sz="1100" b="0" i="0" u="none" strike="noStrike" dirty="0">
                        <a:solidFill>
                          <a:srgbClr val="FF0000"/>
                        </a:solidFill>
                        <a:effectLst/>
                        <a:latin typeface="Helvetica" panose="020B0604020202020204" pitchFamily="34" charset="0"/>
                        <a:cs typeface="Helvetica" panose="020B0604020202020204" pitchFamily="34" charset="0"/>
                      </a:endParaRPr>
                    </a:p>
                  </a:txBody>
                  <a:tcPr marL="4856" marR="4856" marT="48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ZA" sz="1100" u="none" strike="noStrike" dirty="0">
                          <a:solidFill>
                            <a:srgbClr val="FF0000"/>
                          </a:solidFill>
                          <a:effectLst/>
                        </a:rPr>
                        <a:t>PowerPoint</a:t>
                      </a:r>
                      <a:endParaRPr lang="en-ZA" sz="1100" b="0" i="0" u="none" strike="noStrike" dirty="0">
                        <a:solidFill>
                          <a:srgbClr val="FF0000"/>
                        </a:solidFill>
                        <a:effectLst/>
                        <a:latin typeface="Helvetica" panose="020B0604020202020204" pitchFamily="34" charset="0"/>
                        <a:cs typeface="Helvetica" panose="020B0604020202020204" pitchFamily="34" charset="0"/>
                      </a:endParaRPr>
                    </a:p>
                  </a:txBody>
                  <a:tcPr marL="4856" marR="4856" marT="48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88444570"/>
                  </a:ext>
                </a:extLst>
              </a:tr>
              <a:tr h="116543">
                <a:tc vMerge="1">
                  <a:txBody>
                    <a:bodyPr/>
                    <a:lstStyle/>
                    <a:p>
                      <a:endParaRPr lang="en-ZA"/>
                    </a:p>
                  </a:txBody>
                  <a:tcPr/>
                </a:tc>
                <a:tc vMerge="1">
                  <a:txBody>
                    <a:bodyPr/>
                    <a:lstStyle/>
                    <a:p>
                      <a:endParaRPr lang="en-ZA"/>
                    </a:p>
                  </a:txBody>
                  <a:tcPr/>
                </a:tc>
                <a:tc>
                  <a:txBody>
                    <a:bodyPr/>
                    <a:lstStyle/>
                    <a:p>
                      <a:pPr algn="ctr" fontAlgn="b"/>
                      <a:r>
                        <a:rPr lang="en-ZA" sz="1100" u="none" strike="noStrike" dirty="0">
                          <a:effectLst/>
                        </a:rPr>
                        <a:t>Week_1_Part_8_Fundamentals.mlx</a:t>
                      </a:r>
                      <a:endParaRPr lang="en-ZA" sz="1100" b="0" i="0" u="none" strike="noStrike" dirty="0">
                        <a:solidFill>
                          <a:srgbClr val="000000"/>
                        </a:solidFill>
                        <a:effectLst/>
                        <a:latin typeface="Helvetica" panose="020B0604020202020204" pitchFamily="34" charset="0"/>
                        <a:cs typeface="Helvetica" panose="020B0604020202020204" pitchFamily="34" charset="0"/>
                      </a:endParaRPr>
                    </a:p>
                  </a:txBody>
                  <a:tcPr marL="4856" marR="4856" marT="48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ZA" sz="1100" u="none" strike="noStrike" dirty="0">
                          <a:effectLst/>
                        </a:rPr>
                        <a:t>Live Script</a:t>
                      </a:r>
                      <a:endParaRPr lang="en-ZA" sz="1100" b="0" i="0" u="none" strike="noStrike" dirty="0">
                        <a:solidFill>
                          <a:srgbClr val="000000"/>
                        </a:solidFill>
                        <a:effectLst/>
                        <a:latin typeface="Helvetica" panose="020B0604020202020204" pitchFamily="34" charset="0"/>
                        <a:cs typeface="Helvetica" panose="020B0604020202020204" pitchFamily="34" charset="0"/>
                      </a:endParaRPr>
                    </a:p>
                  </a:txBody>
                  <a:tcPr marL="4856" marR="4856" marT="48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25359067"/>
                  </a:ext>
                </a:extLst>
              </a:tr>
              <a:tr h="116543">
                <a:tc vMerge="1">
                  <a:txBody>
                    <a:bodyPr/>
                    <a:lstStyle/>
                    <a:p>
                      <a:endParaRPr lang="en-ZA"/>
                    </a:p>
                  </a:txBody>
                  <a:tcPr/>
                </a:tc>
                <a:tc vMerge="1">
                  <a:txBody>
                    <a:bodyPr/>
                    <a:lstStyle/>
                    <a:p>
                      <a:endParaRPr lang="en-ZA"/>
                    </a:p>
                  </a:txBody>
                  <a:tcPr/>
                </a:tc>
                <a:tc>
                  <a:txBody>
                    <a:bodyPr/>
                    <a:lstStyle/>
                    <a:p>
                      <a:pPr algn="ctr" fontAlgn="b"/>
                      <a:r>
                        <a:rPr lang="en-ZA" sz="1100" u="none" strike="noStrike" dirty="0">
                          <a:solidFill>
                            <a:srgbClr val="FF0000"/>
                          </a:solidFill>
                          <a:effectLst/>
                        </a:rPr>
                        <a:t>Week_1_Part_8_Fundamentals.pptx</a:t>
                      </a:r>
                      <a:endParaRPr lang="en-ZA" sz="1100" b="0" i="0" u="none" strike="noStrike" dirty="0">
                        <a:solidFill>
                          <a:srgbClr val="FF0000"/>
                        </a:solidFill>
                        <a:effectLst/>
                        <a:latin typeface="Helvetica" panose="020B0604020202020204" pitchFamily="34" charset="0"/>
                        <a:cs typeface="Helvetica" panose="020B0604020202020204" pitchFamily="34" charset="0"/>
                      </a:endParaRPr>
                    </a:p>
                  </a:txBody>
                  <a:tcPr marL="4856" marR="4856" marT="48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n-ZA" sz="1100" u="none" strike="noStrike" dirty="0">
                          <a:solidFill>
                            <a:srgbClr val="FF0000"/>
                          </a:solidFill>
                          <a:effectLst/>
                        </a:rPr>
                        <a:t>PowerPoint</a:t>
                      </a:r>
                      <a:endParaRPr lang="en-ZA" sz="1100" b="0" i="0" u="none" strike="noStrike" dirty="0">
                        <a:solidFill>
                          <a:srgbClr val="FF0000"/>
                        </a:solidFill>
                        <a:effectLst/>
                        <a:latin typeface="Helvetica" panose="020B0604020202020204" pitchFamily="34" charset="0"/>
                        <a:cs typeface="Helvetica" panose="020B0604020202020204" pitchFamily="34" charset="0"/>
                      </a:endParaRPr>
                    </a:p>
                  </a:txBody>
                  <a:tcPr marL="4856" marR="4856" marT="48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4291298"/>
                  </a:ext>
                </a:extLst>
              </a:tr>
              <a:tr h="116543">
                <a:tc rowSpan="4">
                  <a:txBody>
                    <a:bodyPr/>
                    <a:lstStyle/>
                    <a:p>
                      <a:pPr algn="ctr" fontAlgn="ctr"/>
                      <a:r>
                        <a:rPr lang="en-ZA" sz="1100" u="none" strike="noStrike" dirty="0">
                          <a:effectLst/>
                        </a:rPr>
                        <a:t>2</a:t>
                      </a:r>
                      <a:endParaRPr lang="en-ZA" sz="1100" b="0" i="0" u="none" strike="noStrike" dirty="0">
                        <a:solidFill>
                          <a:srgbClr val="000000"/>
                        </a:solidFill>
                        <a:effectLst/>
                        <a:latin typeface="Helvetica" panose="020B0604020202020204" pitchFamily="34" charset="0"/>
                        <a:cs typeface="Helvetica" panose="020B0604020202020204" pitchFamily="34" charset="0"/>
                      </a:endParaRPr>
                    </a:p>
                  </a:txBody>
                  <a:tcPr marL="4856" marR="4856" marT="485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a:txBody>
                    <a:bodyPr/>
                    <a:lstStyle/>
                    <a:p>
                      <a:pPr algn="ctr" fontAlgn="ctr"/>
                      <a:r>
                        <a:rPr lang="en-ZA" sz="1100" u="none" strike="noStrike" dirty="0">
                          <a:effectLst/>
                        </a:rPr>
                        <a:t>Arrays and Matrices, Relational and Logical Operators</a:t>
                      </a:r>
                      <a:endParaRPr lang="en-ZA" sz="1100" b="0" i="0" u="none" strike="noStrike" dirty="0">
                        <a:solidFill>
                          <a:srgbClr val="000000"/>
                        </a:solidFill>
                        <a:effectLst/>
                        <a:latin typeface="Helvetica" panose="020B0604020202020204" pitchFamily="34" charset="0"/>
                        <a:cs typeface="Helvetica" panose="020B0604020202020204" pitchFamily="34" charset="0"/>
                      </a:endParaRPr>
                    </a:p>
                  </a:txBody>
                  <a:tcPr marL="4856" marR="4856" marT="485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ZA" sz="1100" u="none" strike="noStrike" dirty="0">
                          <a:effectLst/>
                        </a:rPr>
                        <a:t>Week_2_Part_1_Arrays_and_Matrices.mlx</a:t>
                      </a:r>
                      <a:endParaRPr lang="en-ZA" sz="1100" b="0" i="0" u="none" strike="noStrike" dirty="0">
                        <a:solidFill>
                          <a:srgbClr val="000000"/>
                        </a:solidFill>
                        <a:effectLst/>
                        <a:latin typeface="Helvetica" panose="020B0604020202020204" pitchFamily="34" charset="0"/>
                        <a:cs typeface="Helvetica" panose="020B0604020202020204" pitchFamily="34" charset="0"/>
                      </a:endParaRPr>
                    </a:p>
                  </a:txBody>
                  <a:tcPr marL="4856" marR="4856" marT="48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ZA" sz="1100" u="none" strike="noStrike" dirty="0">
                          <a:effectLst/>
                        </a:rPr>
                        <a:t>Live Script</a:t>
                      </a:r>
                      <a:endParaRPr lang="en-ZA" sz="1100" b="0" i="0" u="none" strike="noStrike" dirty="0">
                        <a:solidFill>
                          <a:srgbClr val="000000"/>
                        </a:solidFill>
                        <a:effectLst/>
                        <a:latin typeface="Helvetica" panose="020B0604020202020204" pitchFamily="34" charset="0"/>
                        <a:cs typeface="Helvetica" panose="020B0604020202020204" pitchFamily="34" charset="0"/>
                      </a:endParaRPr>
                    </a:p>
                  </a:txBody>
                  <a:tcPr marL="4856" marR="4856" marT="48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626116025"/>
                  </a:ext>
                </a:extLst>
              </a:tr>
              <a:tr h="116543">
                <a:tc vMerge="1">
                  <a:txBody>
                    <a:bodyPr/>
                    <a:lstStyle/>
                    <a:p>
                      <a:endParaRPr lang="en-ZA"/>
                    </a:p>
                  </a:txBody>
                  <a:tcPr/>
                </a:tc>
                <a:tc vMerge="1">
                  <a:txBody>
                    <a:bodyPr/>
                    <a:lstStyle/>
                    <a:p>
                      <a:endParaRPr lang="en-ZA"/>
                    </a:p>
                  </a:txBody>
                  <a:tcPr/>
                </a:tc>
                <a:tc>
                  <a:txBody>
                    <a:bodyPr/>
                    <a:lstStyle/>
                    <a:p>
                      <a:pPr algn="ctr" fontAlgn="b"/>
                      <a:r>
                        <a:rPr lang="en-ZA" sz="1100" u="none" strike="noStrike" dirty="0">
                          <a:solidFill>
                            <a:srgbClr val="FF0000"/>
                          </a:solidFill>
                          <a:effectLst/>
                        </a:rPr>
                        <a:t>Week_2_Part_1_Arrays_and_Matrices.pptx</a:t>
                      </a:r>
                      <a:endParaRPr lang="en-ZA" sz="1100" b="0" i="0" u="none" strike="noStrike" dirty="0">
                        <a:solidFill>
                          <a:srgbClr val="FF0000"/>
                        </a:solidFill>
                        <a:effectLst/>
                        <a:latin typeface="Helvetica" panose="020B0604020202020204" pitchFamily="34" charset="0"/>
                        <a:cs typeface="Helvetica" panose="020B0604020202020204" pitchFamily="34" charset="0"/>
                      </a:endParaRPr>
                    </a:p>
                  </a:txBody>
                  <a:tcPr marL="4856" marR="4856" marT="48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ZA" sz="1100" u="none" strike="noStrike" dirty="0">
                          <a:solidFill>
                            <a:srgbClr val="FF0000"/>
                          </a:solidFill>
                          <a:effectLst/>
                        </a:rPr>
                        <a:t>PowerPoint</a:t>
                      </a:r>
                      <a:endParaRPr lang="en-ZA" sz="1100" b="0" i="0" u="none" strike="noStrike" dirty="0">
                        <a:solidFill>
                          <a:srgbClr val="FF0000"/>
                        </a:solidFill>
                        <a:effectLst/>
                        <a:latin typeface="Helvetica" panose="020B0604020202020204" pitchFamily="34" charset="0"/>
                        <a:cs typeface="Helvetica" panose="020B0604020202020204" pitchFamily="34" charset="0"/>
                      </a:endParaRPr>
                    </a:p>
                  </a:txBody>
                  <a:tcPr marL="4856" marR="4856" marT="48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59455532"/>
                  </a:ext>
                </a:extLst>
              </a:tr>
              <a:tr h="116543">
                <a:tc vMerge="1">
                  <a:txBody>
                    <a:bodyPr/>
                    <a:lstStyle/>
                    <a:p>
                      <a:endParaRPr lang="en-ZA"/>
                    </a:p>
                  </a:txBody>
                  <a:tcPr/>
                </a:tc>
                <a:tc vMerge="1">
                  <a:txBody>
                    <a:bodyPr/>
                    <a:lstStyle/>
                    <a:p>
                      <a:endParaRPr lang="en-ZA"/>
                    </a:p>
                  </a:txBody>
                  <a:tcPr/>
                </a:tc>
                <a:tc>
                  <a:txBody>
                    <a:bodyPr/>
                    <a:lstStyle/>
                    <a:p>
                      <a:pPr algn="ctr" fontAlgn="b"/>
                      <a:r>
                        <a:rPr lang="en-ZA" sz="1100" u="none" strike="noStrike" dirty="0">
                          <a:effectLst/>
                        </a:rPr>
                        <a:t>Week_2_Part_2_Relational_and_Logical_Operators.mlx</a:t>
                      </a:r>
                      <a:endParaRPr lang="en-ZA" sz="1100" b="0" i="0" u="none" strike="noStrike" dirty="0">
                        <a:solidFill>
                          <a:srgbClr val="000000"/>
                        </a:solidFill>
                        <a:effectLst/>
                        <a:latin typeface="Helvetica" panose="020B0604020202020204" pitchFamily="34" charset="0"/>
                        <a:cs typeface="Helvetica" panose="020B0604020202020204" pitchFamily="34" charset="0"/>
                      </a:endParaRPr>
                    </a:p>
                  </a:txBody>
                  <a:tcPr marL="4856" marR="4856" marT="48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ZA" sz="1100" u="none" strike="noStrike" dirty="0">
                          <a:effectLst/>
                        </a:rPr>
                        <a:t>Live Script</a:t>
                      </a:r>
                      <a:endParaRPr lang="en-ZA" sz="1100" b="0" i="0" u="none" strike="noStrike" dirty="0">
                        <a:solidFill>
                          <a:srgbClr val="000000"/>
                        </a:solidFill>
                        <a:effectLst/>
                        <a:latin typeface="Helvetica" panose="020B0604020202020204" pitchFamily="34" charset="0"/>
                        <a:cs typeface="Helvetica" panose="020B0604020202020204" pitchFamily="34" charset="0"/>
                      </a:endParaRPr>
                    </a:p>
                  </a:txBody>
                  <a:tcPr marL="4856" marR="4856" marT="48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534731562"/>
                  </a:ext>
                </a:extLst>
              </a:tr>
              <a:tr h="116543">
                <a:tc vMerge="1">
                  <a:txBody>
                    <a:bodyPr/>
                    <a:lstStyle/>
                    <a:p>
                      <a:endParaRPr lang="en-ZA"/>
                    </a:p>
                  </a:txBody>
                  <a:tcPr/>
                </a:tc>
                <a:tc vMerge="1">
                  <a:txBody>
                    <a:bodyPr/>
                    <a:lstStyle/>
                    <a:p>
                      <a:endParaRPr lang="en-ZA"/>
                    </a:p>
                  </a:txBody>
                  <a:tcPr/>
                </a:tc>
                <a:tc>
                  <a:txBody>
                    <a:bodyPr/>
                    <a:lstStyle/>
                    <a:p>
                      <a:pPr algn="ctr" fontAlgn="b"/>
                      <a:r>
                        <a:rPr lang="en-ZA" sz="1100" u="none" strike="noStrike" dirty="0">
                          <a:solidFill>
                            <a:srgbClr val="FF0000"/>
                          </a:solidFill>
                          <a:effectLst/>
                        </a:rPr>
                        <a:t>Week_2_Part_2_Relational_and_Logical_Operators.pptx</a:t>
                      </a:r>
                      <a:endParaRPr lang="en-ZA" sz="1100" b="0" i="0" u="none" strike="noStrike" dirty="0">
                        <a:solidFill>
                          <a:srgbClr val="FF0000"/>
                        </a:solidFill>
                        <a:effectLst/>
                        <a:latin typeface="Helvetica" panose="020B0604020202020204" pitchFamily="34" charset="0"/>
                        <a:cs typeface="Helvetica" panose="020B0604020202020204" pitchFamily="34" charset="0"/>
                      </a:endParaRPr>
                    </a:p>
                  </a:txBody>
                  <a:tcPr marL="4856" marR="4856" marT="48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n-ZA" sz="1100" u="none" strike="noStrike" dirty="0">
                          <a:solidFill>
                            <a:srgbClr val="FF0000"/>
                          </a:solidFill>
                          <a:effectLst/>
                        </a:rPr>
                        <a:t>PowerPoint</a:t>
                      </a:r>
                      <a:endParaRPr lang="en-ZA" sz="1100" b="0" i="0" u="none" strike="noStrike" dirty="0">
                        <a:solidFill>
                          <a:srgbClr val="FF0000"/>
                        </a:solidFill>
                        <a:effectLst/>
                        <a:latin typeface="Helvetica" panose="020B0604020202020204" pitchFamily="34" charset="0"/>
                        <a:cs typeface="Helvetica" panose="020B0604020202020204" pitchFamily="34" charset="0"/>
                      </a:endParaRPr>
                    </a:p>
                  </a:txBody>
                  <a:tcPr marL="4856" marR="4856" marT="48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9148621"/>
                  </a:ext>
                </a:extLst>
              </a:tr>
              <a:tr h="116543">
                <a:tc rowSpan="4">
                  <a:txBody>
                    <a:bodyPr/>
                    <a:lstStyle/>
                    <a:p>
                      <a:pPr algn="ctr" fontAlgn="ctr"/>
                      <a:r>
                        <a:rPr lang="en-ZA" sz="1100" u="none" strike="noStrike" dirty="0">
                          <a:effectLst/>
                        </a:rPr>
                        <a:t>3</a:t>
                      </a:r>
                      <a:endParaRPr lang="en-ZA" sz="1100" b="0" i="0" u="none" strike="noStrike" dirty="0">
                        <a:solidFill>
                          <a:srgbClr val="000000"/>
                        </a:solidFill>
                        <a:effectLst/>
                        <a:latin typeface="Helvetica" panose="020B0604020202020204" pitchFamily="34" charset="0"/>
                        <a:cs typeface="Helvetica" panose="020B0604020202020204" pitchFamily="34" charset="0"/>
                      </a:endParaRPr>
                    </a:p>
                  </a:txBody>
                  <a:tcPr marL="4856" marR="4856" marT="485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a:txBody>
                    <a:bodyPr/>
                    <a:lstStyle/>
                    <a:p>
                      <a:pPr algn="ctr" fontAlgn="ctr"/>
                      <a:r>
                        <a:rPr lang="en-ZA" sz="1100" u="none" strike="noStrike" dirty="0">
                          <a:effectLst/>
                        </a:rPr>
                        <a:t>Control Flow Structures</a:t>
                      </a:r>
                      <a:endParaRPr lang="en-ZA" sz="1100" b="0" i="0" u="none" strike="noStrike" dirty="0">
                        <a:solidFill>
                          <a:srgbClr val="000000"/>
                        </a:solidFill>
                        <a:effectLst/>
                        <a:latin typeface="Helvetica" panose="020B0604020202020204" pitchFamily="34" charset="0"/>
                        <a:cs typeface="Helvetica" panose="020B0604020202020204" pitchFamily="34" charset="0"/>
                      </a:endParaRPr>
                    </a:p>
                  </a:txBody>
                  <a:tcPr marL="4856" marR="4856" marT="485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ZA" sz="1100" u="none" strike="noStrike" dirty="0">
                          <a:effectLst/>
                        </a:rPr>
                        <a:t>Week_3_Part_1_Control_Flow_Structures.mlx</a:t>
                      </a:r>
                      <a:endParaRPr lang="en-ZA" sz="1100" b="0" i="0" u="none" strike="noStrike" dirty="0">
                        <a:solidFill>
                          <a:srgbClr val="000000"/>
                        </a:solidFill>
                        <a:effectLst/>
                        <a:latin typeface="Helvetica" panose="020B0604020202020204" pitchFamily="34" charset="0"/>
                        <a:cs typeface="Helvetica" panose="020B0604020202020204" pitchFamily="34" charset="0"/>
                      </a:endParaRPr>
                    </a:p>
                  </a:txBody>
                  <a:tcPr marL="4856" marR="4856" marT="48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ZA" sz="1100" u="none" strike="noStrike" dirty="0">
                          <a:effectLst/>
                        </a:rPr>
                        <a:t>Live Script</a:t>
                      </a:r>
                      <a:endParaRPr lang="en-ZA" sz="1100" b="0" i="0" u="none" strike="noStrike" dirty="0">
                        <a:solidFill>
                          <a:srgbClr val="000000"/>
                        </a:solidFill>
                        <a:effectLst/>
                        <a:latin typeface="Helvetica" panose="020B0604020202020204" pitchFamily="34" charset="0"/>
                        <a:cs typeface="Helvetica" panose="020B0604020202020204" pitchFamily="34" charset="0"/>
                      </a:endParaRPr>
                    </a:p>
                  </a:txBody>
                  <a:tcPr marL="4856" marR="4856" marT="48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9186265"/>
                  </a:ext>
                </a:extLst>
              </a:tr>
              <a:tr h="116543">
                <a:tc vMerge="1">
                  <a:txBody>
                    <a:bodyPr/>
                    <a:lstStyle/>
                    <a:p>
                      <a:endParaRPr lang="en-ZA"/>
                    </a:p>
                  </a:txBody>
                  <a:tcPr/>
                </a:tc>
                <a:tc vMerge="1">
                  <a:txBody>
                    <a:bodyPr/>
                    <a:lstStyle/>
                    <a:p>
                      <a:endParaRPr lang="en-ZA"/>
                    </a:p>
                  </a:txBody>
                  <a:tcPr/>
                </a:tc>
                <a:tc>
                  <a:txBody>
                    <a:bodyPr/>
                    <a:lstStyle/>
                    <a:p>
                      <a:pPr algn="ctr" fontAlgn="b"/>
                      <a:r>
                        <a:rPr lang="en-ZA" sz="1100" u="none" strike="noStrike" dirty="0">
                          <a:solidFill>
                            <a:srgbClr val="FF0000"/>
                          </a:solidFill>
                          <a:effectLst/>
                        </a:rPr>
                        <a:t>Week_3_Part_1_Control_Flow_Structures.pptx</a:t>
                      </a:r>
                      <a:endParaRPr lang="en-ZA" sz="1100" b="0" i="0" u="none" strike="noStrike" dirty="0">
                        <a:solidFill>
                          <a:srgbClr val="FF0000"/>
                        </a:solidFill>
                        <a:effectLst/>
                        <a:latin typeface="Helvetica" panose="020B0604020202020204" pitchFamily="34" charset="0"/>
                        <a:cs typeface="Helvetica" panose="020B0604020202020204" pitchFamily="34" charset="0"/>
                      </a:endParaRPr>
                    </a:p>
                  </a:txBody>
                  <a:tcPr marL="4856" marR="4856" marT="48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ZA" sz="1100" u="none" strike="noStrike" dirty="0">
                          <a:solidFill>
                            <a:srgbClr val="FF0000"/>
                          </a:solidFill>
                          <a:effectLst/>
                        </a:rPr>
                        <a:t>PowerPoint</a:t>
                      </a:r>
                      <a:endParaRPr lang="en-ZA" sz="1100" b="0" i="0" u="none" strike="noStrike" dirty="0">
                        <a:solidFill>
                          <a:srgbClr val="FF0000"/>
                        </a:solidFill>
                        <a:effectLst/>
                        <a:latin typeface="Helvetica" panose="020B0604020202020204" pitchFamily="34" charset="0"/>
                        <a:cs typeface="Helvetica" panose="020B0604020202020204" pitchFamily="34" charset="0"/>
                      </a:endParaRPr>
                    </a:p>
                  </a:txBody>
                  <a:tcPr marL="4856" marR="4856" marT="48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404263989"/>
                  </a:ext>
                </a:extLst>
              </a:tr>
              <a:tr h="116543">
                <a:tc vMerge="1">
                  <a:txBody>
                    <a:bodyPr/>
                    <a:lstStyle/>
                    <a:p>
                      <a:endParaRPr lang="en-ZA"/>
                    </a:p>
                  </a:txBody>
                  <a:tcPr/>
                </a:tc>
                <a:tc vMerge="1">
                  <a:txBody>
                    <a:bodyPr/>
                    <a:lstStyle/>
                    <a:p>
                      <a:endParaRPr lang="en-ZA"/>
                    </a:p>
                  </a:txBody>
                  <a:tcPr/>
                </a:tc>
                <a:tc>
                  <a:txBody>
                    <a:bodyPr/>
                    <a:lstStyle/>
                    <a:p>
                      <a:pPr algn="ctr" fontAlgn="b"/>
                      <a:r>
                        <a:rPr lang="en-ZA" sz="1100" u="none" strike="noStrike" dirty="0">
                          <a:effectLst/>
                        </a:rPr>
                        <a:t>Week_3_Part_2_Control_Flow_Structures.mlx</a:t>
                      </a:r>
                      <a:endParaRPr lang="en-ZA" sz="1100" b="0" i="0" u="none" strike="noStrike" dirty="0">
                        <a:solidFill>
                          <a:srgbClr val="000000"/>
                        </a:solidFill>
                        <a:effectLst/>
                        <a:latin typeface="Helvetica" panose="020B0604020202020204" pitchFamily="34" charset="0"/>
                        <a:cs typeface="Helvetica" panose="020B0604020202020204" pitchFamily="34" charset="0"/>
                      </a:endParaRPr>
                    </a:p>
                  </a:txBody>
                  <a:tcPr marL="4856" marR="4856" marT="48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ZA" sz="1100" u="none" strike="noStrike" dirty="0">
                          <a:effectLst/>
                        </a:rPr>
                        <a:t>Live Script</a:t>
                      </a:r>
                      <a:endParaRPr lang="en-ZA" sz="1100" b="0" i="0" u="none" strike="noStrike" dirty="0">
                        <a:solidFill>
                          <a:srgbClr val="000000"/>
                        </a:solidFill>
                        <a:effectLst/>
                        <a:latin typeface="Helvetica" panose="020B0604020202020204" pitchFamily="34" charset="0"/>
                        <a:cs typeface="Helvetica" panose="020B0604020202020204" pitchFamily="34" charset="0"/>
                      </a:endParaRPr>
                    </a:p>
                  </a:txBody>
                  <a:tcPr marL="4856" marR="4856" marT="48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158812953"/>
                  </a:ext>
                </a:extLst>
              </a:tr>
              <a:tr h="116543">
                <a:tc vMerge="1">
                  <a:txBody>
                    <a:bodyPr/>
                    <a:lstStyle/>
                    <a:p>
                      <a:endParaRPr lang="en-ZA"/>
                    </a:p>
                  </a:txBody>
                  <a:tcPr/>
                </a:tc>
                <a:tc vMerge="1">
                  <a:txBody>
                    <a:bodyPr/>
                    <a:lstStyle/>
                    <a:p>
                      <a:endParaRPr lang="en-ZA"/>
                    </a:p>
                  </a:txBody>
                  <a:tcPr/>
                </a:tc>
                <a:tc>
                  <a:txBody>
                    <a:bodyPr/>
                    <a:lstStyle/>
                    <a:p>
                      <a:pPr algn="ctr" fontAlgn="b"/>
                      <a:r>
                        <a:rPr lang="en-ZA" sz="1100" u="none" strike="noStrike" dirty="0">
                          <a:solidFill>
                            <a:srgbClr val="FF0000"/>
                          </a:solidFill>
                          <a:effectLst/>
                        </a:rPr>
                        <a:t>Week_3_Part_2_Control_Flow_Structures.pptx</a:t>
                      </a:r>
                      <a:endParaRPr lang="en-ZA" sz="1100" b="0" i="0" u="none" strike="noStrike" dirty="0">
                        <a:solidFill>
                          <a:srgbClr val="FF0000"/>
                        </a:solidFill>
                        <a:effectLst/>
                        <a:latin typeface="Helvetica" panose="020B0604020202020204" pitchFamily="34" charset="0"/>
                        <a:cs typeface="Helvetica" panose="020B0604020202020204" pitchFamily="34" charset="0"/>
                      </a:endParaRPr>
                    </a:p>
                  </a:txBody>
                  <a:tcPr marL="4856" marR="4856" marT="48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n-ZA" sz="1100" u="none" strike="noStrike" dirty="0">
                          <a:solidFill>
                            <a:srgbClr val="FF0000"/>
                          </a:solidFill>
                          <a:effectLst/>
                        </a:rPr>
                        <a:t>PowerPoint</a:t>
                      </a:r>
                      <a:endParaRPr lang="en-ZA" sz="1100" b="0" i="0" u="none" strike="noStrike" dirty="0">
                        <a:solidFill>
                          <a:srgbClr val="FF0000"/>
                        </a:solidFill>
                        <a:effectLst/>
                        <a:latin typeface="Helvetica" panose="020B0604020202020204" pitchFamily="34" charset="0"/>
                        <a:cs typeface="Helvetica" panose="020B0604020202020204" pitchFamily="34" charset="0"/>
                      </a:endParaRPr>
                    </a:p>
                  </a:txBody>
                  <a:tcPr marL="4856" marR="4856" marT="48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24515899"/>
                  </a:ext>
                </a:extLst>
              </a:tr>
              <a:tr h="116543">
                <a:tc rowSpan="4">
                  <a:txBody>
                    <a:bodyPr/>
                    <a:lstStyle/>
                    <a:p>
                      <a:pPr algn="ctr" fontAlgn="ctr"/>
                      <a:r>
                        <a:rPr lang="en-ZA" sz="1100" u="none" strike="noStrike" dirty="0">
                          <a:effectLst/>
                        </a:rPr>
                        <a:t>4</a:t>
                      </a:r>
                      <a:endParaRPr lang="en-ZA" sz="1100" b="0" i="0" u="none" strike="noStrike" dirty="0">
                        <a:solidFill>
                          <a:srgbClr val="000000"/>
                        </a:solidFill>
                        <a:effectLst/>
                        <a:latin typeface="Helvetica" panose="020B0604020202020204" pitchFamily="34" charset="0"/>
                        <a:cs typeface="Helvetica" panose="020B0604020202020204" pitchFamily="34" charset="0"/>
                      </a:endParaRPr>
                    </a:p>
                  </a:txBody>
                  <a:tcPr marL="4856" marR="4856" marT="485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a:txBody>
                    <a:bodyPr/>
                    <a:lstStyle/>
                    <a:p>
                      <a:pPr algn="ctr" fontAlgn="ctr"/>
                      <a:r>
                        <a:rPr lang="en-ZA" sz="1100" u="none" strike="noStrike" dirty="0">
                          <a:effectLst/>
                        </a:rPr>
                        <a:t>Inputs and Outputs</a:t>
                      </a:r>
                      <a:endParaRPr lang="en-ZA" sz="1100" b="0" i="0" u="none" strike="noStrike" dirty="0">
                        <a:solidFill>
                          <a:srgbClr val="000000"/>
                        </a:solidFill>
                        <a:effectLst/>
                        <a:latin typeface="Helvetica" panose="020B0604020202020204" pitchFamily="34" charset="0"/>
                        <a:cs typeface="Helvetica" panose="020B0604020202020204" pitchFamily="34" charset="0"/>
                      </a:endParaRPr>
                    </a:p>
                  </a:txBody>
                  <a:tcPr marL="4856" marR="4856" marT="485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ZA" sz="1100" u="none" strike="noStrike" dirty="0">
                          <a:effectLst/>
                        </a:rPr>
                        <a:t>Week_4_Part_1_Inputs_and_Outputs.mlx</a:t>
                      </a:r>
                      <a:endParaRPr lang="en-ZA" sz="1100" b="0" i="0" u="none" strike="noStrike" dirty="0">
                        <a:solidFill>
                          <a:srgbClr val="000000"/>
                        </a:solidFill>
                        <a:effectLst/>
                        <a:latin typeface="Helvetica" panose="020B0604020202020204" pitchFamily="34" charset="0"/>
                        <a:cs typeface="Helvetica" panose="020B0604020202020204" pitchFamily="34" charset="0"/>
                      </a:endParaRPr>
                    </a:p>
                  </a:txBody>
                  <a:tcPr marL="4856" marR="4856" marT="48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ZA" sz="1100" u="none" strike="noStrike" dirty="0">
                          <a:effectLst/>
                        </a:rPr>
                        <a:t>Live Script</a:t>
                      </a:r>
                      <a:endParaRPr lang="en-ZA" sz="1100" b="0" i="0" u="none" strike="noStrike" dirty="0">
                        <a:solidFill>
                          <a:srgbClr val="000000"/>
                        </a:solidFill>
                        <a:effectLst/>
                        <a:latin typeface="Helvetica" panose="020B0604020202020204" pitchFamily="34" charset="0"/>
                        <a:cs typeface="Helvetica" panose="020B0604020202020204" pitchFamily="34" charset="0"/>
                      </a:endParaRPr>
                    </a:p>
                  </a:txBody>
                  <a:tcPr marL="4856" marR="4856" marT="48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160288640"/>
                  </a:ext>
                </a:extLst>
              </a:tr>
              <a:tr h="116543">
                <a:tc vMerge="1">
                  <a:txBody>
                    <a:bodyPr/>
                    <a:lstStyle/>
                    <a:p>
                      <a:endParaRPr lang="en-ZA"/>
                    </a:p>
                  </a:txBody>
                  <a:tcPr/>
                </a:tc>
                <a:tc vMerge="1">
                  <a:txBody>
                    <a:bodyPr/>
                    <a:lstStyle/>
                    <a:p>
                      <a:endParaRPr lang="en-ZA"/>
                    </a:p>
                  </a:txBody>
                  <a:tcPr/>
                </a:tc>
                <a:tc>
                  <a:txBody>
                    <a:bodyPr/>
                    <a:lstStyle/>
                    <a:p>
                      <a:pPr algn="ctr" fontAlgn="b"/>
                      <a:r>
                        <a:rPr lang="en-ZA" sz="1100" u="none" strike="noStrike" dirty="0">
                          <a:solidFill>
                            <a:srgbClr val="FF0000"/>
                          </a:solidFill>
                          <a:effectLst/>
                        </a:rPr>
                        <a:t>Week_4_Part_1_Inputs_and_Outputs.pptx</a:t>
                      </a:r>
                      <a:endParaRPr lang="en-ZA" sz="1100" b="0" i="0" u="none" strike="noStrike" dirty="0">
                        <a:solidFill>
                          <a:srgbClr val="FF0000"/>
                        </a:solidFill>
                        <a:effectLst/>
                        <a:latin typeface="Helvetica" panose="020B0604020202020204" pitchFamily="34" charset="0"/>
                        <a:cs typeface="Helvetica" panose="020B0604020202020204" pitchFamily="34" charset="0"/>
                      </a:endParaRPr>
                    </a:p>
                  </a:txBody>
                  <a:tcPr marL="4856" marR="4856" marT="48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ZA" sz="1100" u="none" strike="noStrike" dirty="0">
                          <a:solidFill>
                            <a:srgbClr val="FF0000"/>
                          </a:solidFill>
                          <a:effectLst/>
                        </a:rPr>
                        <a:t>PowerPoint</a:t>
                      </a:r>
                      <a:endParaRPr lang="en-ZA" sz="1100" b="0" i="0" u="none" strike="noStrike" dirty="0">
                        <a:solidFill>
                          <a:srgbClr val="FF0000"/>
                        </a:solidFill>
                        <a:effectLst/>
                        <a:latin typeface="Helvetica" panose="020B0604020202020204" pitchFamily="34" charset="0"/>
                        <a:cs typeface="Helvetica" panose="020B0604020202020204" pitchFamily="34" charset="0"/>
                      </a:endParaRPr>
                    </a:p>
                  </a:txBody>
                  <a:tcPr marL="4856" marR="4856" marT="48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045321482"/>
                  </a:ext>
                </a:extLst>
              </a:tr>
              <a:tr h="116543">
                <a:tc vMerge="1">
                  <a:txBody>
                    <a:bodyPr/>
                    <a:lstStyle/>
                    <a:p>
                      <a:endParaRPr lang="en-ZA"/>
                    </a:p>
                  </a:txBody>
                  <a:tcPr/>
                </a:tc>
                <a:tc vMerge="1">
                  <a:txBody>
                    <a:bodyPr/>
                    <a:lstStyle/>
                    <a:p>
                      <a:endParaRPr lang="en-ZA"/>
                    </a:p>
                  </a:txBody>
                  <a:tcPr/>
                </a:tc>
                <a:tc>
                  <a:txBody>
                    <a:bodyPr/>
                    <a:lstStyle/>
                    <a:p>
                      <a:pPr algn="ctr" fontAlgn="b"/>
                      <a:r>
                        <a:rPr lang="en-ZA" sz="1100" u="none" strike="noStrike" dirty="0">
                          <a:effectLst/>
                        </a:rPr>
                        <a:t>Week_4_Part_2_Inputs_and_Outputs.mlx</a:t>
                      </a:r>
                      <a:endParaRPr lang="en-ZA" sz="1100" b="0" i="0" u="none" strike="noStrike" dirty="0">
                        <a:solidFill>
                          <a:srgbClr val="000000"/>
                        </a:solidFill>
                        <a:effectLst/>
                        <a:latin typeface="Helvetica" panose="020B0604020202020204" pitchFamily="34" charset="0"/>
                        <a:cs typeface="Helvetica" panose="020B0604020202020204" pitchFamily="34" charset="0"/>
                      </a:endParaRPr>
                    </a:p>
                  </a:txBody>
                  <a:tcPr marL="4856" marR="4856" marT="48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ZA" sz="1100" u="none" strike="noStrike" dirty="0">
                          <a:effectLst/>
                        </a:rPr>
                        <a:t>Live Script</a:t>
                      </a:r>
                      <a:endParaRPr lang="en-ZA" sz="1100" b="0" i="0" u="none" strike="noStrike" dirty="0">
                        <a:solidFill>
                          <a:srgbClr val="000000"/>
                        </a:solidFill>
                        <a:effectLst/>
                        <a:latin typeface="Helvetica" panose="020B0604020202020204" pitchFamily="34" charset="0"/>
                        <a:cs typeface="Helvetica" panose="020B0604020202020204" pitchFamily="34" charset="0"/>
                      </a:endParaRPr>
                    </a:p>
                  </a:txBody>
                  <a:tcPr marL="4856" marR="4856" marT="48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491725237"/>
                  </a:ext>
                </a:extLst>
              </a:tr>
              <a:tr h="116543">
                <a:tc vMerge="1">
                  <a:txBody>
                    <a:bodyPr/>
                    <a:lstStyle/>
                    <a:p>
                      <a:endParaRPr lang="en-ZA"/>
                    </a:p>
                  </a:txBody>
                  <a:tcPr/>
                </a:tc>
                <a:tc vMerge="1">
                  <a:txBody>
                    <a:bodyPr/>
                    <a:lstStyle/>
                    <a:p>
                      <a:endParaRPr lang="en-ZA"/>
                    </a:p>
                  </a:txBody>
                  <a:tcPr/>
                </a:tc>
                <a:tc>
                  <a:txBody>
                    <a:bodyPr/>
                    <a:lstStyle/>
                    <a:p>
                      <a:pPr algn="ctr" fontAlgn="b"/>
                      <a:r>
                        <a:rPr lang="en-ZA" sz="1100" u="none" strike="noStrike" dirty="0">
                          <a:solidFill>
                            <a:srgbClr val="FF0000"/>
                          </a:solidFill>
                          <a:effectLst/>
                        </a:rPr>
                        <a:t>Week_4_Part_2_Inputs_and_Outputs.pptx</a:t>
                      </a:r>
                      <a:endParaRPr lang="en-ZA" sz="1100" b="0" i="0" u="none" strike="noStrike" dirty="0">
                        <a:solidFill>
                          <a:srgbClr val="FF0000"/>
                        </a:solidFill>
                        <a:effectLst/>
                        <a:latin typeface="Helvetica" panose="020B0604020202020204" pitchFamily="34" charset="0"/>
                        <a:cs typeface="Helvetica" panose="020B0604020202020204" pitchFamily="34" charset="0"/>
                      </a:endParaRPr>
                    </a:p>
                  </a:txBody>
                  <a:tcPr marL="4856" marR="4856" marT="48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n-ZA" sz="1100" u="none" strike="noStrike" dirty="0">
                          <a:solidFill>
                            <a:srgbClr val="FF0000"/>
                          </a:solidFill>
                          <a:effectLst/>
                        </a:rPr>
                        <a:t>PowerPoint</a:t>
                      </a:r>
                      <a:endParaRPr lang="en-ZA" sz="1100" b="0" i="0" u="none" strike="noStrike" dirty="0">
                        <a:solidFill>
                          <a:srgbClr val="FF0000"/>
                        </a:solidFill>
                        <a:effectLst/>
                        <a:latin typeface="Helvetica" panose="020B0604020202020204" pitchFamily="34" charset="0"/>
                        <a:cs typeface="Helvetica" panose="020B0604020202020204" pitchFamily="34" charset="0"/>
                      </a:endParaRPr>
                    </a:p>
                  </a:txBody>
                  <a:tcPr marL="4856" marR="4856" marT="48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828252"/>
                  </a:ext>
                </a:extLst>
              </a:tr>
            </a:tbl>
          </a:graphicData>
        </a:graphic>
      </p:graphicFrame>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(0), Course Content &amp; Instructions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5</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1F002A06-F151-314C-1238-1D8A9BA8AEC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359660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r>
              <a:rPr lang="en-ZA" sz="3200" b="1" i="0" dirty="0">
                <a:solidFill>
                  <a:srgbClr val="212121"/>
                </a:solidFill>
                <a:effectLst/>
                <a:latin typeface="Helvetica" panose="020B0604020202020204" pitchFamily="34" charset="0"/>
              </a:rPr>
              <a:t>Content Listing</a:t>
            </a:r>
          </a:p>
        </p:txBody>
      </p:sp>
      <p:graphicFrame>
        <p:nvGraphicFramePr>
          <p:cNvPr id="7" name="Content Placeholder 6">
            <a:extLst>
              <a:ext uri="{FF2B5EF4-FFF2-40B4-BE49-F238E27FC236}">
                <a16:creationId xmlns:a16="http://schemas.microsoft.com/office/drawing/2014/main" id="{A49F5BBC-E69D-9073-717D-C4AB67D94EE6}"/>
              </a:ext>
            </a:extLst>
          </p:cNvPr>
          <p:cNvGraphicFramePr>
            <a:graphicFrameLocks noGrp="1"/>
          </p:cNvGraphicFramePr>
          <p:nvPr>
            <p:ph idx="1"/>
            <p:extLst>
              <p:ext uri="{D42A27DB-BD31-4B8C-83A1-F6EECF244321}">
                <p14:modId xmlns:p14="http://schemas.microsoft.com/office/powerpoint/2010/main" val="716908610"/>
              </p:ext>
            </p:extLst>
          </p:nvPr>
        </p:nvGraphicFramePr>
        <p:xfrm>
          <a:off x="549368" y="1033288"/>
          <a:ext cx="8076472" cy="2235131"/>
        </p:xfrm>
        <a:graphic>
          <a:graphicData uri="http://schemas.openxmlformats.org/drawingml/2006/table">
            <a:tbl>
              <a:tblPr firstRow="1">
                <a:tableStyleId>{9D7B26C5-4107-4FEC-AEDC-1716B250A1EF}</a:tableStyleId>
              </a:tblPr>
              <a:tblGrid>
                <a:gridCol w="645043">
                  <a:extLst>
                    <a:ext uri="{9D8B030D-6E8A-4147-A177-3AD203B41FA5}">
                      <a16:colId xmlns:a16="http://schemas.microsoft.com/office/drawing/2014/main" val="763295249"/>
                    </a:ext>
                  </a:extLst>
                </a:gridCol>
                <a:gridCol w="1962005">
                  <a:extLst>
                    <a:ext uri="{9D8B030D-6E8A-4147-A177-3AD203B41FA5}">
                      <a16:colId xmlns:a16="http://schemas.microsoft.com/office/drawing/2014/main" val="158820721"/>
                    </a:ext>
                  </a:extLst>
                </a:gridCol>
                <a:gridCol w="4414601">
                  <a:extLst>
                    <a:ext uri="{9D8B030D-6E8A-4147-A177-3AD203B41FA5}">
                      <a16:colId xmlns:a16="http://schemas.microsoft.com/office/drawing/2014/main" val="2739854064"/>
                    </a:ext>
                  </a:extLst>
                </a:gridCol>
                <a:gridCol w="1054823">
                  <a:extLst>
                    <a:ext uri="{9D8B030D-6E8A-4147-A177-3AD203B41FA5}">
                      <a16:colId xmlns:a16="http://schemas.microsoft.com/office/drawing/2014/main" val="1296920230"/>
                    </a:ext>
                  </a:extLst>
                </a:gridCol>
              </a:tblGrid>
              <a:tr h="116543">
                <a:tc>
                  <a:txBody>
                    <a:bodyPr/>
                    <a:lstStyle/>
                    <a:p>
                      <a:pPr algn="ctr" fontAlgn="ctr"/>
                      <a:r>
                        <a:rPr lang="en-ZA" sz="1100" b="1" u="none" strike="noStrike" dirty="0">
                          <a:effectLst/>
                        </a:rPr>
                        <a:t>Week</a:t>
                      </a:r>
                      <a:endParaRPr lang="en-ZA" sz="1100" b="1" i="0" u="none" strike="noStrike" dirty="0">
                        <a:solidFill>
                          <a:srgbClr val="000000"/>
                        </a:solidFill>
                        <a:effectLst/>
                        <a:latin typeface="Helvetica" panose="020B0604020202020204" pitchFamily="34" charset="0"/>
                        <a:cs typeface="Helvetica" panose="020B0604020202020204" pitchFamily="34" charset="0"/>
                      </a:endParaRPr>
                    </a:p>
                  </a:txBody>
                  <a:tcPr marL="4856" marR="4856" marT="485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ZA" sz="1100" b="1" u="none" strike="noStrike" dirty="0">
                          <a:effectLst/>
                        </a:rPr>
                        <a:t>Topics</a:t>
                      </a:r>
                      <a:endParaRPr lang="en-ZA" sz="1100" b="1" i="0" u="none" strike="noStrike" dirty="0">
                        <a:solidFill>
                          <a:srgbClr val="000000"/>
                        </a:solidFill>
                        <a:effectLst/>
                        <a:latin typeface="Helvetica" panose="020B0604020202020204" pitchFamily="34" charset="0"/>
                        <a:cs typeface="Helvetica" panose="020B0604020202020204" pitchFamily="34" charset="0"/>
                      </a:endParaRPr>
                    </a:p>
                  </a:txBody>
                  <a:tcPr marL="4856" marR="4856" marT="4856"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fontAlgn="ctr"/>
                      <a:r>
                        <a:rPr lang="en-ZA" sz="1100" b="1" u="none" strike="noStrike" dirty="0">
                          <a:effectLst/>
                        </a:rPr>
                        <a:t>Content</a:t>
                      </a:r>
                      <a:endParaRPr lang="en-ZA" sz="1100" b="1" i="0" u="none" strike="noStrike" dirty="0">
                        <a:solidFill>
                          <a:srgbClr val="000000"/>
                        </a:solidFill>
                        <a:effectLst/>
                        <a:latin typeface="Helvetica" panose="020B0604020202020204" pitchFamily="34" charset="0"/>
                        <a:cs typeface="Helvetica" panose="020B0604020202020204" pitchFamily="34" charset="0"/>
                      </a:endParaRPr>
                    </a:p>
                  </a:txBody>
                  <a:tcPr marL="4856" marR="4856" marT="4856" marB="0" anchor="ctr">
                    <a:lnR w="12700" cap="flat" cmpd="sng" algn="ctr">
                      <a:solidFill>
                        <a:schemeClr val="tx1"/>
                      </a:solidFill>
                      <a:prstDash val="solid"/>
                      <a:round/>
                      <a:headEnd type="none" w="med" len="med"/>
                      <a:tailEnd type="none" w="med" len="med"/>
                    </a:lnR>
                  </a:tcPr>
                </a:tc>
                <a:tc>
                  <a:txBody>
                    <a:bodyPr/>
                    <a:lstStyle/>
                    <a:p>
                      <a:pPr algn="ctr" fontAlgn="ctr"/>
                      <a:r>
                        <a:rPr lang="en-ZA" sz="1100" b="1" u="none" strike="noStrike" dirty="0">
                          <a:effectLst/>
                        </a:rPr>
                        <a:t>Type</a:t>
                      </a:r>
                      <a:endParaRPr lang="en-ZA" sz="1100" b="1" i="0" u="none" strike="noStrike" dirty="0">
                        <a:solidFill>
                          <a:srgbClr val="000000"/>
                        </a:solidFill>
                        <a:effectLst/>
                        <a:latin typeface="Helvetica" panose="020B0604020202020204" pitchFamily="34" charset="0"/>
                        <a:cs typeface="Helvetica" panose="020B0604020202020204" pitchFamily="34" charset="0"/>
                      </a:endParaRPr>
                    </a:p>
                  </a:txBody>
                  <a:tcPr marL="4856" marR="4856" marT="485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756940144"/>
                  </a:ext>
                </a:extLst>
              </a:tr>
              <a:tr h="116543">
                <a:tc rowSpan="6">
                  <a:txBody>
                    <a:bodyPr/>
                    <a:lstStyle/>
                    <a:p>
                      <a:pPr algn="ctr" fontAlgn="ctr"/>
                      <a:r>
                        <a:rPr lang="en-ZA" sz="1100" u="none" strike="noStrike" dirty="0">
                          <a:effectLst/>
                        </a:rPr>
                        <a:t>5</a:t>
                      </a:r>
                      <a:endParaRPr lang="en-ZA" sz="1100" b="0" i="0" u="none" strike="noStrike" dirty="0">
                        <a:solidFill>
                          <a:srgbClr val="000000"/>
                        </a:solidFill>
                        <a:effectLst/>
                        <a:latin typeface="Helvetica" panose="020B0604020202020204" pitchFamily="34" charset="0"/>
                        <a:cs typeface="Helvetica" panose="020B0604020202020204" pitchFamily="34" charset="0"/>
                      </a:endParaRPr>
                    </a:p>
                  </a:txBody>
                  <a:tcPr marL="4856" marR="4856" marT="485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6">
                  <a:txBody>
                    <a:bodyPr/>
                    <a:lstStyle/>
                    <a:p>
                      <a:pPr algn="ctr" fontAlgn="ctr"/>
                      <a:r>
                        <a:rPr lang="en-ZA" sz="1100" u="none" strike="noStrike" dirty="0">
                          <a:effectLst/>
                        </a:rPr>
                        <a:t>Functions and Graphing</a:t>
                      </a:r>
                      <a:endParaRPr lang="en-ZA" sz="1100" b="0" i="0" u="none" strike="noStrike" dirty="0">
                        <a:solidFill>
                          <a:srgbClr val="000000"/>
                        </a:solidFill>
                        <a:effectLst/>
                        <a:latin typeface="Helvetica" panose="020B0604020202020204" pitchFamily="34" charset="0"/>
                        <a:cs typeface="Helvetica" panose="020B0604020202020204" pitchFamily="34" charset="0"/>
                      </a:endParaRPr>
                    </a:p>
                  </a:txBody>
                  <a:tcPr marL="4856" marR="4856" marT="485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ZA" sz="1100" u="none" strike="noStrike" dirty="0">
                          <a:effectLst/>
                        </a:rPr>
                        <a:t>Week_5_Part_1_Functions_and_Graphing.mlx</a:t>
                      </a:r>
                      <a:endParaRPr lang="en-ZA" sz="1100" b="0" i="0" u="none" strike="noStrike" dirty="0">
                        <a:solidFill>
                          <a:srgbClr val="000000"/>
                        </a:solidFill>
                        <a:effectLst/>
                        <a:latin typeface="Helvetica" panose="020B0604020202020204" pitchFamily="34" charset="0"/>
                        <a:cs typeface="Helvetica" panose="020B0604020202020204" pitchFamily="34" charset="0"/>
                      </a:endParaRPr>
                    </a:p>
                  </a:txBody>
                  <a:tcPr marL="4856" marR="4856" marT="48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ZA" sz="1100" u="none" strike="noStrike" dirty="0">
                          <a:effectLst/>
                        </a:rPr>
                        <a:t>Live Script</a:t>
                      </a:r>
                      <a:endParaRPr lang="en-ZA" sz="1100" b="0" i="0" u="none" strike="noStrike" dirty="0">
                        <a:solidFill>
                          <a:srgbClr val="000000"/>
                        </a:solidFill>
                        <a:effectLst/>
                        <a:latin typeface="Helvetica" panose="020B0604020202020204" pitchFamily="34" charset="0"/>
                        <a:cs typeface="Helvetica" panose="020B0604020202020204" pitchFamily="34" charset="0"/>
                      </a:endParaRPr>
                    </a:p>
                  </a:txBody>
                  <a:tcPr marL="4856" marR="4856" marT="48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51629907"/>
                  </a:ext>
                </a:extLst>
              </a:tr>
              <a:tr h="116543">
                <a:tc vMerge="1">
                  <a:txBody>
                    <a:bodyPr/>
                    <a:lstStyle/>
                    <a:p>
                      <a:endParaRPr lang="en-ZA"/>
                    </a:p>
                  </a:txBody>
                  <a:tcPr/>
                </a:tc>
                <a:tc vMerge="1">
                  <a:txBody>
                    <a:bodyPr/>
                    <a:lstStyle/>
                    <a:p>
                      <a:endParaRPr lang="en-ZA"/>
                    </a:p>
                  </a:txBody>
                  <a:tcPr/>
                </a:tc>
                <a:tc>
                  <a:txBody>
                    <a:bodyPr/>
                    <a:lstStyle/>
                    <a:p>
                      <a:pPr algn="ctr" fontAlgn="b"/>
                      <a:r>
                        <a:rPr lang="en-ZA" sz="1100" u="none" strike="noStrike" dirty="0">
                          <a:solidFill>
                            <a:srgbClr val="FF0000"/>
                          </a:solidFill>
                          <a:effectLst/>
                        </a:rPr>
                        <a:t>Week_5_Part_1_Functions_and_Graphing.pptx</a:t>
                      </a:r>
                      <a:endParaRPr lang="en-ZA" sz="1100" b="0" i="0" u="none" strike="noStrike" dirty="0">
                        <a:solidFill>
                          <a:srgbClr val="FF0000"/>
                        </a:solidFill>
                        <a:effectLst/>
                        <a:latin typeface="Helvetica" panose="020B0604020202020204" pitchFamily="34" charset="0"/>
                        <a:cs typeface="Helvetica" panose="020B0604020202020204" pitchFamily="34" charset="0"/>
                      </a:endParaRPr>
                    </a:p>
                  </a:txBody>
                  <a:tcPr marL="4856" marR="4856" marT="48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ZA" sz="1100" u="none" strike="noStrike" dirty="0">
                          <a:solidFill>
                            <a:srgbClr val="FF0000"/>
                          </a:solidFill>
                          <a:effectLst/>
                        </a:rPr>
                        <a:t>PowerPoint</a:t>
                      </a:r>
                      <a:endParaRPr lang="en-ZA" sz="1100" b="0" i="0" u="none" strike="noStrike" dirty="0">
                        <a:solidFill>
                          <a:srgbClr val="FF0000"/>
                        </a:solidFill>
                        <a:effectLst/>
                        <a:latin typeface="Helvetica" panose="020B0604020202020204" pitchFamily="34" charset="0"/>
                        <a:cs typeface="Helvetica" panose="020B0604020202020204" pitchFamily="34" charset="0"/>
                      </a:endParaRPr>
                    </a:p>
                  </a:txBody>
                  <a:tcPr marL="4856" marR="4856" marT="48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000266407"/>
                  </a:ext>
                </a:extLst>
              </a:tr>
              <a:tr h="116543">
                <a:tc vMerge="1">
                  <a:txBody>
                    <a:bodyPr/>
                    <a:lstStyle/>
                    <a:p>
                      <a:endParaRPr lang="en-ZA"/>
                    </a:p>
                  </a:txBody>
                  <a:tcPr/>
                </a:tc>
                <a:tc vMerge="1">
                  <a:txBody>
                    <a:bodyPr/>
                    <a:lstStyle/>
                    <a:p>
                      <a:endParaRPr lang="en-ZA"/>
                    </a:p>
                  </a:txBody>
                  <a:tcPr/>
                </a:tc>
                <a:tc>
                  <a:txBody>
                    <a:bodyPr/>
                    <a:lstStyle/>
                    <a:p>
                      <a:pPr algn="ctr" fontAlgn="b"/>
                      <a:r>
                        <a:rPr lang="en-ZA" sz="1100" u="none" strike="noStrike" dirty="0">
                          <a:effectLst/>
                        </a:rPr>
                        <a:t>Week_5_Part_2_Functions_and_Graphing.mlx</a:t>
                      </a:r>
                      <a:endParaRPr lang="en-ZA" sz="1100" b="0" i="0" u="none" strike="noStrike" dirty="0">
                        <a:solidFill>
                          <a:srgbClr val="000000"/>
                        </a:solidFill>
                        <a:effectLst/>
                        <a:latin typeface="Helvetica" panose="020B0604020202020204" pitchFamily="34" charset="0"/>
                        <a:cs typeface="Helvetica" panose="020B0604020202020204" pitchFamily="34" charset="0"/>
                      </a:endParaRPr>
                    </a:p>
                  </a:txBody>
                  <a:tcPr marL="4856" marR="4856" marT="48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ZA" sz="1100" u="none" strike="noStrike" dirty="0">
                          <a:effectLst/>
                        </a:rPr>
                        <a:t>Live Script</a:t>
                      </a:r>
                      <a:endParaRPr lang="en-ZA" sz="1100" b="0" i="0" u="none" strike="noStrike" dirty="0">
                        <a:solidFill>
                          <a:srgbClr val="000000"/>
                        </a:solidFill>
                        <a:effectLst/>
                        <a:latin typeface="Helvetica" panose="020B0604020202020204" pitchFamily="34" charset="0"/>
                        <a:cs typeface="Helvetica" panose="020B0604020202020204" pitchFamily="34" charset="0"/>
                      </a:endParaRPr>
                    </a:p>
                  </a:txBody>
                  <a:tcPr marL="4856" marR="4856" marT="48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027933243"/>
                  </a:ext>
                </a:extLst>
              </a:tr>
              <a:tr h="116543">
                <a:tc vMerge="1">
                  <a:txBody>
                    <a:bodyPr/>
                    <a:lstStyle/>
                    <a:p>
                      <a:endParaRPr lang="en-ZA"/>
                    </a:p>
                  </a:txBody>
                  <a:tcPr/>
                </a:tc>
                <a:tc vMerge="1">
                  <a:txBody>
                    <a:bodyPr/>
                    <a:lstStyle/>
                    <a:p>
                      <a:endParaRPr lang="en-ZA"/>
                    </a:p>
                  </a:txBody>
                  <a:tcPr/>
                </a:tc>
                <a:tc>
                  <a:txBody>
                    <a:bodyPr/>
                    <a:lstStyle/>
                    <a:p>
                      <a:pPr algn="ctr" fontAlgn="b"/>
                      <a:r>
                        <a:rPr lang="en-ZA" sz="1100" u="none" strike="noStrike" dirty="0">
                          <a:solidFill>
                            <a:srgbClr val="FF0000"/>
                          </a:solidFill>
                          <a:effectLst/>
                        </a:rPr>
                        <a:t>Week_5_Part_2_Functions_and_Graphing.pptx</a:t>
                      </a:r>
                      <a:endParaRPr lang="en-ZA" sz="1100" b="0" i="0" u="none" strike="noStrike" dirty="0">
                        <a:solidFill>
                          <a:srgbClr val="FF0000"/>
                        </a:solidFill>
                        <a:effectLst/>
                        <a:latin typeface="Helvetica" panose="020B0604020202020204" pitchFamily="34" charset="0"/>
                        <a:cs typeface="Helvetica" panose="020B0604020202020204" pitchFamily="34" charset="0"/>
                      </a:endParaRPr>
                    </a:p>
                  </a:txBody>
                  <a:tcPr marL="4856" marR="4856" marT="48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ZA" sz="1100" u="none" strike="noStrike" dirty="0">
                          <a:solidFill>
                            <a:srgbClr val="FF0000"/>
                          </a:solidFill>
                          <a:effectLst/>
                        </a:rPr>
                        <a:t>PowerPoint</a:t>
                      </a:r>
                      <a:endParaRPr lang="en-ZA" sz="1100" b="0" i="0" u="none" strike="noStrike" dirty="0">
                        <a:solidFill>
                          <a:srgbClr val="FF0000"/>
                        </a:solidFill>
                        <a:effectLst/>
                        <a:latin typeface="Helvetica" panose="020B0604020202020204" pitchFamily="34" charset="0"/>
                        <a:cs typeface="Helvetica" panose="020B0604020202020204" pitchFamily="34" charset="0"/>
                      </a:endParaRPr>
                    </a:p>
                  </a:txBody>
                  <a:tcPr marL="4856" marR="4856" marT="48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790539205"/>
                  </a:ext>
                </a:extLst>
              </a:tr>
              <a:tr h="116543">
                <a:tc vMerge="1">
                  <a:txBody>
                    <a:bodyPr/>
                    <a:lstStyle/>
                    <a:p>
                      <a:endParaRPr lang="en-ZA"/>
                    </a:p>
                  </a:txBody>
                  <a:tcPr/>
                </a:tc>
                <a:tc vMerge="1">
                  <a:txBody>
                    <a:bodyPr/>
                    <a:lstStyle/>
                    <a:p>
                      <a:endParaRPr lang="en-ZA"/>
                    </a:p>
                  </a:txBody>
                  <a:tcPr/>
                </a:tc>
                <a:tc>
                  <a:txBody>
                    <a:bodyPr/>
                    <a:lstStyle/>
                    <a:p>
                      <a:pPr algn="ctr" fontAlgn="b"/>
                      <a:r>
                        <a:rPr lang="en-ZA" sz="1050" u="none" strike="noStrike" dirty="0">
                          <a:effectLst/>
                        </a:rPr>
                        <a:t>Week_5_Part_3_Functions_and_Graphing.mlx</a:t>
                      </a:r>
                      <a:endParaRPr lang="en-ZA" sz="1050" b="0" i="0" u="none" strike="noStrike" dirty="0">
                        <a:solidFill>
                          <a:srgbClr val="000000"/>
                        </a:solidFill>
                        <a:effectLst/>
                        <a:latin typeface="Helvetica" panose="020B0604020202020204" pitchFamily="34" charset="0"/>
                        <a:cs typeface="Helvetica" panose="020B0604020202020204" pitchFamily="34" charset="0"/>
                      </a:endParaRPr>
                    </a:p>
                  </a:txBody>
                  <a:tcPr marL="4856" marR="4856" marT="48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ZA" sz="1050" u="none" strike="noStrike" dirty="0">
                          <a:effectLst/>
                        </a:rPr>
                        <a:t>Live Script</a:t>
                      </a:r>
                      <a:endParaRPr lang="en-ZA" sz="1050" b="0" i="0" u="none" strike="noStrike" dirty="0">
                        <a:solidFill>
                          <a:srgbClr val="000000"/>
                        </a:solidFill>
                        <a:effectLst/>
                        <a:latin typeface="Helvetica" panose="020B0604020202020204" pitchFamily="34" charset="0"/>
                        <a:cs typeface="Helvetica" panose="020B0604020202020204" pitchFamily="34" charset="0"/>
                      </a:endParaRPr>
                    </a:p>
                  </a:txBody>
                  <a:tcPr marL="4856" marR="4856" marT="48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239529236"/>
                  </a:ext>
                </a:extLst>
              </a:tr>
              <a:tr h="116543">
                <a:tc vMerge="1">
                  <a:txBody>
                    <a:bodyPr/>
                    <a:lstStyle/>
                    <a:p>
                      <a:endParaRPr lang="en-ZA"/>
                    </a:p>
                  </a:txBody>
                  <a:tcPr/>
                </a:tc>
                <a:tc vMerge="1">
                  <a:txBody>
                    <a:bodyPr/>
                    <a:lstStyle/>
                    <a:p>
                      <a:endParaRPr lang="en-ZA"/>
                    </a:p>
                  </a:txBody>
                  <a:tcPr/>
                </a:tc>
                <a:tc>
                  <a:txBody>
                    <a:bodyPr/>
                    <a:lstStyle/>
                    <a:p>
                      <a:pPr algn="ctr" fontAlgn="b"/>
                      <a:r>
                        <a:rPr lang="en-ZA" sz="1050" u="none" strike="noStrike" dirty="0">
                          <a:solidFill>
                            <a:srgbClr val="FF0000"/>
                          </a:solidFill>
                          <a:effectLst/>
                        </a:rPr>
                        <a:t>Week_5_Part_3_Functions_and_Graphing.pptx</a:t>
                      </a:r>
                      <a:endParaRPr lang="en-ZA" sz="1050" b="0" i="0" u="none" strike="noStrike" dirty="0">
                        <a:solidFill>
                          <a:srgbClr val="FF0000"/>
                        </a:solidFill>
                        <a:effectLst/>
                        <a:latin typeface="Helvetica" panose="020B0604020202020204" pitchFamily="34" charset="0"/>
                        <a:cs typeface="Helvetica" panose="020B0604020202020204" pitchFamily="34" charset="0"/>
                      </a:endParaRPr>
                    </a:p>
                  </a:txBody>
                  <a:tcPr marL="4856" marR="4856" marT="48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n-ZA" sz="1050" u="none" strike="noStrike" dirty="0">
                          <a:solidFill>
                            <a:srgbClr val="FF0000"/>
                          </a:solidFill>
                          <a:effectLst/>
                        </a:rPr>
                        <a:t>PowerPoint</a:t>
                      </a:r>
                      <a:endParaRPr lang="en-ZA" sz="1050" b="0" i="0" u="none" strike="noStrike" dirty="0">
                        <a:solidFill>
                          <a:srgbClr val="FF0000"/>
                        </a:solidFill>
                        <a:effectLst/>
                        <a:latin typeface="Helvetica" panose="020B0604020202020204" pitchFamily="34" charset="0"/>
                        <a:cs typeface="Helvetica" panose="020B0604020202020204" pitchFamily="34" charset="0"/>
                      </a:endParaRPr>
                    </a:p>
                  </a:txBody>
                  <a:tcPr marL="4856" marR="4856" marT="48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4343214"/>
                  </a:ext>
                </a:extLst>
              </a:tr>
              <a:tr h="116543">
                <a:tc rowSpan="6">
                  <a:txBody>
                    <a:bodyPr/>
                    <a:lstStyle/>
                    <a:p>
                      <a:pPr algn="ctr" fontAlgn="ctr"/>
                      <a:r>
                        <a:rPr lang="en-ZA" sz="1050" u="none" strike="noStrike" dirty="0">
                          <a:effectLst/>
                        </a:rPr>
                        <a:t>6</a:t>
                      </a:r>
                      <a:endParaRPr lang="en-ZA" sz="1050" b="0" i="0" u="none" strike="noStrike" dirty="0">
                        <a:solidFill>
                          <a:srgbClr val="000000"/>
                        </a:solidFill>
                        <a:effectLst/>
                        <a:latin typeface="Helvetica" panose="020B0604020202020204" pitchFamily="34" charset="0"/>
                        <a:cs typeface="Helvetica" panose="020B0604020202020204" pitchFamily="34" charset="0"/>
                      </a:endParaRPr>
                    </a:p>
                  </a:txBody>
                  <a:tcPr marL="4856" marR="4856" marT="485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6">
                  <a:txBody>
                    <a:bodyPr/>
                    <a:lstStyle/>
                    <a:p>
                      <a:pPr algn="ctr" fontAlgn="ctr"/>
                      <a:r>
                        <a:rPr lang="en-ZA" sz="1050" u="none" strike="noStrike" dirty="0">
                          <a:effectLst/>
                        </a:rPr>
                        <a:t>Bigger Picture, Interoperability Solution, Beyond Introduction to Programming Solution</a:t>
                      </a:r>
                      <a:endParaRPr lang="en-ZA" sz="1050" b="0" i="0" u="none" strike="noStrike" dirty="0">
                        <a:solidFill>
                          <a:srgbClr val="000000"/>
                        </a:solidFill>
                        <a:effectLst/>
                        <a:latin typeface="Helvetica" panose="020B0604020202020204" pitchFamily="34" charset="0"/>
                        <a:cs typeface="Helvetica" panose="020B0604020202020204" pitchFamily="34" charset="0"/>
                      </a:endParaRPr>
                    </a:p>
                  </a:txBody>
                  <a:tcPr marL="4856" marR="4856" marT="485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ZA" sz="1050" u="none" strike="noStrike" dirty="0">
                          <a:effectLst/>
                        </a:rPr>
                        <a:t>Week_6_Part_1_Bigger_Picture.mlx</a:t>
                      </a:r>
                      <a:endParaRPr lang="en-ZA" sz="1050" b="0" i="0" u="none" strike="noStrike" dirty="0">
                        <a:solidFill>
                          <a:srgbClr val="000000"/>
                        </a:solidFill>
                        <a:effectLst/>
                        <a:latin typeface="Helvetica" panose="020B0604020202020204" pitchFamily="34" charset="0"/>
                        <a:cs typeface="Helvetica" panose="020B0604020202020204" pitchFamily="34" charset="0"/>
                      </a:endParaRPr>
                    </a:p>
                  </a:txBody>
                  <a:tcPr marL="4856" marR="4856" marT="48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ZA" sz="1050" u="none" strike="noStrike" dirty="0">
                          <a:effectLst/>
                        </a:rPr>
                        <a:t>Live Script</a:t>
                      </a:r>
                      <a:endParaRPr lang="en-ZA" sz="1050" b="0" i="0" u="none" strike="noStrike" dirty="0">
                        <a:solidFill>
                          <a:srgbClr val="000000"/>
                        </a:solidFill>
                        <a:effectLst/>
                        <a:latin typeface="Helvetica" panose="020B0604020202020204" pitchFamily="34" charset="0"/>
                        <a:cs typeface="Helvetica" panose="020B0604020202020204" pitchFamily="34" charset="0"/>
                      </a:endParaRPr>
                    </a:p>
                  </a:txBody>
                  <a:tcPr marL="4856" marR="4856" marT="48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250055167"/>
                  </a:ext>
                </a:extLst>
              </a:tr>
              <a:tr h="116543">
                <a:tc vMerge="1">
                  <a:txBody>
                    <a:bodyPr/>
                    <a:lstStyle/>
                    <a:p>
                      <a:endParaRPr lang="en-ZA"/>
                    </a:p>
                  </a:txBody>
                  <a:tcPr/>
                </a:tc>
                <a:tc vMerge="1">
                  <a:txBody>
                    <a:bodyPr/>
                    <a:lstStyle/>
                    <a:p>
                      <a:endParaRPr lang="en-ZA"/>
                    </a:p>
                  </a:txBody>
                  <a:tcPr/>
                </a:tc>
                <a:tc>
                  <a:txBody>
                    <a:bodyPr/>
                    <a:lstStyle/>
                    <a:p>
                      <a:pPr algn="ctr" fontAlgn="b"/>
                      <a:r>
                        <a:rPr lang="en-ZA" sz="1050" u="none" strike="noStrike" dirty="0">
                          <a:solidFill>
                            <a:srgbClr val="FF0000"/>
                          </a:solidFill>
                          <a:effectLst/>
                        </a:rPr>
                        <a:t>Week_6_Part_1_Bigger_Picture.pptx</a:t>
                      </a:r>
                      <a:endParaRPr lang="en-ZA" sz="1050" b="0" i="0" u="none" strike="noStrike" dirty="0">
                        <a:solidFill>
                          <a:srgbClr val="FF0000"/>
                        </a:solidFill>
                        <a:effectLst/>
                        <a:latin typeface="Helvetica" panose="020B0604020202020204" pitchFamily="34" charset="0"/>
                        <a:cs typeface="Helvetica" panose="020B0604020202020204" pitchFamily="34" charset="0"/>
                      </a:endParaRPr>
                    </a:p>
                  </a:txBody>
                  <a:tcPr marL="4856" marR="4856" marT="48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ZA" sz="1050" u="none" strike="noStrike" dirty="0">
                          <a:solidFill>
                            <a:srgbClr val="FF0000"/>
                          </a:solidFill>
                          <a:effectLst/>
                        </a:rPr>
                        <a:t>PowerPoint</a:t>
                      </a:r>
                      <a:endParaRPr lang="en-ZA" sz="1050" b="0" i="0" u="none" strike="noStrike" dirty="0">
                        <a:solidFill>
                          <a:srgbClr val="FF0000"/>
                        </a:solidFill>
                        <a:effectLst/>
                        <a:latin typeface="Helvetica" panose="020B0604020202020204" pitchFamily="34" charset="0"/>
                        <a:cs typeface="Helvetica" panose="020B0604020202020204" pitchFamily="34" charset="0"/>
                      </a:endParaRPr>
                    </a:p>
                  </a:txBody>
                  <a:tcPr marL="4856" marR="4856" marT="48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26775995"/>
                  </a:ext>
                </a:extLst>
              </a:tr>
              <a:tr h="116543">
                <a:tc vMerge="1">
                  <a:txBody>
                    <a:bodyPr/>
                    <a:lstStyle/>
                    <a:p>
                      <a:endParaRPr lang="en-ZA"/>
                    </a:p>
                  </a:txBody>
                  <a:tcPr/>
                </a:tc>
                <a:tc vMerge="1">
                  <a:txBody>
                    <a:bodyPr/>
                    <a:lstStyle/>
                    <a:p>
                      <a:endParaRPr lang="en-ZA"/>
                    </a:p>
                  </a:txBody>
                  <a:tcPr/>
                </a:tc>
                <a:tc>
                  <a:txBody>
                    <a:bodyPr/>
                    <a:lstStyle/>
                    <a:p>
                      <a:pPr algn="ctr" fontAlgn="b"/>
                      <a:r>
                        <a:rPr lang="en-ZA" sz="1050" u="none" strike="noStrike" dirty="0">
                          <a:effectLst/>
                        </a:rPr>
                        <a:t>Week_6_Part_2_Interoperability_Solution.mlx</a:t>
                      </a:r>
                      <a:endParaRPr lang="en-ZA" sz="1050" b="0" i="0" u="none" strike="noStrike" dirty="0">
                        <a:solidFill>
                          <a:srgbClr val="000000"/>
                        </a:solidFill>
                        <a:effectLst/>
                        <a:latin typeface="Helvetica" panose="020B0604020202020204" pitchFamily="34" charset="0"/>
                        <a:cs typeface="Helvetica" panose="020B0604020202020204" pitchFamily="34" charset="0"/>
                      </a:endParaRPr>
                    </a:p>
                  </a:txBody>
                  <a:tcPr marL="4856" marR="4856" marT="48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ZA" sz="1050" u="none" strike="noStrike" dirty="0">
                          <a:effectLst/>
                        </a:rPr>
                        <a:t>Live Script</a:t>
                      </a:r>
                      <a:endParaRPr lang="en-ZA" sz="1050" b="0" i="0" u="none" strike="noStrike" dirty="0">
                        <a:solidFill>
                          <a:srgbClr val="000000"/>
                        </a:solidFill>
                        <a:effectLst/>
                        <a:latin typeface="Helvetica" panose="020B0604020202020204" pitchFamily="34" charset="0"/>
                        <a:cs typeface="Helvetica" panose="020B0604020202020204" pitchFamily="34" charset="0"/>
                      </a:endParaRPr>
                    </a:p>
                  </a:txBody>
                  <a:tcPr marL="4856" marR="4856" marT="48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69653419"/>
                  </a:ext>
                </a:extLst>
              </a:tr>
              <a:tr h="116543">
                <a:tc vMerge="1">
                  <a:txBody>
                    <a:bodyPr/>
                    <a:lstStyle/>
                    <a:p>
                      <a:endParaRPr lang="en-ZA"/>
                    </a:p>
                  </a:txBody>
                  <a:tcPr/>
                </a:tc>
                <a:tc vMerge="1">
                  <a:txBody>
                    <a:bodyPr/>
                    <a:lstStyle/>
                    <a:p>
                      <a:endParaRPr lang="en-ZA"/>
                    </a:p>
                  </a:txBody>
                  <a:tcPr/>
                </a:tc>
                <a:tc>
                  <a:txBody>
                    <a:bodyPr/>
                    <a:lstStyle/>
                    <a:p>
                      <a:pPr algn="ctr" fontAlgn="b"/>
                      <a:r>
                        <a:rPr lang="en-ZA" sz="1050" u="none" strike="noStrike" dirty="0">
                          <a:solidFill>
                            <a:srgbClr val="FF0000"/>
                          </a:solidFill>
                          <a:effectLst/>
                        </a:rPr>
                        <a:t>Week_6_Part_2_Interoperability_Solution.pptx</a:t>
                      </a:r>
                      <a:endParaRPr lang="en-ZA" sz="1050" b="0" i="0" u="none" strike="noStrike" dirty="0">
                        <a:solidFill>
                          <a:srgbClr val="FF0000"/>
                        </a:solidFill>
                        <a:effectLst/>
                        <a:latin typeface="Helvetica" panose="020B0604020202020204" pitchFamily="34" charset="0"/>
                        <a:cs typeface="Helvetica" panose="020B0604020202020204" pitchFamily="34" charset="0"/>
                      </a:endParaRPr>
                    </a:p>
                  </a:txBody>
                  <a:tcPr marL="4856" marR="4856" marT="48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ZA" sz="1050" u="none" strike="noStrike" dirty="0">
                          <a:solidFill>
                            <a:srgbClr val="FF0000"/>
                          </a:solidFill>
                          <a:effectLst/>
                        </a:rPr>
                        <a:t>PowerPoint</a:t>
                      </a:r>
                      <a:endParaRPr lang="en-ZA" sz="1050" b="0" i="0" u="none" strike="noStrike" dirty="0">
                        <a:solidFill>
                          <a:srgbClr val="FF0000"/>
                        </a:solidFill>
                        <a:effectLst/>
                        <a:latin typeface="Helvetica" panose="020B0604020202020204" pitchFamily="34" charset="0"/>
                        <a:cs typeface="Helvetica" panose="020B0604020202020204" pitchFamily="34" charset="0"/>
                      </a:endParaRPr>
                    </a:p>
                  </a:txBody>
                  <a:tcPr marL="4856" marR="4856" marT="48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301442795"/>
                  </a:ext>
                </a:extLst>
              </a:tr>
              <a:tr h="116543">
                <a:tc vMerge="1">
                  <a:txBody>
                    <a:bodyPr/>
                    <a:lstStyle/>
                    <a:p>
                      <a:endParaRPr lang="en-ZA"/>
                    </a:p>
                  </a:txBody>
                  <a:tcPr/>
                </a:tc>
                <a:tc vMerge="1">
                  <a:txBody>
                    <a:bodyPr/>
                    <a:lstStyle/>
                    <a:p>
                      <a:endParaRPr lang="en-ZA"/>
                    </a:p>
                  </a:txBody>
                  <a:tcPr/>
                </a:tc>
                <a:tc>
                  <a:txBody>
                    <a:bodyPr/>
                    <a:lstStyle/>
                    <a:p>
                      <a:pPr algn="ctr" fontAlgn="b"/>
                      <a:r>
                        <a:rPr lang="en-ZA" sz="1050" u="none" strike="noStrike" dirty="0">
                          <a:effectLst/>
                        </a:rPr>
                        <a:t>Week_6_Part_3_Beyond_Introduction_to_Programming_Solution.mlx</a:t>
                      </a:r>
                      <a:endParaRPr lang="en-ZA" sz="1050" b="0" i="0" u="none" strike="noStrike" dirty="0">
                        <a:solidFill>
                          <a:srgbClr val="000000"/>
                        </a:solidFill>
                        <a:effectLst/>
                        <a:latin typeface="Helvetica" panose="020B0604020202020204" pitchFamily="34" charset="0"/>
                        <a:cs typeface="Helvetica" panose="020B0604020202020204" pitchFamily="34" charset="0"/>
                      </a:endParaRPr>
                    </a:p>
                  </a:txBody>
                  <a:tcPr marL="4856" marR="4856" marT="48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ZA" sz="1050" u="none" strike="noStrike" dirty="0">
                          <a:effectLst/>
                        </a:rPr>
                        <a:t>Live Script</a:t>
                      </a:r>
                      <a:endParaRPr lang="en-ZA" sz="1050" b="0" i="0" u="none" strike="noStrike" dirty="0">
                        <a:solidFill>
                          <a:srgbClr val="000000"/>
                        </a:solidFill>
                        <a:effectLst/>
                        <a:latin typeface="Helvetica" panose="020B0604020202020204" pitchFamily="34" charset="0"/>
                        <a:cs typeface="Helvetica" panose="020B0604020202020204" pitchFamily="34" charset="0"/>
                      </a:endParaRPr>
                    </a:p>
                  </a:txBody>
                  <a:tcPr marL="4856" marR="4856" marT="48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676178983"/>
                  </a:ext>
                </a:extLst>
              </a:tr>
              <a:tr h="218519">
                <a:tc vMerge="1">
                  <a:txBody>
                    <a:bodyPr/>
                    <a:lstStyle/>
                    <a:p>
                      <a:endParaRPr lang="en-ZA"/>
                    </a:p>
                  </a:txBody>
                  <a:tcPr/>
                </a:tc>
                <a:tc vMerge="1">
                  <a:txBody>
                    <a:bodyPr/>
                    <a:lstStyle/>
                    <a:p>
                      <a:endParaRPr lang="en-ZA"/>
                    </a:p>
                  </a:txBody>
                  <a:tcPr/>
                </a:tc>
                <a:tc>
                  <a:txBody>
                    <a:bodyPr/>
                    <a:lstStyle/>
                    <a:p>
                      <a:pPr algn="ctr" fontAlgn="b"/>
                      <a:r>
                        <a:rPr lang="en-ZA" sz="1050" u="none" strike="noStrike" dirty="0">
                          <a:solidFill>
                            <a:srgbClr val="FF0000"/>
                          </a:solidFill>
                          <a:effectLst/>
                        </a:rPr>
                        <a:t>Week_6_Part_3_Beyond_Introduction_to_Programming_Solution.pptx</a:t>
                      </a:r>
                      <a:endParaRPr lang="en-ZA" sz="1050" b="0" i="0" u="none" strike="noStrike" dirty="0">
                        <a:solidFill>
                          <a:srgbClr val="FF0000"/>
                        </a:solidFill>
                        <a:effectLst/>
                        <a:latin typeface="Helvetica" panose="020B0604020202020204" pitchFamily="34" charset="0"/>
                        <a:cs typeface="Helvetica" panose="020B0604020202020204" pitchFamily="34" charset="0"/>
                      </a:endParaRPr>
                    </a:p>
                  </a:txBody>
                  <a:tcPr marL="4856" marR="4856" marT="48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ZA" sz="1050" u="none" strike="noStrike" dirty="0">
                          <a:solidFill>
                            <a:srgbClr val="FF0000"/>
                          </a:solidFill>
                          <a:effectLst/>
                        </a:rPr>
                        <a:t>PowerPoint</a:t>
                      </a:r>
                      <a:endParaRPr lang="en-ZA" sz="1050" b="0" i="0" u="none" strike="noStrike" dirty="0">
                        <a:solidFill>
                          <a:srgbClr val="FF0000"/>
                        </a:solidFill>
                        <a:effectLst/>
                        <a:latin typeface="Helvetica" panose="020B0604020202020204" pitchFamily="34" charset="0"/>
                        <a:cs typeface="Helvetica" panose="020B0604020202020204" pitchFamily="34" charset="0"/>
                      </a:endParaRPr>
                    </a:p>
                  </a:txBody>
                  <a:tcPr marL="4856" marR="4856" marT="48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48185913"/>
                  </a:ext>
                </a:extLst>
              </a:tr>
            </a:tbl>
          </a:graphicData>
        </a:graphic>
      </p:graphicFrame>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(0), Course Content &amp; Instructions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6</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1F002A06-F151-314C-1238-1D8A9BA8AEC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3086209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Links to PowerPoint Presentations</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lnSpc>
                <a:spcPct val="107000"/>
              </a:lnSpc>
              <a:spcBef>
                <a:spcPts val="1050"/>
              </a:spcBef>
              <a:spcAft>
                <a:spcPts val="1050"/>
              </a:spcAft>
              <a:buNone/>
            </a:pPr>
            <a:r>
              <a:rPr lang="en-ZA" sz="1800" dirty="0">
                <a:effectLst/>
                <a:latin typeface="Helvetica" panose="020B0604020202020204" pitchFamily="34" charset="0"/>
                <a:ea typeface="Times New Roman" panose="02020603050405020304" pitchFamily="18" charset="0"/>
                <a:cs typeface="Times New Roman" panose="02020603050405020304" pitchFamily="18" charset="0"/>
              </a:rPr>
              <a:t>Links to complementary PowerPoint Presentations arranged by week:</a:t>
            </a:r>
          </a:p>
          <a:p>
            <a:pPr marL="0" indent="0" algn="just">
              <a:lnSpc>
                <a:spcPct val="107000"/>
              </a:lnSpc>
              <a:spcBef>
                <a:spcPts val="1050"/>
              </a:spcBef>
              <a:spcAft>
                <a:spcPts val="1050"/>
              </a:spcAft>
              <a:buNone/>
              <a:tabLst>
                <a:tab pos="895350" algn="l"/>
              </a:tabLst>
            </a:pPr>
            <a:r>
              <a:rPr lang="en-ZA" sz="1800" b="1" dirty="0">
                <a:latin typeface="Helvetica" panose="020B0604020202020204" pitchFamily="34" charset="0"/>
                <a:ea typeface="Times New Roman" panose="02020603050405020304" pitchFamily="18" charset="0"/>
                <a:cs typeface="Times New Roman" panose="02020603050405020304" pitchFamily="18" charset="0"/>
              </a:rPr>
              <a:t>Week 0:	</a:t>
            </a:r>
            <a:r>
              <a:rPr lang="en-ZA" sz="1800" b="0" i="0" dirty="0">
                <a:solidFill>
                  <a:srgbClr val="212121"/>
                </a:solidFill>
                <a:effectLst/>
                <a:latin typeface="Helvetica" panose="020B0604020202020204" pitchFamily="34" charset="0"/>
                <a:hlinkClick r:id="rId2" action="ppaction://hlinkpres?slideindex=1&amp;slidetitle="/>
              </a:rPr>
              <a:t>Week_0_Contents_and_instructions.pptx</a:t>
            </a:r>
            <a:endParaRPr lang="en-ZA" sz="1800" b="0" i="0" dirty="0">
              <a:solidFill>
                <a:srgbClr val="212121"/>
              </a:solidFill>
              <a:effectLst/>
              <a:latin typeface="Helvetica" panose="020B0604020202020204" pitchFamily="34" charset="0"/>
            </a:endParaRPr>
          </a:p>
          <a:p>
            <a:pPr marL="0" indent="0" algn="just">
              <a:lnSpc>
                <a:spcPct val="107000"/>
              </a:lnSpc>
              <a:spcBef>
                <a:spcPts val="1050"/>
              </a:spcBef>
              <a:spcAft>
                <a:spcPts val="1050"/>
              </a:spcAft>
              <a:buNone/>
            </a:pPr>
            <a:r>
              <a:rPr lang="en-ZA" sz="1800" b="1" dirty="0">
                <a:latin typeface="Helvetica" panose="020B0604020202020204" pitchFamily="34" charset="0"/>
                <a:ea typeface="Times New Roman" panose="02020603050405020304" pitchFamily="18" charset="0"/>
                <a:cs typeface="Times New Roman" panose="02020603050405020304" pitchFamily="18" charset="0"/>
              </a:rPr>
              <a:t>Week 1:	</a:t>
            </a:r>
            <a:r>
              <a:rPr lang="en-ZA" sz="1800" dirty="0">
                <a:effectLst/>
                <a:latin typeface="Helvetica" panose="020B0604020202020204" pitchFamily="34" charset="0"/>
                <a:ea typeface="Times New Roman" panose="02020603050405020304" pitchFamily="18" charset="0"/>
                <a:cs typeface="Times New Roman" panose="02020603050405020304" pitchFamily="18" charset="0"/>
                <a:hlinkClick r:id="rId3" action="ppaction://hlinkpres?slideindex=1&amp;slidetitle="/>
              </a:rPr>
              <a:t>Week_1_Part_1_Fundamentals.pptx</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914400" lvl="2" indent="0" algn="just">
              <a:lnSpc>
                <a:spcPct val="107000"/>
              </a:lnSpc>
              <a:spcBef>
                <a:spcPts val="0"/>
              </a:spcBef>
              <a:spcAft>
                <a:spcPts val="1050"/>
              </a:spcAft>
              <a:buNone/>
            </a:pPr>
            <a:r>
              <a:rPr lang="en-ZA" sz="1800" dirty="0">
                <a:effectLst/>
                <a:latin typeface="Helvetica" panose="020B0604020202020204" pitchFamily="34" charset="0"/>
                <a:ea typeface="Times New Roman" panose="02020603050405020304" pitchFamily="18" charset="0"/>
                <a:cs typeface="Times New Roman" panose="02020603050405020304" pitchFamily="18" charset="0"/>
                <a:hlinkClick r:id="rId4" action="ppaction://hlinkpres?slideindex=1&amp;slidetitle="/>
              </a:rPr>
              <a:t>Week_1_Part_2_Fundamentals.pptx</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914400" lvl="2" indent="0" algn="just">
              <a:lnSpc>
                <a:spcPct val="107000"/>
              </a:lnSpc>
              <a:spcBef>
                <a:spcPts val="0"/>
              </a:spcBef>
              <a:spcAft>
                <a:spcPts val="1050"/>
              </a:spcAft>
              <a:buNone/>
            </a:pPr>
            <a:r>
              <a:rPr lang="en-ZA" sz="1800" dirty="0">
                <a:effectLst/>
                <a:latin typeface="Helvetica" panose="020B0604020202020204" pitchFamily="34" charset="0"/>
                <a:ea typeface="Times New Roman" panose="02020603050405020304" pitchFamily="18" charset="0"/>
                <a:cs typeface="Times New Roman" panose="02020603050405020304" pitchFamily="18" charset="0"/>
                <a:hlinkClick r:id="rId5" action="ppaction://hlinkpres?slideindex=1&amp;slidetitle="/>
              </a:rPr>
              <a:t>Week_1_Part_3_Fundamentals.pptx</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914400" lvl="2" indent="0" algn="just">
              <a:lnSpc>
                <a:spcPct val="107000"/>
              </a:lnSpc>
              <a:spcBef>
                <a:spcPts val="0"/>
              </a:spcBef>
              <a:spcAft>
                <a:spcPts val="1050"/>
              </a:spcAft>
              <a:buNone/>
            </a:pPr>
            <a:r>
              <a:rPr lang="en-ZA" sz="1800" dirty="0">
                <a:effectLst/>
                <a:latin typeface="Helvetica" panose="020B0604020202020204" pitchFamily="34" charset="0"/>
                <a:ea typeface="Times New Roman" panose="02020603050405020304" pitchFamily="18" charset="0"/>
                <a:cs typeface="Times New Roman" panose="02020603050405020304" pitchFamily="18" charset="0"/>
                <a:hlinkClick r:id="rId6" action="ppaction://hlinkpres?slideindex=1&amp;slidetitle="/>
              </a:rPr>
              <a:t>Week_1_Part_4_Fundamentals.pptx</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914400" lvl="2" indent="0" algn="just">
              <a:lnSpc>
                <a:spcPct val="107000"/>
              </a:lnSpc>
              <a:spcBef>
                <a:spcPts val="0"/>
              </a:spcBef>
              <a:spcAft>
                <a:spcPts val="1050"/>
              </a:spcAft>
              <a:buNone/>
            </a:pPr>
            <a:r>
              <a:rPr lang="en-ZA" sz="1800" dirty="0">
                <a:effectLst/>
                <a:latin typeface="Helvetica" panose="020B0604020202020204" pitchFamily="34" charset="0"/>
                <a:ea typeface="Times New Roman" panose="02020603050405020304" pitchFamily="18" charset="0"/>
                <a:cs typeface="Times New Roman" panose="02020603050405020304" pitchFamily="18" charset="0"/>
                <a:hlinkClick r:id="rId7" action="ppaction://hlinkpres?slideindex=1&amp;slidetitle="/>
              </a:rPr>
              <a:t>Week_1_Part_5_Fundamentals.pptx</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914400" lvl="2" indent="0" algn="just">
              <a:lnSpc>
                <a:spcPct val="107000"/>
              </a:lnSpc>
              <a:spcBef>
                <a:spcPts val="0"/>
              </a:spcBef>
              <a:spcAft>
                <a:spcPts val="1050"/>
              </a:spcAft>
              <a:buNone/>
            </a:pPr>
            <a:r>
              <a:rPr lang="en-ZA" sz="1800" dirty="0">
                <a:effectLst/>
                <a:latin typeface="Helvetica" panose="020B0604020202020204" pitchFamily="34" charset="0"/>
                <a:ea typeface="Times New Roman" panose="02020603050405020304" pitchFamily="18" charset="0"/>
                <a:cs typeface="Times New Roman" panose="02020603050405020304" pitchFamily="18" charset="0"/>
                <a:hlinkClick r:id="rId8" action="ppaction://hlinkpres?slideindex=1&amp;slidetitle="/>
              </a:rPr>
              <a:t>Week_1_Part_6_Fundamentals.pptx</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914400" lvl="2" indent="0" algn="just">
              <a:lnSpc>
                <a:spcPct val="107000"/>
              </a:lnSpc>
              <a:spcBef>
                <a:spcPts val="0"/>
              </a:spcBef>
              <a:spcAft>
                <a:spcPts val="1050"/>
              </a:spcAft>
              <a:buNone/>
            </a:pPr>
            <a:r>
              <a:rPr lang="en-ZA" sz="1800" dirty="0">
                <a:effectLst/>
                <a:latin typeface="Helvetica" panose="020B0604020202020204" pitchFamily="34" charset="0"/>
                <a:ea typeface="Times New Roman" panose="02020603050405020304" pitchFamily="18" charset="0"/>
                <a:cs typeface="Times New Roman" panose="02020603050405020304" pitchFamily="18" charset="0"/>
                <a:hlinkClick r:id="rId9" action="ppaction://hlinkpres?slideindex=1&amp;slidetitle="/>
              </a:rPr>
              <a:t>Week_1_Part_7_Fundamentals.pptx</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914400" lvl="2" indent="0" algn="just">
              <a:lnSpc>
                <a:spcPct val="107000"/>
              </a:lnSpc>
              <a:spcBef>
                <a:spcPts val="0"/>
              </a:spcBef>
              <a:spcAft>
                <a:spcPts val="1050"/>
              </a:spcAft>
              <a:buNone/>
            </a:pPr>
            <a:r>
              <a:rPr lang="en-ZA" sz="1800" dirty="0">
                <a:effectLst/>
                <a:latin typeface="Helvetica" panose="020B0604020202020204" pitchFamily="34" charset="0"/>
                <a:ea typeface="Times New Roman" panose="02020603050405020304" pitchFamily="18" charset="0"/>
                <a:cs typeface="Times New Roman" panose="02020603050405020304" pitchFamily="18" charset="0"/>
                <a:hlinkClick r:id="rId10" action="ppaction://hlinkpres?slideindex=1&amp;slidetitle="/>
              </a:rPr>
              <a:t>Week_1_Part_8_Fundamentals.pptx</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(0), Course Content &amp; Instructions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7</a:t>
            </a:fld>
            <a:endParaRPr lang="en-ZA"/>
          </a:p>
        </p:txBody>
      </p:sp>
      <p:pic>
        <p:nvPicPr>
          <p:cNvPr id="8" name="Graphic 7" descr="Chevron arrows with solid fill">
            <a:hlinkClick r:id="rId11" action="ppaction://hlinksldjump"/>
            <a:extLst>
              <a:ext uri="{FF2B5EF4-FFF2-40B4-BE49-F238E27FC236}">
                <a16:creationId xmlns:a16="http://schemas.microsoft.com/office/drawing/2014/main" id="{1F002A06-F151-314C-1238-1D8A9BA8AECC}"/>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4245428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List of </a:t>
            </a:r>
            <a:r>
              <a:rPr lang="en-ZA" sz="3200" b="1">
                <a:effectLst/>
                <a:latin typeface="Helvetica" panose="020B0604020202020204" pitchFamily="34" charset="0"/>
                <a:ea typeface="Times New Roman" panose="02020603050405020304" pitchFamily="18" charset="0"/>
                <a:cs typeface="Times New Roman" panose="02020603050405020304" pitchFamily="18" charset="0"/>
              </a:rPr>
              <a:t>PowerPoint Presentations</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lnSpc>
                <a:spcPct val="107000"/>
              </a:lnSpc>
              <a:spcBef>
                <a:spcPts val="0"/>
              </a:spcBef>
              <a:spcAft>
                <a:spcPts val="1050"/>
              </a:spcAft>
              <a:buNone/>
            </a:pPr>
            <a:r>
              <a:rPr lang="en-ZA" sz="1800" b="1" dirty="0">
                <a:effectLst/>
                <a:latin typeface="Helvetica" panose="020B0604020202020204" pitchFamily="34" charset="0"/>
                <a:ea typeface="Times New Roman" panose="02020603050405020304" pitchFamily="18" charset="0"/>
                <a:cs typeface="Times New Roman" panose="02020603050405020304" pitchFamily="18" charset="0"/>
              </a:rPr>
              <a:t>Week 2:	</a:t>
            </a:r>
            <a:r>
              <a:rPr lang="en-ZA" sz="1800" dirty="0">
                <a:effectLst/>
                <a:latin typeface="Helvetica" panose="020B0604020202020204" pitchFamily="34" charset="0"/>
                <a:ea typeface="Times New Roman" panose="02020603050405020304" pitchFamily="18" charset="0"/>
                <a:cs typeface="Times New Roman" panose="02020603050405020304" pitchFamily="18" charset="0"/>
                <a:hlinkClick r:id="rId2" action="ppaction://hlinkpres?slideindex=1&amp;slidetitle="/>
              </a:rPr>
              <a:t>Week_2_Part_1_Arrays_and_Matrices.pptx</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914400" lvl="2" indent="0" algn="just">
              <a:lnSpc>
                <a:spcPct val="107000"/>
              </a:lnSpc>
              <a:spcBef>
                <a:spcPts val="0"/>
              </a:spcBef>
              <a:spcAft>
                <a:spcPts val="1050"/>
              </a:spcAft>
              <a:buNone/>
            </a:pPr>
            <a:r>
              <a:rPr lang="en-ZA" sz="1800" dirty="0">
                <a:effectLst/>
                <a:latin typeface="Helvetica" panose="020B0604020202020204" pitchFamily="34" charset="0"/>
                <a:ea typeface="Times New Roman" panose="02020603050405020304" pitchFamily="18" charset="0"/>
                <a:cs typeface="Times New Roman" panose="02020603050405020304" pitchFamily="18" charset="0"/>
                <a:hlinkClick r:id="rId3" action="ppaction://hlinkpres?slideindex=1&amp;slidetitle="/>
              </a:rPr>
              <a:t>Week_2_Part_2_Relational_and_Logical_Operators.pptx</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0"/>
              </a:spcBef>
              <a:spcAft>
                <a:spcPts val="1050"/>
              </a:spcAft>
              <a:buNone/>
            </a:pPr>
            <a:r>
              <a:rPr lang="en-ZA" sz="1800" b="1" dirty="0">
                <a:latin typeface="Helvetica" panose="020B0604020202020204" pitchFamily="34" charset="0"/>
                <a:ea typeface="Times New Roman" panose="02020603050405020304" pitchFamily="18" charset="0"/>
                <a:cs typeface="Times New Roman" panose="02020603050405020304" pitchFamily="18" charset="0"/>
              </a:rPr>
              <a:t>Week 3:	</a:t>
            </a:r>
            <a:r>
              <a:rPr lang="en-ZA" sz="1800" dirty="0">
                <a:effectLst/>
                <a:latin typeface="Helvetica" panose="020B0604020202020204" pitchFamily="34" charset="0"/>
                <a:ea typeface="Times New Roman" panose="02020603050405020304" pitchFamily="18" charset="0"/>
                <a:cs typeface="Times New Roman" panose="02020603050405020304" pitchFamily="18" charset="0"/>
                <a:hlinkClick r:id="rId4" action="ppaction://hlinkpres?slideindex=1&amp;slidetitle="/>
              </a:rPr>
              <a:t>Week_3_Part_1_Control_Flow_Structures.pptx</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914400" lvl="2" indent="0" algn="just">
              <a:lnSpc>
                <a:spcPct val="107000"/>
              </a:lnSpc>
              <a:spcBef>
                <a:spcPts val="0"/>
              </a:spcBef>
              <a:spcAft>
                <a:spcPts val="1050"/>
              </a:spcAft>
              <a:buNone/>
            </a:pPr>
            <a:r>
              <a:rPr lang="en-ZA" sz="1800" dirty="0">
                <a:effectLst/>
                <a:latin typeface="Helvetica" panose="020B0604020202020204" pitchFamily="34" charset="0"/>
                <a:ea typeface="Times New Roman" panose="02020603050405020304" pitchFamily="18" charset="0"/>
                <a:cs typeface="Times New Roman" panose="02020603050405020304" pitchFamily="18" charset="0"/>
                <a:hlinkClick r:id="rId5" action="ppaction://hlinkpres?slideindex=1&amp;slidetitle="/>
              </a:rPr>
              <a:t>Week_3_Part_2_Control_Flow_Structures.pptx</a:t>
            </a:r>
            <a:endParaRPr lang="en-ZA" sz="1800" dirty="0">
              <a:solidFill>
                <a:srgbClr val="0563C1"/>
              </a:solidFill>
              <a:effectLst/>
              <a:latin typeface="Helvetica" panose="020B0604020202020204" pitchFamily="34" charset="0"/>
              <a:ea typeface="Times New Roman" panose="02020603050405020304" pitchFamily="18" charset="0"/>
              <a:cs typeface="Times New Roman" panose="02020603050405020304" pitchFamily="18" charset="0"/>
              <a:hlinkClick r:id="rId6" action="ppaction://hlinkpres?slideindex=1&amp;slidetitle=">
                <a:extLst>
                  <a:ext uri="{A12FA001-AC4F-418D-AE19-62706E023703}">
                    <ahyp:hlinkClr xmlns:ahyp="http://schemas.microsoft.com/office/drawing/2018/hyperlinkcolor" val="tx"/>
                  </a:ext>
                </a:extLst>
              </a:hlinkClick>
            </a:endParaRPr>
          </a:p>
          <a:p>
            <a:pPr marL="0" indent="0" algn="just">
              <a:lnSpc>
                <a:spcPct val="107000"/>
              </a:lnSpc>
              <a:spcBef>
                <a:spcPts val="0"/>
              </a:spcBef>
              <a:spcAft>
                <a:spcPts val="1050"/>
              </a:spcAft>
              <a:buNone/>
            </a:pPr>
            <a:r>
              <a:rPr lang="en-ZA" sz="1800" b="1" dirty="0">
                <a:latin typeface="Helvetica" panose="020B0604020202020204" pitchFamily="34" charset="0"/>
                <a:ea typeface="Times New Roman" panose="02020603050405020304" pitchFamily="18" charset="0"/>
                <a:cs typeface="Times New Roman" panose="02020603050405020304" pitchFamily="18" charset="0"/>
              </a:rPr>
              <a:t>Week 4:	</a:t>
            </a:r>
            <a:r>
              <a:rPr lang="en-ZA" sz="1800" dirty="0">
                <a:solidFill>
                  <a:srgbClr val="0563C1"/>
                </a:solidFill>
                <a:effectLst/>
                <a:latin typeface="Helvetica" panose="020B0604020202020204" pitchFamily="34" charset="0"/>
                <a:ea typeface="Times New Roman" panose="02020603050405020304" pitchFamily="18" charset="0"/>
                <a:cs typeface="Times New Roman" panose="02020603050405020304" pitchFamily="18" charset="0"/>
                <a:hlinkClick r:id="rId6" action="ppaction://hlinkpres?slideindex=1&amp;slidetitle=">
                  <a:extLst>
                    <a:ext uri="{A12FA001-AC4F-418D-AE19-62706E023703}">
                      <ahyp:hlinkClr xmlns:ahyp="http://schemas.microsoft.com/office/drawing/2018/hyperlinkcolor" val="tx"/>
                    </a:ext>
                  </a:extLst>
                </a:hlinkClick>
              </a:rPr>
              <a:t>Week_4_Part_1_Inputs_and_Outputs.pptx</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914400" lvl="2" indent="0" algn="just">
              <a:lnSpc>
                <a:spcPct val="107000"/>
              </a:lnSpc>
              <a:spcBef>
                <a:spcPts val="0"/>
              </a:spcBef>
              <a:spcAft>
                <a:spcPts val="1050"/>
              </a:spcAft>
              <a:buNone/>
            </a:pPr>
            <a:r>
              <a:rPr lang="en-ZA" sz="1800" dirty="0">
                <a:effectLst/>
                <a:latin typeface="Helvetica" panose="020B0604020202020204" pitchFamily="34" charset="0"/>
                <a:ea typeface="Times New Roman" panose="02020603050405020304" pitchFamily="18" charset="0"/>
                <a:cs typeface="Times New Roman" panose="02020603050405020304" pitchFamily="18" charset="0"/>
                <a:hlinkClick r:id="rId7" action="ppaction://hlinkpres?slideindex=1&amp;slidetitle="/>
              </a:rPr>
              <a:t>Week_4_Part_2_Inputs_and_Outputs.pptx</a:t>
            </a:r>
            <a:endParaRPr lang="en-ZA" sz="18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0"/>
              </a:spcBef>
              <a:spcAft>
                <a:spcPts val="1050"/>
              </a:spcAft>
              <a:buNone/>
            </a:pPr>
            <a:r>
              <a:rPr lang="en-ZA" sz="1800" b="1" dirty="0">
                <a:latin typeface="Helvetica" panose="020B0604020202020204" pitchFamily="34" charset="0"/>
                <a:ea typeface="Times New Roman" panose="02020603050405020304" pitchFamily="18" charset="0"/>
                <a:cs typeface="Times New Roman" panose="02020603050405020304" pitchFamily="18" charset="0"/>
              </a:rPr>
              <a:t>Week 5:	</a:t>
            </a:r>
            <a:r>
              <a:rPr lang="en-ZA" sz="1800" dirty="0">
                <a:effectLst/>
                <a:latin typeface="Helvetica" panose="020B0604020202020204" pitchFamily="34" charset="0"/>
                <a:ea typeface="Times New Roman" panose="02020603050405020304" pitchFamily="18" charset="0"/>
                <a:cs typeface="Times New Roman" panose="02020603050405020304" pitchFamily="18" charset="0"/>
                <a:hlinkClick r:id="rId8" action="ppaction://hlinkpres?slideindex=1&amp;slidetitle="/>
              </a:rPr>
              <a:t>Week_5_Part_1_Functions_and_Graphing.pptx</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914400" lvl="2" indent="0" algn="just">
              <a:lnSpc>
                <a:spcPct val="107000"/>
              </a:lnSpc>
              <a:spcBef>
                <a:spcPts val="0"/>
              </a:spcBef>
              <a:spcAft>
                <a:spcPts val="1050"/>
              </a:spcAft>
              <a:buNone/>
            </a:pPr>
            <a:r>
              <a:rPr lang="en-ZA" sz="1800" dirty="0">
                <a:effectLst/>
                <a:latin typeface="Helvetica" panose="020B0604020202020204" pitchFamily="34" charset="0"/>
                <a:ea typeface="Times New Roman" panose="02020603050405020304" pitchFamily="18" charset="0"/>
                <a:cs typeface="Times New Roman" panose="02020603050405020304" pitchFamily="18" charset="0"/>
                <a:hlinkClick r:id="rId9" action="ppaction://hlinkpres?slideindex=1&amp;slidetitle="/>
              </a:rPr>
              <a:t>Week_5_Part_2_Functions_and_Graphing.pptx</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914400" lvl="2" indent="0" algn="just">
              <a:lnSpc>
                <a:spcPct val="107000"/>
              </a:lnSpc>
              <a:spcBef>
                <a:spcPts val="0"/>
              </a:spcBef>
              <a:spcAft>
                <a:spcPts val="1050"/>
              </a:spcAft>
              <a:buNone/>
            </a:pPr>
            <a:r>
              <a:rPr lang="en-ZA" sz="1800" dirty="0">
                <a:effectLst/>
                <a:latin typeface="Helvetica" panose="020B0604020202020204" pitchFamily="34" charset="0"/>
                <a:ea typeface="Times New Roman" panose="02020603050405020304" pitchFamily="18" charset="0"/>
                <a:cs typeface="Times New Roman" panose="02020603050405020304" pitchFamily="18" charset="0"/>
                <a:hlinkClick r:id="rId10" action="ppaction://hlinkpres?slideindex=1&amp;slidetitle="/>
              </a:rPr>
              <a:t>Week_5_Part_3_Functions_and_Graphing.pptx</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0"/>
              </a:spcBef>
              <a:spcAft>
                <a:spcPts val="1050"/>
              </a:spcAft>
              <a:buNone/>
            </a:pPr>
            <a:r>
              <a:rPr lang="en-ZA" sz="1800" b="1" dirty="0">
                <a:latin typeface="Helvetica" panose="020B0604020202020204" pitchFamily="34" charset="0"/>
                <a:ea typeface="Times New Roman" panose="02020603050405020304" pitchFamily="18" charset="0"/>
                <a:cs typeface="Times New Roman" panose="02020603050405020304" pitchFamily="18" charset="0"/>
              </a:rPr>
              <a:t>Week 6:	</a:t>
            </a:r>
            <a:r>
              <a:rPr lang="en-ZA" sz="1800" dirty="0">
                <a:effectLst/>
                <a:latin typeface="Helvetica" panose="020B0604020202020204" pitchFamily="34" charset="0"/>
                <a:ea typeface="Times New Roman" panose="02020603050405020304" pitchFamily="18" charset="0"/>
                <a:cs typeface="Times New Roman" panose="02020603050405020304" pitchFamily="18" charset="0"/>
                <a:hlinkClick r:id="rId11" action="ppaction://hlinkpres?slideindex=1&amp;slidetitle="/>
              </a:rPr>
              <a:t>Week_6_Part_1_Bigger_Picture.pptx</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914400" lvl="2" indent="0" algn="just">
              <a:lnSpc>
                <a:spcPct val="107000"/>
              </a:lnSpc>
              <a:spcBef>
                <a:spcPts val="0"/>
              </a:spcBef>
              <a:spcAft>
                <a:spcPts val="1050"/>
              </a:spcAft>
              <a:buNone/>
            </a:pPr>
            <a:r>
              <a:rPr lang="en-ZA" sz="1800" dirty="0">
                <a:effectLst/>
                <a:latin typeface="Helvetica" panose="020B0604020202020204" pitchFamily="34" charset="0"/>
                <a:ea typeface="Times New Roman" panose="02020603050405020304" pitchFamily="18" charset="0"/>
                <a:cs typeface="Times New Roman" panose="02020603050405020304" pitchFamily="18" charset="0"/>
                <a:hlinkClick r:id="rId12" action="ppaction://hlinkpres?slideindex=1&amp;slidetitle="/>
              </a:rPr>
              <a:t>Week_6_Part_2_Interoperability_Solution.pptx</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914400" lvl="2" indent="0" algn="just">
              <a:lnSpc>
                <a:spcPct val="107000"/>
              </a:lnSpc>
              <a:spcBef>
                <a:spcPts val="0"/>
              </a:spcBef>
              <a:spcAft>
                <a:spcPts val="1050"/>
              </a:spcAft>
              <a:buNone/>
            </a:pPr>
            <a:r>
              <a:rPr lang="en-ZA" sz="1800" dirty="0">
                <a:effectLst/>
                <a:latin typeface="Helvetica" panose="020B0604020202020204" pitchFamily="34" charset="0"/>
                <a:ea typeface="Times New Roman" panose="02020603050405020304" pitchFamily="18" charset="0"/>
                <a:cs typeface="Times New Roman" panose="02020603050405020304" pitchFamily="18" charset="0"/>
                <a:hlinkClick r:id="rId13" action="ppaction://hlinkpres?slideindex=1&amp;slidetitle="/>
              </a:rPr>
              <a:t>Week_6_Part_3_Beyond_Introduction_to_Programming_Solution.pptx</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(0), Course Content &amp; Instructions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8</a:t>
            </a:fld>
            <a:endParaRPr lang="en-ZA"/>
          </a:p>
        </p:txBody>
      </p:sp>
      <p:pic>
        <p:nvPicPr>
          <p:cNvPr id="8" name="Graphic 7" descr="Chevron arrows with solid fill">
            <a:hlinkClick r:id="rId14" action="ppaction://hlinksldjump"/>
            <a:extLst>
              <a:ext uri="{FF2B5EF4-FFF2-40B4-BE49-F238E27FC236}">
                <a16:creationId xmlns:a16="http://schemas.microsoft.com/office/drawing/2014/main" id="{1F002A06-F151-314C-1238-1D8A9BA8AECC}"/>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57629072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6550</TotalTime>
  <Words>1600</Words>
  <Application>Microsoft Office PowerPoint</Application>
  <PresentationFormat>On-screen Show (4:3)</PresentationFormat>
  <Paragraphs>186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Helvetica</vt:lpstr>
      <vt:lpstr>Office Theme</vt:lpstr>
      <vt:lpstr>Introduction to Programming in MATLAB </vt:lpstr>
      <vt:lpstr>Instructions</vt:lpstr>
      <vt:lpstr>Description of Content</vt:lpstr>
      <vt:lpstr>Description of Content</vt:lpstr>
      <vt:lpstr>Content Listing</vt:lpstr>
      <vt:lpstr>Content Listing</vt:lpstr>
      <vt:lpstr>Links to PowerPoint Presentations</vt:lpstr>
      <vt:lpstr>List of PowerPoint Presentations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Ekoru</dc:creator>
  <cp:lastModifiedBy>John Ekoru</cp:lastModifiedBy>
  <cp:revision>1234</cp:revision>
  <dcterms:created xsi:type="dcterms:W3CDTF">2023-05-01T18:31:50Z</dcterms:created>
  <dcterms:modified xsi:type="dcterms:W3CDTF">2023-05-23T10:38:39Z</dcterms:modified>
</cp:coreProperties>
</file>