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7" r:id="rId2"/>
    <p:sldId id="257" r:id="rId3"/>
    <p:sldId id="258" r:id="rId4"/>
    <p:sldId id="272" r:id="rId5"/>
    <p:sldId id="273" r:id="rId6"/>
    <p:sldId id="274" r:id="rId7"/>
    <p:sldId id="275" r:id="rId8"/>
    <p:sldId id="276" r:id="rId9"/>
    <p:sldId id="271" r:id="rId10"/>
    <p:sldId id="27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4.sv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H_40783597"/><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H_C25C284D"/><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Week_1_Part_1_Fundamentals.mlx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tabLst>
                <a:tab pos="269875" algn="l"/>
              </a:tabLst>
            </a:pP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sldjump"/>
              </a:rPr>
              <a:t>What is Programming?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3" action="ppaction://hlinksldjump"/>
              </a:rPr>
              <a:t>What we've covered this week in Part 1</a:t>
            </a:r>
            <a:endPar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5"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Programming is the process of creating a set of instructions that tell a computer how to perform a task. Programming can be done using a variety of computer programming languages, in this course we’ll be using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MATLAB programming language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 example of this task could be something as simple as calculating the volume of a cone or as complex as finding the shortest path between two cities. Programming helps us solve these tasks or problems in a logical and creative way.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Programming allows you to improve your problem-solving skills and as we know this is a critical skill to have as an engineer, moreover it is an exciting skill that can broaden your career possibilities as an engineer as it can be used in various fields.</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Computer programming is becoming more important in today’s world as everything around us requires it, it is part of our daily living even in the little things. With the number of problems in our world today and their increasing complexities, programming is a way to create innovative solutions by automating, collecting, managing, calculating, and analysing data and information accurately.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general, there are 4 steps you should always follow when designing a program:</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Specification: The description of the task that should be executed by the program</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Algorithm design: The method that will be used to execute the task must be designed so that the program adheres to the specification</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Coding of the algorithm: The algorithm must be written in a programming language that can be executed by the computer.</a:t>
            </a:r>
          </a:p>
          <a:p>
            <a:pPr marL="342900" indent="-342900" algn="just">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Execution: The program must be executed with a set of examples that reasonably cover all the possible cases of data input. If the program does not work properly, the algorithm will have to be redesigned.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8761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use these 4 steps for the cone volume example:</a:t>
            </a:r>
          </a:p>
          <a:p>
            <a:pPr marL="342900" indent="-342900" algn="just">
              <a:lnSpc>
                <a:spcPct val="107000"/>
              </a:lnSpc>
              <a:buFont typeface="+mj-lt"/>
              <a:buAutoNum type="arabicPeriod"/>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Specification: </a:t>
            </a:r>
          </a:p>
          <a:p>
            <a:pPr marL="539750" lvl="1"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Input – the program reads the given radius and height of the cone.</a:t>
            </a:r>
          </a:p>
          <a:p>
            <a:pPr marL="539750" lvl="1" indent="-184150" algn="just">
              <a:lnSpc>
                <a:spcPct val="107000"/>
              </a:lnSpc>
              <a:spcBef>
                <a:spcPts val="0"/>
              </a:spcBef>
              <a:tabLst>
                <a:tab pos="3556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539750" lvl="1"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Output – the program calculates the volume of the cone, using the formula for a cone.</a:t>
            </a:r>
          </a:p>
          <a:p>
            <a:pPr marL="0" indent="0" algn="just">
              <a:lnSpc>
                <a:spcPct val="107000"/>
              </a:lnSpc>
              <a:spcBef>
                <a:spcPts val="1050"/>
              </a:spcBef>
              <a:spcAft>
                <a:spcPts val="1050"/>
              </a:spcAft>
              <a:buNone/>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2. 	Algorithm design:</a:t>
            </a:r>
          </a:p>
          <a:p>
            <a:pPr marL="539750"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two common methods used to design/plan a program: using pseudocode or a flowchart.</a:t>
            </a:r>
          </a:p>
          <a:p>
            <a:pPr marL="539750" indent="-184150" algn="just">
              <a:lnSpc>
                <a:spcPct val="107000"/>
              </a:lnSpc>
              <a:spcBef>
                <a:spcPts val="0"/>
              </a:spcBef>
              <a:tabLst>
                <a:tab pos="3556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539750" indent="-184150" algn="just">
              <a:lnSpc>
                <a:spcPct val="107000"/>
              </a:lnSpc>
              <a:spcBef>
                <a:spcPts val="0"/>
              </a:spcBef>
              <a:tabLst>
                <a:tab pos="3556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Pseudocode uses English statements that describe what a program is to accomplish, imitating real code. For our example, the pseudocode will look as follows:</a:t>
            </a:r>
          </a:p>
          <a:p>
            <a:pPr marL="539750" indent="-184150" algn="just">
              <a:lnSpc>
                <a:spcPct val="107000"/>
              </a:lnSpc>
              <a:spcBef>
                <a:spcPts val="0"/>
              </a:spcBef>
              <a:tabLst>
                <a:tab pos="3556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input (radius, height)</a:t>
            </a:r>
          </a:p>
          <a:p>
            <a:pPr marL="0" indent="0" algn="ctr">
              <a:lnSpc>
                <a:spcPct val="100000"/>
              </a:lnSpc>
              <a:spcBef>
                <a:spcPts val="0"/>
              </a:spcBef>
              <a:buNone/>
            </a:pPr>
            <a:endParaRPr lang="en-ZA" sz="16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volume = 1/3*3.14*r*r*h</a:t>
            </a:r>
            <a:endParaRPr lang="en-ZA" sz="16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2963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flow chart is a diagram that represents the workflow/process of a program, and in our example, it would look as follows:</a:t>
            </a:r>
          </a:p>
          <a:p>
            <a:pPr marL="0" indent="0" algn="jus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Diagram">
            <a:extLst>
              <a:ext uri="{FF2B5EF4-FFF2-40B4-BE49-F238E27FC236}">
                <a16:creationId xmlns:a16="http://schemas.microsoft.com/office/drawing/2014/main" id="{0C3FD4DE-DAB8-95E2-3168-0EC5A7722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7690" y="1902094"/>
            <a:ext cx="2428620" cy="4320000"/>
          </a:xfrm>
          <a:prstGeom prst="rect">
            <a:avLst/>
          </a:prstGeom>
        </p:spPr>
      </p:pic>
    </p:spTree>
    <p:extLst>
      <p:ext uri="{BB962C8B-B14F-4D97-AF65-F5344CB8AC3E}">
        <p14:creationId xmlns:p14="http://schemas.microsoft.com/office/powerpoint/2010/main" val="424542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6AFBBC-DE52-1E3B-022A-E9632F07CFFF}"/>
              </a:ext>
            </a:extLst>
          </p:cNvPr>
          <p:cNvSpPr/>
          <p:nvPr/>
        </p:nvSpPr>
        <p:spPr>
          <a:xfrm>
            <a:off x="452388" y="2687295"/>
            <a:ext cx="8229600" cy="129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tabLst>
                <a:tab pos="2667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3. 	Coding of the algorithm:</a:t>
            </a:r>
          </a:p>
          <a:p>
            <a:pPr marL="266700" lvl="1"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mentioned previously, we’ll be using the MATLAB language in this course, the code will look as follows</a:t>
            </a:r>
          </a:p>
          <a:p>
            <a:pPr marL="266700" lvl="1"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(Run the code below using the Run Section button,           ):</a:t>
            </a:r>
          </a:p>
          <a:p>
            <a:pPr marL="266700" lvl="1" indent="0" algn="jus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3395" lvl="1" indent="0" algn="just">
              <a:lnSpc>
                <a:spcPts val="1400"/>
              </a:lnSpc>
              <a:spcBef>
                <a:spcPts val="700"/>
              </a:spcBef>
              <a:buNone/>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%The answer should be 1206.4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radius = 8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493395" lvl="1" indent="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height = 18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p>
          <a:p>
            <a:pPr marL="493395" lvl="1" indent="0" algn="just">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volume = 1/3*pi*radius*radius*height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CF85BC44-B37D-CFBF-9EAE-C9A9164BB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255" y="2087698"/>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9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4F8847-8756-213B-5D5A-681670AB7AB6}"/>
              </a:ext>
            </a:extLst>
          </p:cNvPr>
          <p:cNvSpPr/>
          <p:nvPr/>
        </p:nvSpPr>
        <p:spPr>
          <a:xfrm>
            <a:off x="452388" y="1888394"/>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is Programming?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457200" lvl="1" indent="-19050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Step 4 would use a few values of radius and height, enter values of your choice and check with a calculator whether your answers match:</a:t>
            </a:r>
          </a:p>
          <a:p>
            <a:pPr marL="450850" lvl="2" indent="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radius_1 =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450850" lvl="2" indent="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height_1 =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%cm</a:t>
            </a:r>
          </a:p>
          <a:p>
            <a:pPr marL="450850" lvl="2" indent="0" algn="just">
              <a:lnSpc>
                <a:spcPts val="1400"/>
              </a:lnSpc>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volume = 1/3*pi*radius_1*radius_1*height_1</a:t>
            </a:r>
          </a:p>
          <a:p>
            <a:pPr marL="457200" lvl="1" indent="-19050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19050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19050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457200" lvl="1" indent="-19050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Write pseudocode for calculating area of a circle below:</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Later we’ll see how we write the MATLAB code for the area of a circle in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Mathematical Functions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04CF8E59-B8C6-4069-033A-855054EB1C94}"/>
              </a:ext>
            </a:extLst>
          </p:cNvPr>
          <p:cNvPicPr>
            <a:picLocks noChangeAspect="1"/>
          </p:cNvPicPr>
          <p:nvPr/>
        </p:nvPicPr>
        <p:blipFill>
          <a:blip r:embed="rId6"/>
          <a:stretch>
            <a:fillRect/>
          </a:stretch>
        </p:blipFill>
        <p:spPr>
          <a:xfrm>
            <a:off x="580524" y="969234"/>
            <a:ext cx="567000" cy="540000"/>
          </a:xfrm>
          <a:prstGeom prst="rect">
            <a:avLst/>
          </a:prstGeom>
        </p:spPr>
      </p:pic>
      <p:pic>
        <p:nvPicPr>
          <p:cNvPr id="9" name="Untitled">
            <a:extLst>
              <a:ext uri="{FF2B5EF4-FFF2-40B4-BE49-F238E27FC236}">
                <a16:creationId xmlns:a16="http://schemas.microsoft.com/office/drawing/2014/main" id="{C21AE5C3-1A0A-4DB2-E3CC-4D169CA3355B}"/>
              </a:ext>
            </a:extLst>
          </p:cNvPr>
          <p:cNvPicPr>
            <a:picLocks noChangeAspect="1"/>
          </p:cNvPicPr>
          <p:nvPr/>
        </p:nvPicPr>
        <p:blipFill>
          <a:blip r:embed="rId6"/>
          <a:stretch>
            <a:fillRect/>
          </a:stretch>
        </p:blipFill>
        <p:spPr>
          <a:xfrm>
            <a:off x="578922" y="4259475"/>
            <a:ext cx="567000" cy="540000"/>
          </a:xfrm>
          <a:prstGeom prst="rect">
            <a:avLst/>
          </a:prstGeom>
        </p:spPr>
      </p:pic>
    </p:spTree>
    <p:extLst>
      <p:ext uri="{BB962C8B-B14F-4D97-AF65-F5344CB8AC3E}">
        <p14:creationId xmlns:p14="http://schemas.microsoft.com/office/powerpoint/2010/main" val="324733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a:t>
            </a:r>
          </a:p>
          <a:p>
            <a:pPr lvl="1"/>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What programming is</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6233</TotalTime>
  <Words>869</Words>
  <Application>Microsoft Office PowerPoint</Application>
  <PresentationFormat>On-screen Show (4:3)</PresentationFormat>
  <Paragraphs>97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Helvetica</vt:lpstr>
      <vt:lpstr>Office Theme</vt:lpstr>
      <vt:lpstr>Fundamentals </vt:lpstr>
      <vt:lpstr>Table of Contents</vt:lpstr>
      <vt:lpstr>What is Programming?</vt:lpstr>
      <vt:lpstr>What is Programming?</vt:lpstr>
      <vt:lpstr>What is Programming?</vt:lpstr>
      <vt:lpstr>What is Programming?</vt:lpstr>
      <vt:lpstr>What is Programming?</vt:lpstr>
      <vt:lpstr>What is Programming?</vt:lpstr>
      <vt:lpstr>What we've covered this week in Part 1</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1147</cp:revision>
  <dcterms:created xsi:type="dcterms:W3CDTF">2023-05-01T18:31:50Z</dcterms:created>
  <dcterms:modified xsi:type="dcterms:W3CDTF">2023-05-23T11:08:56Z</dcterms:modified>
</cp:coreProperties>
</file>