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7" r:id="rId2"/>
    <p:sldId id="257" r:id="rId3"/>
    <p:sldId id="258" r:id="rId4"/>
    <p:sldId id="277" r:id="rId5"/>
    <p:sldId id="283" r:id="rId6"/>
    <p:sldId id="284" r:id="rId7"/>
    <p:sldId id="286" r:id="rId8"/>
    <p:sldId id="272" r:id="rId9"/>
    <p:sldId id="285" r:id="rId10"/>
    <p:sldId id="271" r:id="rId11"/>
    <p:sldId id="28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09F5"/>
    <a:srgbClr val="D5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B4203-FCE6-4DB9-8B82-6DDA69D645A0}" type="datetimeFigureOut">
              <a:rPr lang="en-ZA" smtClean="0"/>
              <a:t>23 May 2023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472AB-2CCE-4B7A-93C7-8211D0BB5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5591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464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8678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800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8589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454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105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4160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5595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5896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8473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0391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ZA"/>
              <a:t>©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509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lab.mathworks.com/" TargetMode="External"/><Relationship Id="rId2" Type="http://schemas.openxmlformats.org/officeDocument/2006/relationships/hyperlink" Target="https://www.mathworks.com/academia/tah-portal/wits-university-40783970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hyperlink" Target="../Live%20Scripts/Week_1_Part_3_Fundamentals.ml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4.xml"/><Relationship Id="rId7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#H_2BFEFC78"/><Relationship Id="rId11" Type="http://schemas.openxmlformats.org/officeDocument/2006/relationships/image" Target="../media/image4.svg"/><Relationship Id="rId5" Type="http://schemas.openxmlformats.org/officeDocument/2006/relationships/slide" Target="slide8.xml"/><Relationship Id="rId10" Type="http://schemas.openxmlformats.org/officeDocument/2006/relationships/image" Target="../media/image3.png"/><Relationship Id="rId4" Type="http://schemas.openxmlformats.org/officeDocument/2006/relationships/hyperlink" Target="#H_787F0E85"/><Relationship Id="rId9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hyperlink" Target="https://www.mathworks.com/help/matlab/matlab_prog/fundamental-matlab-class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7.png"/><Relationship Id="rId2" Type="http://schemas.openxmlformats.org/officeDocument/2006/relationships/hyperlink" Target="https://www.mathworks.com/help/matlab/ref/isa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F4C8-F384-0BF0-5F9A-EE6D6D79E6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ZA" sz="3200" b="1" dirty="0">
                <a:solidFill>
                  <a:srgbClr val="D55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Fundamentals</a:t>
            </a:r>
            <a:br>
              <a:rPr lang="en-ZA" sz="3200" b="1" dirty="0">
                <a:solidFill>
                  <a:srgbClr val="D55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ZA" sz="3200" b="1" dirty="0">
              <a:solidFill>
                <a:srgbClr val="D55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9D9D6-A45C-2A84-C21C-AE60F2B5E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58777"/>
            <a:ext cx="6858000" cy="2812839"/>
          </a:xfrm>
        </p:spPr>
        <p:txBody>
          <a:bodyPr>
            <a:normAutofit/>
          </a:bodyPr>
          <a:lstStyle/>
          <a:p>
            <a:pPr algn="l"/>
            <a:r>
              <a:rPr lang="en-ZA" sz="1900" dirty="0">
                <a:latin typeface="Helvetica" panose="020B0604020202020204" pitchFamily="34" charset="0"/>
                <a:cs typeface="Helvetica" panose="020B0604020202020204" pitchFamily="34" charset="0"/>
              </a:rPr>
              <a:t>Where do I find MATLAB? </a:t>
            </a:r>
            <a:r>
              <a:rPr lang="en-ZA" sz="1900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Here</a:t>
            </a:r>
            <a:r>
              <a:rPr lang="en-ZA" sz="1900" dirty="0"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</a:p>
          <a:p>
            <a:pPr algn="l"/>
            <a:endParaRPr lang="en-ZA" sz="19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r>
              <a:rPr lang="en-ZA" sz="1900" dirty="0">
                <a:latin typeface="Helvetica" panose="020B0604020202020204" pitchFamily="34" charset="0"/>
                <a:cs typeface="Helvetica" panose="020B0604020202020204" pitchFamily="34" charset="0"/>
              </a:rPr>
              <a:t>Do I have to have MATLAB installed on my computer right now? No, you can use  </a:t>
            </a:r>
            <a:r>
              <a:rPr lang="en-ZA" sz="1900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MATLAB Online</a:t>
            </a:r>
            <a:r>
              <a:rPr lang="en-ZA" sz="1900" dirty="0"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DF971-D65A-9E47-A6C5-91318E10E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8256-374D-A3C0-7171-FF366E7E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2885" y="6356351"/>
            <a:ext cx="5768502" cy="365125"/>
          </a:xfrm>
        </p:spPr>
        <p:txBody>
          <a:bodyPr/>
          <a:lstStyle/>
          <a:p>
            <a:r>
              <a:rPr lang="en-ZA" dirty="0"/>
              <a:t>Introduction to Programming in MATLAB (1),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F77D8-63C5-A2A2-F5CA-A3FB227F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1</a:t>
            </a:fld>
            <a:endParaRPr lang="en-ZA"/>
          </a:p>
        </p:txBody>
      </p:sp>
      <p:pic>
        <p:nvPicPr>
          <p:cNvPr id="10" name="Untitled">
            <a:extLst>
              <a:ext uri="{FF2B5EF4-FFF2-40B4-BE49-F238E27FC236}">
                <a16:creationId xmlns:a16="http://schemas.microsoft.com/office/drawing/2014/main" id="{1DB7BB5D-F81A-4C40-D210-B447B99982B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70898" y="3454618"/>
            <a:ext cx="504825" cy="514350"/>
          </a:xfrm>
          <a:prstGeom prst="rect">
            <a:avLst/>
          </a:prstGeom>
        </p:spPr>
      </p:pic>
      <p:pic>
        <p:nvPicPr>
          <p:cNvPr id="11" name="Untitled">
            <a:extLst>
              <a:ext uri="{FF2B5EF4-FFF2-40B4-BE49-F238E27FC236}">
                <a16:creationId xmlns:a16="http://schemas.microsoft.com/office/drawing/2014/main" id="{A946600A-ACAD-70E2-2998-8F06C95F9A2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28336" y="4380909"/>
            <a:ext cx="5810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72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/>
            <a:r>
              <a:rPr lang="en-ZA" sz="3200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What we've covered this week in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3" y="1276983"/>
            <a:ext cx="8229600" cy="511200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week in Part 2 we learnt about: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ZA" sz="1600" dirty="0"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(1),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10</a:t>
            </a:fld>
            <a:endParaRPr lang="en-ZA"/>
          </a:p>
        </p:txBody>
      </p:sp>
      <p:pic>
        <p:nvPicPr>
          <p:cNvPr id="8" name="Graphic 7" descr="Chevron arrows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C3F15F0F-88A0-9464-3C56-9510F09DB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30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>
              <a:spcBef>
                <a:spcPts val="700"/>
              </a:spcBef>
              <a:spcAft>
                <a:spcPts val="700"/>
              </a:spcAft>
            </a:pPr>
            <a:r>
              <a:rPr lang="en-ZA" sz="3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MATLAB Live Script</a:t>
            </a:r>
            <a:endParaRPr lang="en-ZA" sz="3200" b="1" kern="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3" y="1276983"/>
            <a:ext cx="8229600" cy="511200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on the link below for this lecture’s MATLAB live Script</a:t>
            </a:r>
            <a:endParaRPr lang="en-ZA" sz="160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  <a:hlinkClick r:id="" action="ppaction://hlinkfile"/>
            </a:endParaRPr>
          </a:p>
          <a:p>
            <a:pPr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Week_1_Part_3_Fundamentals.mlx</a:t>
            </a:r>
            <a:endParaRPr lang="en-ZA" sz="160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endParaRPr lang="en-GB" sz="1800" b="1" i="1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endParaRPr lang="en-GB" sz="1800" b="1" i="1" dirty="0"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endParaRPr lang="en-GB" sz="1800" b="1" i="1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endParaRPr lang="en-GB" sz="1800" b="1" i="1" dirty="0"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endParaRPr lang="en-GB" sz="1800" b="1" i="1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endParaRPr lang="en-GB" sz="1800" b="1" i="1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GB" sz="1600" b="1" i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Copyright 2022 The MathWorks, Inc. &amp; Opti-</a:t>
            </a:r>
            <a:r>
              <a:rPr lang="en-GB" sz="1600" b="1" i="1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GB" sz="1600" b="1" i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Solutions (Pty) Ltd. </a:t>
            </a:r>
            <a:endParaRPr lang="en-ZA" sz="160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</a:pPr>
            <a:endParaRPr kumimoji="0" lang="en-ZA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(1),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11</a:t>
            </a:fld>
            <a:endParaRPr lang="en-ZA"/>
          </a:p>
        </p:txBody>
      </p:sp>
      <p:pic>
        <p:nvPicPr>
          <p:cNvPr id="8" name="Graphic 7" descr="Chevron arrows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C3F15F0F-88A0-9464-3C56-9510F09DB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5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Table of Contents</a:t>
            </a:r>
            <a:endParaRPr lang="en-ZA" sz="3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18" y="1276981"/>
            <a:ext cx="8229600" cy="51120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tabLst>
                <a:tab pos="269875" algn="l"/>
              </a:tabLst>
            </a:pPr>
            <a:r>
              <a:rPr lang="en-ZA" sz="20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hlinkClick r:id="rId2" action="ppaction://hlinksldjump"/>
              </a:rPr>
              <a:t>What we've covered this week in Part 2</a:t>
            </a:r>
            <a:br>
              <a:rPr lang="en-ZA" sz="20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hlinkClick r:id="rId2" action="ppaction://hlinksldjump"/>
              </a:rPr>
            </a:br>
            <a:r>
              <a:rPr lang="en-ZA" sz="20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hlinkClick r:id="rId3" action="ppaction://hlinksldjump"/>
              </a:rPr>
              <a:t>Data Types</a:t>
            </a:r>
            <a:br>
              <a:rPr lang="en-ZA" sz="20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hlinkClick r:id="rId4" action="ppaction://hlinkfile"/>
              </a:rPr>
            </a:br>
            <a:r>
              <a:rPr lang="en-ZA" sz="20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  	</a:t>
            </a:r>
            <a:r>
              <a:rPr lang="en-ZA" sz="20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hlinkClick r:id="rId5" action="ppaction://hlinksldjump"/>
              </a:rPr>
              <a:t>Extra Learning</a:t>
            </a:r>
            <a:br>
              <a:rPr lang="en-ZA" sz="20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hlinkClick r:id="rId6" action="ppaction://hlinkfile"/>
              </a:rPr>
            </a:br>
            <a:r>
              <a:rPr lang="en-ZA" sz="20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hlinkClick r:id="rId7" action="ppaction://hlinksldjump"/>
              </a:rPr>
              <a:t>What we've covered this week in Part 3</a:t>
            </a:r>
            <a:endParaRPr lang="en-ZA" sz="2000" b="0" i="0" dirty="0">
              <a:solidFill>
                <a:srgbClr val="212121"/>
              </a:solidFill>
              <a:effectLst/>
              <a:latin typeface="Helvetica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  <a:tabLst>
                <a:tab pos="269875" algn="l"/>
              </a:tabLst>
            </a:pPr>
            <a:r>
              <a:rPr lang="en-ZA" sz="2000" dirty="0">
                <a:solidFill>
                  <a:srgbClr val="005FCE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8" action="ppaction://hlinksldjump"/>
              </a:rPr>
              <a:t>MATLAB Live Script</a:t>
            </a:r>
            <a:endParaRPr lang="en-ZA" sz="200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(1),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2</a:t>
            </a:fld>
            <a:endParaRPr lang="en-ZA"/>
          </a:p>
        </p:txBody>
      </p:sp>
      <p:pic>
        <p:nvPicPr>
          <p:cNvPr id="7" name="Graphic 6" descr="Chevron arrows with solid fill">
            <a:hlinkClick r:id="rId9" action="ppaction://hlinksldjump"/>
            <a:extLst>
              <a:ext uri="{FF2B5EF4-FFF2-40B4-BE49-F238E27FC236}">
                <a16:creationId xmlns:a16="http://schemas.microsoft.com/office/drawing/2014/main" id="{5790D4C9-6133-76D0-5410-0538AB1963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8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/>
            <a:r>
              <a:rPr lang="en-ZA" sz="3200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What we've covered this week in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3" y="1276983"/>
            <a:ext cx="8229600" cy="511200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week in Part 2 we learnt about: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access MATLAB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MATLAB desktop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MATLAB Cheat Sheet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Obtaining help in MATLAB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debugging in MATLAB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(1),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3</a:t>
            </a:fld>
            <a:endParaRPr lang="en-ZA"/>
          </a:p>
        </p:txBody>
      </p:sp>
      <p:pic>
        <p:nvPicPr>
          <p:cNvPr id="8" name="Graphic 7" descr="Chevron arrows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1F002A06-F151-314C-1238-1D8A9BA8A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6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/>
            <a:r>
              <a:rPr lang="en-ZA" sz="3200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3" y="1276983"/>
            <a:ext cx="8229600" cy="5112000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There are many different data types, or </a:t>
            </a:r>
            <a:r>
              <a:rPr lang="en-ZA" sz="1600" b="0" i="1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classes</a:t>
            </a: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, that you can work with in MATLAB. You can build matrices and arrays of the following data types:</a:t>
            </a:r>
          </a:p>
          <a:p>
            <a:pPr lvl="1">
              <a:lnSpc>
                <a:spcPct val="100000"/>
              </a:lnSpc>
            </a:pP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floating-point </a:t>
            </a:r>
          </a:p>
          <a:p>
            <a:pPr lvl="1">
              <a:lnSpc>
                <a:spcPct val="100000"/>
              </a:lnSpc>
            </a:pP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integer data </a:t>
            </a:r>
          </a:p>
          <a:p>
            <a:pPr lvl="1">
              <a:lnSpc>
                <a:spcPct val="100000"/>
              </a:lnSpc>
            </a:pP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characters and strings,</a:t>
            </a:r>
          </a:p>
          <a:p>
            <a:pPr lvl="1">
              <a:lnSpc>
                <a:spcPct val="100000"/>
              </a:lnSpc>
            </a:pP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logical </a:t>
            </a:r>
            <a:r>
              <a:rPr lang="en-ZA" sz="1600" b="0" i="0" dirty="0">
                <a:solidFill>
                  <a:srgbClr val="212121"/>
                </a:solidFill>
                <a:effectLst/>
                <a:latin typeface="Menlo"/>
              </a:rPr>
              <a:t>true</a:t>
            </a: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 and </a:t>
            </a:r>
            <a:r>
              <a:rPr lang="en-ZA" sz="1600" b="0" i="0" dirty="0">
                <a:solidFill>
                  <a:srgbClr val="212121"/>
                </a:solidFill>
                <a:effectLst/>
                <a:latin typeface="Menlo"/>
              </a:rPr>
              <a:t>false</a:t>
            </a: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 values, and so on</a:t>
            </a:r>
          </a:p>
          <a:p>
            <a:pPr marL="0" indent="0" algn="l">
              <a:buNone/>
            </a:pPr>
            <a:endParaRPr lang="en-ZA" sz="1600" b="0" i="0" dirty="0">
              <a:solidFill>
                <a:srgbClr val="212121"/>
              </a:solidFill>
              <a:effectLst/>
              <a:latin typeface="Helvetica" panose="020B0604020202020204" pitchFamily="34" charset="0"/>
            </a:endParaRPr>
          </a:p>
          <a:p>
            <a:pPr marL="0" indent="0" algn="l">
              <a:buNone/>
            </a:pP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The following data types provide a way to store dissimilar types of data in the same container:</a:t>
            </a:r>
          </a:p>
          <a:p>
            <a:pPr lvl="1"/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tables</a:t>
            </a:r>
          </a:p>
          <a:p>
            <a:pPr lvl="1"/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timetables </a:t>
            </a:r>
          </a:p>
          <a:p>
            <a:pPr lvl="1"/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structures</a:t>
            </a:r>
          </a:p>
          <a:p>
            <a:pPr lvl="1"/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cell arrays </a:t>
            </a:r>
          </a:p>
          <a:p>
            <a:pPr marL="0" indent="0" algn="l">
              <a:buNone/>
            </a:pPr>
            <a:endParaRPr lang="en-ZA" sz="1600" b="0" i="0" dirty="0">
              <a:solidFill>
                <a:srgbClr val="212121"/>
              </a:solidFill>
              <a:effectLst/>
              <a:latin typeface="Helvetica" panose="020B0604020202020204" pitchFamily="34" charset="0"/>
            </a:endParaRPr>
          </a:p>
          <a:p>
            <a:pPr marL="0" indent="0" algn="l">
              <a:buNone/>
            </a:pP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There are 16 fundamental classes in MATLAB, each of these classes is in the form of a matrix or array (more on matrices and arrays in week 2: “Arrays, Matrices and Operators). This matrix or array is a minimum of 0-by-0 in size and can grow to an n-dimensional array of any size.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(1),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4</a:t>
            </a:fld>
            <a:endParaRPr lang="en-ZA"/>
          </a:p>
        </p:txBody>
      </p:sp>
      <p:pic>
        <p:nvPicPr>
          <p:cNvPr id="8" name="Graphic 7" descr="Chevron arrows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1F002A06-F151-314C-1238-1D8A9BA8A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/>
            <a:r>
              <a:rPr lang="en-ZA" sz="3200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3" y="1276983"/>
            <a:ext cx="8229600" cy="5112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All the fundamental MATLAB classes are shown in the diagram below:</a:t>
            </a:r>
          </a:p>
          <a:p>
            <a:pPr marL="0" indent="0" algn="just">
              <a:buNone/>
            </a:pPr>
            <a:endParaRPr lang="en-ZA" sz="1600" b="0" i="0" dirty="0">
              <a:solidFill>
                <a:srgbClr val="212121"/>
              </a:solidFill>
              <a:effectLst/>
              <a:latin typeface="Helvetica" panose="020B0604020202020204" pitchFamily="34" charset="0"/>
            </a:endParaRPr>
          </a:p>
          <a:p>
            <a:pPr marL="0" indent="0" algn="just">
              <a:buNone/>
            </a:pPr>
            <a:endParaRPr lang="en-ZA" sz="1600" dirty="0">
              <a:solidFill>
                <a:srgbClr val="212121"/>
              </a:solidFill>
              <a:latin typeface="Helvetica" panose="020B0604020202020204" pitchFamily="34" charset="0"/>
            </a:endParaRPr>
          </a:p>
          <a:p>
            <a:pPr marL="0" indent="0" algn="just">
              <a:buNone/>
            </a:pPr>
            <a:endParaRPr lang="en-ZA" sz="1600" b="0" i="0" dirty="0">
              <a:solidFill>
                <a:srgbClr val="212121"/>
              </a:solidFill>
              <a:effectLst/>
              <a:latin typeface="Helvetica" panose="020B0604020202020204" pitchFamily="34" charset="0"/>
            </a:endParaRPr>
          </a:p>
          <a:p>
            <a:pPr marL="0" indent="0" algn="just">
              <a:buNone/>
            </a:pPr>
            <a:endParaRPr lang="en-ZA" sz="1600" dirty="0">
              <a:solidFill>
                <a:srgbClr val="212121"/>
              </a:solidFill>
              <a:latin typeface="Helvetica" panose="020B0604020202020204" pitchFamily="34" charset="0"/>
            </a:endParaRPr>
          </a:p>
          <a:p>
            <a:pPr marL="0" indent="0" algn="just">
              <a:buNone/>
            </a:pPr>
            <a:endParaRPr lang="en-ZA" sz="1600" b="0" i="0" dirty="0">
              <a:solidFill>
                <a:srgbClr val="212121"/>
              </a:solidFill>
              <a:effectLst/>
              <a:latin typeface="Helvetica" panose="020B0604020202020204" pitchFamily="34" charset="0"/>
            </a:endParaRPr>
          </a:p>
          <a:p>
            <a:pPr marL="0" indent="0" algn="just">
              <a:buNone/>
            </a:pPr>
            <a:endParaRPr lang="en-ZA" sz="1600" dirty="0">
              <a:solidFill>
                <a:srgbClr val="212121"/>
              </a:solidFill>
              <a:latin typeface="Helvetica" panose="020B0604020202020204" pitchFamily="34" charset="0"/>
            </a:endParaRPr>
          </a:p>
          <a:p>
            <a:pPr marL="0" indent="0" algn="just">
              <a:buNone/>
            </a:pPr>
            <a:endParaRPr lang="en-ZA" sz="1600" b="0" i="0" dirty="0">
              <a:solidFill>
                <a:srgbClr val="212121"/>
              </a:solidFill>
              <a:effectLst/>
              <a:latin typeface="Helvetica" panose="020B0604020202020204" pitchFamily="34" charset="0"/>
            </a:endParaRPr>
          </a:p>
          <a:p>
            <a:pPr marL="0" indent="0" algn="just">
              <a:buNone/>
            </a:pPr>
            <a:endParaRPr lang="en-ZA" sz="1600" b="0" i="0" dirty="0">
              <a:solidFill>
                <a:srgbClr val="212121"/>
              </a:solidFill>
              <a:effectLst/>
              <a:latin typeface="Helvetica" panose="020B0604020202020204" pitchFamily="34" charset="0"/>
            </a:endParaRPr>
          </a:p>
          <a:p>
            <a:pPr marL="0" indent="0" algn="just">
              <a:buNone/>
            </a:pPr>
            <a:endParaRPr lang="en-ZA" sz="1600" dirty="0">
              <a:solidFill>
                <a:srgbClr val="212121"/>
              </a:solidFill>
              <a:latin typeface="Helvetica" panose="020B0604020202020204" pitchFamily="34" charset="0"/>
            </a:endParaRPr>
          </a:p>
          <a:p>
            <a:pPr marL="0" indent="0" algn="just">
              <a:buNone/>
            </a:pP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See this </a:t>
            </a: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hlinkClick r:id="rId2"/>
              </a:rPr>
              <a:t>table</a:t>
            </a: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 that describes the fundamental classes in more detail.</a:t>
            </a:r>
          </a:p>
          <a:p>
            <a:pPr marL="0" indent="0" algn="just">
              <a:buNone/>
            </a:pP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Let’s see some examples using some of these fundamental data types.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(1),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5</a:t>
            </a:fld>
            <a:endParaRPr lang="en-ZA"/>
          </a:p>
        </p:txBody>
      </p:sp>
      <p:pic>
        <p:nvPicPr>
          <p:cNvPr id="8" name="Graphic 7" descr="Chevron arrows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1F002A06-F151-314C-1238-1D8A9BA8AE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  <p:pic>
        <p:nvPicPr>
          <p:cNvPr id="9" name="Picture 8" descr="Diagram">
            <a:extLst>
              <a:ext uri="{FF2B5EF4-FFF2-40B4-BE49-F238E27FC236}">
                <a16:creationId xmlns:a16="http://schemas.microsoft.com/office/drawing/2014/main" id="{C6D62B3D-4465-CAA8-0CF8-1AE3A6C0B4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557" y="1740055"/>
            <a:ext cx="5250532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6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938AB3C-46C1-79C6-17C1-A241AA3D52B0}"/>
              </a:ext>
            </a:extLst>
          </p:cNvPr>
          <p:cNvSpPr/>
          <p:nvPr/>
        </p:nvSpPr>
        <p:spPr>
          <a:xfrm>
            <a:off x="452388" y="2619911"/>
            <a:ext cx="82296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/>
            <a:r>
              <a:rPr lang="en-ZA" sz="3200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3" y="1276983"/>
            <a:ext cx="8229600" cy="5112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Let’s create a string and character array.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Run the code (using the Run Section button        ), and check the class of str and chr in the Workspace: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ZA" sz="1600" b="0" i="0" dirty="0">
              <a:solidFill>
                <a:srgbClr val="212121"/>
              </a:solidFill>
              <a:effectLst/>
              <a:latin typeface="Helvetica" panose="020B0604020202020204" pitchFamily="34" charset="0"/>
            </a:endParaRPr>
          </a:p>
          <a:p>
            <a:pPr marL="182563" indent="0" algn="just">
              <a:lnSpc>
                <a:spcPct val="100000"/>
              </a:lnSpc>
              <a:buNone/>
            </a:pPr>
            <a:r>
              <a:rPr lang="en-ZA" sz="1600" b="0" i="0" dirty="0">
                <a:solidFill>
                  <a:srgbClr val="212121"/>
                </a:solidFill>
                <a:effectLst/>
                <a:latin typeface="Menlo"/>
              </a:rPr>
              <a:t>str = </a:t>
            </a:r>
            <a:r>
              <a:rPr lang="en-ZA" sz="1600" b="0" i="0" u="none" strike="noStrike" dirty="0">
                <a:solidFill>
                  <a:srgbClr val="A709F5"/>
                </a:solidFill>
                <a:effectLst/>
                <a:latin typeface="Menlo"/>
              </a:rPr>
              <a:t>"This is a string array" </a:t>
            </a:r>
            <a:r>
              <a:rPr lang="en-ZA" sz="1600" b="0" i="0" u="none" strike="noStrike" dirty="0">
                <a:solidFill>
                  <a:srgbClr val="008013"/>
                </a:solidFill>
                <a:effectLst/>
                <a:latin typeface="Menlo"/>
              </a:rPr>
              <a:t>%Enclose text in double quotes to create a string</a:t>
            </a:r>
            <a:endParaRPr lang="en-ZA" sz="1600" b="0" i="0" dirty="0">
              <a:solidFill>
                <a:srgbClr val="212121"/>
              </a:solidFill>
              <a:effectLst/>
              <a:latin typeface="Menlo"/>
            </a:endParaRPr>
          </a:p>
          <a:p>
            <a:pPr marL="182563" indent="0" algn="just">
              <a:lnSpc>
                <a:spcPct val="100000"/>
              </a:lnSpc>
              <a:buNone/>
            </a:pPr>
            <a:r>
              <a:rPr lang="en-ZA" sz="1600" b="0" i="0" dirty="0">
                <a:solidFill>
                  <a:srgbClr val="212121"/>
                </a:solidFill>
                <a:effectLst/>
                <a:latin typeface="Menlo"/>
              </a:rPr>
              <a:t>chr = </a:t>
            </a:r>
            <a:r>
              <a:rPr lang="en-ZA" sz="1600" b="0" i="0" u="none" strike="noStrike" dirty="0">
                <a:solidFill>
                  <a:srgbClr val="A709F5"/>
                </a:solidFill>
                <a:effectLst/>
                <a:latin typeface="Menlo"/>
              </a:rPr>
              <a:t>'This is a character array' </a:t>
            </a:r>
            <a:r>
              <a:rPr lang="en-ZA" sz="1600" b="0" i="0" u="none" strike="noStrike" dirty="0">
                <a:solidFill>
                  <a:srgbClr val="008013"/>
                </a:solidFill>
                <a:effectLst/>
                <a:latin typeface="Menlo"/>
              </a:rPr>
              <a:t>%Enclose text in single quotes to create a character array</a:t>
            </a:r>
            <a:endParaRPr lang="en-ZA" sz="1600" b="0" i="0" dirty="0">
              <a:solidFill>
                <a:srgbClr val="212121"/>
              </a:solidFill>
              <a:effectLst/>
              <a:latin typeface="Menlo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ZA" sz="1600" b="0" i="0" dirty="0">
              <a:solidFill>
                <a:srgbClr val="212121"/>
              </a:solidFill>
              <a:effectLst/>
              <a:latin typeface="Helvetica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MATLAB displays strings with double quotes and character vectors with single quotes. The difference between these two data types, is that str will be stored as a 1-by-1 string or a string scalar whereas chr will be stored as a 1-by-12 character vector (confirm this in the Workspace browser).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(1),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6</a:t>
            </a:fld>
            <a:endParaRPr lang="en-ZA"/>
          </a:p>
        </p:txBody>
      </p:sp>
      <p:pic>
        <p:nvPicPr>
          <p:cNvPr id="8" name="Graphic 7" descr="Chevron arrows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1F002A06-F151-314C-1238-1D8A9BA8A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  <p:pic>
        <p:nvPicPr>
          <p:cNvPr id="11" name="Untitled">
            <a:extLst>
              <a:ext uri="{FF2B5EF4-FFF2-40B4-BE49-F238E27FC236}">
                <a16:creationId xmlns:a16="http://schemas.microsoft.com/office/drawing/2014/main" id="{54A8F657-FE57-B790-891A-4614980B7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491" y="1434409"/>
            <a:ext cx="493026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65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A773EE-4FFC-8124-86D1-2D1E61A2A08C}"/>
              </a:ext>
            </a:extLst>
          </p:cNvPr>
          <p:cNvSpPr/>
          <p:nvPr/>
        </p:nvSpPr>
        <p:spPr>
          <a:xfrm>
            <a:off x="452388" y="1849889"/>
            <a:ext cx="82296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/>
            <a:r>
              <a:rPr lang="en-ZA" sz="3200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3" y="1276983"/>
            <a:ext cx="8229600" cy="5112000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         Now you try! Create a string of your name and a character array of your surname:</a:t>
            </a:r>
          </a:p>
          <a:p>
            <a:pPr marL="0" indent="0" algn="l">
              <a:lnSpc>
                <a:spcPct val="100000"/>
              </a:lnSpc>
              <a:buNone/>
            </a:pPr>
            <a:endParaRPr lang="en-ZA" sz="1600" b="0" i="0" dirty="0">
              <a:solidFill>
                <a:srgbClr val="212121"/>
              </a:solidFill>
              <a:effectLst/>
              <a:latin typeface="Helvetica" panose="020B0604020202020204" pitchFamily="34" charset="0"/>
            </a:endParaRPr>
          </a:p>
          <a:p>
            <a:pPr marL="182563" indent="0">
              <a:lnSpc>
                <a:spcPct val="100000"/>
              </a:lnSpc>
              <a:buNone/>
            </a:pPr>
            <a:r>
              <a:rPr lang="en-ZA" sz="1600" b="0" i="0" u="none" strike="noStrike" dirty="0">
                <a:solidFill>
                  <a:srgbClr val="008013"/>
                </a:solidFill>
                <a:effectLst/>
                <a:latin typeface="Menlo"/>
              </a:rPr>
              <a:t>%Write your code here</a:t>
            </a:r>
            <a:endParaRPr lang="en-ZA" sz="1600" b="0" i="0" dirty="0">
              <a:solidFill>
                <a:srgbClr val="212121"/>
              </a:solidFill>
              <a:effectLst/>
              <a:latin typeface="Menlo"/>
            </a:endParaRPr>
          </a:p>
          <a:p>
            <a:pPr marL="182563" indent="0">
              <a:lnSpc>
                <a:spcPct val="100000"/>
              </a:lnSpc>
              <a:buNone/>
            </a:pPr>
            <a:r>
              <a:rPr lang="en-ZA" sz="1600" b="0" i="0" u="none" strike="noStrike" dirty="0">
                <a:solidFill>
                  <a:srgbClr val="008013"/>
                </a:solidFill>
                <a:effectLst/>
                <a:latin typeface="Menlo"/>
              </a:rPr>
              <a:t>%String of your name</a:t>
            </a:r>
            <a:endParaRPr lang="en-ZA" sz="1600" b="0" i="0" dirty="0">
              <a:solidFill>
                <a:srgbClr val="212121"/>
              </a:solidFill>
              <a:effectLst/>
              <a:latin typeface="Menlo"/>
            </a:endParaRPr>
          </a:p>
          <a:p>
            <a:pPr marL="182563" indent="0">
              <a:lnSpc>
                <a:spcPct val="100000"/>
              </a:lnSpc>
              <a:buNone/>
            </a:pPr>
            <a:r>
              <a:rPr lang="en-ZA" sz="1600" b="0" i="0" u="none" strike="noStrike" dirty="0">
                <a:solidFill>
                  <a:srgbClr val="008013"/>
                </a:solidFill>
                <a:effectLst/>
                <a:latin typeface="Menlo"/>
              </a:rPr>
              <a:t>%Character array of your surname</a:t>
            </a:r>
            <a:endParaRPr lang="en-ZA" sz="1600" b="0" i="0" dirty="0">
              <a:solidFill>
                <a:srgbClr val="21212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(1),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7</a:t>
            </a:fld>
            <a:endParaRPr lang="en-ZA"/>
          </a:p>
        </p:txBody>
      </p:sp>
      <p:pic>
        <p:nvPicPr>
          <p:cNvPr id="8" name="Graphic 7" descr="Chevron arrows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1F002A06-F151-314C-1238-1D8A9BA8A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  <p:pic>
        <p:nvPicPr>
          <p:cNvPr id="9" name="Untitled">
            <a:extLst>
              <a:ext uri="{FF2B5EF4-FFF2-40B4-BE49-F238E27FC236}">
                <a16:creationId xmlns:a16="http://schemas.microsoft.com/office/drawing/2014/main" id="{07E8BF60-9936-6373-C30A-A16C4F2787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50" y="969235"/>
            <a:ext cx="567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71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B39178-9304-C697-DB36-24865E017B5F}"/>
              </a:ext>
            </a:extLst>
          </p:cNvPr>
          <p:cNvSpPr/>
          <p:nvPr/>
        </p:nvSpPr>
        <p:spPr>
          <a:xfrm>
            <a:off x="452388" y="2100146"/>
            <a:ext cx="8229600" cy="42430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/>
            <a:r>
              <a:rPr lang="en-ZA" sz="3200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Extra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3" y="1276983"/>
            <a:ext cx="8229600" cy="5112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          We can store our two variables (more on variables in Variables and Commands section in Part 4 of Week 1), str and chr, and an additional numeric variable in one container data type :</a:t>
            </a:r>
          </a:p>
          <a:p>
            <a:pPr marL="0" indent="0" algn="just">
              <a:buNone/>
            </a:pPr>
            <a:endParaRPr lang="en-ZA" sz="100" b="0" i="0" dirty="0">
              <a:solidFill>
                <a:srgbClr val="212121"/>
              </a:solidFill>
              <a:effectLst/>
              <a:latin typeface="Helvetica" panose="020B0604020202020204" pitchFamily="34" charset="0"/>
            </a:endParaRPr>
          </a:p>
          <a:p>
            <a:pPr marL="182563" lvl="1" indent="0" algn="just">
              <a:spcBef>
                <a:spcPts val="400"/>
              </a:spcBef>
              <a:buNone/>
            </a:pPr>
            <a:r>
              <a:rPr lang="en-ZA" sz="1600" b="0" i="0" dirty="0">
                <a:solidFill>
                  <a:srgbClr val="212121"/>
                </a:solidFill>
                <a:effectLst/>
                <a:latin typeface="Menlo"/>
              </a:rPr>
              <a:t>number = 25;</a:t>
            </a:r>
          </a:p>
          <a:p>
            <a:pPr marL="182563" lvl="1" indent="0" algn="just">
              <a:spcBef>
                <a:spcPts val="400"/>
              </a:spcBef>
              <a:buNone/>
            </a:pPr>
            <a:endParaRPr lang="en-ZA" sz="1600" b="0" i="0" dirty="0">
              <a:solidFill>
                <a:srgbClr val="212121"/>
              </a:solidFill>
              <a:effectLst/>
              <a:latin typeface="Menlo"/>
            </a:endParaRPr>
          </a:p>
          <a:p>
            <a:pPr marL="182563" lvl="1" indent="0" algn="just">
              <a:spcBef>
                <a:spcPts val="400"/>
              </a:spcBef>
              <a:buNone/>
            </a:pPr>
            <a:r>
              <a:rPr lang="en-ZA" sz="1600" b="0" i="0" u="none" strike="noStrike" dirty="0">
                <a:solidFill>
                  <a:srgbClr val="008013"/>
                </a:solidFill>
                <a:effectLst/>
                <a:latin typeface="Menlo"/>
              </a:rPr>
              <a:t>%Cell array data type</a:t>
            </a:r>
            <a:endParaRPr lang="en-ZA" sz="1600" b="0" i="0" dirty="0">
              <a:solidFill>
                <a:srgbClr val="212121"/>
              </a:solidFill>
              <a:effectLst/>
              <a:latin typeface="Menlo"/>
            </a:endParaRPr>
          </a:p>
          <a:p>
            <a:pPr marL="182563" lvl="1" indent="0" algn="just">
              <a:spcBef>
                <a:spcPts val="400"/>
              </a:spcBef>
              <a:buNone/>
            </a:pPr>
            <a:r>
              <a:rPr lang="en-ZA" sz="1600" b="0" i="0" dirty="0" err="1">
                <a:solidFill>
                  <a:srgbClr val="212121"/>
                </a:solidFill>
                <a:effectLst/>
                <a:latin typeface="Menlo"/>
              </a:rPr>
              <a:t>cellArray</a:t>
            </a:r>
            <a:r>
              <a:rPr lang="en-ZA" sz="1600" b="0" i="0" dirty="0">
                <a:solidFill>
                  <a:srgbClr val="212121"/>
                </a:solidFill>
                <a:effectLst/>
                <a:latin typeface="Menlo"/>
              </a:rPr>
              <a:t> = {str, chr, number} </a:t>
            </a:r>
            <a:r>
              <a:rPr lang="en-ZA" sz="1600" b="0" i="0" u="none" strike="noStrike" dirty="0">
                <a:solidFill>
                  <a:srgbClr val="008013"/>
                </a:solidFill>
                <a:effectLst/>
                <a:latin typeface="Menlo"/>
              </a:rPr>
              <a:t>%Cell array made up of a string, character array and a double</a:t>
            </a:r>
            <a:endParaRPr lang="en-ZA" sz="1600" b="0" i="0" dirty="0">
              <a:solidFill>
                <a:srgbClr val="212121"/>
              </a:solidFill>
              <a:effectLst/>
              <a:latin typeface="Menlo"/>
            </a:endParaRPr>
          </a:p>
          <a:p>
            <a:pPr marL="182563" lvl="1" indent="0" algn="just">
              <a:spcBef>
                <a:spcPts val="400"/>
              </a:spcBef>
              <a:buNone/>
            </a:pPr>
            <a:endParaRPr lang="en-ZA" sz="1600" b="0" i="0" dirty="0">
              <a:solidFill>
                <a:srgbClr val="212121"/>
              </a:solidFill>
              <a:effectLst/>
              <a:latin typeface="Menlo"/>
            </a:endParaRPr>
          </a:p>
          <a:p>
            <a:pPr marL="182563" lvl="1" indent="0" algn="just">
              <a:spcBef>
                <a:spcPts val="400"/>
              </a:spcBef>
              <a:buNone/>
            </a:pPr>
            <a:r>
              <a:rPr lang="en-ZA" sz="1600" b="0" i="0" u="none" strike="noStrike" dirty="0">
                <a:solidFill>
                  <a:srgbClr val="008013"/>
                </a:solidFill>
                <a:effectLst/>
                <a:latin typeface="Menlo"/>
              </a:rPr>
              <a:t>%Structure data type</a:t>
            </a:r>
            <a:endParaRPr lang="en-ZA" sz="1600" b="0" i="0" dirty="0">
              <a:solidFill>
                <a:srgbClr val="212121"/>
              </a:solidFill>
              <a:effectLst/>
              <a:latin typeface="Menlo"/>
            </a:endParaRPr>
          </a:p>
          <a:p>
            <a:pPr marL="182563" lvl="1" indent="0" algn="just">
              <a:spcBef>
                <a:spcPts val="400"/>
              </a:spcBef>
              <a:buNone/>
            </a:pPr>
            <a:r>
              <a:rPr lang="en-ZA" sz="1600" b="0" i="0" dirty="0" err="1">
                <a:solidFill>
                  <a:srgbClr val="212121"/>
                </a:solidFill>
                <a:effectLst/>
                <a:latin typeface="Menlo"/>
              </a:rPr>
              <a:t>structure.stringField</a:t>
            </a:r>
            <a:r>
              <a:rPr lang="en-ZA" sz="1600" b="0" i="0" dirty="0">
                <a:solidFill>
                  <a:srgbClr val="212121"/>
                </a:solidFill>
                <a:effectLst/>
                <a:latin typeface="Menlo"/>
              </a:rPr>
              <a:t> = str; </a:t>
            </a:r>
            <a:r>
              <a:rPr lang="en-ZA" sz="1600" b="0" i="0" u="none" strike="noStrike" dirty="0">
                <a:solidFill>
                  <a:srgbClr val="008013"/>
                </a:solidFill>
                <a:effectLst/>
                <a:latin typeface="Menlo"/>
              </a:rPr>
              <a:t>%Structure with a field assigned a value of class string</a:t>
            </a:r>
            <a:endParaRPr lang="en-ZA" sz="1600" b="0" i="0" dirty="0">
              <a:solidFill>
                <a:srgbClr val="212121"/>
              </a:solidFill>
              <a:effectLst/>
              <a:latin typeface="Menlo"/>
            </a:endParaRPr>
          </a:p>
          <a:p>
            <a:pPr marL="182563" lvl="1" indent="0" algn="just">
              <a:spcBef>
                <a:spcPts val="400"/>
              </a:spcBef>
              <a:buNone/>
            </a:pPr>
            <a:r>
              <a:rPr lang="en-ZA" sz="1600" b="0" i="0" dirty="0" err="1">
                <a:solidFill>
                  <a:srgbClr val="212121"/>
                </a:solidFill>
                <a:effectLst/>
                <a:latin typeface="Menlo"/>
              </a:rPr>
              <a:t>structure.characterArrayField</a:t>
            </a:r>
            <a:r>
              <a:rPr lang="en-ZA" sz="1600" b="0" i="0" dirty="0">
                <a:solidFill>
                  <a:srgbClr val="212121"/>
                </a:solidFill>
                <a:effectLst/>
                <a:latin typeface="Menlo"/>
              </a:rPr>
              <a:t> = chr; </a:t>
            </a:r>
            <a:r>
              <a:rPr lang="en-ZA" sz="1600" b="0" i="0" u="none" strike="noStrike" dirty="0">
                <a:solidFill>
                  <a:srgbClr val="008013"/>
                </a:solidFill>
                <a:effectLst/>
                <a:latin typeface="Menlo"/>
              </a:rPr>
              <a:t>%Structure with a field assigned a value of class char</a:t>
            </a:r>
            <a:endParaRPr lang="en-ZA" sz="1600" b="0" i="0" dirty="0">
              <a:solidFill>
                <a:srgbClr val="212121"/>
              </a:solidFill>
              <a:effectLst/>
              <a:latin typeface="Menlo"/>
            </a:endParaRPr>
          </a:p>
          <a:p>
            <a:pPr marL="182563" lvl="1" indent="0" algn="just">
              <a:spcBef>
                <a:spcPts val="400"/>
              </a:spcBef>
              <a:buNone/>
            </a:pPr>
            <a:r>
              <a:rPr lang="en-ZA" sz="1600" b="0" i="0" dirty="0" err="1">
                <a:solidFill>
                  <a:srgbClr val="212121"/>
                </a:solidFill>
                <a:effectLst/>
                <a:latin typeface="Menlo"/>
              </a:rPr>
              <a:t>structure.numericDoubleField</a:t>
            </a:r>
            <a:r>
              <a:rPr lang="en-ZA" sz="1600" b="0" i="0" dirty="0">
                <a:solidFill>
                  <a:srgbClr val="212121"/>
                </a:solidFill>
                <a:effectLst/>
                <a:latin typeface="Menlo"/>
              </a:rPr>
              <a:t> = number; </a:t>
            </a:r>
            <a:r>
              <a:rPr lang="en-ZA" sz="1600" b="0" i="0" u="none" strike="noStrike" dirty="0">
                <a:solidFill>
                  <a:srgbClr val="008013"/>
                </a:solidFill>
                <a:effectLst/>
                <a:latin typeface="Menlo"/>
              </a:rPr>
              <a:t>%Structure with a field assigned a value of class double</a:t>
            </a:r>
            <a:endParaRPr lang="en-ZA" sz="1600" b="0" i="0" dirty="0">
              <a:solidFill>
                <a:srgbClr val="212121"/>
              </a:solidFill>
              <a:effectLst/>
              <a:latin typeface="Menlo"/>
            </a:endParaRPr>
          </a:p>
          <a:p>
            <a:pPr marL="182563" lvl="1" indent="0" algn="just">
              <a:spcBef>
                <a:spcPts val="400"/>
              </a:spcBef>
              <a:buNone/>
            </a:pPr>
            <a:endParaRPr lang="en-ZA" sz="1600" b="0" i="0" dirty="0">
              <a:solidFill>
                <a:srgbClr val="212121"/>
              </a:solidFill>
              <a:effectLst/>
              <a:latin typeface="Menlo"/>
            </a:endParaRPr>
          </a:p>
          <a:p>
            <a:pPr marL="182563" lvl="1" indent="0" algn="just">
              <a:spcBef>
                <a:spcPts val="400"/>
              </a:spcBef>
              <a:buNone/>
            </a:pPr>
            <a:r>
              <a:rPr lang="en-ZA" sz="1600" b="0" i="0" dirty="0">
                <a:solidFill>
                  <a:srgbClr val="212121"/>
                </a:solidFill>
                <a:effectLst/>
                <a:latin typeface="Menlo"/>
              </a:rPr>
              <a:t>structure </a:t>
            </a:r>
            <a:r>
              <a:rPr lang="en-ZA" sz="1600" b="0" i="0" u="none" strike="noStrike" dirty="0">
                <a:solidFill>
                  <a:srgbClr val="008013"/>
                </a:solidFill>
                <a:effectLst/>
                <a:latin typeface="Menlo"/>
              </a:rPr>
              <a:t>%Structure with three fields assigned values of different classes.</a:t>
            </a:r>
            <a:endParaRPr lang="en-ZA" sz="1600" b="0" i="0" dirty="0">
              <a:solidFill>
                <a:srgbClr val="212121"/>
              </a:solidFill>
              <a:effectLst/>
              <a:latin typeface="Menlo"/>
            </a:endParaRPr>
          </a:p>
          <a:p>
            <a:pPr marL="182563" lvl="1" indent="0" algn="just">
              <a:spcBef>
                <a:spcPts val="400"/>
              </a:spcBef>
              <a:buNone/>
            </a:pPr>
            <a:br>
              <a:rPr lang="en-ZA" sz="1600" b="0" i="0" dirty="0">
                <a:solidFill>
                  <a:srgbClr val="212121"/>
                </a:solidFill>
                <a:effectLst/>
                <a:latin typeface="Menlo"/>
              </a:rPr>
            </a:br>
            <a:r>
              <a:rPr lang="en-ZA" sz="1600" b="0" i="0" u="none" strike="noStrike" dirty="0">
                <a:solidFill>
                  <a:srgbClr val="008013"/>
                </a:solidFill>
                <a:effectLst/>
                <a:latin typeface="Menlo"/>
              </a:rPr>
              <a:t>%Table data type</a:t>
            </a:r>
            <a:endParaRPr lang="en-ZA" sz="1600" b="0" i="0" dirty="0">
              <a:solidFill>
                <a:srgbClr val="212121"/>
              </a:solidFill>
              <a:effectLst/>
              <a:latin typeface="Menlo"/>
            </a:endParaRPr>
          </a:p>
          <a:p>
            <a:pPr marL="182563" lvl="1" indent="0" algn="just">
              <a:spcBef>
                <a:spcPts val="400"/>
              </a:spcBef>
              <a:buNone/>
            </a:pPr>
            <a:r>
              <a:rPr lang="en-ZA" sz="1600" b="0" i="0" dirty="0">
                <a:solidFill>
                  <a:srgbClr val="212121"/>
                </a:solidFill>
                <a:effectLst/>
                <a:latin typeface="Menlo"/>
              </a:rPr>
              <a:t>table(str, {chr}, number, </a:t>
            </a:r>
            <a:r>
              <a:rPr lang="en-ZA" sz="1600" b="0" i="0" u="none" strike="noStrike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ZA" sz="1600" b="0" i="0" u="none" strike="noStrike" dirty="0" err="1">
                <a:solidFill>
                  <a:srgbClr val="A709F5"/>
                </a:solidFill>
                <a:effectLst/>
                <a:latin typeface="Menlo"/>
              </a:rPr>
              <a:t>VariableNames</a:t>
            </a:r>
            <a:r>
              <a:rPr lang="en-ZA" sz="1600" b="0" i="0" u="none" strike="noStrike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ZA" sz="1600" b="0" i="0" dirty="0">
                <a:solidFill>
                  <a:srgbClr val="212121"/>
                </a:solidFill>
                <a:effectLst/>
                <a:latin typeface="Menlo"/>
              </a:rPr>
              <a:t>, {</a:t>
            </a:r>
            <a:r>
              <a:rPr lang="en-ZA" sz="1600" b="0" i="0" u="none" strike="noStrike" dirty="0">
                <a:solidFill>
                  <a:srgbClr val="A709F5"/>
                </a:solidFill>
                <a:effectLst/>
                <a:latin typeface="Menlo"/>
              </a:rPr>
              <a:t>'String'</a:t>
            </a:r>
            <a:r>
              <a:rPr lang="en-ZA" sz="1600" b="0" i="0" dirty="0">
                <a:solidFill>
                  <a:srgbClr val="212121"/>
                </a:solidFill>
                <a:effectLst/>
                <a:latin typeface="Menlo"/>
              </a:rPr>
              <a:t>, </a:t>
            </a:r>
            <a:r>
              <a:rPr lang="en-ZA" sz="1600" b="0" i="0" u="none" strike="noStrike" dirty="0">
                <a:solidFill>
                  <a:srgbClr val="A709F5"/>
                </a:solidFill>
                <a:effectLst/>
                <a:latin typeface="Menlo"/>
              </a:rPr>
              <a:t>'Character'</a:t>
            </a:r>
            <a:r>
              <a:rPr lang="en-ZA" sz="1600" b="0" i="0" dirty="0">
                <a:solidFill>
                  <a:srgbClr val="212121"/>
                </a:solidFill>
                <a:effectLst/>
                <a:latin typeface="Menlo"/>
              </a:rPr>
              <a:t>, </a:t>
            </a:r>
            <a:r>
              <a:rPr lang="en-ZA" sz="1600" b="0" i="0" u="none" strike="noStrike" dirty="0">
                <a:solidFill>
                  <a:srgbClr val="A709F5"/>
                </a:solidFill>
                <a:effectLst/>
                <a:latin typeface="Menlo"/>
              </a:rPr>
              <a:t>'Double'</a:t>
            </a:r>
            <a:r>
              <a:rPr lang="en-ZA" sz="1600" b="0" i="0" dirty="0">
                <a:solidFill>
                  <a:srgbClr val="212121"/>
                </a:solidFill>
                <a:effectLst/>
                <a:latin typeface="Menlo"/>
              </a:rPr>
              <a:t>}) </a:t>
            </a:r>
            <a:r>
              <a:rPr lang="en-ZA" sz="1600" b="0" i="0" u="none" strike="noStrike" dirty="0">
                <a:solidFill>
                  <a:srgbClr val="008013"/>
                </a:solidFill>
                <a:effectLst/>
                <a:latin typeface="Menlo"/>
              </a:rPr>
              <a:t>%Table with variables of different classes</a:t>
            </a:r>
            <a:endParaRPr lang="en-ZA" sz="1600" b="0" i="0" dirty="0">
              <a:solidFill>
                <a:srgbClr val="212121"/>
              </a:solidFill>
              <a:effectLst/>
              <a:latin typeface="Menlo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(1),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8</a:t>
            </a:fld>
            <a:endParaRPr lang="en-ZA"/>
          </a:p>
        </p:txBody>
      </p:sp>
      <p:pic>
        <p:nvPicPr>
          <p:cNvPr id="8" name="Graphic 7" descr="Chevron arrows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1F002A06-F151-314C-1238-1D8A9BA8A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  <p:pic>
        <p:nvPicPr>
          <p:cNvPr id="9" name="Untitled">
            <a:extLst>
              <a:ext uri="{FF2B5EF4-FFF2-40B4-BE49-F238E27FC236}">
                <a16:creationId xmlns:a16="http://schemas.microsoft.com/office/drawing/2014/main" id="{12EB4E4E-8DDE-016B-F5C8-BBB509970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31" y="1063206"/>
            <a:ext cx="493026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617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B7D300A-3A02-FC44-A4BF-033E0443A323}"/>
              </a:ext>
            </a:extLst>
          </p:cNvPr>
          <p:cNvSpPr/>
          <p:nvPr/>
        </p:nvSpPr>
        <p:spPr>
          <a:xfrm>
            <a:off x="468432" y="5292530"/>
            <a:ext cx="82296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BD6395-F7FC-3065-C17E-1A0365B122E3}"/>
              </a:ext>
            </a:extLst>
          </p:cNvPr>
          <p:cNvSpPr/>
          <p:nvPr/>
        </p:nvSpPr>
        <p:spPr>
          <a:xfrm>
            <a:off x="460409" y="3898469"/>
            <a:ext cx="82296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9EFC48-BC94-2565-3B43-7B17DA585758}"/>
              </a:ext>
            </a:extLst>
          </p:cNvPr>
          <p:cNvSpPr/>
          <p:nvPr/>
        </p:nvSpPr>
        <p:spPr>
          <a:xfrm>
            <a:off x="452388" y="1734384"/>
            <a:ext cx="82296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/>
            <a:r>
              <a:rPr lang="en-ZA" sz="3200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Extra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3" y="1276983"/>
            <a:ext cx="8229600" cy="511200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          Now you try! Create a table with your name, surname, and your age:</a:t>
            </a:r>
          </a:p>
          <a:p>
            <a:pPr marL="0" indent="0" algn="l">
              <a:buNone/>
            </a:pPr>
            <a:endParaRPr lang="en-ZA" sz="100" b="0" i="0" dirty="0">
              <a:solidFill>
                <a:srgbClr val="212121"/>
              </a:solidFill>
              <a:effectLst/>
              <a:latin typeface="Helvetica" panose="020B0604020202020204" pitchFamily="34" charset="0"/>
            </a:endParaRPr>
          </a:p>
          <a:p>
            <a:pPr marL="182563" indent="0">
              <a:buNone/>
            </a:pPr>
            <a:r>
              <a:rPr lang="en-ZA" sz="1600" b="0" i="0" u="none" strike="noStrike" dirty="0">
                <a:solidFill>
                  <a:srgbClr val="008013"/>
                </a:solidFill>
                <a:effectLst/>
                <a:latin typeface="Menlo"/>
              </a:rPr>
              <a:t>%Write your code here</a:t>
            </a:r>
            <a:endParaRPr lang="en-ZA" sz="1600" b="0" i="0" dirty="0">
              <a:solidFill>
                <a:srgbClr val="212121"/>
              </a:solidFill>
              <a:effectLst/>
              <a:latin typeface="Menlo"/>
            </a:endParaRPr>
          </a:p>
          <a:p>
            <a:pPr marL="182563" indent="0">
              <a:buNone/>
            </a:pPr>
            <a:r>
              <a:rPr lang="en-ZA" sz="1600" b="0" i="0" u="none" strike="noStrike" dirty="0">
                <a:solidFill>
                  <a:srgbClr val="008013"/>
                </a:solidFill>
                <a:effectLst/>
                <a:latin typeface="Menlo"/>
              </a:rPr>
              <a:t>%Double value of your age</a:t>
            </a:r>
            <a:endParaRPr lang="en-ZA" sz="1600" b="0" i="0" dirty="0">
              <a:solidFill>
                <a:srgbClr val="212121"/>
              </a:solidFill>
              <a:effectLst/>
              <a:latin typeface="Menlo"/>
            </a:endParaRPr>
          </a:p>
          <a:p>
            <a:pPr marL="182563" indent="0">
              <a:buNone/>
            </a:pPr>
            <a:r>
              <a:rPr lang="en-ZA" sz="1600" b="0" i="0" u="none" strike="noStrike" dirty="0">
                <a:solidFill>
                  <a:srgbClr val="008013"/>
                </a:solidFill>
                <a:effectLst/>
                <a:latin typeface="Menlo"/>
              </a:rPr>
              <a:t>%Table with three variables/columns: Name, Surname and Age</a:t>
            </a:r>
            <a:endParaRPr lang="en-ZA" sz="1600" dirty="0">
              <a:solidFill>
                <a:srgbClr val="008013"/>
              </a:solidFill>
              <a:latin typeface="Menlo"/>
            </a:endParaRPr>
          </a:p>
          <a:p>
            <a:pPr marL="182563" indent="0">
              <a:buNone/>
            </a:pPr>
            <a:endParaRPr lang="en-ZA" sz="1600" b="0" i="0" dirty="0">
              <a:solidFill>
                <a:srgbClr val="008013"/>
              </a:solidFill>
              <a:effectLst/>
              <a:latin typeface="Menlo"/>
            </a:endParaRPr>
          </a:p>
          <a:p>
            <a:pPr marL="0" indent="0" algn="l">
              <a:buNone/>
            </a:pP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          We can create a logical data type variable in a few ways, one of them is to use MATLAB built-in functions, in our case we’ll use the </a:t>
            </a: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hlinkClick r:id="rId2"/>
              </a:rPr>
              <a:t>isa</a:t>
            </a: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 function to check a variable’s data type:</a:t>
            </a:r>
          </a:p>
          <a:p>
            <a:pPr marL="182563" indent="0">
              <a:buNone/>
            </a:pPr>
            <a:r>
              <a:rPr lang="en-ZA" sz="1600" b="0" i="0" dirty="0" err="1">
                <a:solidFill>
                  <a:srgbClr val="212121"/>
                </a:solidFill>
                <a:effectLst/>
                <a:latin typeface="Menlo"/>
              </a:rPr>
              <a:t>tf</a:t>
            </a:r>
            <a:r>
              <a:rPr lang="en-ZA" sz="1600" b="0" i="0" dirty="0">
                <a:solidFill>
                  <a:srgbClr val="212121"/>
                </a:solidFill>
                <a:effectLst/>
                <a:latin typeface="Menlo"/>
              </a:rPr>
              <a:t> = isa(str, </a:t>
            </a:r>
            <a:r>
              <a:rPr lang="en-ZA" sz="1600" b="0" i="0" u="none" strike="noStrike" dirty="0">
                <a:solidFill>
                  <a:srgbClr val="A709F5"/>
                </a:solidFill>
                <a:effectLst/>
                <a:latin typeface="Menlo"/>
              </a:rPr>
              <a:t>'char'</a:t>
            </a:r>
            <a:r>
              <a:rPr lang="en-ZA" sz="1600" b="0" i="0" dirty="0">
                <a:solidFill>
                  <a:srgbClr val="212121"/>
                </a:solidFill>
                <a:effectLst/>
                <a:latin typeface="Menlo"/>
              </a:rPr>
              <a:t>) </a:t>
            </a:r>
            <a:r>
              <a:rPr lang="en-ZA" sz="1600" b="0" i="0" u="none" strike="noStrike" dirty="0">
                <a:solidFill>
                  <a:srgbClr val="008013"/>
                </a:solidFill>
                <a:effectLst/>
                <a:latin typeface="Menlo"/>
              </a:rPr>
              <a:t>%We’re checking if str is a character, this should return a false </a:t>
            </a:r>
            <a:endParaRPr lang="en-ZA" sz="1600" dirty="0">
              <a:solidFill>
                <a:srgbClr val="008013"/>
              </a:solidFill>
              <a:latin typeface="Menlo"/>
            </a:endParaRPr>
          </a:p>
          <a:p>
            <a:pPr marL="182563" indent="0">
              <a:buNone/>
            </a:pPr>
            <a:endParaRPr lang="en-ZA" sz="1600" b="0" i="0" dirty="0">
              <a:solidFill>
                <a:srgbClr val="008013"/>
              </a:solidFill>
              <a:effectLst/>
              <a:latin typeface="Menlo"/>
            </a:endParaRPr>
          </a:p>
          <a:p>
            <a:pPr marL="182563" indent="0">
              <a:buNone/>
            </a:pPr>
            <a:endParaRPr lang="en-ZA" sz="1600" b="0" i="0" dirty="0">
              <a:solidFill>
                <a:srgbClr val="008013"/>
              </a:solidFill>
              <a:effectLst/>
              <a:latin typeface="Menlo"/>
            </a:endParaRPr>
          </a:p>
          <a:p>
            <a:pPr marL="0" indent="0" algn="l">
              <a:buNone/>
            </a:pP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          Now you try! Create a logical variable:</a:t>
            </a:r>
          </a:p>
          <a:p>
            <a:pPr marL="182563" indent="0">
              <a:buNone/>
            </a:pPr>
            <a:r>
              <a:rPr lang="en-ZA" sz="1600" b="0" i="0" u="none" strike="noStrike" dirty="0">
                <a:solidFill>
                  <a:srgbClr val="008013"/>
                </a:solidFill>
                <a:effectLst/>
                <a:latin typeface="Menlo"/>
              </a:rPr>
              <a:t>%Write your code here</a:t>
            </a:r>
            <a:endParaRPr lang="en-ZA" sz="1600" b="0" i="0" dirty="0">
              <a:solidFill>
                <a:srgbClr val="212121"/>
              </a:solidFill>
              <a:effectLst/>
              <a:latin typeface="Menlo"/>
            </a:endParaRPr>
          </a:p>
          <a:p>
            <a:pPr marL="182563" indent="0">
              <a:buNone/>
            </a:pPr>
            <a:r>
              <a:rPr lang="en-ZA" sz="1600" b="0" i="0" u="none" strike="noStrike" dirty="0">
                <a:solidFill>
                  <a:srgbClr val="008013"/>
                </a:solidFill>
                <a:effectLst/>
                <a:latin typeface="Menlo"/>
              </a:rPr>
              <a:t>%Check the data types of one of your variables </a:t>
            </a:r>
            <a:endParaRPr lang="en-ZA" sz="1600" b="0" i="0" dirty="0">
              <a:solidFill>
                <a:srgbClr val="212121"/>
              </a:solidFill>
              <a:effectLst/>
              <a:latin typeface="Menlo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(1),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9</a:t>
            </a:fld>
            <a:endParaRPr lang="en-ZA"/>
          </a:p>
        </p:txBody>
      </p:sp>
      <p:pic>
        <p:nvPicPr>
          <p:cNvPr id="8" name="Graphic 7" descr="Chevron arrows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1F002A06-F151-314C-1238-1D8A9BA8AE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  <p:pic>
        <p:nvPicPr>
          <p:cNvPr id="7" name="Untitled">
            <a:extLst>
              <a:ext uri="{FF2B5EF4-FFF2-40B4-BE49-F238E27FC236}">
                <a16:creationId xmlns:a16="http://schemas.microsoft.com/office/drawing/2014/main" id="{8133F2A6-2F17-81E5-4882-E7CA276DB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31" y="2940132"/>
            <a:ext cx="493026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Untitled">
            <a:extLst>
              <a:ext uri="{FF2B5EF4-FFF2-40B4-BE49-F238E27FC236}">
                <a16:creationId xmlns:a16="http://schemas.microsoft.com/office/drawing/2014/main" id="{90745B09-E37E-BD18-DD5C-B02C102A2D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650" y="949985"/>
            <a:ext cx="567000" cy="540000"/>
          </a:xfrm>
          <a:prstGeom prst="rect">
            <a:avLst/>
          </a:prstGeom>
        </p:spPr>
      </p:pic>
      <p:pic>
        <p:nvPicPr>
          <p:cNvPr id="10" name="Untitled">
            <a:extLst>
              <a:ext uri="{FF2B5EF4-FFF2-40B4-BE49-F238E27FC236}">
                <a16:creationId xmlns:a16="http://schemas.microsoft.com/office/drawing/2014/main" id="{22BB85BC-4A70-52FF-20E4-5FD068775D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169" y="4644485"/>
            <a:ext cx="567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6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6304</TotalTime>
  <Words>916</Words>
  <Application>Microsoft Office PowerPoint</Application>
  <PresentationFormat>On-screen Show (4:3)</PresentationFormat>
  <Paragraphs>131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Menlo</vt:lpstr>
      <vt:lpstr>Symbol</vt:lpstr>
      <vt:lpstr>Office Theme</vt:lpstr>
      <vt:lpstr>Fundamentals </vt:lpstr>
      <vt:lpstr>Table of Contents</vt:lpstr>
      <vt:lpstr>What we've covered this week in Part 2</vt:lpstr>
      <vt:lpstr>Data Types</vt:lpstr>
      <vt:lpstr>Data Types</vt:lpstr>
      <vt:lpstr>Data Types</vt:lpstr>
      <vt:lpstr>Data Types</vt:lpstr>
      <vt:lpstr>Extra Learning</vt:lpstr>
      <vt:lpstr>Extra Learning</vt:lpstr>
      <vt:lpstr>What we've covered this week in Part 3</vt:lpstr>
      <vt:lpstr>MATLAB Live 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Ekoru</dc:creator>
  <cp:lastModifiedBy>John Ekoru</cp:lastModifiedBy>
  <cp:revision>1238</cp:revision>
  <dcterms:created xsi:type="dcterms:W3CDTF">2023-05-01T18:31:50Z</dcterms:created>
  <dcterms:modified xsi:type="dcterms:W3CDTF">2023-05-23T11:36:57Z</dcterms:modified>
</cp:coreProperties>
</file>