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7" r:id="rId2"/>
    <p:sldId id="257" r:id="rId3"/>
    <p:sldId id="258" r:id="rId4"/>
    <p:sldId id="277" r:id="rId5"/>
    <p:sldId id="291" r:id="rId6"/>
    <p:sldId id="292" r:id="rId7"/>
    <p:sldId id="283" r:id="rId8"/>
    <p:sldId id="288" r:id="rId9"/>
    <p:sldId id="289" r:id="rId10"/>
    <p:sldId id="284" r:id="rId11"/>
    <p:sldId id="287" r:id="rId12"/>
    <p:sldId id="286" r:id="rId13"/>
    <p:sldId id="271" r:id="rId14"/>
    <p:sldId id="29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4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4.xml"/><Relationship Id="rId3" Type="http://schemas.openxmlformats.org/officeDocument/2006/relationships/slide" Target="slide4.xml"/><Relationship Id="rId7" Type="http://schemas.openxmlformats.org/officeDocument/2006/relationships/hyperlink" Target="#H_3D44B6C2"/><Relationship Id="rId12" Type="http://schemas.openxmlformats.org/officeDocument/2006/relationships/slide" Target="slide13.xml"/><Relationship Id="rId2" Type="http://schemas.openxmlformats.org/officeDocument/2006/relationships/slide" Target="slide3.xml"/><Relationship Id="rId16" Type="http://schemas.openxmlformats.org/officeDocument/2006/relationships/image" Target="../media/image4.sv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hyperlink" Target="#H_0DF3853B"/><Relationship Id="rId5" Type="http://schemas.openxmlformats.org/officeDocument/2006/relationships/hyperlink" Target="#H_0280AA68"/><Relationship Id="rId15" Type="http://schemas.openxmlformats.org/officeDocument/2006/relationships/image" Target="../media/image3.png"/><Relationship Id="rId10" Type="http://schemas.openxmlformats.org/officeDocument/2006/relationships/slide" Target="slide12.xml"/><Relationship Id="rId4" Type="http://schemas.openxmlformats.org/officeDocument/2006/relationships/hyperlink" Target="#H_8D0533D8"/><Relationship Id="rId9" Type="http://schemas.openxmlformats.org/officeDocument/2006/relationships/hyperlink" Target="#H_A554820F"/><Relationship Id="rId1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Command History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0" i="0" dirty="0">
                <a:solidFill>
                  <a:srgbClr val="212121"/>
                </a:solidFill>
                <a:effectLst/>
                <a:latin typeface="Helvetica" panose="020B0604020202020204" pitchFamily="34" charset="0"/>
              </a:rPr>
              <a:t>MATLAB automatically keeps a history of the commands you type. These commands remain from session to session until you choose to delete them. </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Pressing the up-arrow key on your keyboard at the command prompt brings up the Command History window. In the Command History you can: </a:t>
            </a:r>
          </a:p>
          <a:p>
            <a:pPr lvl="1"/>
            <a:r>
              <a:rPr lang="en-ZA" sz="1600" b="0" i="0" dirty="0">
                <a:solidFill>
                  <a:srgbClr val="212121"/>
                </a:solidFill>
                <a:effectLst/>
                <a:latin typeface="Helvetica" panose="020B0604020202020204" pitchFamily="34" charset="0"/>
              </a:rPr>
              <a:t>Scroll through commands with the up and down arrow keys. </a:t>
            </a:r>
          </a:p>
          <a:p>
            <a:pPr lvl="1"/>
            <a:r>
              <a:rPr lang="en-ZA" sz="1600" b="0" i="0" dirty="0">
                <a:solidFill>
                  <a:srgbClr val="212121"/>
                </a:solidFill>
                <a:effectLst/>
                <a:latin typeface="Helvetica" panose="020B0604020202020204" pitchFamily="34" charset="0"/>
              </a:rPr>
              <a:t>Select commands with the mouse. </a:t>
            </a:r>
          </a:p>
          <a:p>
            <a:pPr lvl="1"/>
            <a:r>
              <a:rPr lang="en-ZA" sz="1600" b="0" i="0" dirty="0">
                <a:solidFill>
                  <a:srgbClr val="212121"/>
                </a:solidFill>
                <a:effectLst/>
                <a:latin typeface="Helvetica" panose="020B0604020202020204" pitchFamily="34" charset="0"/>
              </a:rPr>
              <a:t>Select multiple commands (use </a:t>
            </a:r>
            <a:r>
              <a:rPr lang="en-ZA" sz="1600" b="1" i="0" dirty="0">
                <a:solidFill>
                  <a:srgbClr val="212121"/>
                </a:solidFill>
                <a:effectLst/>
                <a:latin typeface="Helvetica" panose="020B0604020202020204" pitchFamily="34" charset="0"/>
              </a:rPr>
              <a:t>Shift</a:t>
            </a:r>
            <a:r>
              <a:rPr lang="en-ZA" sz="1600" b="0" i="0" dirty="0">
                <a:solidFill>
                  <a:srgbClr val="212121"/>
                </a:solidFill>
                <a:effectLst/>
                <a:latin typeface="Helvetica" panose="020B0604020202020204" pitchFamily="34" charset="0"/>
              </a:rPr>
              <a:t>-click or </a:t>
            </a:r>
            <a:r>
              <a:rPr lang="en-ZA" sz="1600" b="1" i="0" dirty="0">
                <a:solidFill>
                  <a:srgbClr val="212121"/>
                </a:solidFill>
                <a:effectLst/>
                <a:latin typeface="Helvetica" panose="020B0604020202020204" pitchFamily="34" charset="0"/>
              </a:rPr>
              <a:t>Ctrl</a:t>
            </a:r>
            <a:r>
              <a:rPr lang="en-ZA" sz="1600" b="0" i="0" dirty="0">
                <a:solidFill>
                  <a:srgbClr val="212121"/>
                </a:solidFill>
                <a:effectLst/>
                <a:latin typeface="Helvetica" panose="020B0604020202020204" pitchFamily="34" charset="0"/>
              </a:rPr>
              <a:t>-click). </a:t>
            </a:r>
          </a:p>
          <a:p>
            <a:pPr lvl="1"/>
            <a:r>
              <a:rPr lang="en-ZA" sz="1600" b="0" i="0" dirty="0">
                <a:solidFill>
                  <a:srgbClr val="212121"/>
                </a:solidFill>
                <a:effectLst/>
                <a:latin typeface="Helvetica" panose="020B0604020202020204" pitchFamily="34" charset="0"/>
              </a:rPr>
              <a:t>Edit recalled commands. </a:t>
            </a:r>
          </a:p>
          <a:p>
            <a:pPr lvl="1"/>
            <a:r>
              <a:rPr lang="en-ZA" sz="1600" b="0" i="0" dirty="0">
                <a:solidFill>
                  <a:srgbClr val="212121"/>
                </a:solidFill>
                <a:effectLst/>
                <a:latin typeface="Helvetica" panose="020B0604020202020204" pitchFamily="34" charset="0"/>
              </a:rPr>
              <a:t>Re-enter commands.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0465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Command History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If you partially enter a command, the Command History will be filtered to show only commands that match the portion entered. Use the window action menu to adjust the filtering options.</a:t>
            </a:r>
          </a:p>
          <a:p>
            <a:pPr marL="0" indent="0" algn="just">
              <a:buNone/>
            </a:pPr>
            <a:r>
              <a:rPr lang="en-ZA" sz="1600" b="0" i="0" dirty="0">
                <a:solidFill>
                  <a:srgbClr val="212121"/>
                </a:solidFill>
                <a:effectLst/>
                <a:latin typeface="Helvetica" panose="020B0604020202020204" pitchFamily="34" charset="0"/>
              </a:rPr>
              <a:t>Later we’ll see how we can use the Command History to recall commands and help create scripts to automate your tasks.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a:extLst>
              <a:ext uri="{FF2B5EF4-FFF2-40B4-BE49-F238E27FC236}">
                <a16:creationId xmlns:a16="http://schemas.microsoft.com/office/drawing/2014/main" id="{8D6917CB-1C5F-9254-CD30-BAEF3AFB3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9173" y="1245006"/>
            <a:ext cx="6125654" cy="3600000"/>
          </a:xfrm>
          <a:prstGeom prst="rect">
            <a:avLst/>
          </a:prstGeom>
        </p:spPr>
      </p:pic>
    </p:spTree>
    <p:extLst>
      <p:ext uri="{BB962C8B-B14F-4D97-AF65-F5344CB8AC3E}">
        <p14:creationId xmlns:p14="http://schemas.microsoft.com/office/powerpoint/2010/main" val="292356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in the Base Workspace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Commands executed in the command window or in a Live Script are stored in the form of MATLAB </a:t>
            </a:r>
            <a:r>
              <a:rPr lang="en-ZA" sz="1600" b="0" i="1" dirty="0">
                <a:solidFill>
                  <a:srgbClr val="212121"/>
                </a:solidFill>
                <a:effectLst/>
                <a:latin typeface="Helvetica" panose="020B0604020202020204" pitchFamily="34" charset="0"/>
              </a:rPr>
              <a:t>variables </a:t>
            </a:r>
            <a:r>
              <a:rPr lang="en-ZA" sz="1600" b="0" i="0" dirty="0">
                <a:solidFill>
                  <a:srgbClr val="212121"/>
                </a:solidFill>
                <a:effectLst/>
                <a:latin typeface="Helvetica" panose="020B0604020202020204" pitchFamily="34" charset="0"/>
              </a:rPr>
              <a:t>in the </a:t>
            </a:r>
            <a:r>
              <a:rPr lang="en-ZA" sz="1600" b="0" i="1" dirty="0">
                <a:solidFill>
                  <a:srgbClr val="212121"/>
                </a:solidFill>
                <a:effectLst/>
                <a:latin typeface="Helvetica" panose="020B0604020202020204" pitchFamily="34" charset="0"/>
              </a:rPr>
              <a:t>base workspace </a:t>
            </a:r>
            <a:r>
              <a:rPr lang="en-ZA" sz="1600" b="0" i="0" dirty="0">
                <a:solidFill>
                  <a:srgbClr val="212121"/>
                </a:solidFill>
                <a:effectLst/>
                <a:latin typeface="Helvetica" panose="020B0604020202020204" pitchFamily="34" charset="0"/>
              </a:rPr>
              <a:t>(MATLAB memory). </a:t>
            </a:r>
          </a:p>
          <a:p>
            <a:pPr marL="0" indent="0" algn="just">
              <a:buNone/>
            </a:pPr>
            <a:r>
              <a:rPr lang="en-ZA" sz="1600" b="0" i="0" dirty="0">
                <a:solidFill>
                  <a:srgbClr val="212121"/>
                </a:solidFill>
                <a:effectLst/>
                <a:latin typeface="Helvetica" panose="020B0604020202020204" pitchFamily="34" charset="0"/>
              </a:rPr>
              <a:t>The contents of the base workspace are shown in the Workspace browser window. The browser displays the names of the variables currently in memory and (optionally) information about the variables (e.g., size and class).</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rename a variable by right-clicking it in the Workspace browser and choosing </a:t>
            </a:r>
            <a:r>
              <a:rPr lang="en-ZA" sz="1600" b="1" i="0" dirty="0">
                <a:solidFill>
                  <a:srgbClr val="212121"/>
                </a:solidFill>
                <a:effectLst/>
                <a:latin typeface="Helvetica" panose="020B0604020202020204" pitchFamily="34" charset="0"/>
              </a:rPr>
              <a:t>Rename </a:t>
            </a:r>
            <a:r>
              <a:rPr lang="en-ZA" sz="1600" b="0" i="0" dirty="0">
                <a:solidFill>
                  <a:srgbClr val="212121"/>
                </a:solidFill>
                <a:effectLst/>
                <a:latin typeface="Helvetica" panose="020B0604020202020204" pitchFamily="34" charset="0"/>
              </a:rPr>
              <a:t>from the context menu. </a:t>
            </a:r>
          </a:p>
          <a:p>
            <a:pPr marL="0" indent="0" algn="just">
              <a:buNone/>
            </a:pPr>
            <a:r>
              <a:rPr lang="en-ZA" sz="1600" b="0" i="0" dirty="0">
                <a:solidFill>
                  <a:srgbClr val="212121"/>
                </a:solidFill>
                <a:effectLst/>
                <a:latin typeface="Helvetica" panose="020B0604020202020204" pitchFamily="34" charset="0"/>
              </a:rPr>
              <a:t>Right-clicking on the </a:t>
            </a:r>
            <a:r>
              <a:rPr lang="en-ZA" sz="1600" b="1" i="0" dirty="0">
                <a:solidFill>
                  <a:srgbClr val="212121"/>
                </a:solidFill>
                <a:effectLst/>
                <a:latin typeface="Helvetica" panose="020B0604020202020204" pitchFamily="34" charset="0"/>
              </a:rPr>
              <a:t>Name </a:t>
            </a:r>
            <a:r>
              <a:rPr lang="en-ZA" sz="1600" b="0" i="0" dirty="0">
                <a:solidFill>
                  <a:srgbClr val="212121"/>
                </a:solidFill>
                <a:effectLst/>
                <a:latin typeface="Helvetica" panose="020B0604020202020204" pitchFamily="34" charset="0"/>
              </a:rPr>
              <a:t>button at the top of the Workspace browser displays a context menu from which you can choose which information to display about the variables.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5" name="Picture 14" descr="Table">
            <a:extLst>
              <a:ext uri="{FF2B5EF4-FFF2-40B4-BE49-F238E27FC236}">
                <a16:creationId xmlns:a16="http://schemas.microsoft.com/office/drawing/2014/main" id="{D99107BD-7C48-C53A-2EBC-38470AE312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1734" y="2629135"/>
            <a:ext cx="3696216" cy="2467319"/>
          </a:xfrm>
          <a:prstGeom prst="rect">
            <a:avLst/>
          </a:prstGeom>
        </p:spPr>
      </p:pic>
    </p:spTree>
    <p:extLst>
      <p:ext uri="{BB962C8B-B14F-4D97-AF65-F5344CB8AC3E}">
        <p14:creationId xmlns:p14="http://schemas.microsoft.com/office/powerpoint/2010/main" val="193937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4</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4 we learnt about:</a:t>
            </a:r>
          </a:p>
          <a:p>
            <a:pPr lvl="1"/>
            <a:r>
              <a:rPr lang="en-ZA" sz="1600" b="0" i="0" dirty="0">
                <a:solidFill>
                  <a:srgbClr val="212121"/>
                </a:solidFill>
                <a:effectLst/>
                <a:latin typeface="Helvetica" panose="020B0604020202020204" pitchFamily="34" charset="0"/>
              </a:rPr>
              <a:t>Assigning values to variables</a:t>
            </a:r>
          </a:p>
          <a:p>
            <a:pPr lvl="1"/>
            <a:r>
              <a:rPr lang="en-ZA" sz="1600" b="0" i="0" dirty="0">
                <a:solidFill>
                  <a:srgbClr val="212121"/>
                </a:solidFill>
                <a:effectLst/>
                <a:latin typeface="Helvetica" panose="020B0604020202020204" pitchFamily="34" charset="0"/>
              </a:rPr>
              <a:t>Entering commands</a:t>
            </a:r>
          </a:p>
          <a:p>
            <a:pPr lvl="1"/>
            <a:r>
              <a:rPr lang="en-ZA" sz="1600" b="0" i="0" dirty="0">
                <a:solidFill>
                  <a:srgbClr val="212121"/>
                </a:solidFill>
                <a:effectLst/>
                <a:latin typeface="Helvetica" panose="020B0604020202020204" pitchFamily="34" charset="0"/>
              </a:rPr>
              <a:t>The command history</a:t>
            </a:r>
          </a:p>
          <a:p>
            <a:pPr lvl="1"/>
            <a:r>
              <a:rPr lang="en-ZA" sz="1600" b="0" i="0" dirty="0">
                <a:solidFill>
                  <a:srgbClr val="212121"/>
                </a:solidFill>
                <a:effectLst/>
                <a:latin typeface="Helvetica" panose="020B0604020202020204" pitchFamily="34" charset="0"/>
              </a:rPr>
              <a:t>Variables in the base workspace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Week_1_Part_4_Fundamentals.mlx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dirty="0">
                <a:solidFill>
                  <a:srgbClr val="212121"/>
                </a:solidFill>
                <a:latin typeface="Helvetica" panose="020B0604020202020204" pitchFamily="34" charset="0"/>
                <a:hlinkClick r:id="rId2" action="ppaction://hlinksldjump"/>
              </a:rPr>
              <a:t>What we've covered this week in Part 3</a:t>
            </a:r>
            <a:br>
              <a:rPr lang="en-ZA" sz="2000" dirty="0">
                <a:solidFill>
                  <a:srgbClr val="212121"/>
                </a:solidFill>
                <a:latin typeface="Helvetica" panose="020B0604020202020204" pitchFamily="34" charset="0"/>
                <a:hlinkClick r:id="rId2" action="ppaction://hlinksldjump"/>
              </a:rPr>
            </a:br>
            <a:r>
              <a:rPr lang="en-ZA" sz="2000" b="0" i="0" u="none" strike="noStrike" dirty="0">
                <a:solidFill>
                  <a:srgbClr val="212121"/>
                </a:solidFill>
                <a:effectLst/>
                <a:latin typeface="Helvetica" panose="020B0604020202020204" pitchFamily="34" charset="0"/>
                <a:hlinkClick r:id="rId3" action="ppaction://hlinksldjump"/>
              </a:rPr>
              <a:t>Variables and Commands</a:t>
            </a:r>
            <a:br>
              <a:rPr lang="en-ZA" sz="2000" b="0" i="0" u="none" strike="noStrike" dirty="0">
                <a:solidFill>
                  <a:srgbClr val="212121"/>
                </a:solidFill>
                <a:effectLst/>
                <a:latin typeface="Helvetica" panose="020B0604020202020204" pitchFamily="34" charset="0"/>
                <a:hlinkClick r:id="rId4" action="ppaction://hlinkfile"/>
              </a:rPr>
            </a:br>
            <a:r>
              <a:rPr lang="en-ZA" sz="2000" b="0" i="0" u="none" strike="noStrike"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3" action="ppaction://hlinksldjump"/>
              </a:rPr>
              <a:t>Assigning Values to Variables</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6" action="ppaction://hlinksldjump"/>
              </a:rPr>
              <a:t>Entering Commands</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sldjump"/>
              </a:rPr>
              <a:t>The Command History</a:t>
            </a:r>
            <a:br>
              <a:rPr lang="en-ZA" sz="2000" b="0" i="0" dirty="0">
                <a:solidFill>
                  <a:srgbClr val="212121"/>
                </a:solidFill>
                <a:effectLst/>
                <a:latin typeface="Helvetica" panose="020B0604020202020204" pitchFamily="34" charset="0"/>
                <a:hlinkClick r:id="rId9"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10" action="ppaction://hlinksldjump"/>
              </a:rPr>
              <a:t>Variables in the Base Workspace</a:t>
            </a:r>
            <a:br>
              <a:rPr lang="en-ZA" sz="2000" b="0" i="0" dirty="0">
                <a:solidFill>
                  <a:srgbClr val="212121"/>
                </a:solidFill>
                <a:effectLst/>
                <a:latin typeface="Helvetica" panose="020B0604020202020204" pitchFamily="34" charset="0"/>
                <a:hlinkClick r:id="rId11" action="ppaction://hlinkfile"/>
              </a:rPr>
            </a:br>
            <a:r>
              <a:rPr lang="en-ZA" sz="2000" b="0" i="0" dirty="0">
                <a:solidFill>
                  <a:srgbClr val="212121"/>
                </a:solidFill>
                <a:effectLst/>
                <a:latin typeface="Helvetica" panose="020B0604020202020204" pitchFamily="34" charset="0"/>
                <a:hlinkClick r:id="rId12" action="ppaction://hlinksldjump"/>
              </a:rPr>
              <a:t>What we've covered this week in Part 4</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3"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50000"/>
              </a:lnSpc>
              <a:buNone/>
              <a:tabLst>
                <a:tab pos="269875" algn="l"/>
              </a:tabLst>
            </a:pPr>
            <a:endParaRPr lang="en-ZA" sz="20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4"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3</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3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Data types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C67C38-3041-A094-22D7-5B3C0ADF0A8A}"/>
              </a:ext>
            </a:extLst>
          </p:cNvPr>
          <p:cNvSpPr/>
          <p:nvPr/>
        </p:nvSpPr>
        <p:spPr>
          <a:xfrm>
            <a:off x="452388" y="5103606"/>
            <a:ext cx="8229600" cy="122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9B134A10-BC51-06C5-A651-8C369CB8D257}"/>
              </a:ext>
            </a:extLst>
          </p:cNvPr>
          <p:cNvSpPr/>
          <p:nvPr/>
        </p:nvSpPr>
        <p:spPr>
          <a:xfrm>
            <a:off x="452388" y="24951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and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1" i="0" dirty="0">
                <a:solidFill>
                  <a:srgbClr val="212121"/>
                </a:solidFill>
                <a:effectLst/>
                <a:latin typeface="Helvetica" panose="020B0604020202020204" pitchFamily="34" charset="0"/>
              </a:rPr>
              <a:t>Assigning Values to Variables</a:t>
            </a:r>
          </a:p>
          <a:p>
            <a:pPr marL="0" indent="0" algn="l">
              <a:buNone/>
            </a:pPr>
            <a:r>
              <a:rPr lang="en-ZA" sz="1600" b="0" i="0" dirty="0">
                <a:solidFill>
                  <a:srgbClr val="212121"/>
                </a:solidFill>
                <a:effectLst/>
                <a:latin typeface="Helvetica" panose="020B0604020202020204" pitchFamily="34" charset="0"/>
              </a:rPr>
              <a:t>You can assign values to a variable using the equals sign (=), which is the assignment operator in MATLAB: </a:t>
            </a:r>
          </a:p>
          <a:p>
            <a:pPr marL="0" indent="0">
              <a:buNone/>
            </a:pPr>
            <a:endParaRPr lang="en-ZA" sz="1600" b="0" i="0" dirty="0">
              <a:solidFill>
                <a:srgbClr val="212121"/>
              </a:solidFill>
              <a:effectLst/>
              <a:latin typeface="Menlo"/>
            </a:endParaRPr>
          </a:p>
          <a:p>
            <a:pPr marL="0" indent="0">
              <a:buNone/>
              <a:tabLst>
                <a:tab pos="182563" algn="l"/>
              </a:tabLst>
            </a:pPr>
            <a:r>
              <a:rPr lang="en-ZA" sz="1600" b="0" i="0" dirty="0">
                <a:solidFill>
                  <a:srgbClr val="212121"/>
                </a:solidFill>
                <a:effectLst/>
                <a:latin typeface="Menlo"/>
              </a:rPr>
              <a:t>	x = 6;</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MATLAB computes the value of the expression on the right of the equals sign and then assigns that value to the variable named on the left. </a:t>
            </a:r>
          </a:p>
          <a:p>
            <a:pPr marL="0" indent="0" algn="l">
              <a:buNone/>
            </a:pPr>
            <a:r>
              <a:rPr lang="en-ZA" sz="1600" b="0" i="0" dirty="0">
                <a:solidFill>
                  <a:srgbClr val="212121"/>
                </a:solidFill>
                <a:effectLst/>
                <a:latin typeface="Helvetica" panose="020B0604020202020204" pitchFamily="34" charset="0"/>
              </a:rPr>
              <a:t>If the variable on the left already exists, it is overwritten with the new value. </a:t>
            </a:r>
          </a:p>
          <a:p>
            <a:pPr algn="l"/>
            <a:endParaRPr lang="en-ZA" sz="1600" dirty="0">
              <a:solidFill>
                <a:srgbClr val="212121"/>
              </a:solidFill>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          The expression to the right of the equals sign can be anything that MATLAB can evaluate: </a:t>
            </a:r>
          </a:p>
          <a:p>
            <a:pPr marL="0" indent="0" algn="l">
              <a:buNone/>
            </a:pPr>
            <a:endParaRPr lang="en-ZA" sz="100" b="0" i="0" dirty="0">
              <a:solidFill>
                <a:srgbClr val="212121"/>
              </a:solidFill>
              <a:effectLst/>
              <a:latin typeface="Helvetica" panose="020B0604020202020204" pitchFamily="34" charset="0"/>
            </a:endParaRPr>
          </a:p>
          <a:p>
            <a:pPr marL="182563" lvl="1" indent="0">
              <a:buNone/>
            </a:pPr>
            <a:r>
              <a:rPr lang="en-ZA" sz="1600" b="0" i="0" dirty="0">
                <a:solidFill>
                  <a:srgbClr val="212121"/>
                </a:solidFill>
                <a:effectLst/>
                <a:latin typeface="Menlo"/>
              </a:rPr>
              <a:t>x = 42; </a:t>
            </a:r>
          </a:p>
          <a:p>
            <a:pPr marL="182563" lvl="1" indent="0">
              <a:buNone/>
            </a:pPr>
            <a:r>
              <a:rPr lang="en-ZA" sz="1600" b="0" i="0" dirty="0">
                <a:solidFill>
                  <a:srgbClr val="212121"/>
                </a:solidFill>
                <a:effectLst/>
                <a:latin typeface="Menlo"/>
              </a:rPr>
              <a:t>y = x/6; </a:t>
            </a:r>
            <a:r>
              <a:rPr lang="en-ZA" sz="1600" b="0" i="0" u="none" strike="noStrike" dirty="0">
                <a:solidFill>
                  <a:srgbClr val="008013"/>
                </a:solidFill>
                <a:effectLst/>
                <a:latin typeface="Menlo"/>
              </a:rPr>
              <a:t>% y has the value 7 </a:t>
            </a:r>
            <a:endParaRPr lang="en-ZA" sz="1600" b="0" i="0" dirty="0">
              <a:solidFill>
                <a:srgbClr val="212121"/>
              </a:solidFill>
              <a:effectLst/>
              <a:latin typeface="Menlo"/>
            </a:endParaRPr>
          </a:p>
          <a:p>
            <a:pPr marL="182563" lvl="1" indent="0">
              <a:buNone/>
            </a:pPr>
            <a:r>
              <a:rPr lang="en-ZA" sz="1600" b="0" i="0" dirty="0">
                <a:solidFill>
                  <a:srgbClr val="212121"/>
                </a:solidFill>
                <a:effectLst/>
                <a:latin typeface="Menlo"/>
              </a:rPr>
              <a:t>x = 3.14; </a:t>
            </a:r>
            <a:r>
              <a:rPr lang="en-ZA" sz="1600" b="0" i="0" u="none" strike="noStrike" dirty="0">
                <a:solidFill>
                  <a:srgbClr val="008013"/>
                </a:solidFill>
                <a:effectLst/>
                <a:latin typeface="Menlo"/>
              </a:rPr>
              <a:t>% y still has the value 7 </a:t>
            </a:r>
            <a:endParaRPr lang="en-ZA" sz="1600" b="0" i="0" dirty="0">
              <a:solidFill>
                <a:srgbClr val="212121"/>
              </a:solidFill>
              <a:effectLst/>
              <a:latin typeface="Menlo"/>
            </a:endParaRPr>
          </a:p>
          <a:p>
            <a:pPr marL="182563" lvl="1" indent="0">
              <a:buNone/>
            </a:pPr>
            <a:r>
              <a:rPr lang="en-ZA" sz="1600" b="0" i="0" dirty="0">
                <a:solidFill>
                  <a:srgbClr val="212121"/>
                </a:solidFill>
                <a:effectLst/>
                <a:latin typeface="Menlo"/>
              </a:rPr>
              <a:t>y = y - 1; </a:t>
            </a:r>
            <a:r>
              <a:rPr lang="en-ZA" sz="1600" b="0" i="0" u="none" strike="noStrike" dirty="0">
                <a:solidFill>
                  <a:srgbClr val="008013"/>
                </a:solidFill>
                <a:effectLst/>
                <a:latin typeface="Menlo"/>
              </a:rPr>
              <a:t>% y is now 6</a:t>
            </a:r>
            <a:endParaRPr lang="en-ZA" sz="1600" b="0" i="0" dirty="0">
              <a:solidFill>
                <a:srgbClr val="212121"/>
              </a:solidFill>
              <a:effectLst/>
              <a:latin typeface="Menlo"/>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15DDAD40-C656-5359-18D6-0E99E9C7D0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32" y="4273860"/>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18165C-C1F5-2D4C-2A08-56177535691C}"/>
              </a:ext>
            </a:extLst>
          </p:cNvPr>
          <p:cNvSpPr/>
          <p:nvPr/>
        </p:nvSpPr>
        <p:spPr>
          <a:xfrm>
            <a:off x="452388" y="283203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and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ZA" sz="1600" b="0" i="0" dirty="0">
                <a:solidFill>
                  <a:srgbClr val="212121"/>
                </a:solidFill>
                <a:effectLst/>
                <a:latin typeface="Helvetica" panose="020B0604020202020204" pitchFamily="34" charset="0"/>
              </a:rPr>
              <a:t>When a computation is carried out but not explicitly assigned to a variable, MATLAB assigns the output to the default variable ans.</a:t>
            </a:r>
          </a:p>
          <a:p>
            <a:pPr marL="0" indent="0">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Run the code using the play button          and see the output:</a:t>
            </a:r>
          </a:p>
          <a:p>
            <a:pPr marL="0" indent="0">
              <a:buNone/>
            </a:pPr>
            <a:endParaRPr lang="en-ZA" sz="1600" b="0" i="0" dirty="0">
              <a:solidFill>
                <a:srgbClr val="212121"/>
              </a:solidFill>
              <a:effectLst/>
              <a:latin typeface="Menlo"/>
            </a:endParaRPr>
          </a:p>
          <a:p>
            <a:pPr marL="182563" indent="0">
              <a:buNone/>
            </a:pPr>
            <a:r>
              <a:rPr lang="en-ZA" sz="1600" b="0" i="0" dirty="0">
                <a:solidFill>
                  <a:srgbClr val="212121"/>
                </a:solidFill>
                <a:effectLst/>
                <a:latin typeface="Menlo"/>
              </a:rPr>
              <a:t>6*7</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Entering just the name of a variable, with no assignment or calculation, returns the current value of that variable: </a:t>
            </a:r>
          </a:p>
          <a:p>
            <a:pPr marL="0" indent="0" algn="ctr">
              <a:buNone/>
            </a:pPr>
            <a:r>
              <a:rPr lang="en-ZA" sz="1600" b="1" i="0" dirty="0">
                <a:solidFill>
                  <a:srgbClr val="212121"/>
                </a:solidFill>
                <a:effectLst/>
                <a:latin typeface="Menlo"/>
              </a:rPr>
              <a:t>x </a:t>
            </a:r>
            <a:endParaRPr lang="en-ZA" sz="1600" b="0" i="0" dirty="0">
              <a:solidFill>
                <a:srgbClr val="212121"/>
              </a:solidFill>
              <a:effectLst/>
              <a:latin typeface="Helvetica" panose="020B0604020202020204" pitchFamily="34" charset="0"/>
            </a:endParaRPr>
          </a:p>
          <a:p>
            <a:pPr marL="0" indent="0" algn="ctr">
              <a:buNone/>
            </a:pPr>
            <a:r>
              <a:rPr lang="en-ZA" sz="1600" b="1" i="0" dirty="0">
                <a:solidFill>
                  <a:srgbClr val="212121"/>
                </a:solidFill>
                <a:effectLst/>
                <a:latin typeface="Menlo"/>
              </a:rPr>
              <a:t>x = </a:t>
            </a:r>
            <a:endParaRPr lang="en-ZA" sz="1600" b="0" i="0" dirty="0">
              <a:solidFill>
                <a:srgbClr val="212121"/>
              </a:solidFill>
              <a:effectLst/>
              <a:latin typeface="Helvetica" panose="020B0604020202020204" pitchFamily="34" charset="0"/>
            </a:endParaRPr>
          </a:p>
          <a:p>
            <a:pPr marL="0" indent="0" algn="ctr">
              <a:buNone/>
            </a:pPr>
            <a:r>
              <a:rPr lang="en-ZA" sz="1600" b="1" i="0" dirty="0">
                <a:solidFill>
                  <a:srgbClr val="212121"/>
                </a:solidFill>
                <a:effectLst/>
                <a:latin typeface="Menlo"/>
              </a:rPr>
              <a:t>                    3.1400</a:t>
            </a: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10E7F0CB-ADBA-3C31-4041-6BBB22AF76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476" y="199267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7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A96DA-2E51-FB17-50A9-2CA9E45500E9}"/>
              </a:ext>
            </a:extLst>
          </p:cNvPr>
          <p:cNvSpPr/>
          <p:nvPr/>
        </p:nvSpPr>
        <p:spPr>
          <a:xfrm>
            <a:off x="460411" y="159840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9672FF28-131C-7B7C-C2F5-6370DD27C21F}"/>
              </a:ext>
            </a:extLst>
          </p:cNvPr>
          <p:cNvSpPr/>
          <p:nvPr/>
        </p:nvSpPr>
        <p:spPr>
          <a:xfrm>
            <a:off x="452388" y="339993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and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0" i="0" dirty="0">
                <a:solidFill>
                  <a:srgbClr val="212121"/>
                </a:solidFill>
                <a:effectLst/>
                <a:latin typeface="Helvetica" panose="020B0604020202020204" pitchFamily="34" charset="0"/>
              </a:rPr>
              <a:t>Run the code and see if the output matches the above: </a:t>
            </a:r>
          </a:p>
          <a:p>
            <a:pPr marL="182563" indent="0">
              <a:buNone/>
            </a:pPr>
            <a:r>
              <a:rPr lang="en-ZA" sz="1600" b="0" i="0" dirty="0">
                <a:solidFill>
                  <a:srgbClr val="212121"/>
                </a:solidFill>
                <a:effectLst/>
                <a:latin typeface="Menlo"/>
              </a:rPr>
              <a:t>x</a:t>
            </a:r>
          </a:p>
          <a:p>
            <a:pPr marL="0" indent="0">
              <a:buNone/>
            </a:pPr>
            <a:br>
              <a:rPr lang="en-ZA" sz="1600" b="0" i="0" dirty="0">
                <a:solidFill>
                  <a:srgbClr val="212121"/>
                </a:solidFill>
                <a:effectLst/>
                <a:latin typeface="Menlo"/>
              </a:rPr>
            </a:br>
            <a:br>
              <a:rPr lang="en-ZA" sz="1600" b="0" i="0" dirty="0">
                <a:solidFill>
                  <a:srgbClr val="212121"/>
                </a:solidFill>
                <a:effectLst/>
                <a:latin typeface="Menlo"/>
              </a:rPr>
            </a:br>
            <a:endParaRPr lang="en-ZA" sz="1600" b="0" i="0" dirty="0">
              <a:solidFill>
                <a:srgbClr val="212121"/>
              </a:solidFill>
              <a:effectLst/>
              <a:latin typeface="Menlo"/>
            </a:endParaRPr>
          </a:p>
          <a:p>
            <a:pPr marL="0" indent="0" algn="l">
              <a:buNone/>
            </a:pPr>
            <a:r>
              <a:rPr lang="en-ZA" sz="1600" b="0" i="0" dirty="0">
                <a:solidFill>
                  <a:srgbClr val="212121"/>
                </a:solidFill>
                <a:effectLst/>
                <a:latin typeface="Helvetica" panose="020B0604020202020204" pitchFamily="34" charset="0"/>
              </a:rPr>
              <a:t>Variables remain in memory until explicitly cleared: </a:t>
            </a:r>
          </a:p>
          <a:p>
            <a:pPr marL="0" indent="0" algn="l">
              <a:buNone/>
            </a:pPr>
            <a:endParaRPr lang="en-ZA" sz="1600" b="0" i="0" dirty="0">
              <a:solidFill>
                <a:srgbClr val="212121"/>
              </a:solidFill>
              <a:effectLst/>
              <a:latin typeface="Helvetica" panose="020B0604020202020204" pitchFamily="34" charset="0"/>
            </a:endParaRPr>
          </a:p>
          <a:p>
            <a:pPr marL="182563" indent="0">
              <a:buNone/>
            </a:pPr>
            <a:r>
              <a:rPr lang="en-ZA" sz="1600" b="0" i="0" dirty="0">
                <a:solidFill>
                  <a:srgbClr val="212121"/>
                </a:solidFill>
                <a:effectLst/>
                <a:latin typeface="Menlo"/>
              </a:rPr>
              <a:t>clear </a:t>
            </a:r>
            <a:r>
              <a:rPr lang="en-ZA" sz="1600" b="0" i="0" u="none" strike="noStrike" dirty="0">
                <a:solidFill>
                  <a:srgbClr val="A709F5"/>
                </a:solidFill>
                <a:effectLst/>
                <a:latin typeface="Menlo"/>
              </a:rPr>
              <a:t>x </a:t>
            </a:r>
            <a:r>
              <a:rPr lang="en-ZA" sz="1600" b="0" i="0" u="none" strike="noStrike" dirty="0">
                <a:solidFill>
                  <a:srgbClr val="008013"/>
                </a:solidFill>
                <a:effectLst/>
                <a:latin typeface="Menlo"/>
              </a:rPr>
              <a:t>% deletes just x </a:t>
            </a:r>
            <a:endParaRPr lang="en-ZA" sz="1600" b="0" i="0" dirty="0">
              <a:solidFill>
                <a:srgbClr val="212121"/>
              </a:solidFill>
              <a:effectLst/>
              <a:latin typeface="Menlo"/>
            </a:endParaRPr>
          </a:p>
          <a:p>
            <a:pPr marL="182563" indent="0">
              <a:buNone/>
            </a:pPr>
            <a:r>
              <a:rPr lang="en-ZA" sz="1600" b="0" i="0" dirty="0">
                <a:solidFill>
                  <a:srgbClr val="212121"/>
                </a:solidFill>
                <a:effectLst/>
                <a:latin typeface="Menlo"/>
              </a:rPr>
              <a:t>clear </a:t>
            </a:r>
            <a:r>
              <a:rPr lang="en-ZA" sz="1600" b="0" i="0" u="none" strike="noStrike" dirty="0">
                <a:solidFill>
                  <a:srgbClr val="008013"/>
                </a:solidFill>
                <a:effectLst/>
                <a:latin typeface="Menlo"/>
              </a:rPr>
              <a:t>% deletes all variables</a:t>
            </a:r>
            <a:endParaRPr lang="en-ZA" sz="1600" b="0" i="0" dirty="0">
              <a:solidFill>
                <a:srgbClr val="212121"/>
              </a:solidFill>
              <a:effectLst/>
              <a:latin typeface="Menlo"/>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1966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Entering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Enter commands at the MATLAB prompt (&gt; &gt;) in the Command Window. MATLAB interprets and executes the command when you press the </a:t>
            </a:r>
            <a:r>
              <a:rPr lang="en-ZA" sz="1600" b="1" i="0" dirty="0">
                <a:solidFill>
                  <a:srgbClr val="212121"/>
                </a:solidFill>
                <a:effectLst/>
                <a:latin typeface="Helvetica" panose="020B0604020202020204" pitchFamily="34" charset="0"/>
              </a:rPr>
              <a:t>Enter </a:t>
            </a:r>
            <a:r>
              <a:rPr lang="en-ZA" sz="1600" b="0" i="0" dirty="0">
                <a:solidFill>
                  <a:srgbClr val="212121"/>
                </a:solidFill>
                <a:effectLst/>
                <a:latin typeface="Helvetica" panose="020B0604020202020204" pitchFamily="34" charset="0"/>
              </a:rPr>
              <a:t>key</a:t>
            </a:r>
            <a:r>
              <a:rPr lang="en-ZA" sz="1600" b="1" i="0" dirty="0">
                <a:solidFill>
                  <a:srgbClr val="212121"/>
                </a:solidFill>
                <a:effectLst/>
                <a:latin typeface="Helvetica" panose="020B0604020202020204" pitchFamily="34" charset="0"/>
              </a:rPr>
              <a:t>:</a:t>
            </a:r>
          </a:p>
          <a:p>
            <a:pPr marL="0" indent="0" algn="ctr">
              <a:buNone/>
            </a:pPr>
            <a:r>
              <a:rPr lang="en-ZA" sz="1600" b="1" i="0" dirty="0">
                <a:solidFill>
                  <a:srgbClr val="212121"/>
                </a:solidFill>
                <a:effectLst/>
                <a:latin typeface="Menlo"/>
              </a:rPr>
              <a:t>&gt;&gt; x = 42 </a:t>
            </a:r>
            <a:endParaRPr lang="en-ZA" sz="1600" b="0" i="0" dirty="0">
              <a:solidFill>
                <a:srgbClr val="212121"/>
              </a:solidFill>
              <a:effectLst/>
              <a:latin typeface="Helvetica" panose="020B0604020202020204" pitchFamily="34" charset="0"/>
            </a:endParaRPr>
          </a:p>
          <a:p>
            <a:pPr marL="0" indent="0" algn="ctr">
              <a:buNone/>
              <a:tabLst>
                <a:tab pos="3859213" algn="l"/>
              </a:tabLst>
            </a:pPr>
            <a:r>
              <a:rPr lang="en-ZA" sz="1600" b="1" dirty="0">
                <a:solidFill>
                  <a:srgbClr val="212121"/>
                </a:solidFill>
                <a:latin typeface="Menlo"/>
              </a:rPr>
              <a:t>      </a:t>
            </a:r>
            <a:r>
              <a:rPr lang="en-ZA" sz="1600" b="1" i="0" dirty="0">
                <a:solidFill>
                  <a:srgbClr val="212121"/>
                </a:solidFill>
                <a:effectLst/>
                <a:latin typeface="Menlo"/>
              </a:rPr>
              <a:t>x = 42</a:t>
            </a:r>
            <a:r>
              <a:rPr lang="en-ZA" sz="1600" b="0" i="0" dirty="0">
                <a:solidFill>
                  <a:srgbClr val="212121"/>
                </a:solidFill>
                <a:effectLst/>
                <a:latin typeface="Menlo"/>
              </a:rPr>
              <a:t> </a:t>
            </a: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If the command generates text output, the output is shown in the Command Window.</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Picture 12" descr="Graphical user interface, text">
            <a:extLst>
              <a:ext uri="{FF2B5EF4-FFF2-40B4-BE49-F238E27FC236}">
                <a16:creationId xmlns:a16="http://schemas.microsoft.com/office/drawing/2014/main" id="{1DC4C198-B127-191C-4833-1FEC4D1F4E9F}"/>
              </a:ext>
            </a:extLst>
          </p:cNvPr>
          <p:cNvPicPr>
            <a:picLocks noChangeAspect="1"/>
          </p:cNvPicPr>
          <p:nvPr/>
        </p:nvPicPr>
        <p:blipFill rotWithShape="1">
          <a:blip r:embed="rId5">
            <a:extLst>
              <a:ext uri="{28A0092B-C50C-407E-A947-70E740481C1C}">
                <a14:useLocalDpi xmlns:a14="http://schemas.microsoft.com/office/drawing/2010/main" val="0"/>
              </a:ext>
            </a:extLst>
          </a:blip>
          <a:srcRect t="5159"/>
          <a:stretch/>
        </p:blipFill>
        <p:spPr>
          <a:xfrm>
            <a:off x="1372423" y="2928947"/>
            <a:ext cx="6399153" cy="3414289"/>
          </a:xfrm>
          <a:prstGeom prst="rect">
            <a:avLst/>
          </a:prstGeom>
        </p:spPr>
      </p:pic>
    </p:spTree>
    <p:extLst>
      <p:ext uri="{BB962C8B-B14F-4D97-AF65-F5344CB8AC3E}">
        <p14:creationId xmlns:p14="http://schemas.microsoft.com/office/powerpoint/2010/main" val="300616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9A819B-28FD-A7BB-1670-4FBCBBD51212}"/>
              </a:ext>
            </a:extLst>
          </p:cNvPr>
          <p:cNvSpPr/>
          <p:nvPr/>
        </p:nvSpPr>
        <p:spPr>
          <a:xfrm>
            <a:off x="460407" y="513087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C7E04D89-46DA-3FCF-BA4B-F06683D52E09}"/>
              </a:ext>
            </a:extLst>
          </p:cNvPr>
          <p:cNvSpPr/>
          <p:nvPr/>
        </p:nvSpPr>
        <p:spPr>
          <a:xfrm>
            <a:off x="452388" y="285128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Entering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A semicolon (;) at the end of a command suppresses any output, although the command is still executed:</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Enter the command below in the command window, do you see the output?</a:t>
            </a:r>
          </a:p>
          <a:p>
            <a:pPr marL="0" indent="0" algn="just">
              <a:buNone/>
            </a:pPr>
            <a:endParaRPr lang="en-ZA" sz="1600" b="0" i="0" dirty="0">
              <a:solidFill>
                <a:srgbClr val="212121"/>
              </a:solidFill>
              <a:effectLst/>
              <a:latin typeface="Menlo"/>
            </a:endParaRPr>
          </a:p>
          <a:p>
            <a:pPr marL="0" indent="0" algn="just">
              <a:buNone/>
              <a:tabLst>
                <a:tab pos="182563" algn="l"/>
              </a:tabLst>
            </a:pPr>
            <a:r>
              <a:rPr lang="en-ZA" sz="1600" b="0" i="0" dirty="0">
                <a:solidFill>
                  <a:srgbClr val="212121"/>
                </a:solidFill>
                <a:effectLst/>
                <a:latin typeface="Consolas" panose="020B0609020204030204" pitchFamily="49" charset="0"/>
              </a:rPr>
              <a:t>	y = 3.14;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1" i="0" dirty="0">
                <a:solidFill>
                  <a:srgbClr val="212121"/>
                </a:solidFill>
                <a:effectLst/>
                <a:latin typeface="Helvetica" panose="020B0604020202020204" pitchFamily="34" charset="0"/>
              </a:rPr>
              <a:t>Note</a:t>
            </a:r>
            <a:r>
              <a:rPr lang="en-ZA" sz="1600" b="0" i="0" dirty="0">
                <a:solidFill>
                  <a:srgbClr val="212121"/>
                </a:solidFill>
                <a:effectLst/>
                <a:latin typeface="Helvetica" panose="020B0604020202020204" pitchFamily="34" charset="0"/>
              </a:rPr>
              <a:t> MATLAB is case sensitive: </a:t>
            </a:r>
            <a:r>
              <a:rPr lang="en-ZA" sz="1600" b="1" i="0" dirty="0">
                <a:solidFill>
                  <a:srgbClr val="212121"/>
                </a:solidFill>
                <a:effectLst/>
                <a:latin typeface="Menlo"/>
              </a:rPr>
              <a:t>name</a:t>
            </a:r>
            <a:r>
              <a:rPr lang="en-ZA" sz="1600" b="0" i="0" dirty="0">
                <a:solidFill>
                  <a:srgbClr val="212121"/>
                </a:solidFill>
                <a:effectLst/>
                <a:latin typeface="Helvetica" panose="020B0604020202020204" pitchFamily="34" charset="0"/>
              </a:rPr>
              <a:t> is not the same as </a:t>
            </a:r>
            <a:r>
              <a:rPr lang="en-ZA" sz="1600" b="1" i="0" dirty="0">
                <a:solidFill>
                  <a:srgbClr val="212121"/>
                </a:solidFill>
                <a:effectLst/>
                <a:latin typeface="Menlo"/>
              </a:rPr>
              <a:t>Name</a:t>
            </a:r>
            <a:r>
              <a:rPr lang="en-ZA" sz="1600" b="0" i="0" dirty="0">
                <a:solidFill>
                  <a:srgbClr val="212121"/>
                </a:solidFill>
                <a:effectLst/>
                <a:latin typeface="Helvetica" panose="020B0604020202020204" pitchFamily="34" charset="0"/>
              </a:rPr>
              <a:t> or </a:t>
            </a:r>
            <a:r>
              <a:rPr lang="en-ZA" sz="1600" b="1" i="0" dirty="0">
                <a:solidFill>
                  <a:srgbClr val="212121"/>
                </a:solidFill>
                <a:effectLst/>
                <a:latin typeface="Menlo"/>
              </a:rPr>
              <a:t>NAME</a:t>
            </a:r>
            <a:r>
              <a:rPr lang="en-ZA" sz="1600" b="0" i="0" dirty="0">
                <a:solidFill>
                  <a:srgbClr val="212121"/>
                </a:solidFill>
                <a:effectLst/>
                <a:latin typeface="Helvetica" panose="020B0604020202020204" pitchFamily="34" charset="0"/>
              </a:rPr>
              <a:t>. </a:t>
            </a:r>
          </a:p>
          <a:p>
            <a:pPr marL="0" indent="0" algn="just">
              <a:buNone/>
            </a:pPr>
            <a:endParaRPr lang="en-ZA" sz="1600" dirty="0">
              <a:solidFill>
                <a:srgbClr val="212121"/>
              </a:solidFill>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Enter the command below in the command window, do you see that there was an additional variable “Y” that was created? </a:t>
            </a:r>
          </a:p>
          <a:p>
            <a:pPr marL="0" indent="0" algn="just">
              <a:buNone/>
            </a:pPr>
            <a:endParaRPr lang="en-ZA" sz="1600" b="0" i="0" dirty="0">
              <a:solidFill>
                <a:srgbClr val="212121"/>
              </a:solidFill>
              <a:effectLst/>
              <a:latin typeface="Helvetica" panose="020B0604020202020204" pitchFamily="34" charset="0"/>
            </a:endParaRPr>
          </a:p>
          <a:p>
            <a:pPr marL="0" indent="0" algn="just">
              <a:buNone/>
              <a:tabLst>
                <a:tab pos="182563" algn="l"/>
              </a:tabLst>
            </a:pPr>
            <a:r>
              <a:rPr lang="en-ZA" sz="1600" b="0" i="0" dirty="0">
                <a:solidFill>
                  <a:srgbClr val="212121"/>
                </a:solidFill>
                <a:effectLst/>
                <a:latin typeface="Consolas" panose="020B0609020204030204" pitchFamily="49" charset="0"/>
              </a:rPr>
              <a:t>	Y = 3.14;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This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is different from the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we defined previously.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43778C4D-5A57-F3BF-6C49-839188105D0F}"/>
              </a:ext>
            </a:extLst>
          </p:cNvPr>
          <p:cNvPicPr>
            <a:picLocks noChangeAspect="1"/>
          </p:cNvPicPr>
          <p:nvPr/>
        </p:nvPicPr>
        <p:blipFill>
          <a:blip r:embed="rId5"/>
          <a:stretch>
            <a:fillRect/>
          </a:stretch>
        </p:blipFill>
        <p:spPr>
          <a:xfrm>
            <a:off x="551650" y="1864385"/>
            <a:ext cx="567000" cy="540000"/>
          </a:xfrm>
          <a:prstGeom prst="rect">
            <a:avLst/>
          </a:prstGeom>
        </p:spPr>
      </p:pic>
    </p:spTree>
    <p:extLst>
      <p:ext uri="{BB962C8B-B14F-4D97-AF65-F5344CB8AC3E}">
        <p14:creationId xmlns:p14="http://schemas.microsoft.com/office/powerpoint/2010/main" val="415588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Entering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0" i="0" dirty="0">
                <a:solidFill>
                  <a:srgbClr val="212121"/>
                </a:solidFill>
                <a:effectLst/>
                <a:latin typeface="Helvetica" panose="020B0604020202020204" pitchFamily="34" charset="0"/>
              </a:rPr>
              <a:t>This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is different from the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we defined previously.</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Although the Command Window shows a record of the commands issued and the output returned, this record is not editable: only the current line can be edited. </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Several keyboard shortcuts are available to assist in entering commands: </a:t>
            </a:r>
          </a:p>
          <a:p>
            <a:pPr marL="0" indent="0" algn="l">
              <a:buNone/>
            </a:pPr>
            <a:endParaRPr lang="en-ZA" sz="1600" b="1" i="0" dirty="0">
              <a:solidFill>
                <a:srgbClr val="212121"/>
              </a:solidFill>
              <a:effectLst/>
              <a:latin typeface="Helvetica" panose="020B0604020202020204" pitchFamily="34" charset="0"/>
            </a:endParaRPr>
          </a:p>
          <a:p>
            <a:pPr marL="0" indent="0" algn="l">
              <a:buNone/>
            </a:pPr>
            <a:r>
              <a:rPr lang="en-ZA" sz="1600" b="1" i="0" dirty="0">
                <a:solidFill>
                  <a:srgbClr val="212121"/>
                </a:solidFill>
                <a:effectLst/>
                <a:latin typeface="Helvetica" panose="020B0604020202020204" pitchFamily="34" charset="0"/>
              </a:rPr>
              <a:t>Home</a:t>
            </a:r>
            <a:r>
              <a:rPr lang="en-ZA" sz="1600" b="0" i="0" dirty="0">
                <a:solidFill>
                  <a:srgbClr val="212121"/>
                </a:solidFill>
                <a:effectLst/>
                <a:latin typeface="Helvetica" panose="020B0604020202020204" pitchFamily="34" charset="0"/>
              </a:rPr>
              <a:t>, </a:t>
            </a:r>
            <a:r>
              <a:rPr lang="en-ZA" sz="1600" b="1" i="0" dirty="0">
                <a:solidFill>
                  <a:srgbClr val="212121"/>
                </a:solidFill>
                <a:effectLst/>
                <a:latin typeface="Helvetica" panose="020B0604020202020204" pitchFamily="34" charset="0"/>
              </a:rPr>
              <a:t>End  	</a:t>
            </a:r>
            <a:r>
              <a:rPr lang="en-ZA" sz="1600" b="0" i="0" dirty="0">
                <a:solidFill>
                  <a:srgbClr val="212121"/>
                </a:solidFill>
                <a:effectLst/>
                <a:latin typeface="Helvetica" panose="020B0604020202020204" pitchFamily="34" charset="0"/>
              </a:rPr>
              <a:t>Move to the beginning, end of an expression </a:t>
            </a:r>
          </a:p>
          <a:p>
            <a:pPr marL="0" indent="0" algn="l">
              <a:buNone/>
            </a:pPr>
            <a:r>
              <a:rPr lang="en-ZA" sz="1600" b="1" i="0" dirty="0">
                <a:solidFill>
                  <a:srgbClr val="212121"/>
                </a:solidFill>
                <a:effectLst/>
                <a:latin typeface="Helvetica" panose="020B0604020202020204" pitchFamily="34" charset="0"/>
              </a:rPr>
              <a:t>↑</a:t>
            </a:r>
            <a:r>
              <a:rPr lang="en-ZA" sz="1600" b="0" i="0" dirty="0">
                <a:solidFill>
                  <a:srgbClr val="212121"/>
                </a:solidFill>
                <a:effectLst/>
                <a:latin typeface="Helvetica" panose="020B0604020202020204" pitchFamily="34" charset="0"/>
              </a:rPr>
              <a:t>, </a:t>
            </a:r>
            <a:r>
              <a:rPr lang="en-ZA" sz="1600" b="1"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rPr>
              <a:t>Scroll through previous commands </a:t>
            </a:r>
          </a:p>
          <a:p>
            <a:pPr marL="0" indent="0" algn="l">
              <a:buNone/>
            </a:pPr>
            <a:r>
              <a:rPr lang="en-ZA" sz="1600" b="1" i="0" dirty="0">
                <a:solidFill>
                  <a:srgbClr val="212121"/>
                </a:solidFill>
                <a:effectLst/>
                <a:latin typeface="Helvetica" panose="020B0604020202020204" pitchFamily="34" charset="0"/>
              </a:rPr>
              <a:t>Esc  		</a:t>
            </a:r>
            <a:r>
              <a:rPr lang="en-ZA" sz="1600" b="0" i="0" dirty="0">
                <a:solidFill>
                  <a:srgbClr val="212121"/>
                </a:solidFill>
                <a:effectLst/>
                <a:latin typeface="Helvetica" panose="020B0604020202020204" pitchFamily="34" charset="0"/>
              </a:rPr>
              <a:t>Deletes the expression at the prompt </a:t>
            </a:r>
          </a:p>
          <a:p>
            <a:pPr marL="0" indent="0" algn="l">
              <a:buNone/>
            </a:pPr>
            <a:r>
              <a:rPr lang="en-ZA" sz="1600" b="1" i="0" dirty="0">
                <a:solidFill>
                  <a:srgbClr val="212121"/>
                </a:solidFill>
                <a:effectLst/>
                <a:latin typeface="Helvetica" panose="020B0604020202020204" pitchFamily="34" charset="0"/>
              </a:rPr>
              <a:t>Tab  		</a:t>
            </a:r>
            <a:r>
              <a:rPr lang="en-ZA" sz="1600" b="0" i="0" dirty="0">
                <a:solidFill>
                  <a:srgbClr val="212121"/>
                </a:solidFill>
                <a:effectLst/>
                <a:latin typeface="Helvetica" panose="020B0604020202020204" pitchFamily="34" charset="0"/>
              </a:rPr>
              <a:t>Displays commands that complete a partial expression </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Useful commands for managing the Command Window are: </a:t>
            </a:r>
          </a:p>
          <a:p>
            <a:pPr marL="0" indent="0" algn="l">
              <a:buNone/>
              <a:tabLst>
                <a:tab pos="981075" algn="l"/>
              </a:tabLst>
            </a:pPr>
            <a:r>
              <a:rPr lang="en-ZA" sz="1600" b="1" i="0" dirty="0" err="1">
                <a:solidFill>
                  <a:srgbClr val="212121"/>
                </a:solidFill>
                <a:effectLst/>
                <a:latin typeface="Menlo"/>
              </a:rPr>
              <a:t>clc</a:t>
            </a: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Menlo"/>
              </a:rPr>
              <a:t>Clears the Command Window </a:t>
            </a:r>
            <a:endParaRPr lang="en-ZA" sz="1600" b="0" i="0" dirty="0">
              <a:solidFill>
                <a:srgbClr val="212121"/>
              </a:solidFill>
              <a:effectLst/>
              <a:latin typeface="Helvetica" panose="020B0604020202020204" pitchFamily="34" charset="0"/>
            </a:endParaRPr>
          </a:p>
          <a:p>
            <a:pPr marL="0" indent="0" algn="l">
              <a:buNone/>
              <a:tabLst>
                <a:tab pos="981075" algn="l"/>
                <a:tab pos="1433513" algn="l"/>
              </a:tabLst>
            </a:pPr>
            <a:r>
              <a:rPr lang="en-ZA" sz="1600" b="1" i="0" dirty="0">
                <a:solidFill>
                  <a:srgbClr val="212121"/>
                </a:solidFill>
                <a:effectLst/>
                <a:latin typeface="Menlo"/>
              </a:rPr>
              <a:t>home</a:t>
            </a:r>
            <a:r>
              <a:rPr lang="en-ZA" sz="1600" b="0" i="0" dirty="0">
                <a:solidFill>
                  <a:srgbClr val="212121"/>
                </a:solidFill>
                <a:effectLst/>
                <a:latin typeface="Menlo"/>
              </a:rPr>
              <a:t>  	Moves the prompt to the top of the Command Window (without clearing commands)</a:t>
            </a: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65923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6329</TotalTime>
  <Words>1128</Words>
  <Application>Microsoft Office PowerPoint</Application>
  <PresentationFormat>On-screen Show (4:3)</PresentationFormat>
  <Paragraphs>171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Consolas</vt:lpstr>
      <vt:lpstr>Helvetica</vt:lpstr>
      <vt:lpstr>Menlo</vt:lpstr>
      <vt:lpstr>Symbol</vt:lpstr>
      <vt:lpstr>Office Theme</vt:lpstr>
      <vt:lpstr>Fundamentals </vt:lpstr>
      <vt:lpstr>Table of Contents</vt:lpstr>
      <vt:lpstr>What we've covered this week in Part 3</vt:lpstr>
      <vt:lpstr>Variables and Commands</vt:lpstr>
      <vt:lpstr>Variables and Commands</vt:lpstr>
      <vt:lpstr>Variables and Commands</vt:lpstr>
      <vt:lpstr>Entering Commands</vt:lpstr>
      <vt:lpstr>Entering Commands</vt:lpstr>
      <vt:lpstr>Entering Commands</vt:lpstr>
      <vt:lpstr>The Command History</vt:lpstr>
      <vt:lpstr>The Command History</vt:lpstr>
      <vt:lpstr>Variables in the Base Workspace</vt:lpstr>
      <vt:lpstr>What we've covered this week in Part 4</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1315</cp:revision>
  <dcterms:created xsi:type="dcterms:W3CDTF">2023-05-01T18:31:50Z</dcterms:created>
  <dcterms:modified xsi:type="dcterms:W3CDTF">2023-05-23T11:07:47Z</dcterms:modified>
</cp:coreProperties>
</file>