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7" r:id="rId5"/>
    <p:sldId id="293" r:id="rId6"/>
    <p:sldId id="291" r:id="rId7"/>
    <p:sldId id="292" r:id="rId8"/>
    <p:sldId id="283" r:id="rId9"/>
    <p:sldId id="294" r:id="rId10"/>
    <p:sldId id="288" r:id="rId11"/>
    <p:sldId id="296" r:id="rId12"/>
    <p:sldId id="289" r:id="rId13"/>
    <p:sldId id="295" r:id="rId14"/>
    <p:sldId id="271" r:id="rId15"/>
    <p:sldId id="29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6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hyperlink" Target="#H_BA94C459"/><Relationship Id="rId18" Type="http://schemas.openxmlformats.org/officeDocument/2006/relationships/image" Target="../media/image4.svg"/><Relationship Id="rId3" Type="http://schemas.openxmlformats.org/officeDocument/2006/relationships/hyperlink" Target="#H_0A21391D"/><Relationship Id="rId7" Type="http://schemas.openxmlformats.org/officeDocument/2006/relationships/hyperlink" Target="#H_2E10E09C"/><Relationship Id="rId12" Type="http://schemas.openxmlformats.org/officeDocument/2006/relationships/slide" Target="slide12.xml"/><Relationship Id="rId17" Type="http://schemas.openxmlformats.org/officeDocument/2006/relationships/image" Target="../media/image3.png"/><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hyperlink" Target="#H_4B5B68B3"/><Relationship Id="rId5" Type="http://schemas.openxmlformats.org/officeDocument/2006/relationships/hyperlink" Target="#H_8FD72B2F"/><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hyperlink" Target="#H_CE034644"/><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s://www.mathworks.com/products/matlab/live-script-gallery.html" TargetMode="External"/><Relationship Id="rId7" Type="http://schemas.openxmlformats.org/officeDocument/2006/relationships/image" Target="../media/image5.png"/><Relationship Id="rId2" Type="http://schemas.openxmlformats.org/officeDocument/2006/relationships/hyperlink" Target="https://www.mathworks.com/videos/using-the-live-editor-117940.html?s_tid=vid_pers_recs"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Providing Documentation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Code files should contain nonexecutable text and other supporting items that explain the code. The Live Editor lets you add formatted text, hyperlinks, images, and equations to enhance the readability of your MATLAB code and create a presentable, interactive document to share with others.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add nonexecutable text in a Live Script by clicking </a:t>
            </a:r>
            <a:r>
              <a:rPr lang="en-ZA" sz="1600" b="1" i="0" dirty="0">
                <a:solidFill>
                  <a:srgbClr val="212121"/>
                </a:solidFill>
                <a:effectLst/>
                <a:latin typeface="Helvetica" panose="020B0604020202020204" pitchFamily="34" charset="0"/>
              </a:rPr>
              <a:t>Text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Text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To return to entering code, you can click the </a:t>
            </a:r>
            <a:r>
              <a:rPr lang="en-ZA" sz="1600" b="1" i="0" dirty="0">
                <a:solidFill>
                  <a:srgbClr val="212121"/>
                </a:solidFill>
                <a:effectLst/>
                <a:latin typeface="Helvetica" panose="020B0604020202020204" pitchFamily="34" charset="0"/>
              </a:rPr>
              <a:t>Code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Code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You can press </a:t>
            </a:r>
            <a:r>
              <a:rPr lang="en-ZA" sz="1600" b="1" i="0" dirty="0" err="1">
                <a:solidFill>
                  <a:srgbClr val="212121"/>
                </a:solidFill>
                <a:effectLst/>
                <a:latin typeface="Helvetica" panose="020B0604020202020204" pitchFamily="34" charset="0"/>
              </a:rPr>
              <a:t>Alt</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Enter</a:t>
            </a:r>
            <a:r>
              <a:rPr lang="en-ZA" sz="1600" b="1"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rPr>
              <a:t>to toggle between entering code and text.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Formatting text in a Live Script is like formatting text in a word processor. Use the controls in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to make text bold, italic, underlined, or monospaced, or to add headings, titles, and bulleted or numbered lists.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The </a:t>
            </a:r>
            <a:r>
              <a:rPr lang="en-ZA" sz="1600" b="1" i="0" dirty="0">
                <a:solidFill>
                  <a:srgbClr val="212121"/>
                </a:solidFill>
                <a:effectLst/>
                <a:latin typeface="Helvetica" panose="020B0604020202020204" pitchFamily="34" charset="0"/>
              </a:rPr>
              <a:t>Insert </a:t>
            </a:r>
            <a:r>
              <a:rPr lang="en-ZA" sz="1600" b="0" i="0" dirty="0">
                <a:solidFill>
                  <a:srgbClr val="212121"/>
                </a:solidFill>
                <a:effectLst/>
                <a:latin typeface="Helvetica" panose="020B0604020202020204" pitchFamily="34" charset="0"/>
              </a:rPr>
              <a:t>tab also contains buttons to insert equations, images, and hyperlinks. When you insert one of these items, MATLAB places the item on a new text line directly below the selected line.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5588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Providing Documentation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Equations can be inserted by using an interactive equation editor, or by entering a LaTeX equation. Only text lines can contain equations.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may want to include text within block of code so you can keep related lines of code together in a single code block. Text following a percent sign (%) is a </a:t>
            </a:r>
            <a:r>
              <a:rPr lang="en-ZA" sz="1600" b="0" i="1" dirty="0">
                <a:solidFill>
                  <a:srgbClr val="212121"/>
                </a:solidFill>
                <a:effectLst/>
                <a:latin typeface="Helvetica" panose="020B0604020202020204" pitchFamily="34" charset="0"/>
              </a:rPr>
              <a:t>comment</a:t>
            </a:r>
            <a:r>
              <a:rPr lang="en-ZA" sz="1600" b="0" i="0" dirty="0">
                <a:solidFill>
                  <a:srgbClr val="212121"/>
                </a:solidFill>
                <a:effectLst/>
                <a:latin typeface="Helvetica" panose="020B0604020202020204" pitchFamily="34" charset="0"/>
              </a:rPr>
              <a:t>, or nonexecutable code. Comments can appear on lines by themselves, or they can be appended to the end of a line of code.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2" name="Picture 11" descr="A picture containing timeline">
            <a:extLst>
              <a:ext uri="{FF2B5EF4-FFF2-40B4-BE49-F238E27FC236}">
                <a16:creationId xmlns:a16="http://schemas.microsoft.com/office/drawing/2014/main" id="{0F5B396C-398D-D5DB-FD65-E8F03AD77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692" y="3090094"/>
            <a:ext cx="5664261" cy="3132000"/>
          </a:xfrm>
          <a:prstGeom prst="rect">
            <a:avLst/>
          </a:prstGeom>
        </p:spPr>
      </p:pic>
    </p:spTree>
    <p:extLst>
      <p:ext uri="{BB962C8B-B14F-4D97-AF65-F5344CB8AC3E}">
        <p14:creationId xmlns:p14="http://schemas.microsoft.com/office/powerpoint/2010/main" val="400058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MATLAB Code Files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Sometimes it is advantageous to save your MATLAB scripts as plain text files. For example, when interfacing with external tools that are designed to work with text files, such as some source control software.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In these cases, MATLAB scripts can be saved as MATLAB code files which have the extension .m. Like Live Scripts, these code files allow users to run, edit, and share their code. Many of the features of live scripts, such as code sections, may be used in MATLAB code files, unlike Live Scripts however the output of the code is not saved inside the code file.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6592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MATLAB Code Files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To convert a Live Script to a MATLAB code file by clicking </a:t>
            </a:r>
            <a:r>
              <a:rPr lang="en-ZA" sz="1600" b="1" i="0" dirty="0">
                <a:solidFill>
                  <a:srgbClr val="212121"/>
                </a:solidFill>
                <a:effectLst/>
                <a:latin typeface="Helvetica" panose="020B0604020202020204" pitchFamily="34" charset="0"/>
              </a:rPr>
              <a:t>Save &gt; Save As... </a:t>
            </a:r>
            <a:r>
              <a:rPr lang="en-ZA" sz="1600" b="0" i="0" dirty="0">
                <a:solidFill>
                  <a:srgbClr val="212121"/>
                </a:solidFill>
                <a:effectLst/>
                <a:latin typeface="Helvetica" panose="020B0604020202020204" pitchFamily="34" charset="0"/>
              </a:rPr>
              <a:t>and selecting </a:t>
            </a:r>
            <a:r>
              <a:rPr lang="en-ZA" sz="1600" b="1" i="0" dirty="0">
                <a:solidFill>
                  <a:srgbClr val="212121"/>
                </a:solidFill>
                <a:effectLst/>
                <a:latin typeface="Helvetica" panose="020B0604020202020204" pitchFamily="34" charset="0"/>
              </a:rPr>
              <a:t>MATLAB Code File (*.m) </a:t>
            </a:r>
            <a:r>
              <a:rPr lang="en-ZA" sz="1600" b="0" i="0" dirty="0">
                <a:solidFill>
                  <a:srgbClr val="212121"/>
                </a:solidFill>
                <a:effectLst/>
                <a:latin typeface="Helvetica" panose="020B0604020202020204" pitchFamily="34" charset="0"/>
              </a:rPr>
              <a:t>from the </a:t>
            </a:r>
            <a:r>
              <a:rPr lang="en-ZA" sz="1600" b="1" i="0" dirty="0">
                <a:solidFill>
                  <a:srgbClr val="212121"/>
                </a:solidFill>
                <a:effectLst/>
                <a:latin typeface="Helvetica" panose="020B0604020202020204" pitchFamily="34" charset="0"/>
              </a:rPr>
              <a:t>Save as Type: </a:t>
            </a:r>
            <a:r>
              <a:rPr lang="en-ZA" sz="1600" b="0" i="0" dirty="0">
                <a:solidFill>
                  <a:srgbClr val="212121"/>
                </a:solidFill>
                <a:effectLst/>
                <a:latin typeface="Helvetica" panose="020B0604020202020204" pitchFamily="34" charset="0"/>
              </a:rPr>
              <a:t>menu.</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Picture 10" descr="Graphical user interface, application, Word">
            <a:extLst>
              <a:ext uri="{FF2B5EF4-FFF2-40B4-BE49-F238E27FC236}">
                <a16:creationId xmlns:a16="http://schemas.microsoft.com/office/drawing/2014/main" id="{E7EA4A3B-A6F1-DD03-C96C-443CD8B0A0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63" y="2503798"/>
            <a:ext cx="8600319" cy="2700000"/>
          </a:xfrm>
          <a:prstGeom prst="rect">
            <a:avLst/>
          </a:prstGeom>
        </p:spPr>
      </p:pic>
    </p:spTree>
    <p:extLst>
      <p:ext uri="{BB962C8B-B14F-4D97-AF65-F5344CB8AC3E}">
        <p14:creationId xmlns:p14="http://schemas.microsoft.com/office/powerpoint/2010/main" val="139916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6</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6 we learnt about:</a:t>
            </a:r>
          </a:p>
          <a:p>
            <a:pPr lvl="1"/>
            <a:r>
              <a:rPr lang="en-ZA" sz="1600" dirty="0">
                <a:solidFill>
                  <a:srgbClr val="212121"/>
                </a:solidFill>
                <a:latin typeface="Helvetica" panose="020B0604020202020204" pitchFamily="34" charset="0"/>
              </a:rPr>
              <a:t>Live Scripts</a:t>
            </a:r>
          </a:p>
          <a:p>
            <a:pPr lvl="1"/>
            <a:r>
              <a:rPr lang="en-ZA" sz="1600" dirty="0">
                <a:solidFill>
                  <a:srgbClr val="212121"/>
                </a:solidFill>
                <a:latin typeface="Helvetica" panose="020B0604020202020204" pitchFamily="34" charset="0"/>
              </a:rPr>
              <a:t>Code sections </a:t>
            </a:r>
          </a:p>
          <a:p>
            <a:pPr lvl="1"/>
            <a:r>
              <a:rPr lang="en-ZA" sz="1600" dirty="0">
                <a:solidFill>
                  <a:srgbClr val="212121"/>
                </a:solidFill>
                <a:latin typeface="Helvetica" panose="020B0604020202020204" pitchFamily="34" charset="0"/>
              </a:rPr>
              <a:t>Providing documentation</a:t>
            </a:r>
          </a:p>
          <a:p>
            <a:pPr lvl="1"/>
            <a:r>
              <a:rPr lang="en-ZA" sz="1600" dirty="0">
                <a:solidFill>
                  <a:srgbClr val="212121"/>
                </a:solidFill>
                <a:latin typeface="Helvetica" panose="020B0604020202020204" pitchFamily="34" charset="0"/>
              </a:rPr>
              <a:t>MATLAB code files </a:t>
            </a:r>
          </a:p>
          <a:p>
            <a:pPr lvl="1"/>
            <a:endParaRPr lang="en-ZA" sz="1600" b="0" i="0" dirty="0">
              <a:solidFill>
                <a:srgbClr val="212121"/>
              </a:solidFill>
              <a:effectLst/>
              <a:latin typeface="Helvetica" panose="020B0604020202020204" pitchFamily="34" charset="0"/>
            </a:endParaRPr>
          </a:p>
          <a:p>
            <a:pPr lvl="1"/>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Week_1_Part_6_Fundamentals.mlx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a:effectLst/>
                <a:latin typeface="Helvetica" panose="020B0604020202020204" pitchFamily="34" charset="0"/>
                <a:ea typeface="Times New Roman" panose="02020603050405020304" pitchFamily="18" charset="0"/>
                <a:cs typeface="Times New Roman" panose="02020603050405020304" pitchFamily="18" charset="0"/>
              </a:rPr>
              <a:t>Copyright </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sldjump"/>
              </a:rPr>
              <a:t>What we've covered this week in Part 5</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hlinkClick r:id="rId4" action="ppaction://hlinksldjump"/>
              </a:rPr>
              <a:t>The MATLAB Live Editor</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sldjump"/>
              </a:rPr>
              <a:t>Live Scripts</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Code Sections</a:t>
            </a:r>
            <a:br>
              <a:rPr lang="en-ZA" sz="2000" b="0" i="0" dirty="0">
                <a:solidFill>
                  <a:srgbClr val="212121"/>
                </a:solidFill>
                <a:effectLst/>
                <a:latin typeface="Helvetica" panose="020B0604020202020204" pitchFamily="34" charset="0"/>
                <a:hlinkClick r:id="rId9"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0" action="ppaction://hlinksldjump"/>
              </a:rPr>
              <a:t>Providing Documentation</a:t>
            </a:r>
            <a:br>
              <a:rPr lang="en-ZA" sz="2000" b="0" i="0" dirty="0">
                <a:solidFill>
                  <a:srgbClr val="212121"/>
                </a:solidFill>
                <a:effectLst/>
                <a:latin typeface="Helvetica" panose="020B0604020202020204" pitchFamily="34" charset="0"/>
                <a:hlinkClick r:id="rId11"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2" action="ppaction://hlinksldjump"/>
              </a:rPr>
              <a:t>MATLAB Code Files</a:t>
            </a:r>
            <a:br>
              <a:rPr lang="en-ZA" sz="2000" b="0" i="0" dirty="0">
                <a:solidFill>
                  <a:srgbClr val="212121"/>
                </a:solidFill>
                <a:effectLst/>
                <a:latin typeface="Helvetica" panose="020B0604020202020204" pitchFamily="34" charset="0"/>
                <a:hlinkClick r:id="rId13" action="ppaction://hlinkfile"/>
              </a:rPr>
            </a:br>
            <a:r>
              <a:rPr lang="en-ZA" sz="2000" b="0" i="0" dirty="0">
                <a:solidFill>
                  <a:srgbClr val="212121"/>
                </a:solidFill>
                <a:effectLst/>
                <a:latin typeface="Helvetica" panose="020B0604020202020204" pitchFamily="34" charset="0"/>
                <a:hlinkClick r:id="rId14" action="ppaction://hlinksldjump"/>
              </a:rPr>
              <a:t>What we've covered this week in Part 6</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5"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6"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5</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5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Arithmetic operations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Introduction to operator precedence</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Making use of built-in Mathematical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C67C38-3041-A094-22D7-5B3C0ADF0A8A}"/>
              </a:ext>
            </a:extLst>
          </p:cNvPr>
          <p:cNvSpPr/>
          <p:nvPr/>
        </p:nvSpPr>
        <p:spPr>
          <a:xfrm>
            <a:off x="452388" y="5103606"/>
            <a:ext cx="8229600" cy="12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MATLAB Live Editor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2"/>
              </a:rPr>
              <a:t>Using the Live Editor Video</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2"/>
              </a:rPr>
              <a:t>How to Use Live Editor Controls Video</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3"/>
              </a:rPr>
              <a:t>Live script Examples You Can Run</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After selecting commands in the Command History, right-clicking displays a context menu. When you choose </a:t>
            </a:r>
            <a:r>
              <a:rPr lang="en-ZA" sz="1600" b="1" i="0" dirty="0">
                <a:solidFill>
                  <a:srgbClr val="212121"/>
                </a:solidFill>
                <a:effectLst/>
                <a:latin typeface="Helvetica" panose="020B0604020202020204" pitchFamily="34" charset="0"/>
              </a:rPr>
              <a:t>Create Live Script </a:t>
            </a:r>
            <a:r>
              <a:rPr lang="en-ZA" sz="1600" b="0" i="0" dirty="0">
                <a:solidFill>
                  <a:srgbClr val="212121"/>
                </a:solidFill>
                <a:effectLst/>
                <a:latin typeface="Helvetica" panose="020B0604020202020204" pitchFamily="34" charset="0"/>
              </a:rPr>
              <a:t>from the context menu, the selected commands are copied into a new Live Script file in the MATLAB Live Editor.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The Live Editor is used to write, edit, run, and share MATLAB Live Scripts, which are sequences of MATLAB commands together with embedded output, formatted text, equations, and images. Live scripts have a .mlx extension.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open the Live Editor and begin a new file by selecting </a:t>
            </a:r>
            <a:r>
              <a:rPr lang="en-ZA" sz="1600" b="1" i="0" dirty="0">
                <a:solidFill>
                  <a:srgbClr val="212121"/>
                </a:solidFill>
                <a:effectLst/>
                <a:latin typeface="Helvetica" panose="020B0604020202020204" pitchFamily="34" charset="0"/>
              </a:rPr>
              <a:t>New &gt; Live Script </a:t>
            </a:r>
            <a:r>
              <a:rPr lang="en-ZA" sz="1600" b="0" i="0" dirty="0">
                <a:solidFill>
                  <a:srgbClr val="212121"/>
                </a:solidFill>
                <a:effectLst/>
                <a:latin typeface="Helvetica" panose="020B0604020202020204" pitchFamily="34" charset="0"/>
              </a:rPr>
              <a:t>in the </a:t>
            </a:r>
            <a:r>
              <a:rPr lang="en-ZA" sz="1600" b="1" i="0" dirty="0">
                <a:solidFill>
                  <a:srgbClr val="212121"/>
                </a:solidFill>
                <a:effectLst/>
                <a:latin typeface="Helvetica" panose="020B0604020202020204" pitchFamily="34" charset="0"/>
              </a:rPr>
              <a:t>File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Home </a:t>
            </a:r>
            <a:r>
              <a:rPr lang="en-ZA" sz="1600" b="0" i="0" dirty="0">
                <a:solidFill>
                  <a:srgbClr val="212121"/>
                </a:solidFill>
                <a:effectLst/>
                <a:latin typeface="Helvetica" panose="020B0604020202020204" pitchFamily="34" charset="0"/>
              </a:rPr>
              <a:t>tab on the toolstrip. To open an existing Live Script in the Live Editor, simply double-click the file in the Current Folder browser.</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9" name="Picture 4">
            <a:extLst>
              <a:ext uri="{FF2B5EF4-FFF2-40B4-BE49-F238E27FC236}">
                <a16:creationId xmlns:a16="http://schemas.microsoft.com/office/drawing/2014/main" id="{802D99DF-0812-13FB-5B6D-9A98CCBA49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2430755"/>
            <a:ext cx="5619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9F25205-0BB5-0F56-8307-1A148A595C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1622231"/>
            <a:ext cx="5619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C52466E-A4C8-F36C-23AD-75F3F5ABCE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938839"/>
            <a:ext cx="5619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MATLAB Live Editor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Live Editor window has its own toolstrip, which contains controls for editing, navigating, running, and formatting your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Picture 6" descr="Graphical user interface, text, application, Word">
            <a:extLst>
              <a:ext uri="{FF2B5EF4-FFF2-40B4-BE49-F238E27FC236}">
                <a16:creationId xmlns:a16="http://schemas.microsoft.com/office/drawing/2014/main" id="{B8CB5BE0-3C7C-7F31-56D8-840365EEF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76" y="2306355"/>
            <a:ext cx="7813493" cy="2520000"/>
          </a:xfrm>
          <a:prstGeom prst="rect">
            <a:avLst/>
          </a:prstGeom>
        </p:spPr>
      </p:pic>
    </p:spTree>
    <p:extLst>
      <p:ext uri="{BB962C8B-B14F-4D97-AF65-F5344CB8AC3E}">
        <p14:creationId xmlns:p14="http://schemas.microsoft.com/office/powerpoint/2010/main" val="224810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Live Scripts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sequence of commands you have just created in the Live Editor is a Live Script. When you run a Live Script, MATLAB executes the commands as a batch, in order. Any visible outputs from the commands are embedded directly in the Live Script.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Scripts are used to automate useful blocks of commands. Scripts do not have inputs and outputs. They operate on data in the workspace, and they can create new data on which to operate. Variables they create remain in the workspace and can be used in subsequent computations. Scripts can also produce graphical output by calling appropriate plotting functions.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Live Scripts display output with the line of code that creates it. By default, MATLAB displays the output to the right of the code. When you select an output, the cursor automatically moves to the line of code that generated it.</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a script is displayed in the Live Editor, you can run it by clicking the </a:t>
            </a:r>
            <a:r>
              <a:rPr lang="en-ZA" sz="1600" b="1" i="0" dirty="0">
                <a:solidFill>
                  <a:srgbClr val="212121"/>
                </a:solidFill>
                <a:effectLst/>
                <a:latin typeface="Helvetica" panose="020B0604020202020204" pitchFamily="34" charset="0"/>
              </a:rPr>
              <a:t>Run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Run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on the toolstrip. Equivalently, you can press </a:t>
            </a:r>
            <a:r>
              <a:rPr lang="en-ZA" sz="1600" b="1" i="0" dirty="0">
                <a:solidFill>
                  <a:srgbClr val="212121"/>
                </a:solidFill>
                <a:effectLst/>
                <a:latin typeface="Helvetica" panose="020B0604020202020204" pitchFamily="34" charset="0"/>
              </a:rPr>
              <a:t>F5</a:t>
            </a:r>
            <a:r>
              <a:rPr lang="en-ZA" sz="1600" b="0" i="0" dirty="0">
                <a:solidFill>
                  <a:srgbClr val="212121"/>
                </a:solidFill>
                <a:effectLst/>
                <a:latin typeface="Helvetica" panose="020B0604020202020204" pitchFamily="34" charset="0"/>
              </a:rPr>
              <a:t>. Running a Live Script runs the code currently shown in the Live Editor, even if the file contains unsaved changes.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4837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Live Scripts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When you save a Live Script, MATLAB automatically saves it with a .mlx extension. The file name in the Live Editor title bar is appended with an asterisk if the file has been modified.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Picture 10" descr="Graphical user interface, application">
            <a:extLst>
              <a:ext uri="{FF2B5EF4-FFF2-40B4-BE49-F238E27FC236}">
                <a16:creationId xmlns:a16="http://schemas.microsoft.com/office/drawing/2014/main" id="{3DC227FF-3E5A-151D-32D8-203D9D633D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141" y="2270196"/>
            <a:ext cx="6279364" cy="3600000"/>
          </a:xfrm>
          <a:prstGeom prst="rect">
            <a:avLst/>
          </a:prstGeom>
        </p:spPr>
      </p:pic>
    </p:spTree>
    <p:extLst>
      <p:ext uri="{BB962C8B-B14F-4D97-AF65-F5344CB8AC3E}">
        <p14:creationId xmlns:p14="http://schemas.microsoft.com/office/powerpoint/2010/main" val="371966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Code Sections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overall structure of most scripts naturally divides into sections. Especially for larger files, you may want to focus on one section at a time. To facilitate this, the Live Editor allows you to create code sections in your file.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 section consists of a section break and the lines that follow, up to the start of the next section, which is identified by another section break. You can create a section break by clicking the </a:t>
            </a:r>
            <a:r>
              <a:rPr lang="en-ZA" sz="1600" b="1" i="0" dirty="0">
                <a:solidFill>
                  <a:srgbClr val="212121"/>
                </a:solidFill>
                <a:effectLst/>
                <a:latin typeface="Helvetica" panose="020B0604020202020204" pitchFamily="34" charset="0"/>
              </a:rPr>
              <a:t>Section Break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Insert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on the toolstrip, or by pressing </a:t>
            </a:r>
            <a:r>
              <a:rPr lang="en-ZA" sz="1600" b="1" i="0" dirty="0" err="1">
                <a:solidFill>
                  <a:srgbClr val="212121"/>
                </a:solidFill>
                <a:effectLst/>
                <a:latin typeface="Helvetica" panose="020B0604020202020204" pitchFamily="34" charset="0"/>
              </a:rPr>
              <a:t>Ctrl</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Alt</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Enter</a:t>
            </a:r>
            <a:r>
              <a:rPr lang="en-ZA" sz="1600" b="0" i="0" dirty="0">
                <a:solidFill>
                  <a:srgbClr val="212121"/>
                </a:solidFill>
                <a:effectLst/>
                <a:latin typeface="Helvetica" panose="020B0604020202020204" pitchFamily="34" charset="0"/>
              </a:rPr>
              <a: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use the controls on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of the toolstrip to navigate from section to section and evaluate the code in a section.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0616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Code Sections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Sections allow you to modify and </a:t>
            </a:r>
            <a:r>
              <a:rPr lang="en-ZA" sz="1600" b="0" i="0" u="sng" dirty="0">
                <a:solidFill>
                  <a:srgbClr val="212121"/>
                </a:solidFill>
                <a:effectLst/>
                <a:latin typeface="Helvetica" panose="020B0604020202020204" pitchFamily="34" charset="0"/>
              </a:rPr>
              <a:t>re-evaluate</a:t>
            </a:r>
            <a:r>
              <a:rPr lang="en-ZA" sz="1600" b="0" i="0" dirty="0">
                <a:solidFill>
                  <a:srgbClr val="212121"/>
                </a:solidFill>
                <a:effectLst/>
                <a:latin typeface="Helvetica" panose="020B0604020202020204" pitchFamily="34" charset="0"/>
              </a:rPr>
              <a:t> the code in that section to see how the changes affect the output. You do not need to commit to the change or rerun the entire file. This enables you to experiment rapidly with your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a:extLst>
              <a:ext uri="{FF2B5EF4-FFF2-40B4-BE49-F238E27FC236}">
                <a16:creationId xmlns:a16="http://schemas.microsoft.com/office/drawing/2014/main" id="{00F3F8D2-E89B-A917-C9E5-92881544B991}"/>
              </a:ext>
            </a:extLst>
          </p:cNvPr>
          <p:cNvPicPr>
            <a:picLocks noChangeAspect="1"/>
          </p:cNvPicPr>
          <p:nvPr/>
        </p:nvPicPr>
        <p:blipFill rotWithShape="1">
          <a:blip r:embed="rId5">
            <a:extLst>
              <a:ext uri="{28A0092B-C50C-407E-A947-70E740481C1C}">
                <a14:useLocalDpi xmlns:a14="http://schemas.microsoft.com/office/drawing/2010/main" val="0"/>
              </a:ext>
            </a:extLst>
          </a:blip>
          <a:srcRect l="4333" r="2239"/>
          <a:stretch/>
        </p:blipFill>
        <p:spPr>
          <a:xfrm>
            <a:off x="628650" y="2315858"/>
            <a:ext cx="7987604" cy="3708000"/>
          </a:xfrm>
          <a:prstGeom prst="rect">
            <a:avLst/>
          </a:prstGeom>
        </p:spPr>
      </p:pic>
    </p:spTree>
    <p:extLst>
      <p:ext uri="{BB962C8B-B14F-4D97-AF65-F5344CB8AC3E}">
        <p14:creationId xmlns:p14="http://schemas.microsoft.com/office/powerpoint/2010/main" val="691702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7404</TotalTime>
  <Words>1432</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Symbol</vt:lpstr>
      <vt:lpstr>Office Theme</vt:lpstr>
      <vt:lpstr>Fundamentals </vt:lpstr>
      <vt:lpstr>Table of Contents</vt:lpstr>
      <vt:lpstr>What we've covered this week in Part 5</vt:lpstr>
      <vt:lpstr>The MATLAB Live Editor</vt:lpstr>
      <vt:lpstr>The MATLAB Live Editor</vt:lpstr>
      <vt:lpstr>Live Scripts</vt:lpstr>
      <vt:lpstr>Live Scripts</vt:lpstr>
      <vt:lpstr>Code Sections</vt:lpstr>
      <vt:lpstr>Code Sections</vt:lpstr>
      <vt:lpstr>Providing Documentation</vt:lpstr>
      <vt:lpstr>Providing Documentation</vt:lpstr>
      <vt:lpstr>MATLAB Code Files</vt:lpstr>
      <vt:lpstr>MATLAB Code Files</vt:lpstr>
      <vt:lpstr>What we've covered this week in Part 6</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1360</cp:revision>
  <dcterms:created xsi:type="dcterms:W3CDTF">2023-05-01T18:31:50Z</dcterms:created>
  <dcterms:modified xsi:type="dcterms:W3CDTF">2023-05-23T11:07:26Z</dcterms:modified>
</cp:coreProperties>
</file>