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67" r:id="rId2"/>
    <p:sldId id="257" r:id="rId3"/>
    <p:sldId id="258" r:id="rId4"/>
    <p:sldId id="271" r:id="rId5"/>
    <p:sldId id="272" r:id="rId6"/>
    <p:sldId id="294" r:id="rId7"/>
    <p:sldId id="295" r:id="rId8"/>
    <p:sldId id="296" r:id="rId9"/>
    <p:sldId id="297" r:id="rId10"/>
    <p:sldId id="298" r:id="rId11"/>
    <p:sldId id="299" r:id="rId12"/>
    <p:sldId id="300" r:id="rId13"/>
    <p:sldId id="301" r:id="rId14"/>
    <p:sldId id="302" r:id="rId15"/>
    <p:sldId id="332" r:id="rId16"/>
    <p:sldId id="333" r:id="rId17"/>
    <p:sldId id="334" r:id="rId18"/>
    <p:sldId id="331" r:id="rId19"/>
    <p:sldId id="303" r:id="rId20"/>
    <p:sldId id="321" r:id="rId21"/>
    <p:sldId id="322" r:id="rId22"/>
    <p:sldId id="323" r:id="rId23"/>
    <p:sldId id="324" r:id="rId24"/>
    <p:sldId id="325" r:id="rId25"/>
    <p:sldId id="327" r:id="rId26"/>
    <p:sldId id="328" r:id="rId27"/>
    <p:sldId id="311" r:id="rId28"/>
    <p:sldId id="313" r:id="rId29"/>
    <p:sldId id="314" r:id="rId30"/>
    <p:sldId id="315" r:id="rId31"/>
    <p:sldId id="316" r:id="rId32"/>
    <p:sldId id="317" r:id="rId33"/>
    <p:sldId id="309" r:id="rId34"/>
    <p:sldId id="307" r:id="rId35"/>
    <p:sldId id="310" r:id="rId36"/>
    <p:sldId id="308" r:id="rId37"/>
    <p:sldId id="306" r:id="rId38"/>
    <p:sldId id="305" r:id="rId39"/>
    <p:sldId id="304" r:id="rId40"/>
    <p:sldId id="268" r:id="rId41"/>
    <p:sldId id="270" r:id="rId42"/>
    <p:sldId id="292" r:id="rId43"/>
    <p:sldId id="335"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09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15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B4203-FCE6-4DB9-8B82-6DDA69D645A0}" type="datetimeFigureOut">
              <a:rPr lang="en-ZA" smtClean="0"/>
              <a:t>23 May 2023</a:t>
            </a:fld>
            <a:endParaRPr lang="en-Z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472AB-2CCE-4B7A-93C7-8211D0BB555D}" type="slidenum">
              <a:rPr lang="en-ZA" smtClean="0"/>
              <a:t>‹#›</a:t>
            </a:fld>
            <a:endParaRPr lang="en-ZA"/>
          </a:p>
        </p:txBody>
      </p:sp>
    </p:spTree>
    <p:extLst>
      <p:ext uri="{BB962C8B-B14F-4D97-AF65-F5344CB8AC3E}">
        <p14:creationId xmlns:p14="http://schemas.microsoft.com/office/powerpoint/2010/main" val="133559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69464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8678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1800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8589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28454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84105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ZA"/>
              <a:t>© 2023</a:t>
            </a:r>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54160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ZA"/>
              <a:t>© 2023</a:t>
            </a:r>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55595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ZA"/>
              <a:t>© 2023</a:t>
            </a:r>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258964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56847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10391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ZA"/>
              <a:t>© 2023</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79589-9FEC-43B1-934F-2F583260BE26}" type="slidenum">
              <a:rPr lang="en-ZA" smtClean="0"/>
              <a:t>‹#›</a:t>
            </a:fld>
            <a:endParaRPr lang="en-ZA"/>
          </a:p>
        </p:txBody>
      </p:sp>
    </p:spTree>
    <p:extLst>
      <p:ext uri="{BB962C8B-B14F-4D97-AF65-F5344CB8AC3E}">
        <p14:creationId xmlns:p14="http://schemas.microsoft.com/office/powerpoint/2010/main" val="2505092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atlab.mathworks.com/" TargetMode="External"/><Relationship Id="rId2" Type="http://schemas.openxmlformats.org/officeDocument/2006/relationships/hyperlink" Target="https://www.mathworks.com/academia/tah-portal/wits-university-40783970.html"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sv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slide" Target="slide40.xml"/><Relationship Id="rId13" Type="http://schemas.openxmlformats.org/officeDocument/2006/relationships/image" Target="../media/image3.png"/><Relationship Id="rId3" Type="http://schemas.openxmlformats.org/officeDocument/2006/relationships/slide" Target="slide4.xml"/><Relationship Id="rId7" Type="http://schemas.openxmlformats.org/officeDocument/2006/relationships/slide" Target="slide33.xml"/><Relationship Id="rId12" Type="http://schemas.openxmlformats.org/officeDocument/2006/relationships/slide" Target="slide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7.xml"/><Relationship Id="rId11" Type="http://schemas.openxmlformats.org/officeDocument/2006/relationships/slide" Target="slide43.xml"/><Relationship Id="rId5" Type="http://schemas.openxmlformats.org/officeDocument/2006/relationships/slide" Target="slide16.xml"/><Relationship Id="rId10" Type="http://schemas.openxmlformats.org/officeDocument/2006/relationships/slide" Target="slide42.xml"/><Relationship Id="rId4" Type="http://schemas.openxmlformats.org/officeDocument/2006/relationships/slide" Target="slide11.xml"/><Relationship Id="rId9" Type="http://schemas.openxmlformats.org/officeDocument/2006/relationships/slide" Target="slide41.xml"/><Relationship Id="rId14" Type="http://schemas.openxmlformats.org/officeDocument/2006/relationships/image" Target="../media/image4.svg"/></Relationships>
</file>

<file path=ppt/slides/_rels/slide2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2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33.xml.rels><?xml version="1.0" encoding="UTF-8" standalone="yes"?>
<Relationships xmlns="http://schemas.openxmlformats.org/package/2006/relationships"><Relationship Id="rId3" Type="http://schemas.openxmlformats.org/officeDocument/2006/relationships/hyperlink" Target="https://www.mathworks.com/help/fixedpoint/ref/embedded.fi.mrdivide.html" TargetMode="External"/><Relationship Id="rId2" Type="http://schemas.openxmlformats.org/officeDocument/2006/relationships/hyperlink" Target="https://www.mathworks.com/help/matlab/ref/mtimes.html"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5.xml.rels><?xml version="1.0" encoding="UTF-8" standalone="yes"?>
<Relationships xmlns="http://schemas.openxmlformats.org/package/2006/relationships"><Relationship Id="rId3" Type="http://schemas.openxmlformats.org/officeDocument/2006/relationships/hyperlink" Target="https://www.mathworks.com/help/matlab/ref/rdivide.html" TargetMode="External"/><Relationship Id="rId2" Type="http://schemas.openxmlformats.org/officeDocument/2006/relationships/hyperlink" Target="https://www.mathworks.com/help/matlab/ref/times.html"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3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mathworks.com/help/matlab/ref/arrayfun.html"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3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1.xml.rels><?xml version="1.0" encoding="UTF-8" standalone="yes"?>
<Relationships xmlns="http://schemas.openxmlformats.org/package/2006/relationships"><Relationship Id="rId8" Type="http://schemas.openxmlformats.org/officeDocument/2006/relationships/hyperlink" Target="https://www.mathworks.com/help/matlab/referencelist.html?type=function&amp;category=matrices-and-arrays&amp;s_tid=CRUX_topnav" TargetMode="External"/><Relationship Id="rId13" Type="http://schemas.openxmlformats.org/officeDocument/2006/relationships/image" Target="../media/image4.svg"/><Relationship Id="rId3" Type="http://schemas.openxmlformats.org/officeDocument/2006/relationships/hyperlink" Target="https://www.mathworks.com/videos/making-a-vector-the-matlab-way-97252.html?s_tid=srchtitle" TargetMode="External"/><Relationship Id="rId7" Type="http://schemas.openxmlformats.org/officeDocument/2006/relationships/hyperlink" Target="https://www.mathworks.com/videos/row-and-column-indexing-97492.html?s_tid=vid_pers_recs" TargetMode="External"/><Relationship Id="rId12" Type="http://schemas.openxmlformats.org/officeDocument/2006/relationships/image" Target="../media/image3.png"/><Relationship Id="rId2" Type="http://schemas.openxmlformats.org/officeDocument/2006/relationships/hyperlink" Target="https://matlabacademy.mathworks.com/artifacts/quick-reference.html?course=mlbe&amp;release=R2020b&amp;language=en&amp;" TargetMode="External"/><Relationship Id="rId1" Type="http://schemas.openxmlformats.org/officeDocument/2006/relationships/slideLayout" Target="../slideLayouts/slideLayout2.xml"/><Relationship Id="rId6" Type="http://schemas.openxmlformats.org/officeDocument/2006/relationships/hyperlink" Target="https://www.mathworks.com/videos/working-with-arrays-in-matlab-69022.html?s_tid=vid_pers_recs" TargetMode="External"/><Relationship Id="rId11" Type="http://schemas.openxmlformats.org/officeDocument/2006/relationships/slide" Target="slide1.xml"/><Relationship Id="rId5" Type="http://schemas.openxmlformats.org/officeDocument/2006/relationships/hyperlink" Target="https://www.mathworks.com/help/matlab/math/removing-rows-or-columns-from-a-matrix.html" TargetMode="External"/><Relationship Id="rId10" Type="http://schemas.openxmlformats.org/officeDocument/2006/relationships/hyperlink" Target="https://matlabacademy.mathworks.com/" TargetMode="External"/><Relationship Id="rId4" Type="http://schemas.openxmlformats.org/officeDocument/2006/relationships/hyperlink" Target="https://www.mathworks.com/videos/inserting-data-into-a-vector-in-matlab-97214.html?s_tid=srchtitle" TargetMode="External"/><Relationship Id="rId9" Type="http://schemas.openxmlformats.org/officeDocument/2006/relationships/hyperlink" Target="https://matlabacademy.mathworks.com/details/matlab-fundamentals/mlbe"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www.mathworks.com/help/matlab/math/image-compression-with-low-rank-svd.html" TargetMode="External"/><Relationship Id="rId2" Type="http://schemas.openxmlformats.org/officeDocument/2006/relationships/hyperlink" Target="https://matlabacademy.mathworks.com/artifacts/quick-reference.html?course=mlbe&amp;release=R2020b&amp;language=en&amp;"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43.xml.rels><?xml version="1.0" encoding="UTF-8" standalone="yes"?>
<Relationships xmlns="http://schemas.openxmlformats.org/package/2006/relationships"><Relationship Id="rId3" Type="http://schemas.openxmlformats.org/officeDocument/2006/relationships/hyperlink" Target="../Live%20Scripts/Week_2_Part_1_Arrays_and_Matrices.mlx" TargetMode="External"/><Relationship Id="rId2" Type="http://schemas.openxmlformats.org/officeDocument/2006/relationships/hyperlink" Target="../Live%20Scripts/Week_1_Part_1_Fundamentals.mlx"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mathworks.com/help/matlab/learn_matlab/matrices-and-arrays.html"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F4C8-F384-0BF0-5F9A-EE6D6D79E631}"/>
              </a:ext>
            </a:extLst>
          </p:cNvPr>
          <p:cNvSpPr>
            <a:spLocks noGrp="1"/>
          </p:cNvSpPr>
          <p:nvPr>
            <p:ph type="ctrTitle"/>
          </p:nvPr>
        </p:nvSpPr>
        <p:spPr/>
        <p:txBody>
          <a:bodyPr>
            <a:noAutofit/>
          </a:bodyPr>
          <a:lstStyle/>
          <a:p>
            <a:pPr>
              <a:lnSpc>
                <a:spcPct val="150000"/>
              </a:lnSpc>
            </a:pPr>
            <a:r>
              <a:rPr lang="en-GB" sz="36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t>Arrays and Matrices</a:t>
            </a:r>
            <a:br>
              <a:rPr lang="en-ZA" sz="3600"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br>
            <a:endParaRPr lang="en-ZA" sz="3600" b="1" dirty="0">
              <a:solidFill>
                <a:schemeClr val="accent2"/>
              </a:solidFill>
              <a:latin typeface="Helvetica" panose="020B0604020202020204" pitchFamily="34" charset="0"/>
              <a:cs typeface="Helvetica" panose="020B0604020202020204" pitchFamily="34" charset="0"/>
            </a:endParaRPr>
          </a:p>
        </p:txBody>
      </p:sp>
      <p:sp>
        <p:nvSpPr>
          <p:cNvPr id="3" name="Subtitle 2">
            <a:extLst>
              <a:ext uri="{FF2B5EF4-FFF2-40B4-BE49-F238E27FC236}">
                <a16:creationId xmlns:a16="http://schemas.microsoft.com/office/drawing/2014/main" id="{6F19D9D6-A45C-2A84-C21C-AE60F2B5E278}"/>
              </a:ext>
            </a:extLst>
          </p:cNvPr>
          <p:cNvSpPr>
            <a:spLocks noGrp="1"/>
          </p:cNvSpPr>
          <p:nvPr>
            <p:ph type="subTitle" idx="1"/>
          </p:nvPr>
        </p:nvSpPr>
        <p:spPr>
          <a:xfrm>
            <a:off x="1143000" y="3558777"/>
            <a:ext cx="6858000" cy="2812839"/>
          </a:xfrm>
        </p:spPr>
        <p:txBody>
          <a:bodyPr>
            <a:normAutofit/>
          </a:bodyPr>
          <a:lstStyle/>
          <a:p>
            <a:pPr algn="l"/>
            <a:r>
              <a:rPr lang="en-ZA" sz="1900" dirty="0">
                <a:latin typeface="Helvetica" panose="020B0604020202020204" pitchFamily="34" charset="0"/>
                <a:cs typeface="Helvetica" panose="020B0604020202020204" pitchFamily="34" charset="0"/>
              </a:rPr>
              <a:t>Where do I find MATLAB? </a:t>
            </a:r>
            <a:r>
              <a:rPr lang="en-ZA" sz="1900" dirty="0">
                <a:latin typeface="Helvetica" panose="020B0604020202020204" pitchFamily="34" charset="0"/>
                <a:cs typeface="Helvetica" panose="020B0604020202020204" pitchFamily="34" charset="0"/>
                <a:hlinkClick r:id="rId2"/>
              </a:rPr>
              <a:t>Here</a:t>
            </a:r>
            <a:r>
              <a:rPr lang="en-ZA" sz="1900" dirty="0">
                <a:latin typeface="Helvetica" panose="020B0604020202020204" pitchFamily="34" charset="0"/>
                <a:cs typeface="Helvetica" panose="020B0604020202020204" pitchFamily="34" charset="0"/>
              </a:rPr>
              <a:t>!</a:t>
            </a:r>
          </a:p>
          <a:p>
            <a:pPr algn="l"/>
            <a:endParaRPr lang="en-ZA" sz="1900" dirty="0">
              <a:latin typeface="Helvetica" panose="020B0604020202020204" pitchFamily="34" charset="0"/>
              <a:cs typeface="Helvetica" panose="020B0604020202020204" pitchFamily="34" charset="0"/>
            </a:endParaRPr>
          </a:p>
          <a:p>
            <a:pPr algn="l"/>
            <a:r>
              <a:rPr lang="en-ZA" sz="1900" dirty="0">
                <a:latin typeface="Helvetica" panose="020B0604020202020204" pitchFamily="34" charset="0"/>
                <a:cs typeface="Helvetica" panose="020B0604020202020204" pitchFamily="34" charset="0"/>
              </a:rPr>
              <a:t>Do I have to have MATLAB installed on my computer right now? No, you can use  </a:t>
            </a:r>
            <a:r>
              <a:rPr lang="en-ZA" sz="1900" dirty="0">
                <a:latin typeface="Helvetica" panose="020B0604020202020204" pitchFamily="34" charset="0"/>
                <a:cs typeface="Helvetica" panose="020B0604020202020204" pitchFamily="34" charset="0"/>
                <a:hlinkClick r:id="rId3"/>
              </a:rPr>
              <a:t>MATLAB Online</a:t>
            </a:r>
            <a:r>
              <a:rPr lang="en-ZA" sz="1900" dirty="0">
                <a:latin typeface="Helvetica" panose="020B0604020202020204" pitchFamily="34" charset="0"/>
                <a:cs typeface="Helvetica" panose="020B0604020202020204" pitchFamily="34" charset="0"/>
              </a:rPr>
              <a:t>!</a:t>
            </a:r>
          </a:p>
        </p:txBody>
      </p:sp>
      <p:sp>
        <p:nvSpPr>
          <p:cNvPr id="4" name="Date Placeholder 3">
            <a:extLst>
              <a:ext uri="{FF2B5EF4-FFF2-40B4-BE49-F238E27FC236}">
                <a16:creationId xmlns:a16="http://schemas.microsoft.com/office/drawing/2014/main" id="{258DF971-D65A-9E47-A6C5-91318E10E66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28298256-374D-A3C0-7171-FF366E7EB6FD}"/>
              </a:ext>
            </a:extLst>
          </p:cNvPr>
          <p:cNvSpPr>
            <a:spLocks noGrp="1"/>
          </p:cNvSpPr>
          <p:nvPr>
            <p:ph type="ftr" sz="quarter" idx="11"/>
          </p:nvPr>
        </p:nvSpPr>
        <p:spPr>
          <a:xfrm>
            <a:off x="1682885" y="6356351"/>
            <a:ext cx="5768502"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25EF77D8-63C5-A2A2-F5CA-A3FB227FA45F}"/>
              </a:ext>
            </a:extLst>
          </p:cNvPr>
          <p:cNvSpPr>
            <a:spLocks noGrp="1"/>
          </p:cNvSpPr>
          <p:nvPr>
            <p:ph type="sldNum" sz="quarter" idx="12"/>
          </p:nvPr>
        </p:nvSpPr>
        <p:spPr/>
        <p:txBody>
          <a:bodyPr/>
          <a:lstStyle/>
          <a:p>
            <a:fld id="{8E879589-9FEC-43B1-934F-2F583260BE26}" type="slidenum">
              <a:rPr lang="en-ZA" smtClean="0"/>
              <a:t>1</a:t>
            </a:fld>
            <a:endParaRPr lang="en-ZA"/>
          </a:p>
        </p:txBody>
      </p:sp>
      <p:pic>
        <p:nvPicPr>
          <p:cNvPr id="10" name="Untitled">
            <a:extLst>
              <a:ext uri="{FF2B5EF4-FFF2-40B4-BE49-F238E27FC236}">
                <a16:creationId xmlns:a16="http://schemas.microsoft.com/office/drawing/2014/main" id="{1DB7BB5D-F81A-4C40-D210-B447B99982B3}"/>
              </a:ext>
            </a:extLst>
          </p:cNvPr>
          <p:cNvPicPr/>
          <p:nvPr/>
        </p:nvPicPr>
        <p:blipFill>
          <a:blip r:embed="rId4"/>
          <a:stretch>
            <a:fillRect/>
          </a:stretch>
        </p:blipFill>
        <p:spPr>
          <a:xfrm>
            <a:off x="570898" y="3454618"/>
            <a:ext cx="504825" cy="514350"/>
          </a:xfrm>
          <a:prstGeom prst="rect">
            <a:avLst/>
          </a:prstGeom>
        </p:spPr>
      </p:pic>
      <p:pic>
        <p:nvPicPr>
          <p:cNvPr id="11" name="Untitled">
            <a:extLst>
              <a:ext uri="{FF2B5EF4-FFF2-40B4-BE49-F238E27FC236}">
                <a16:creationId xmlns:a16="http://schemas.microsoft.com/office/drawing/2014/main" id="{A946600A-ACAD-70E2-2998-8F06C95F9A2D}"/>
              </a:ext>
            </a:extLst>
          </p:cNvPr>
          <p:cNvPicPr/>
          <p:nvPr/>
        </p:nvPicPr>
        <p:blipFill>
          <a:blip r:embed="rId5"/>
          <a:stretch>
            <a:fillRect/>
          </a:stretch>
        </p:blipFill>
        <p:spPr>
          <a:xfrm>
            <a:off x="528336" y="4380909"/>
            <a:ext cx="581025" cy="476250"/>
          </a:xfrm>
          <a:prstGeom prst="rect">
            <a:avLst/>
          </a:prstGeom>
        </p:spPr>
      </p:pic>
    </p:spTree>
    <p:extLst>
      <p:ext uri="{BB962C8B-B14F-4D97-AF65-F5344CB8AC3E}">
        <p14:creationId xmlns:p14="http://schemas.microsoft.com/office/powerpoint/2010/main" val="1096472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t>Arrays and Matrices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36195" indent="0">
              <a:lnSpc>
                <a:spcPts val="1400"/>
              </a:lnSpc>
              <a:spcBef>
                <a:spcPts val="700"/>
              </a:spcBef>
              <a:buNone/>
              <a:tabLst>
                <a:tab pos="182563" algn="l"/>
              </a:tabLst>
            </a:pPr>
            <a:endPar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ZA"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Take a look in the workspace at the variables created in the code above. You'll notice that A is an array with three matrices (one for each RGB layer) with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480</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rows and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640</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columns each, and B is a matrix with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480</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rows and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640</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columns. The number of pixels in an image is determined by taking the number of rows and multiplying it by the number of columns, i.e. for this image there are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307 200</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pixels.</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10</a:t>
            </a:fld>
            <a:endParaRPr lang="en-ZA"/>
          </a:p>
        </p:txBody>
      </p:sp>
      <p:pic>
        <p:nvPicPr>
          <p:cNvPr id="12" name="Picture 11" descr="A picture containing text, road, outdoor, street">
            <a:extLst>
              <a:ext uri="{FF2B5EF4-FFF2-40B4-BE49-F238E27FC236}">
                <a16:creationId xmlns:a16="http://schemas.microsoft.com/office/drawing/2014/main" id="{404C2B42-4E98-F233-188D-AFDCF9662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5145" y="1276983"/>
            <a:ext cx="4599411" cy="3492000"/>
          </a:xfrm>
          <a:prstGeom prst="rect">
            <a:avLst/>
          </a:prstGeom>
        </p:spPr>
      </p:pic>
      <p:pic>
        <p:nvPicPr>
          <p:cNvPr id="7" name="Graphic 6" descr="Chevron arrows with solid fill">
            <a:hlinkClick r:id="rId3" action="ppaction://hlinksldjump"/>
            <a:extLst>
              <a:ext uri="{FF2B5EF4-FFF2-40B4-BE49-F238E27FC236}">
                <a16:creationId xmlns:a16="http://schemas.microsoft.com/office/drawing/2014/main" id="{5B7371E9-109A-E99E-1BCB-7AD4C05BE5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045654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C78B47E-7379-6CF3-EB47-97F2099068D8}"/>
              </a:ext>
            </a:extLst>
          </p:cNvPr>
          <p:cNvSpPr/>
          <p:nvPr/>
        </p:nvSpPr>
        <p:spPr>
          <a:xfrm>
            <a:off x="449176" y="2825592"/>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411D35F9-1196-F88B-C1C9-3EEE40E6EA29}"/>
              </a:ext>
            </a:extLst>
          </p:cNvPr>
          <p:cNvSpPr/>
          <p:nvPr/>
        </p:nvSpPr>
        <p:spPr>
          <a:xfrm>
            <a:off x="460408" y="4309491"/>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 creation</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11</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rmAutofit fontScale="85000" lnSpcReduction="20000"/>
          </a:bodyPr>
          <a:lstStyle/>
          <a:p>
            <a:pPr marL="0" indent="0" algn="ctr">
              <a:lnSpc>
                <a:spcPct val="107000"/>
              </a:lnSpc>
              <a:spcBef>
                <a:spcPts val="1050"/>
              </a:spcBef>
              <a:spcAft>
                <a:spcPts val="1050"/>
              </a:spcAft>
              <a:buNone/>
            </a:pPr>
            <a:r>
              <a:rPr lang="en-GB" sz="1800" b="1" dirty="0">
                <a:effectLst/>
                <a:latin typeface="Helvetica" panose="020B0604020202020204" pitchFamily="34" charset="0"/>
                <a:ea typeface="Times New Roman" panose="02020603050405020304" pitchFamily="18" charset="0"/>
                <a:cs typeface="Times New Roman" panose="02020603050405020304" pitchFamily="18" charset="0"/>
              </a:rPr>
              <a:t>Creating vectors by specifying each element individually</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900" dirty="0">
                <a:effectLst/>
                <a:latin typeface="Helvetica" panose="020B0604020202020204" pitchFamily="34" charset="0"/>
                <a:ea typeface="Times New Roman" panose="02020603050405020304" pitchFamily="18" charset="0"/>
                <a:cs typeface="Times New Roman" panose="02020603050405020304" pitchFamily="18" charset="0"/>
              </a:rPr>
              <a:t>We use square brackets, </a:t>
            </a:r>
            <a:r>
              <a:rPr lang="en-ZA" sz="1900" dirty="0">
                <a:effectLst/>
                <a:latin typeface="Consolas" panose="020B0609020204030204" pitchFamily="49" charset="0"/>
                <a:ea typeface="Times New Roman" panose="02020603050405020304" pitchFamily="18" charset="0"/>
                <a:cs typeface="Times New Roman" panose="02020603050405020304" pitchFamily="18" charset="0"/>
              </a:rPr>
              <a:t>[]</a:t>
            </a:r>
            <a:r>
              <a:rPr lang="en-ZA" sz="1900" dirty="0">
                <a:effectLst/>
                <a:latin typeface="Helvetica" panose="020B0604020202020204" pitchFamily="34" charset="0"/>
                <a:ea typeface="Times New Roman" panose="02020603050405020304" pitchFamily="18" charset="0"/>
                <a:cs typeface="Times New Roman" panose="02020603050405020304" pitchFamily="18" charset="0"/>
              </a:rPr>
              <a:t>, in MATLAB to denote numeric arrays. There are a few ways of creating an array in MATLAB. As MATLAB's convention defines observations as rows and columns as variables of the observations, let us begin by creating some row vectors. To separate values in a row vector you can either use a space or a comma:</a:t>
            </a:r>
          </a:p>
          <a:p>
            <a:pPr marL="0" indent="0" algn="just">
              <a:lnSpc>
                <a:spcPct val="107000"/>
              </a:lnSpc>
              <a:spcBef>
                <a:spcPts val="1050"/>
              </a:spcBef>
              <a:spcAft>
                <a:spcPts val="1050"/>
              </a:spcAft>
              <a:buNone/>
            </a:pPr>
            <a:r>
              <a:rPr lang="en-GB" sz="1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a_1 = [1 2 3 4]</a:t>
            </a:r>
            <a:endParaRPr lang="en-ZA" sz="19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900" dirty="0">
                <a:effectLst/>
                <a:latin typeface="Consolas" panose="020B0609020204030204" pitchFamily="49" charset="0"/>
                <a:ea typeface="Times New Roman" panose="02020603050405020304" pitchFamily="18" charset="0"/>
                <a:cs typeface="Times New Roman" panose="02020603050405020304" pitchFamily="18" charset="0"/>
              </a:rPr>
              <a:t>a_1 = </a:t>
            </a:r>
            <a:r>
              <a:rPr lang="en-ZA" sz="1900" dirty="0">
                <a:solidFill>
                  <a:schemeClr val="bg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1×4</a:t>
            </a:r>
          </a:p>
          <a:p>
            <a:pPr marL="0" indent="0" algn="just">
              <a:lnSpc>
                <a:spcPct val="107000"/>
              </a:lnSpc>
              <a:spcBef>
                <a:spcPts val="1050"/>
              </a:spcBef>
              <a:spcAft>
                <a:spcPts val="1050"/>
              </a:spcAft>
              <a:buNone/>
            </a:pPr>
            <a:r>
              <a:rPr lang="en-ZA" sz="1900" dirty="0">
                <a:effectLst/>
                <a:latin typeface="Consolas" panose="020B0609020204030204" pitchFamily="49" charset="0"/>
                <a:ea typeface="Times New Roman" panose="02020603050405020304" pitchFamily="18" charset="0"/>
                <a:cs typeface="Times New Roman" panose="02020603050405020304" pitchFamily="18" charset="0"/>
              </a:rPr>
              <a:t>     1     2     3     4</a:t>
            </a:r>
          </a:p>
          <a:p>
            <a:pPr marL="0" indent="0" algn="just">
              <a:lnSpc>
                <a:spcPct val="107000"/>
              </a:lnSpc>
              <a:spcBef>
                <a:spcPts val="1050"/>
              </a:spcBef>
              <a:spcAft>
                <a:spcPts val="1050"/>
              </a:spcAft>
              <a:buNone/>
            </a:pPr>
            <a:r>
              <a:rPr lang="en-ZA" sz="1900" dirty="0">
                <a:effectLst/>
                <a:latin typeface="Consolas" panose="020B0609020204030204" pitchFamily="49" charset="0"/>
                <a:ea typeface="Times New Roman" panose="02020603050405020304" pitchFamily="18" charset="0"/>
                <a:cs typeface="Times New Roman" panose="02020603050405020304" pitchFamily="18" charset="0"/>
              </a:rPr>
              <a:t>a_2 = [1, 2, 3, 4]</a:t>
            </a:r>
          </a:p>
          <a:p>
            <a:pPr marL="0" indent="0" algn="just">
              <a:lnSpc>
                <a:spcPct val="107000"/>
              </a:lnSpc>
              <a:spcBef>
                <a:spcPts val="1050"/>
              </a:spcBef>
              <a:spcAft>
                <a:spcPts val="1050"/>
              </a:spcAft>
              <a:buNone/>
            </a:pPr>
            <a:r>
              <a:rPr lang="en-ZA" sz="1900" dirty="0">
                <a:effectLst/>
                <a:latin typeface="Consolas" panose="020B0609020204030204" pitchFamily="49" charset="0"/>
                <a:ea typeface="Times New Roman" panose="02020603050405020304" pitchFamily="18" charset="0"/>
                <a:cs typeface="Times New Roman" panose="02020603050405020304" pitchFamily="18" charset="0"/>
              </a:rPr>
              <a:t>a_2 = </a:t>
            </a:r>
            <a:r>
              <a:rPr lang="en-ZA" sz="1900" dirty="0">
                <a:solidFill>
                  <a:schemeClr val="bg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1×4</a:t>
            </a:r>
          </a:p>
          <a:p>
            <a:pPr marL="0" indent="0" algn="just">
              <a:lnSpc>
                <a:spcPct val="107000"/>
              </a:lnSpc>
              <a:spcBef>
                <a:spcPts val="1050"/>
              </a:spcBef>
              <a:spcAft>
                <a:spcPts val="1050"/>
              </a:spcAft>
              <a:buNone/>
            </a:pPr>
            <a:r>
              <a:rPr lang="en-ZA" sz="1900" dirty="0">
                <a:effectLst/>
                <a:latin typeface="Consolas" panose="020B0609020204030204" pitchFamily="49" charset="0"/>
                <a:ea typeface="Times New Roman" panose="02020603050405020304" pitchFamily="18" charset="0"/>
                <a:cs typeface="Times New Roman" panose="02020603050405020304" pitchFamily="18" charset="0"/>
              </a:rPr>
              <a:t>     1     2     3     4</a:t>
            </a:r>
          </a:p>
          <a:p>
            <a:pPr marL="0" indent="0" algn="just">
              <a:lnSpc>
                <a:spcPct val="107000"/>
              </a:lnSpc>
              <a:spcBef>
                <a:spcPts val="1050"/>
              </a:spcBef>
              <a:spcAft>
                <a:spcPts val="1050"/>
              </a:spcAft>
              <a:buNone/>
            </a:pPr>
            <a:r>
              <a:rPr lang="en-ZA" sz="1900" dirty="0">
                <a:effectLst/>
                <a:latin typeface="Helvetica" panose="020B0604020202020204" pitchFamily="34" charset="0"/>
                <a:ea typeface="Times New Roman" panose="02020603050405020304" pitchFamily="18" charset="0"/>
                <a:cs typeface="Times New Roman" panose="02020603050405020304" pitchFamily="18" charset="0"/>
              </a:rPr>
              <a:t>Note: MATLAB interprets a comma as a separator and not a decimal point.</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pic>
        <p:nvPicPr>
          <p:cNvPr id="3" name="Graphic 2" descr="Chevron arrows with solid fill">
            <a:hlinkClick r:id="rId2" action="ppaction://hlinksldjump"/>
            <a:extLst>
              <a:ext uri="{FF2B5EF4-FFF2-40B4-BE49-F238E27FC236}">
                <a16:creationId xmlns:a16="http://schemas.microsoft.com/office/drawing/2014/main" id="{783D6269-22F8-E5FE-B251-39EF355E42B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658282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C78B47E-7379-6CF3-EB47-97F2099068D8}"/>
              </a:ext>
            </a:extLst>
          </p:cNvPr>
          <p:cNvSpPr/>
          <p:nvPr/>
        </p:nvSpPr>
        <p:spPr>
          <a:xfrm>
            <a:off x="449176" y="1778299"/>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411D35F9-1196-F88B-C1C9-3EEE40E6EA29}"/>
              </a:ext>
            </a:extLst>
          </p:cNvPr>
          <p:cNvSpPr/>
          <p:nvPr/>
        </p:nvSpPr>
        <p:spPr>
          <a:xfrm>
            <a:off x="460408" y="4727513"/>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 creation</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12</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Autofit/>
          </a:bodyPr>
          <a:lstStyle/>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To create a column vector, simply use a semi-colon to separate the values:</a:t>
            </a:r>
          </a:p>
          <a:p>
            <a:pPr marL="0" indent="0" algn="just">
              <a:lnSpc>
                <a:spcPct val="107000"/>
              </a:lnSpc>
              <a:spcBef>
                <a:spcPts val="1050"/>
              </a:spcBef>
              <a:spcAft>
                <a:spcPts val="1050"/>
              </a:spcAft>
              <a:buNone/>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a_3 = [1; 2; 3; 4]</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87313" indent="0" algn="just">
              <a:lnSpc>
                <a:spcPct val="107000"/>
              </a:lnSpc>
              <a:spcBef>
                <a:spcPts val="1050"/>
              </a:spcBef>
              <a:spcAft>
                <a:spcPts val="1050"/>
              </a:spcAft>
              <a:buNone/>
            </a:pPr>
            <a:r>
              <a:rPr lang="en-ZA" sz="1400" dirty="0">
                <a:effectLst/>
                <a:latin typeface="Consolas" panose="020B0609020204030204" pitchFamily="49" charset="0"/>
                <a:ea typeface="Times New Roman" panose="02020603050405020304" pitchFamily="18" charset="0"/>
                <a:cs typeface="Times New Roman" panose="02020603050405020304" pitchFamily="18" charset="0"/>
              </a:rPr>
              <a:t>a_3 = </a:t>
            </a:r>
            <a:r>
              <a:rPr lang="en-ZA" sz="1400" dirty="0">
                <a:solidFill>
                  <a:schemeClr val="bg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4×1</a:t>
            </a:r>
          </a:p>
          <a:p>
            <a:pPr marL="269875" lvl="1" indent="0" algn="just">
              <a:lnSpc>
                <a:spcPct val="100000"/>
              </a:lnSpc>
              <a:spcBef>
                <a:spcPts val="0"/>
              </a:spcBef>
              <a:buNone/>
            </a:pPr>
            <a:r>
              <a:rPr lang="en-ZA" sz="1400" dirty="0">
                <a:effectLst/>
                <a:latin typeface="Consolas" panose="020B0609020204030204" pitchFamily="49" charset="0"/>
                <a:ea typeface="Times New Roman" panose="02020603050405020304" pitchFamily="18" charset="0"/>
                <a:cs typeface="Times New Roman" panose="02020603050405020304" pitchFamily="18" charset="0"/>
              </a:rPr>
              <a:t>     1</a:t>
            </a:r>
          </a:p>
          <a:p>
            <a:pPr marL="269875" lvl="1" indent="0" algn="just">
              <a:lnSpc>
                <a:spcPct val="100000"/>
              </a:lnSpc>
              <a:spcBef>
                <a:spcPts val="0"/>
              </a:spcBef>
              <a:buNone/>
            </a:pPr>
            <a:r>
              <a:rPr lang="en-ZA" sz="1400" dirty="0">
                <a:effectLst/>
                <a:latin typeface="Consolas" panose="020B0609020204030204" pitchFamily="49" charset="0"/>
                <a:ea typeface="Times New Roman" panose="02020603050405020304" pitchFamily="18" charset="0"/>
                <a:cs typeface="Times New Roman" panose="02020603050405020304" pitchFamily="18" charset="0"/>
              </a:rPr>
              <a:t>     2</a:t>
            </a:r>
          </a:p>
          <a:p>
            <a:pPr marL="269875" lvl="1" indent="0" algn="just">
              <a:lnSpc>
                <a:spcPct val="100000"/>
              </a:lnSpc>
              <a:spcBef>
                <a:spcPts val="0"/>
              </a:spcBef>
              <a:buNone/>
            </a:pPr>
            <a:r>
              <a:rPr lang="en-ZA" sz="1400" dirty="0">
                <a:effectLst/>
                <a:latin typeface="Consolas" panose="020B0609020204030204" pitchFamily="49" charset="0"/>
                <a:ea typeface="Times New Roman" panose="02020603050405020304" pitchFamily="18" charset="0"/>
                <a:cs typeface="Times New Roman" panose="02020603050405020304" pitchFamily="18" charset="0"/>
              </a:rPr>
              <a:t>     3</a:t>
            </a:r>
          </a:p>
          <a:p>
            <a:pPr marL="269875" lvl="1" indent="0" algn="just">
              <a:lnSpc>
                <a:spcPct val="100000"/>
              </a:lnSpc>
              <a:spcBef>
                <a:spcPts val="0"/>
              </a:spcBef>
              <a:buNone/>
            </a:pPr>
            <a:r>
              <a:rPr lang="en-ZA" sz="1400" dirty="0">
                <a:effectLst/>
                <a:latin typeface="Consolas" panose="020B0609020204030204" pitchFamily="49" charset="0"/>
                <a:ea typeface="Times New Roman" panose="02020603050405020304" pitchFamily="18" charset="0"/>
                <a:cs typeface="Times New Roman" panose="02020603050405020304" pitchFamily="18" charset="0"/>
              </a:rPr>
              <a:t>     4</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You can interchange between row and column vectors by transposing between one and the other. This is done by including an inverted comma after the closing square bracket, for example</a:t>
            </a:r>
          </a:p>
          <a:p>
            <a:pPr marL="0" indent="0" algn="just">
              <a:lnSpc>
                <a:spcPct val="100000"/>
              </a:lnSpc>
              <a:spcBef>
                <a:spcPts val="1050"/>
              </a:spcBef>
              <a:spcAft>
                <a:spcPts val="105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a_4 = [1; 2; 3; 4]’</a:t>
            </a:r>
          </a:p>
          <a:p>
            <a:pPr marL="0" indent="0" algn="just">
              <a:lnSpc>
                <a:spcPct val="100000"/>
              </a:lnSpc>
              <a:spcBef>
                <a:spcPts val="0"/>
              </a:spcBef>
              <a:buNone/>
              <a:tabLst>
                <a:tab pos="87313" algn="l"/>
              </a:tabLst>
            </a:pPr>
            <a:r>
              <a:rPr lang="en-ZA" sz="1400" dirty="0">
                <a:effectLst/>
                <a:latin typeface="Consolas" panose="020B0609020204030204" pitchFamily="49" charset="0"/>
                <a:ea typeface="Times New Roman" panose="02020603050405020304" pitchFamily="18" charset="0"/>
                <a:cs typeface="Times New Roman" panose="02020603050405020304" pitchFamily="18" charset="0"/>
              </a:rPr>
              <a:t>	a_4 = </a:t>
            </a:r>
            <a:r>
              <a:rPr lang="en-ZA" sz="1400" dirty="0">
                <a:solidFill>
                  <a:schemeClr val="bg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1×4</a:t>
            </a:r>
          </a:p>
          <a:p>
            <a:pPr marL="0" indent="0" algn="just">
              <a:lnSpc>
                <a:spcPct val="100000"/>
              </a:lnSpc>
              <a:spcBef>
                <a:spcPts val="0"/>
              </a:spcBef>
              <a:buNone/>
              <a:tabLst>
                <a:tab pos="87313" algn="l"/>
              </a:tabLst>
            </a:pPr>
            <a:endParaRPr lang="en-ZA" sz="1400" dirty="0">
              <a:solidFill>
                <a:schemeClr val="bg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ZA" sz="1400" dirty="0">
                <a:effectLst/>
                <a:latin typeface="Consolas" panose="020B0609020204030204" pitchFamily="49" charset="0"/>
                <a:ea typeface="Times New Roman" panose="02020603050405020304" pitchFamily="18" charset="0"/>
                <a:cs typeface="Times New Roman" panose="02020603050405020304" pitchFamily="18" charset="0"/>
              </a:rPr>
              <a:t>     1     2     3     4</a:t>
            </a:r>
          </a:p>
          <a:p>
            <a:pPr marL="0" indent="0" algn="just">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pic>
        <p:nvPicPr>
          <p:cNvPr id="3" name="Graphic 2" descr="Chevron arrows with solid fill">
            <a:hlinkClick r:id="rId2" action="ppaction://hlinksldjump"/>
            <a:extLst>
              <a:ext uri="{FF2B5EF4-FFF2-40B4-BE49-F238E27FC236}">
                <a16:creationId xmlns:a16="http://schemas.microsoft.com/office/drawing/2014/main" id="{28D1CA25-4A04-7D27-AF6D-368CA261EE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762011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C78B47E-7379-6CF3-EB47-97F2099068D8}"/>
              </a:ext>
            </a:extLst>
          </p:cNvPr>
          <p:cNvSpPr/>
          <p:nvPr/>
        </p:nvSpPr>
        <p:spPr>
          <a:xfrm>
            <a:off x="449176" y="1768467"/>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 creation</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13</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Autofit/>
          </a:bodyPr>
          <a:lstStyle/>
          <a:p>
            <a:pPr marL="0" indent="0" algn="just">
              <a:lnSpc>
                <a:spcPct val="107000"/>
              </a:lnSpc>
              <a:spcBef>
                <a:spcPts val="1050"/>
              </a:spcBef>
              <a:spcAft>
                <a:spcPts val="1050"/>
              </a:spcAft>
              <a:buNone/>
            </a:pPr>
            <a:r>
              <a:rPr lang="en-GB" sz="1500" dirty="0">
                <a:effectLst/>
                <a:latin typeface="Helvetica" panose="020B0604020202020204" pitchFamily="34" charset="0"/>
                <a:ea typeface="Times New Roman" panose="02020603050405020304" pitchFamily="18" charset="0"/>
                <a:cs typeface="Helvetica" panose="020B0604020202020204" pitchFamily="34" charset="0"/>
              </a:rPr>
              <a:t>   </a:t>
            </a:r>
            <a:r>
              <a:rPr lang="en-GB" sz="1600" dirty="0">
                <a:effectLst/>
                <a:latin typeface="Helvetica" panose="020B0604020202020204" pitchFamily="34" charset="0"/>
                <a:ea typeface="Times New Roman" panose="02020603050405020304" pitchFamily="18" charset="0"/>
                <a:cs typeface="Helvetica" panose="020B0604020202020204" pitchFamily="34" charset="0"/>
              </a:rPr>
              <a:t>        Now you try! Create a row vector called x_1 with the values 2, 4, 6, and 8.</a:t>
            </a:r>
          </a:p>
          <a:p>
            <a:pPr marL="176213" indent="0" algn="just">
              <a:lnSpc>
                <a:spcPct val="107000"/>
              </a:lnSpc>
              <a:spcBef>
                <a:spcPts val="1050"/>
              </a:spcBef>
              <a:spcAft>
                <a:spcPts val="1050"/>
              </a:spcAft>
              <a:buNone/>
              <a:tabLst>
                <a:tab pos="176213" algn="l"/>
                <a:tab pos="265113" algn="l"/>
              </a:tabLst>
            </a:pP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x_1 = [2, 4, 6, 8]</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76213" indent="0" algn="just">
              <a:lnSpc>
                <a:spcPct val="100000"/>
              </a:lnSpc>
              <a:spcBef>
                <a:spcPts val="0"/>
              </a:spcBef>
              <a:buNone/>
              <a:tabLst>
                <a:tab pos="176213" algn="l"/>
                <a:tab pos="265113" algn="l"/>
              </a:tabLst>
            </a:pPr>
            <a:r>
              <a:rPr lang="en-ZA" sz="1300" dirty="0">
                <a:effectLst/>
                <a:latin typeface="Consolas" panose="020B0609020204030204" pitchFamily="49" charset="0"/>
                <a:ea typeface="Times New Roman" panose="02020603050405020304" pitchFamily="18" charset="0"/>
                <a:cs typeface="Times New Roman" panose="02020603050405020304" pitchFamily="18" charset="0"/>
              </a:rPr>
              <a:t>	x_1 = </a:t>
            </a:r>
            <a:r>
              <a:rPr lang="en-ZA" sz="1300" dirty="0">
                <a:solidFill>
                  <a:schemeClr val="bg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1×4</a:t>
            </a:r>
          </a:p>
          <a:p>
            <a:pPr marL="176213" indent="0" algn="just">
              <a:lnSpc>
                <a:spcPct val="100000"/>
              </a:lnSpc>
              <a:spcBef>
                <a:spcPts val="0"/>
              </a:spcBef>
              <a:buNone/>
              <a:tabLst>
                <a:tab pos="176213" algn="l"/>
                <a:tab pos="265113" algn="l"/>
              </a:tabLst>
            </a:pPr>
            <a:r>
              <a:rPr lang="en-ZA" sz="1300" dirty="0">
                <a:effectLst/>
                <a:latin typeface="Consolas" panose="020B0609020204030204" pitchFamily="49" charset="0"/>
                <a:ea typeface="Times New Roman" panose="02020603050405020304" pitchFamily="18" charset="0"/>
                <a:cs typeface="Times New Roman" panose="02020603050405020304" pitchFamily="18" charset="0"/>
              </a:rPr>
              <a:t>     2     4     6     8</a:t>
            </a:r>
          </a:p>
          <a:p>
            <a:pPr marL="0" indent="0" algn="just">
              <a:lnSpc>
                <a:spcPct val="107000"/>
              </a:lnSpc>
              <a:spcBef>
                <a:spcPts val="1050"/>
              </a:spcBef>
              <a:spcAft>
                <a:spcPts val="1050"/>
              </a:spcAft>
              <a:buNone/>
            </a:pP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pic>
        <p:nvPicPr>
          <p:cNvPr id="3" name="Untitled">
            <a:extLst>
              <a:ext uri="{FF2B5EF4-FFF2-40B4-BE49-F238E27FC236}">
                <a16:creationId xmlns:a16="http://schemas.microsoft.com/office/drawing/2014/main" id="{3D40415F-3262-B4EF-5CB9-4560573296F1}"/>
              </a:ext>
            </a:extLst>
          </p:cNvPr>
          <p:cNvPicPr>
            <a:picLocks noChangeAspect="1"/>
          </p:cNvPicPr>
          <p:nvPr/>
        </p:nvPicPr>
        <p:blipFill>
          <a:blip r:embed="rId2"/>
          <a:stretch>
            <a:fillRect/>
          </a:stretch>
        </p:blipFill>
        <p:spPr>
          <a:xfrm>
            <a:off x="551650" y="935561"/>
            <a:ext cx="567000" cy="540000"/>
          </a:xfrm>
          <a:prstGeom prst="rect">
            <a:avLst/>
          </a:prstGeom>
        </p:spPr>
      </p:pic>
      <p:pic>
        <p:nvPicPr>
          <p:cNvPr id="7" name="Graphic 6" descr="Chevron arrows with solid fill">
            <a:hlinkClick r:id="rId3" action="ppaction://hlinksldjump"/>
            <a:extLst>
              <a:ext uri="{FF2B5EF4-FFF2-40B4-BE49-F238E27FC236}">
                <a16:creationId xmlns:a16="http://schemas.microsoft.com/office/drawing/2014/main" id="{FF98E100-308F-5CA2-EAD6-7982F31364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402969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C78B47E-7379-6CF3-EB47-97F2099068D8}"/>
              </a:ext>
            </a:extLst>
          </p:cNvPr>
          <p:cNvSpPr/>
          <p:nvPr/>
        </p:nvSpPr>
        <p:spPr>
          <a:xfrm>
            <a:off x="449176" y="3209465"/>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411D35F9-1196-F88B-C1C9-3EEE40E6EA29}"/>
              </a:ext>
            </a:extLst>
          </p:cNvPr>
          <p:cNvSpPr/>
          <p:nvPr/>
        </p:nvSpPr>
        <p:spPr>
          <a:xfrm>
            <a:off x="460408" y="4346850"/>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 creation</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14</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Autofit/>
          </a:bodyPr>
          <a:lstStyle/>
          <a:p>
            <a:pPr marL="0" indent="0" algn="ctr">
              <a:lnSpc>
                <a:spcPct val="107000"/>
              </a:lnSpc>
              <a:spcBef>
                <a:spcPts val="1050"/>
              </a:spcBef>
              <a:spcAft>
                <a:spcPts val="1050"/>
              </a:spcAft>
              <a:buNone/>
            </a:pPr>
            <a:r>
              <a:rPr lang="en-GB" sz="1800" b="1" dirty="0">
                <a:effectLst/>
                <a:latin typeface="Helvetica" panose="020B0604020202020204" pitchFamily="34" charset="0"/>
                <a:ea typeface="Times New Roman" panose="02020603050405020304" pitchFamily="18" charset="0"/>
                <a:cs typeface="Times New Roman" panose="02020603050405020304" pitchFamily="18" charset="0"/>
              </a:rPr>
              <a:t>Creating vectors of equally spaced element values</a:t>
            </a:r>
          </a:p>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Typing out each element of a vector can be tedious and time consuming. In the case where you require a vector to be created with equally spaced element values, there are two approaches available.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buNone/>
            </a:pPr>
            <a:r>
              <a:rPr lang="en-GB" sz="1600" u="sng" dirty="0">
                <a:effectLst/>
                <a:latin typeface="Helvetica" panose="020B0604020202020204" pitchFamily="34" charset="0"/>
                <a:ea typeface="Times New Roman" panose="02020603050405020304" pitchFamily="18" charset="0"/>
                <a:cs typeface="Times New Roman" panose="02020603050405020304" pitchFamily="18" charset="0"/>
              </a:rPr>
              <a:t>Method 1:</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Using the notation </a:t>
            </a:r>
            <a:r>
              <a:rPr lang="en-GB" sz="1600" b="1" dirty="0">
                <a:effectLst/>
                <a:latin typeface="Consolas" panose="020B0609020204030204" pitchFamily="49" charset="0"/>
                <a:ea typeface="Times New Roman" panose="02020603050405020304" pitchFamily="18" charset="0"/>
                <a:cs typeface="Times New Roman" panose="02020603050405020304" pitchFamily="18" charset="0"/>
              </a:rPr>
              <a:t>var = start : step size : end</a:t>
            </a:r>
            <a:endParaRPr lang="pt-BR"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a_5 = </a:t>
            </a:r>
            <a:r>
              <a:rPr lang="pt-BR" sz="1600" dirty="0">
                <a:effectLst/>
                <a:latin typeface="Consolas" panose="020B0609020204030204" pitchFamily="49" charset="0"/>
                <a:ea typeface="Times New Roman" panose="02020603050405020304" pitchFamily="18" charset="0"/>
                <a:cs typeface="Times New Roman" panose="02020603050405020304" pitchFamily="18" charset="0"/>
              </a:rPr>
              <a:t>1:2:10</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tabLst>
                <a:tab pos="87313" algn="l"/>
              </a:tabLst>
            </a:pPr>
            <a:r>
              <a:rPr lang="en-ZA" sz="1300" dirty="0">
                <a:effectLst/>
                <a:latin typeface="Consolas" panose="020B0609020204030204" pitchFamily="49" charset="0"/>
                <a:ea typeface="Times New Roman" panose="02020603050405020304" pitchFamily="18" charset="0"/>
                <a:cs typeface="Times New Roman" panose="02020603050405020304" pitchFamily="18" charset="0"/>
              </a:rPr>
              <a:t>	a_5 = </a:t>
            </a:r>
            <a:r>
              <a:rPr lang="en-ZA" sz="1300" dirty="0">
                <a:solidFill>
                  <a:schemeClr val="bg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1×5</a:t>
            </a:r>
          </a:p>
          <a:p>
            <a:pPr marL="0" indent="0" algn="just">
              <a:lnSpc>
                <a:spcPct val="100000"/>
              </a:lnSpc>
              <a:spcBef>
                <a:spcPts val="0"/>
              </a:spcBef>
              <a:buNone/>
            </a:pPr>
            <a:r>
              <a:rPr lang="en-ZA" sz="1300" dirty="0">
                <a:effectLst/>
                <a:latin typeface="Consolas" panose="020B0609020204030204" pitchFamily="49" charset="0"/>
                <a:ea typeface="Times New Roman" panose="02020603050405020304" pitchFamily="18" charset="0"/>
                <a:cs typeface="Times New Roman" panose="02020603050405020304" pitchFamily="18" charset="0"/>
              </a:rPr>
              <a:t>       1     3     5     </a:t>
            </a:r>
            <a:r>
              <a:rPr lang="en-ZA" sz="1300" dirty="0">
                <a:latin typeface="Consolas" panose="020B0609020204030204" pitchFamily="49" charset="0"/>
                <a:ea typeface="Times New Roman" panose="02020603050405020304" pitchFamily="18" charset="0"/>
                <a:cs typeface="Times New Roman" panose="02020603050405020304" pitchFamily="18" charset="0"/>
              </a:rPr>
              <a:t>7</a:t>
            </a:r>
            <a:r>
              <a:rPr lang="en-ZA" sz="1300" dirty="0">
                <a:effectLst/>
                <a:latin typeface="Consolas" panose="020B0609020204030204" pitchFamily="49" charset="0"/>
                <a:ea typeface="Times New Roman" panose="02020603050405020304" pitchFamily="18" charset="0"/>
                <a:cs typeface="Times New Roman" panose="02020603050405020304" pitchFamily="18" charset="0"/>
              </a:rPr>
              <a:t>     9</a:t>
            </a:r>
          </a:p>
          <a:p>
            <a:pPr marL="0" indent="0" algn="just">
              <a:lnSpc>
                <a:spcPct val="100000"/>
              </a:lnSpc>
              <a:spcBef>
                <a:spcPts val="0"/>
              </a:spcBef>
              <a:buNone/>
            </a:pPr>
            <a:endParaRPr lang="en-ZA" sz="13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a_6 = </a:t>
            </a:r>
            <a:r>
              <a:rPr lang="pt-BR" sz="1600" dirty="0">
                <a:effectLst/>
                <a:latin typeface="Consolas" panose="020B0609020204030204" pitchFamily="49" charset="0"/>
                <a:ea typeface="Times New Roman" panose="02020603050405020304" pitchFamily="18" charset="0"/>
                <a:cs typeface="Times New Roman" panose="02020603050405020304" pitchFamily="18" charset="0"/>
              </a:rPr>
              <a:t>10:-2:1</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tabLst>
                <a:tab pos="87313" algn="l"/>
              </a:tabLst>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200" dirty="0">
                <a:effectLst/>
                <a:latin typeface="Consolas" panose="020B0609020204030204" pitchFamily="49" charset="0"/>
                <a:ea typeface="Times New Roman" panose="02020603050405020304" pitchFamily="18" charset="0"/>
                <a:cs typeface="Times New Roman" panose="02020603050405020304" pitchFamily="18" charset="0"/>
              </a:rPr>
              <a:t>a_6 = </a:t>
            </a:r>
            <a:r>
              <a:rPr lang="en-ZA" sz="1200" dirty="0">
                <a:solidFill>
                  <a:schemeClr val="bg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1×5</a:t>
            </a:r>
          </a:p>
          <a:p>
            <a:pPr marL="0" indent="0" algn="just">
              <a:lnSpc>
                <a:spcPct val="100000"/>
              </a:lnSpc>
              <a:spcBef>
                <a:spcPts val="0"/>
              </a:spcBef>
              <a:buNone/>
            </a:pPr>
            <a:r>
              <a:rPr lang="en-ZA" sz="1200" dirty="0">
                <a:effectLst/>
                <a:latin typeface="Consolas" panose="020B0609020204030204" pitchFamily="49" charset="0"/>
                <a:ea typeface="Times New Roman" panose="02020603050405020304" pitchFamily="18" charset="0"/>
                <a:cs typeface="Times New Roman" panose="02020603050405020304" pitchFamily="18" charset="0"/>
              </a:rPr>
              <a:t>       10     8     6     4     2</a:t>
            </a:r>
          </a:p>
          <a:p>
            <a:pPr marL="0" indent="0" algn="just">
              <a:lnSpc>
                <a:spcPct val="100000"/>
              </a:lnSpc>
              <a:spcBef>
                <a:spcPts val="0"/>
              </a:spcBef>
              <a:buNone/>
            </a:pPr>
            <a:endParaRPr lang="en-ZA" sz="12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GB" sz="1600" dirty="0">
                <a:effectLst/>
                <a:latin typeface="Helvetica" panose="020B0604020202020204" pitchFamily="34" charset="0"/>
                <a:ea typeface="Times New Roman" panose="02020603050405020304" pitchFamily="18" charset="0"/>
                <a:cs typeface="Helvetica" panose="020B0604020202020204" pitchFamily="34" charset="0"/>
              </a:rPr>
              <a:t>We use the colon operator to create regularly spaced vectors, index into arrays, and define the bounds of a for loop. For now, we are considering its application in vector creation, but we will get to its other applications later on.</a:t>
            </a:r>
            <a:endParaRPr lang="en-ZA" sz="1100" dirty="0">
              <a:effectLst/>
              <a:latin typeface="Helvetica" panose="020B0604020202020204" pitchFamily="34" charset="0"/>
              <a:ea typeface="Times New Roman" panose="02020603050405020304" pitchFamily="18" charset="0"/>
              <a:cs typeface="Helvetica" panose="020B0604020202020204" pitchFamily="34" charset="0"/>
            </a:endParaRPr>
          </a:p>
        </p:txBody>
      </p:sp>
      <p:pic>
        <p:nvPicPr>
          <p:cNvPr id="3" name="Graphic 2" descr="Chevron arrows with solid fill">
            <a:hlinkClick r:id="rId2" action="ppaction://hlinksldjump"/>
            <a:extLst>
              <a:ext uri="{FF2B5EF4-FFF2-40B4-BE49-F238E27FC236}">
                <a16:creationId xmlns:a16="http://schemas.microsoft.com/office/drawing/2014/main" id="{1A50CE52-9C54-06A0-C497-92E42F2ADD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4228331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C78B47E-7379-6CF3-EB47-97F2099068D8}"/>
              </a:ext>
            </a:extLst>
          </p:cNvPr>
          <p:cNvSpPr/>
          <p:nvPr/>
        </p:nvSpPr>
        <p:spPr>
          <a:xfrm>
            <a:off x="449176" y="3392345"/>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411D35F9-1196-F88B-C1C9-3EEE40E6EA29}"/>
              </a:ext>
            </a:extLst>
          </p:cNvPr>
          <p:cNvSpPr/>
          <p:nvPr/>
        </p:nvSpPr>
        <p:spPr>
          <a:xfrm>
            <a:off x="460408" y="5328627"/>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 creation</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15</a:t>
            </a:fld>
            <a:endParaRPr lang="en-ZA"/>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0408" y="1244351"/>
                <a:ext cx="8229600" cy="5112000"/>
              </a:xfrm>
            </p:spPr>
            <p:txBody>
              <a:bodyPr>
                <a:noAutofit/>
              </a:bodyPr>
              <a:lstStyle/>
              <a:p>
                <a:pPr marL="0" indent="0" algn="ctr">
                  <a:lnSpc>
                    <a:spcPct val="107000"/>
                  </a:lnSpc>
                  <a:spcBef>
                    <a:spcPts val="1050"/>
                  </a:spcBef>
                  <a:spcAft>
                    <a:spcPts val="1050"/>
                  </a:spcAft>
                  <a:buNone/>
                </a:pPr>
                <a:r>
                  <a:rPr lang="en-GB" sz="1800" b="1" dirty="0">
                    <a:effectLst/>
                    <a:latin typeface="Helvetica" panose="020B0604020202020204" pitchFamily="34" charset="0"/>
                    <a:ea typeface="Times New Roman" panose="02020603050405020304" pitchFamily="18" charset="0"/>
                    <a:cs typeface="Times New Roman" panose="02020603050405020304" pitchFamily="18" charset="0"/>
                  </a:rPr>
                  <a:t>Creating vectors of equally spaced element values</a:t>
                </a:r>
              </a:p>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You will notice that the specified "end" value is not necessarily the last element's value when using this approach, as with the output for variable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a_6.</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This is a distinct difference between this approach and the following one. Another important property of this approach is that if you do not specify the "step size" in this notation, MATLAB will assume you are requesting for a step size of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1</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a:t>
                </a:r>
                <a:endParaRPr lang="pt-BR"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a_7 = </a:t>
                </a:r>
                <a:r>
                  <a:rPr lang="pt-BR" sz="1600" dirty="0">
                    <a:effectLst/>
                    <a:latin typeface="Consolas" panose="020B0609020204030204" pitchFamily="49" charset="0"/>
                    <a:ea typeface="Times New Roman" panose="02020603050405020304" pitchFamily="18" charset="0"/>
                    <a:cs typeface="Times New Roman" panose="02020603050405020304" pitchFamily="18" charset="0"/>
                  </a:rPr>
                  <a:t>1:4</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tabLst>
                    <a:tab pos="87313" algn="l"/>
                  </a:tabLst>
                </a:pPr>
                <a:r>
                  <a:rPr lang="en-ZA" sz="1300" dirty="0">
                    <a:effectLst/>
                    <a:latin typeface="Consolas" panose="020B0609020204030204" pitchFamily="49" charset="0"/>
                    <a:ea typeface="Times New Roman" panose="02020603050405020304" pitchFamily="18" charset="0"/>
                    <a:cs typeface="Times New Roman" panose="02020603050405020304" pitchFamily="18" charset="0"/>
                  </a:rPr>
                  <a:t>	a_7 = </a:t>
                </a:r>
                <a:r>
                  <a:rPr lang="en-ZA" sz="1300" dirty="0">
                    <a:solidFill>
                      <a:schemeClr val="bg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1×4</a:t>
                </a:r>
              </a:p>
              <a:p>
                <a:pPr marL="0" indent="0" algn="just">
                  <a:lnSpc>
                    <a:spcPct val="100000"/>
                  </a:lnSpc>
                  <a:spcBef>
                    <a:spcPts val="0"/>
                  </a:spcBef>
                  <a:buNone/>
                </a:pPr>
                <a:r>
                  <a:rPr lang="en-ZA" sz="1300" dirty="0">
                    <a:effectLst/>
                    <a:latin typeface="Consolas" panose="020B0609020204030204" pitchFamily="49" charset="0"/>
                    <a:ea typeface="Times New Roman" panose="02020603050405020304" pitchFamily="18" charset="0"/>
                    <a:cs typeface="Times New Roman" panose="02020603050405020304" pitchFamily="18" charset="0"/>
                  </a:rPr>
                  <a:t>       1     2     </a:t>
                </a:r>
                <a:r>
                  <a:rPr lang="en-ZA" sz="1300" dirty="0">
                    <a:latin typeface="Consolas" panose="020B0609020204030204" pitchFamily="49" charset="0"/>
                    <a:ea typeface="Times New Roman" panose="02020603050405020304" pitchFamily="18" charset="0"/>
                    <a:cs typeface="Times New Roman" panose="02020603050405020304" pitchFamily="18" charset="0"/>
                  </a:rPr>
                  <a:t>3</a:t>
                </a:r>
                <a:r>
                  <a:rPr lang="en-ZA" sz="1300" dirty="0">
                    <a:effectLst/>
                    <a:latin typeface="Consolas" panose="020B0609020204030204" pitchFamily="49" charset="0"/>
                    <a:ea typeface="Times New Roman" panose="02020603050405020304" pitchFamily="18" charset="0"/>
                    <a:cs typeface="Times New Roman" panose="02020603050405020304" pitchFamily="18" charset="0"/>
                  </a:rPr>
                  <a:t>     4</a:t>
                </a:r>
              </a:p>
              <a:p>
                <a:pPr marL="0" indent="0" algn="just">
                  <a:lnSpc>
                    <a:spcPct val="100000"/>
                  </a:lnSpc>
                  <a:spcBef>
                    <a:spcPts val="0"/>
                  </a:spcBef>
                  <a:buNone/>
                </a:pPr>
                <a:endParaRPr lang="en-ZA" sz="13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pPr>
                <a:endParaRPr lang="en-ZA" sz="13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pPr>
                <a:endParaRPr lang="en-ZA" sz="13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ZA" sz="1300" dirty="0">
                    <a:latin typeface="Consolas" panose="020B0609020204030204" pitchFamily="49" charset="0"/>
                    <a:ea typeface="Times New Roman" panose="02020603050405020304" pitchFamily="18" charset="0"/>
                    <a:cs typeface="Times New Roman" panose="02020603050405020304" pitchFamily="18" charset="0"/>
                  </a:rPr>
                  <a:t>      </a:t>
                </a:r>
                <a:r>
                  <a:rPr lang="en-ZA" sz="1300" dirty="0">
                    <a:latin typeface="Helvetica" panose="020B0604020202020204" pitchFamily="34" charset="0"/>
                    <a:ea typeface="Times New Roman" panose="02020603050405020304" pitchFamily="18" charset="0"/>
                    <a:cs typeface="Helvetica" panose="020B0604020202020204" pitchFamily="34" charset="0"/>
                  </a:rPr>
                  <a:t>Now you try! Create a row vector x_3 that spans from </a:t>
                </a:r>
                <a14:m>
                  <m:oMath xmlns:m="http://schemas.openxmlformats.org/officeDocument/2006/math">
                    <m:r>
                      <a:rPr lang="en-ZA" sz="1300" b="0" i="1" smtClean="0">
                        <a:latin typeface="Cambria Math" panose="02040503050406030204" pitchFamily="18" charset="0"/>
                        <a:ea typeface="Times New Roman" panose="02020603050405020304" pitchFamily="18" charset="0"/>
                        <a:cs typeface="Times New Roman" panose="02020603050405020304" pitchFamily="18" charset="0"/>
                      </a:rPr>
                      <m:t>−2</m:t>
                    </m:r>
                    <m:r>
                      <a:rPr lang="en-ZA" sz="1300" b="0" i="1" smtClean="0">
                        <a:latin typeface="Cambria Math" panose="02040503050406030204" pitchFamily="18" charset="0"/>
                        <a:ea typeface="Cambria Math" panose="02040503050406030204" pitchFamily="18" charset="0"/>
                        <a:cs typeface="Times New Roman" panose="02020603050405020304" pitchFamily="18" charset="0"/>
                      </a:rPr>
                      <m:t>𝜋</m:t>
                    </m:r>
                  </m:oMath>
                </a14:m>
                <a:r>
                  <a:rPr lang="en-ZA" sz="1300" dirty="0">
                    <a:latin typeface="Helvetica" panose="020B0604020202020204" pitchFamily="34" charset="0"/>
                    <a:ea typeface="Times New Roman" panose="02020603050405020304" pitchFamily="18" charset="0"/>
                    <a:cs typeface="Helvetica" panose="020B0604020202020204" pitchFamily="34" charset="0"/>
                  </a:rPr>
                  <a:t> to </a:t>
                </a:r>
                <a14:m>
                  <m:oMath xmlns:m="http://schemas.openxmlformats.org/officeDocument/2006/math">
                    <m:r>
                      <a:rPr lang="en-ZA" sz="1300" i="1">
                        <a:latin typeface="Cambria Math" panose="02040503050406030204" pitchFamily="18" charset="0"/>
                        <a:ea typeface="Times New Roman" panose="02020603050405020304" pitchFamily="18" charset="0"/>
                        <a:cs typeface="Times New Roman" panose="02020603050405020304" pitchFamily="18" charset="0"/>
                      </a:rPr>
                      <m:t>2</m:t>
                    </m:r>
                    <m:r>
                      <a:rPr lang="en-ZA" sz="1300" i="1">
                        <a:latin typeface="Cambria Math" panose="02040503050406030204" pitchFamily="18" charset="0"/>
                        <a:ea typeface="Cambria Math" panose="02040503050406030204" pitchFamily="18" charset="0"/>
                        <a:cs typeface="Times New Roman" panose="02020603050405020304" pitchFamily="18" charset="0"/>
                      </a:rPr>
                      <m:t>𝜋</m:t>
                    </m:r>
                  </m:oMath>
                </a14:m>
                <a:r>
                  <a:rPr lang="en-ZA" sz="1300" dirty="0">
                    <a:latin typeface="Helvetica" panose="020B0604020202020204" pitchFamily="34" charset="0"/>
                    <a:ea typeface="Times New Roman" panose="02020603050405020304" pitchFamily="18" charset="0"/>
                    <a:cs typeface="Helvetica" panose="020B0604020202020204" pitchFamily="34" charset="0"/>
                  </a:rPr>
                  <a:t> equally spaced of 0.2</a:t>
                </a:r>
              </a:p>
              <a:p>
                <a:pPr marL="0" indent="0" algn="just">
                  <a:lnSpc>
                    <a:spcPct val="100000"/>
                  </a:lnSpc>
                  <a:spcBef>
                    <a:spcPts val="0"/>
                  </a:spcBef>
                  <a:buNone/>
                </a:pPr>
                <a:endParaRPr lang="en-ZA" sz="13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x_3 = </a:t>
                </a:r>
                <a:r>
                  <a:rPr lang="pt-BR" sz="1600" dirty="0">
                    <a:effectLst/>
                    <a:latin typeface="Consolas" panose="020B0609020204030204" pitchFamily="49" charset="0"/>
                    <a:ea typeface="Times New Roman" panose="02020603050405020304" pitchFamily="18" charset="0"/>
                    <a:cs typeface="Times New Roman" panose="02020603050405020304" pitchFamily="18" charset="0"/>
                  </a:rPr>
                  <a:t>-2*pi:0,2:2*pi</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tabLst>
                    <a:tab pos="87313" algn="l"/>
                  </a:tabLst>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200" dirty="0">
                    <a:effectLst/>
                    <a:latin typeface="Consolas" panose="020B0609020204030204" pitchFamily="49" charset="0"/>
                    <a:ea typeface="Times New Roman" panose="02020603050405020304" pitchFamily="18" charset="0"/>
                    <a:cs typeface="Times New Roman" panose="02020603050405020304" pitchFamily="18" charset="0"/>
                  </a:rPr>
                  <a:t>x_3 = </a:t>
                </a:r>
                <a:r>
                  <a:rPr lang="en-ZA" sz="1200" dirty="0">
                    <a:solidFill>
                      <a:schemeClr val="bg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1×63</a:t>
                </a:r>
              </a:p>
              <a:p>
                <a:pPr marL="0" indent="0" algn="just">
                  <a:lnSpc>
                    <a:spcPct val="100000"/>
                  </a:lnSpc>
                  <a:spcBef>
                    <a:spcPts val="0"/>
                  </a:spcBef>
                  <a:buNone/>
                </a:pPr>
                <a:r>
                  <a:rPr lang="en-ZA" sz="1200" dirty="0">
                    <a:effectLst/>
                    <a:latin typeface="Consolas" panose="020B0609020204030204" pitchFamily="49" charset="0"/>
                    <a:ea typeface="Times New Roman" panose="02020603050405020304" pitchFamily="18" charset="0"/>
                    <a:cs typeface="Times New Roman" panose="02020603050405020304" pitchFamily="18" charset="0"/>
                  </a:rPr>
                  <a:t>       -6.2832   -6.0832   -5.8832   -5.6832   -5.4832   -5.2832   -5.0832 ⋯</a:t>
                </a:r>
                <a:endParaRPr lang="en-ZA" sz="1200" dirty="0">
                  <a:latin typeface="Consolas" panose="020B0609020204030204" pitchFamily="49" charset="0"/>
                  <a:ea typeface="Times New Roman" panose="02020603050405020304" pitchFamily="18" charset="0"/>
                  <a:cs typeface="Times New Roman" panose="02020603050405020304" pitchFamily="18" charset="0"/>
                </a:endParaRPr>
              </a:p>
            </p:txBody>
          </p:sp>
        </mc:Choice>
        <mc:Fallback xmlns="">
          <p:sp>
            <p:nvSpPr>
              <p:cNvPr id="11" name="Content Placeholder 10">
                <a:extLst>
                  <a:ext uri="{FF2B5EF4-FFF2-40B4-BE49-F238E27FC236}">
                    <a16:creationId xmlns:a16="http://schemas.microsoft.com/office/drawing/2014/main" id="{5C5DE11D-C34F-1AF3-0E76-2FFB87A30AD9}"/>
                  </a:ext>
                </a:extLst>
              </p:cNvPr>
              <p:cNvSpPr>
                <a:spLocks noGrp="1" noRot="1" noChangeAspect="1" noMove="1" noResize="1" noEditPoints="1" noAdjustHandles="1" noChangeArrowheads="1" noChangeShapeType="1" noTextEdit="1"/>
              </p:cNvSpPr>
              <p:nvPr>
                <p:ph idx="1"/>
              </p:nvPr>
            </p:nvSpPr>
            <p:spPr>
              <a:xfrm>
                <a:off x="460408" y="1244351"/>
                <a:ext cx="8229600" cy="5112000"/>
              </a:xfrm>
              <a:blipFill>
                <a:blip r:embed="rId2"/>
                <a:stretch>
                  <a:fillRect l="-444" t="-596" r="-370"/>
                </a:stretch>
              </a:blipFill>
            </p:spPr>
            <p:txBody>
              <a:bodyPr/>
              <a:lstStyle/>
              <a:p>
                <a:r>
                  <a:rPr lang="en-ZA">
                    <a:noFill/>
                  </a:rPr>
                  <a:t> </a:t>
                </a:r>
              </a:p>
            </p:txBody>
          </p:sp>
        </mc:Fallback>
      </mc:AlternateContent>
      <p:pic>
        <p:nvPicPr>
          <p:cNvPr id="3" name="Graphic 2" descr="Chevron arrows with solid fill">
            <a:hlinkClick r:id="rId3" action="ppaction://hlinksldjump"/>
            <a:extLst>
              <a:ext uri="{FF2B5EF4-FFF2-40B4-BE49-F238E27FC236}">
                <a16:creationId xmlns:a16="http://schemas.microsoft.com/office/drawing/2014/main" id="{1A50CE52-9C54-06A0-C497-92E42F2ADD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pic>
        <p:nvPicPr>
          <p:cNvPr id="7" name="Untitled">
            <a:extLst>
              <a:ext uri="{FF2B5EF4-FFF2-40B4-BE49-F238E27FC236}">
                <a16:creationId xmlns:a16="http://schemas.microsoft.com/office/drawing/2014/main" id="{7AD91C5B-7774-7B45-3C98-0540BE47CDBF}"/>
              </a:ext>
            </a:extLst>
          </p:cNvPr>
          <p:cNvPicPr>
            <a:picLocks noChangeAspect="1"/>
          </p:cNvPicPr>
          <p:nvPr/>
        </p:nvPicPr>
        <p:blipFill>
          <a:blip r:embed="rId6"/>
          <a:stretch>
            <a:fillRect/>
          </a:stretch>
        </p:blipFill>
        <p:spPr>
          <a:xfrm>
            <a:off x="551650" y="4458417"/>
            <a:ext cx="567000" cy="540000"/>
          </a:xfrm>
          <a:prstGeom prst="rect">
            <a:avLst/>
          </a:prstGeom>
        </p:spPr>
      </p:pic>
    </p:spTree>
    <p:extLst>
      <p:ext uri="{BB962C8B-B14F-4D97-AF65-F5344CB8AC3E}">
        <p14:creationId xmlns:p14="http://schemas.microsoft.com/office/powerpoint/2010/main" val="1820299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C78B47E-7379-6CF3-EB47-97F2099068D8}"/>
              </a:ext>
            </a:extLst>
          </p:cNvPr>
          <p:cNvSpPr/>
          <p:nvPr/>
        </p:nvSpPr>
        <p:spPr>
          <a:xfrm>
            <a:off x="449176" y="2391316"/>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 creation</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16</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Autofit/>
          </a:bodyPr>
          <a:lstStyle/>
          <a:p>
            <a:pPr marL="0" indent="0" algn="ctr">
              <a:lnSpc>
                <a:spcPct val="107000"/>
              </a:lnSpc>
              <a:spcBef>
                <a:spcPts val="1050"/>
              </a:spcBef>
              <a:spcAft>
                <a:spcPts val="1050"/>
              </a:spcAft>
              <a:buNone/>
            </a:pPr>
            <a:r>
              <a:rPr lang="en-GB" sz="1800" b="1" dirty="0">
                <a:effectLst/>
                <a:latin typeface="Helvetica" panose="020B0604020202020204" pitchFamily="34" charset="0"/>
                <a:ea typeface="Times New Roman" panose="02020603050405020304" pitchFamily="18" charset="0"/>
                <a:cs typeface="Times New Roman" panose="02020603050405020304" pitchFamily="18" charset="0"/>
              </a:rPr>
              <a:t>Creating vectors of equally spaced element values</a:t>
            </a:r>
          </a:p>
          <a:p>
            <a:pPr marL="0" indent="0">
              <a:buNone/>
            </a:pPr>
            <a:r>
              <a:rPr lang="en-GB" sz="1600" u="sng" dirty="0">
                <a:effectLst/>
                <a:latin typeface="Helvetica" panose="020B0604020202020204" pitchFamily="34" charset="0"/>
                <a:ea typeface="Times New Roman" panose="02020603050405020304" pitchFamily="18" charset="0"/>
                <a:cs typeface="Times New Roman" panose="02020603050405020304" pitchFamily="18" charset="0"/>
              </a:rPr>
              <a:t>Method 2:</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Using the built in function </a:t>
            </a:r>
            <a:r>
              <a:rPr lang="en-GB" sz="1600" b="1" dirty="0">
                <a:effectLst/>
                <a:latin typeface="Consolas" panose="020B0609020204030204" pitchFamily="49" charset="0"/>
                <a:ea typeface="Times New Roman" panose="02020603050405020304" pitchFamily="18" charset="0"/>
                <a:cs typeface="Times New Roman" panose="02020603050405020304" pitchFamily="18" charset="0"/>
              </a:rPr>
              <a:t>var = </a:t>
            </a:r>
            <a:r>
              <a:rPr lang="en-GB" sz="1600" b="1" dirty="0" err="1">
                <a:effectLst/>
                <a:latin typeface="Consolas" panose="020B0609020204030204" pitchFamily="49" charset="0"/>
                <a:ea typeface="Times New Roman" panose="02020603050405020304" pitchFamily="18" charset="0"/>
                <a:cs typeface="Times New Roman" panose="02020603050405020304" pitchFamily="18" charset="0"/>
              </a:rPr>
              <a:t>linspace</a:t>
            </a:r>
            <a:r>
              <a:rPr lang="en-GB" sz="1600" b="1" dirty="0">
                <a:effectLst/>
                <a:latin typeface="Consolas" panose="020B0609020204030204" pitchFamily="49" charset="0"/>
                <a:ea typeface="Times New Roman" panose="02020603050405020304" pitchFamily="18" charset="0"/>
                <a:cs typeface="Times New Roman" panose="02020603050405020304" pitchFamily="18" charset="0"/>
              </a:rPr>
              <a:t>(start, end, number of elements)</a:t>
            </a:r>
            <a:endParaRPr lang="pt-BR"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a_8 = </a:t>
            </a: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linspace</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(1,10,5)</a:t>
            </a:r>
          </a:p>
          <a:p>
            <a:pPr marL="0" indent="0" algn="just">
              <a:lnSpc>
                <a:spcPct val="100000"/>
              </a:lnSpc>
              <a:spcBef>
                <a:spcPts val="0"/>
              </a:spcBef>
              <a:buNone/>
              <a:tabLst>
                <a:tab pos="87313" algn="l"/>
              </a:tabLst>
            </a:pPr>
            <a:r>
              <a:rPr lang="en-ZA" sz="1300" dirty="0">
                <a:effectLst/>
                <a:latin typeface="Consolas" panose="020B0609020204030204" pitchFamily="49" charset="0"/>
                <a:ea typeface="Times New Roman" panose="02020603050405020304" pitchFamily="18" charset="0"/>
                <a:cs typeface="Times New Roman" panose="02020603050405020304" pitchFamily="18" charset="0"/>
              </a:rPr>
              <a:t>	a_8 = </a:t>
            </a:r>
            <a:r>
              <a:rPr lang="en-ZA" sz="1300" dirty="0">
                <a:solidFill>
                  <a:schemeClr val="bg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1×5</a:t>
            </a:r>
          </a:p>
          <a:p>
            <a:pPr marL="0" indent="0" algn="just">
              <a:lnSpc>
                <a:spcPct val="100000"/>
              </a:lnSpc>
              <a:spcBef>
                <a:spcPts val="0"/>
              </a:spcBef>
              <a:buNone/>
            </a:pPr>
            <a:r>
              <a:rPr lang="en-ZA" sz="1300" dirty="0">
                <a:effectLst/>
                <a:latin typeface="Consolas" panose="020B0609020204030204" pitchFamily="49" charset="0"/>
                <a:ea typeface="Times New Roman" panose="02020603050405020304" pitchFamily="18" charset="0"/>
                <a:cs typeface="Times New Roman" panose="02020603050405020304" pitchFamily="18" charset="0"/>
              </a:rPr>
              <a:t>       1.0000     3.2500     5.5000     </a:t>
            </a:r>
            <a:r>
              <a:rPr lang="en-ZA" sz="1300" dirty="0">
                <a:latin typeface="Consolas" panose="020B0609020204030204" pitchFamily="49" charset="0"/>
                <a:ea typeface="Times New Roman" panose="02020603050405020304" pitchFamily="18" charset="0"/>
                <a:cs typeface="Times New Roman" panose="02020603050405020304" pitchFamily="18" charset="0"/>
              </a:rPr>
              <a:t>7.7500</a:t>
            </a:r>
            <a:r>
              <a:rPr lang="en-ZA" sz="13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300" dirty="0">
                <a:latin typeface="Consolas" panose="020B0609020204030204" pitchFamily="49" charset="0"/>
                <a:ea typeface="Times New Roman" panose="02020603050405020304" pitchFamily="18" charset="0"/>
                <a:cs typeface="Times New Roman" panose="02020603050405020304" pitchFamily="18" charset="0"/>
              </a:rPr>
              <a:t>10.0000</a:t>
            </a:r>
            <a:endParaRPr lang="en-ZA" sz="13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pPr>
            <a:endParaRPr lang="en-ZA" sz="13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This approach gives the user direct control of the number of points/elements and ensures that the last element of the vector is the value specified by the user. MATLAB automatically calculates what step size is required given the user's input to the function. It is important to note that if the number of points/elements is not specified by the user, MATLAB will assume a default value of 100 points is required.</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p:txBody>
      </p:sp>
      <p:pic>
        <p:nvPicPr>
          <p:cNvPr id="3" name="Graphic 2" descr="Chevron arrows with solid fill">
            <a:hlinkClick r:id="rId2" action="ppaction://hlinksldjump"/>
            <a:extLst>
              <a:ext uri="{FF2B5EF4-FFF2-40B4-BE49-F238E27FC236}">
                <a16:creationId xmlns:a16="http://schemas.microsoft.com/office/drawing/2014/main" id="{1A50CE52-9C54-06A0-C497-92E42F2ADD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871578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C78B47E-7379-6CF3-EB47-97F2099068D8}"/>
              </a:ext>
            </a:extLst>
          </p:cNvPr>
          <p:cNvSpPr/>
          <p:nvPr/>
        </p:nvSpPr>
        <p:spPr>
          <a:xfrm>
            <a:off x="449176" y="2545321"/>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 creation</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17</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Autofit/>
          </a:bodyPr>
          <a:lstStyle/>
          <a:p>
            <a:pPr marL="0" indent="0" algn="ctr">
              <a:lnSpc>
                <a:spcPct val="107000"/>
              </a:lnSpc>
              <a:spcBef>
                <a:spcPts val="1050"/>
              </a:spcBef>
              <a:spcAft>
                <a:spcPts val="1050"/>
              </a:spcAft>
              <a:buNone/>
            </a:pPr>
            <a:r>
              <a:rPr lang="en-GB" sz="1800" b="1" dirty="0">
                <a:effectLst/>
                <a:latin typeface="Helvetica" panose="020B0604020202020204" pitchFamily="34" charset="0"/>
                <a:ea typeface="Times New Roman" panose="02020603050405020304" pitchFamily="18" charset="0"/>
                <a:cs typeface="Times New Roman" panose="02020603050405020304" pitchFamily="18" charset="0"/>
              </a:rPr>
              <a:t>Creating vectors of equally spaced element values</a:t>
            </a:r>
          </a:p>
          <a:p>
            <a:pPr marL="0" indent="0" algn="just">
              <a:lnSpc>
                <a:spcPct val="100000"/>
              </a:lnSpc>
              <a:spcBef>
                <a:spcPts val="0"/>
              </a:spcBef>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Now you try! Create a row vector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x_4</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that spans from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0</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to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10</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with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100</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elements equally spaced.</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pP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x_4 = </a:t>
            </a:r>
            <a:r>
              <a:rPr lang="en-GB" sz="1600" dirty="0" err="1">
                <a:effectLst/>
                <a:latin typeface="Consolas" panose="020B0609020204030204" pitchFamily="49" charset="0"/>
                <a:ea typeface="Times New Roman" panose="02020603050405020304" pitchFamily="18" charset="0"/>
                <a:cs typeface="Times New Roman" panose="02020603050405020304" pitchFamily="18" charset="0"/>
              </a:rPr>
              <a:t>linspace</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(0,10)</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tabLst>
                <a:tab pos="87313" algn="l"/>
              </a:tabLst>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200" dirty="0">
                <a:effectLst/>
                <a:latin typeface="Consolas" panose="020B0609020204030204" pitchFamily="49" charset="0"/>
                <a:ea typeface="Times New Roman" panose="02020603050405020304" pitchFamily="18" charset="0"/>
                <a:cs typeface="Times New Roman" panose="02020603050405020304" pitchFamily="18" charset="0"/>
              </a:rPr>
              <a:t>x_4 = </a:t>
            </a:r>
            <a:r>
              <a:rPr lang="en-ZA" sz="1200" dirty="0">
                <a:solidFill>
                  <a:schemeClr val="bg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1×100</a:t>
            </a:r>
          </a:p>
          <a:p>
            <a:pPr marL="0" indent="0" algn="just">
              <a:lnSpc>
                <a:spcPct val="100000"/>
              </a:lnSpc>
              <a:spcBef>
                <a:spcPts val="0"/>
              </a:spcBef>
              <a:buNone/>
            </a:pPr>
            <a:r>
              <a:rPr lang="en-ZA" sz="1200" dirty="0">
                <a:effectLst/>
                <a:latin typeface="Consolas" panose="020B0609020204030204" pitchFamily="49" charset="0"/>
                <a:ea typeface="Times New Roman" panose="02020603050405020304" pitchFamily="18" charset="0"/>
                <a:cs typeface="Times New Roman" panose="02020603050405020304" pitchFamily="18" charset="0"/>
              </a:rPr>
              <a:t>       0     0.1010     0.2020     0.3030     </a:t>
            </a:r>
            <a:r>
              <a:rPr lang="en-ZA" sz="1200" dirty="0">
                <a:latin typeface="Consolas" panose="020B0609020204030204" pitchFamily="49" charset="0"/>
                <a:ea typeface="Times New Roman" panose="02020603050405020304" pitchFamily="18" charset="0"/>
                <a:cs typeface="Times New Roman" panose="02020603050405020304" pitchFamily="18" charset="0"/>
              </a:rPr>
              <a:t>0.4040    0.5051    0.6061</a:t>
            </a:r>
            <a:r>
              <a:rPr lang="en-ZA" sz="1600" dirty="0">
                <a:solidFill>
                  <a:srgbClr val="212121"/>
                </a:solidFill>
                <a:effectLst/>
                <a:latin typeface="Helvetica" panose="020B0604020202020204" pitchFamily="34" charset="0"/>
                <a:ea typeface="Times New Roman" panose="02020603050405020304" pitchFamily="18" charset="0"/>
                <a:cs typeface="Times New Roman" panose="02020603050405020304" pitchFamily="18" charset="0"/>
              </a:rPr>
              <a:t> </a:t>
            </a:r>
            <a:r>
              <a:rPr lang="en-GB" sz="1600" dirty="0">
                <a:solidFill>
                  <a:srgbClr val="212121"/>
                </a:solidFill>
                <a:effectLst/>
                <a:latin typeface="Cambria Math" panose="02040503050406030204" pitchFamily="18" charset="0"/>
                <a:ea typeface="Times New Roman" panose="02020603050405020304" pitchFamily="18" charset="0"/>
                <a:cs typeface="Cambria Math" panose="02040503050406030204" pitchFamily="18" charset="0"/>
              </a:rPr>
              <a:t>⋯</a:t>
            </a:r>
          </a:p>
        </p:txBody>
      </p:sp>
      <p:pic>
        <p:nvPicPr>
          <p:cNvPr id="3" name="Graphic 2" descr="Chevron arrows with solid fill">
            <a:hlinkClick r:id="rId2" action="ppaction://hlinksldjump"/>
            <a:extLst>
              <a:ext uri="{FF2B5EF4-FFF2-40B4-BE49-F238E27FC236}">
                <a16:creationId xmlns:a16="http://schemas.microsoft.com/office/drawing/2014/main" id="{1A50CE52-9C54-06A0-C497-92E42F2ADD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7" name="Untitled">
            <a:extLst>
              <a:ext uri="{FF2B5EF4-FFF2-40B4-BE49-F238E27FC236}">
                <a16:creationId xmlns:a16="http://schemas.microsoft.com/office/drawing/2014/main" id="{44264AE0-F80A-B7F2-DEE7-4BE661EF0778}"/>
              </a:ext>
            </a:extLst>
          </p:cNvPr>
          <p:cNvPicPr>
            <a:picLocks noChangeAspect="1"/>
          </p:cNvPicPr>
          <p:nvPr/>
        </p:nvPicPr>
        <p:blipFill>
          <a:blip r:embed="rId5"/>
          <a:stretch>
            <a:fillRect/>
          </a:stretch>
        </p:blipFill>
        <p:spPr>
          <a:xfrm>
            <a:off x="551650" y="1378325"/>
            <a:ext cx="567000" cy="540000"/>
          </a:xfrm>
          <a:prstGeom prst="rect">
            <a:avLst/>
          </a:prstGeom>
        </p:spPr>
      </p:pic>
    </p:spTree>
    <p:extLst>
      <p:ext uri="{BB962C8B-B14F-4D97-AF65-F5344CB8AC3E}">
        <p14:creationId xmlns:p14="http://schemas.microsoft.com/office/powerpoint/2010/main" val="3961840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C78B47E-7379-6CF3-EB47-97F2099068D8}"/>
              </a:ext>
            </a:extLst>
          </p:cNvPr>
          <p:cNvSpPr/>
          <p:nvPr/>
        </p:nvSpPr>
        <p:spPr>
          <a:xfrm>
            <a:off x="449176" y="3796607"/>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411D35F9-1196-F88B-C1C9-3EEE40E6EA29}"/>
              </a:ext>
            </a:extLst>
          </p:cNvPr>
          <p:cNvSpPr/>
          <p:nvPr/>
        </p:nvSpPr>
        <p:spPr>
          <a:xfrm>
            <a:off x="460408" y="5136127"/>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 creation</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18</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Autofit/>
          </a:bodyPr>
          <a:lstStyle/>
          <a:p>
            <a:pPr marL="0" indent="0" algn="just">
              <a:lnSpc>
                <a:spcPct val="107000"/>
              </a:lnSpc>
              <a:spcBef>
                <a:spcPts val="1050"/>
              </a:spcBef>
              <a:spcAft>
                <a:spcPts val="1050"/>
              </a:spcAft>
              <a:buNone/>
            </a:pPr>
            <a:r>
              <a:rPr lang="en-GB" sz="1800" b="1" dirty="0">
                <a:effectLst/>
                <a:latin typeface="Helvetica" panose="020B0604020202020204" pitchFamily="34" charset="0"/>
                <a:ea typeface="Times New Roman" panose="02020603050405020304" pitchFamily="18" charset="0"/>
                <a:cs typeface="Times New Roman" panose="02020603050405020304" pitchFamily="18" charset="0"/>
              </a:rPr>
              <a:t>Creating vectors using other built-in functions</a:t>
            </a:r>
          </a:p>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There are a few built in functions you can leverage for creating vectors and matrices in MATLAB. This subsection will cover 3 examples of such functions, which will come in handy when trying to avoid computationally expensive iterative scripts/loops. Let us begin by creating a vector with all elements being the value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1,</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then a second vector where all elements have a value of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0</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Both of these functions expect two inputs, one for the number of rows,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r,</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the next for the number of columns,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c,</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i.e.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var = ones(r, c) </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or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var = zeros(r, c)</a:t>
            </a: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pPr>
            <a:r>
              <a:rPr lang="pt-BR"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b_1 = ones(1,5)</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87313" indent="0" algn="just">
              <a:lnSpc>
                <a:spcPct val="100000"/>
              </a:lnSpc>
              <a:spcBef>
                <a:spcPts val="1050"/>
              </a:spcBef>
              <a:spcAft>
                <a:spcPts val="1050"/>
              </a:spcAft>
              <a:buNone/>
            </a:pPr>
            <a:r>
              <a:rPr lang="en-ZA" sz="1300" dirty="0">
                <a:effectLst/>
                <a:latin typeface="Consolas" panose="020B0609020204030204" pitchFamily="49" charset="0"/>
                <a:ea typeface="Times New Roman" panose="02020603050405020304" pitchFamily="18" charset="0"/>
                <a:cs typeface="Times New Roman" panose="02020603050405020304" pitchFamily="18" charset="0"/>
              </a:rPr>
              <a:t>b_1 = </a:t>
            </a:r>
            <a:r>
              <a:rPr lang="en-ZA" sz="1300" dirty="0">
                <a:solidFill>
                  <a:schemeClr val="bg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1×5</a:t>
            </a:r>
          </a:p>
          <a:p>
            <a:pPr marL="269875" lvl="1" indent="0" algn="just">
              <a:lnSpc>
                <a:spcPct val="100000"/>
              </a:lnSpc>
              <a:spcBef>
                <a:spcPts val="0"/>
              </a:spcBef>
              <a:buNone/>
            </a:pPr>
            <a:r>
              <a:rPr lang="en-ZA" sz="1300" dirty="0">
                <a:effectLst/>
                <a:latin typeface="Consolas" panose="020B0609020204030204" pitchFamily="49" charset="0"/>
                <a:ea typeface="Times New Roman" panose="02020603050405020304" pitchFamily="18" charset="0"/>
                <a:cs typeface="Times New Roman" panose="02020603050405020304" pitchFamily="18" charset="0"/>
              </a:rPr>
              <a:t>    1     1     </a:t>
            </a:r>
            <a:r>
              <a:rPr lang="en-ZA" sz="1300" dirty="0">
                <a:latin typeface="Consolas" panose="020B0609020204030204" pitchFamily="49" charset="0"/>
                <a:ea typeface="Times New Roman" panose="02020603050405020304" pitchFamily="18" charset="0"/>
                <a:cs typeface="Times New Roman" panose="02020603050405020304" pitchFamily="18" charset="0"/>
              </a:rPr>
              <a:t>1</a:t>
            </a:r>
            <a:r>
              <a:rPr lang="en-ZA" sz="13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300" dirty="0">
                <a:latin typeface="Consolas" panose="020B0609020204030204" pitchFamily="49" charset="0"/>
                <a:ea typeface="Times New Roman" panose="02020603050405020304" pitchFamily="18" charset="0"/>
                <a:cs typeface="Times New Roman" panose="02020603050405020304" pitchFamily="18" charset="0"/>
              </a:rPr>
              <a:t>1</a:t>
            </a:r>
            <a:r>
              <a:rPr lang="en-ZA" sz="13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300" dirty="0">
                <a:latin typeface="Consolas" panose="020B0609020204030204" pitchFamily="49" charset="0"/>
                <a:ea typeface="Times New Roman" panose="02020603050405020304" pitchFamily="18" charset="0"/>
                <a:cs typeface="Times New Roman" panose="02020603050405020304" pitchFamily="18" charset="0"/>
              </a:rPr>
              <a:t>1</a:t>
            </a:r>
            <a:endParaRPr lang="en-ZA" sz="1300" dirty="0">
              <a:effectLst/>
              <a:latin typeface="Consolas" panose="020B0609020204030204" pitchFamily="49" charset="0"/>
              <a:ea typeface="Times New Roman" panose="02020603050405020304" pitchFamily="18" charset="0"/>
              <a:cs typeface="Times New Roman" panose="02020603050405020304" pitchFamily="18" charset="0"/>
            </a:endParaRPr>
          </a:p>
          <a:p>
            <a:pPr marL="269875" lvl="1" indent="0" algn="just">
              <a:lnSpc>
                <a:spcPct val="100000"/>
              </a:lnSpc>
              <a:spcBef>
                <a:spcPts val="0"/>
              </a:spcBef>
              <a:buNone/>
            </a:pPr>
            <a:r>
              <a:rPr lang="en-ZA" sz="13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0" indent="0" algn="just">
              <a:lnSpc>
                <a:spcPct val="107000"/>
              </a:lnSpc>
              <a:spcBef>
                <a:spcPts val="1050"/>
              </a:spcBef>
              <a:spcAft>
                <a:spcPts val="105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b_2 = </a:t>
            </a:r>
            <a:r>
              <a:rPr lang="pt-BR" sz="1600" dirty="0">
                <a:effectLst/>
                <a:latin typeface="Consolas" panose="020B0609020204030204" pitchFamily="49" charset="0"/>
                <a:ea typeface="Times New Roman" panose="02020603050405020304" pitchFamily="18" charset="0"/>
                <a:cs typeface="Times New Roman" panose="02020603050405020304" pitchFamily="18" charset="0"/>
              </a:rPr>
              <a:t>zeros(1,5)</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tabLst>
                <a:tab pos="87313" algn="l"/>
              </a:tabLst>
            </a:pPr>
            <a:r>
              <a:rPr lang="en-ZA" sz="1300" dirty="0">
                <a:effectLst/>
                <a:latin typeface="Consolas" panose="020B0609020204030204" pitchFamily="49" charset="0"/>
                <a:ea typeface="Times New Roman" panose="02020603050405020304" pitchFamily="18" charset="0"/>
                <a:cs typeface="Times New Roman" panose="02020603050405020304" pitchFamily="18" charset="0"/>
              </a:rPr>
              <a:t>	b_2 = </a:t>
            </a:r>
            <a:r>
              <a:rPr lang="en-ZA" sz="1300" dirty="0">
                <a:solidFill>
                  <a:schemeClr val="bg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1×5</a:t>
            </a:r>
          </a:p>
          <a:p>
            <a:pPr marL="0" indent="0" algn="just">
              <a:lnSpc>
                <a:spcPct val="100000"/>
              </a:lnSpc>
              <a:spcBef>
                <a:spcPts val="0"/>
              </a:spcBef>
              <a:buNone/>
              <a:tabLst>
                <a:tab pos="87313" algn="l"/>
              </a:tabLst>
            </a:pPr>
            <a:endParaRPr lang="en-ZA" sz="1300" dirty="0">
              <a:solidFill>
                <a:schemeClr val="bg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ZA" sz="1300" dirty="0">
                <a:effectLst/>
                <a:latin typeface="Consolas" panose="020B0609020204030204" pitchFamily="49" charset="0"/>
                <a:ea typeface="Times New Roman" panose="02020603050405020304" pitchFamily="18" charset="0"/>
                <a:cs typeface="Times New Roman" panose="02020603050405020304" pitchFamily="18" charset="0"/>
              </a:rPr>
              <a:t>       0     0     0     0     0</a:t>
            </a:r>
          </a:p>
          <a:p>
            <a:pPr marL="0" indent="0" algn="just">
              <a:lnSpc>
                <a:spcPct val="107000"/>
              </a:lnSpc>
              <a:spcBef>
                <a:spcPts val="1050"/>
              </a:spcBef>
              <a:spcAft>
                <a:spcPts val="1050"/>
              </a:spcAft>
              <a:buNone/>
            </a:pP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pic>
        <p:nvPicPr>
          <p:cNvPr id="3" name="Graphic 2" descr="Chevron arrows with solid fill">
            <a:hlinkClick r:id="rId2" action="ppaction://hlinksldjump"/>
            <a:extLst>
              <a:ext uri="{FF2B5EF4-FFF2-40B4-BE49-F238E27FC236}">
                <a16:creationId xmlns:a16="http://schemas.microsoft.com/office/drawing/2014/main" id="{1A50CE52-9C54-06A0-C497-92E42F2ADD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359494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C78B47E-7379-6CF3-EB47-97F2099068D8}"/>
              </a:ext>
            </a:extLst>
          </p:cNvPr>
          <p:cNvSpPr/>
          <p:nvPr/>
        </p:nvSpPr>
        <p:spPr>
          <a:xfrm>
            <a:off x="449176" y="2133608"/>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411D35F9-1196-F88B-C1C9-3EEE40E6EA29}"/>
              </a:ext>
            </a:extLst>
          </p:cNvPr>
          <p:cNvSpPr/>
          <p:nvPr/>
        </p:nvSpPr>
        <p:spPr>
          <a:xfrm>
            <a:off x="460408" y="4516381"/>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 creation</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19</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Autofit/>
          </a:bodyPr>
          <a:lstStyle/>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Next, let us create a vector or values drawn from a uniform distribution in the interval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(0, 1)</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The function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rand</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is used to do this, following the same notation as the functions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ones</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zeros</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var = rand(r, c)</a:t>
            </a: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pPr>
            <a:r>
              <a:rPr lang="pt-BR"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b_3 = rand(1,5)</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87313" indent="0" algn="just">
              <a:lnSpc>
                <a:spcPct val="107000"/>
              </a:lnSpc>
              <a:spcBef>
                <a:spcPts val="1050"/>
              </a:spcBef>
              <a:spcAft>
                <a:spcPts val="1050"/>
              </a:spcAft>
              <a:buNone/>
            </a:pPr>
            <a:r>
              <a:rPr lang="en-ZA" sz="1400" dirty="0">
                <a:effectLst/>
                <a:latin typeface="Consolas" panose="020B0609020204030204" pitchFamily="49" charset="0"/>
                <a:ea typeface="Times New Roman" panose="02020603050405020304" pitchFamily="18" charset="0"/>
                <a:cs typeface="Times New Roman" panose="02020603050405020304" pitchFamily="18" charset="0"/>
              </a:rPr>
              <a:t>b_3 = </a:t>
            </a:r>
            <a:r>
              <a:rPr lang="en-ZA" sz="1400" dirty="0">
                <a:solidFill>
                  <a:schemeClr val="bg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1×5</a:t>
            </a:r>
          </a:p>
          <a:p>
            <a:pPr marL="269875" lvl="1" indent="0" algn="just">
              <a:lnSpc>
                <a:spcPct val="100000"/>
              </a:lnSpc>
              <a:spcBef>
                <a:spcPts val="0"/>
              </a:spcBef>
              <a:buNone/>
            </a:pPr>
            <a:r>
              <a:rPr lang="en-ZA" sz="1400" dirty="0">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0.8147    0.9058    0.1270    0.9134    0.6324</a:t>
            </a:r>
            <a:r>
              <a:rPr lang="en-ZA" sz="14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269875" lvl="1" indent="0" algn="just">
              <a:lnSpc>
                <a:spcPct val="100000"/>
              </a:lnSpc>
              <a:spcBef>
                <a:spcPts val="0"/>
              </a:spcBef>
              <a:buNone/>
            </a:pPr>
            <a:endParaRPr lang="en-ZA" sz="1400" dirty="0">
              <a:latin typeface="Consolas" panose="020B0609020204030204" pitchFamily="49" charset="0"/>
              <a:ea typeface="Times New Roman" panose="02020603050405020304" pitchFamily="18" charset="0"/>
              <a:cs typeface="Times New Roman" panose="02020603050405020304" pitchFamily="18" charset="0"/>
            </a:endParaRPr>
          </a:p>
          <a:p>
            <a:pPr marL="269875" lvl="1" indent="0" algn="just">
              <a:lnSpc>
                <a:spcPct val="100000"/>
              </a:lnSpc>
              <a:spcBef>
                <a:spcPts val="0"/>
              </a:spcBef>
              <a:buNone/>
            </a:pPr>
            <a:endParaRPr lang="en-ZA" sz="1400" dirty="0">
              <a:latin typeface="Consolas" panose="020B0609020204030204" pitchFamily="49" charset="0"/>
              <a:ea typeface="Times New Roman" panose="02020603050405020304" pitchFamily="18" charset="0"/>
              <a:cs typeface="Times New Roman" panose="02020603050405020304" pitchFamily="18" charset="0"/>
            </a:endParaRPr>
          </a:p>
          <a:p>
            <a:pPr marL="0" lvl="1" indent="0" algn="just">
              <a:lnSpc>
                <a:spcPct val="100000"/>
              </a:lnSpc>
              <a:spcBef>
                <a:spcPts val="0"/>
              </a:spcBef>
              <a:buNone/>
            </a:pPr>
            <a:r>
              <a:rPr lang="en-GB" sz="1600" dirty="0">
                <a:effectLst/>
                <a:latin typeface="Helvetica" panose="020B0604020202020204" pitchFamily="34" charset="0"/>
                <a:ea typeface="Times New Roman" panose="02020603050405020304" pitchFamily="18" charset="0"/>
                <a:cs typeface="Helvetica" panose="020B0604020202020204" pitchFamily="34" charset="0"/>
              </a:rPr>
              <a:t>        Now you try! Create a row vector </a:t>
            </a:r>
            <a:r>
              <a:rPr lang="en-GB" sz="1600" dirty="0">
                <a:effectLst/>
                <a:latin typeface="Consolas" panose="020B0609020204030204" pitchFamily="49" charset="0"/>
                <a:ea typeface="Times New Roman" panose="02020603050405020304" pitchFamily="18" charset="0"/>
                <a:cs typeface="Helvetica" panose="020B0604020202020204" pitchFamily="34" charset="0"/>
              </a:rPr>
              <a:t>x_5</a:t>
            </a:r>
            <a:r>
              <a:rPr lang="en-GB" sz="1600" dirty="0">
                <a:effectLst/>
                <a:latin typeface="Helvetica" panose="020B0604020202020204" pitchFamily="34" charset="0"/>
                <a:ea typeface="Times New Roman" panose="02020603050405020304" pitchFamily="18" charset="0"/>
                <a:cs typeface="Helvetica" panose="020B0604020202020204" pitchFamily="34" charset="0"/>
              </a:rPr>
              <a:t> that spans from </a:t>
            </a:r>
            <a:r>
              <a:rPr lang="en-GB" sz="1600" dirty="0">
                <a:effectLst/>
                <a:latin typeface="Consolas" panose="020B0609020204030204" pitchFamily="49" charset="0"/>
                <a:ea typeface="Times New Roman" panose="02020603050405020304" pitchFamily="18" charset="0"/>
                <a:cs typeface="Helvetica" panose="020B0604020202020204" pitchFamily="34" charset="0"/>
              </a:rPr>
              <a:t>0</a:t>
            </a:r>
            <a:r>
              <a:rPr lang="en-GB" sz="1600" dirty="0">
                <a:effectLst/>
                <a:latin typeface="Helvetica" panose="020B0604020202020204" pitchFamily="34" charset="0"/>
                <a:ea typeface="Times New Roman" panose="02020603050405020304" pitchFamily="18" charset="0"/>
                <a:cs typeface="Helvetica" panose="020B0604020202020204" pitchFamily="34" charset="0"/>
              </a:rPr>
              <a:t> to </a:t>
            </a:r>
            <a:r>
              <a:rPr lang="en-GB" sz="1600" dirty="0">
                <a:effectLst/>
                <a:latin typeface="Consolas" panose="020B0609020204030204" pitchFamily="49" charset="0"/>
                <a:ea typeface="Times New Roman" panose="02020603050405020304" pitchFamily="18" charset="0"/>
                <a:cs typeface="Helvetica" panose="020B0604020202020204" pitchFamily="34" charset="0"/>
              </a:rPr>
              <a:t>10</a:t>
            </a:r>
            <a:r>
              <a:rPr lang="en-GB" sz="1600" dirty="0">
                <a:effectLst/>
                <a:latin typeface="Helvetica" panose="020B0604020202020204" pitchFamily="34" charset="0"/>
                <a:ea typeface="Times New Roman" panose="02020603050405020304" pitchFamily="18" charset="0"/>
                <a:cs typeface="Helvetica" panose="020B0604020202020204" pitchFamily="34" charset="0"/>
              </a:rPr>
              <a:t> with </a:t>
            </a:r>
            <a:r>
              <a:rPr lang="en-GB" sz="1600" dirty="0">
                <a:effectLst/>
                <a:latin typeface="Consolas" panose="020B0609020204030204" pitchFamily="49" charset="0"/>
                <a:ea typeface="Times New Roman" panose="02020603050405020304" pitchFamily="18" charset="0"/>
                <a:cs typeface="Helvetica" panose="020B0604020202020204" pitchFamily="34" charset="0"/>
              </a:rPr>
              <a:t>100</a:t>
            </a:r>
            <a:r>
              <a:rPr lang="en-GB" sz="1600" dirty="0">
                <a:effectLst/>
                <a:latin typeface="Helvetica" panose="020B0604020202020204" pitchFamily="34" charset="0"/>
                <a:ea typeface="Times New Roman" panose="02020603050405020304" pitchFamily="18" charset="0"/>
                <a:cs typeface="Helvetica" panose="020B0604020202020204" pitchFamily="34" charset="0"/>
              </a:rPr>
              <a:t> elements equally spaced.</a:t>
            </a:r>
            <a:endParaRPr lang="en-ZA" sz="1600" dirty="0">
              <a:effectLst/>
              <a:latin typeface="Helvetica" panose="020B0604020202020204" pitchFamily="34" charset="0"/>
              <a:ea typeface="Times New Roman" panose="02020603050405020304" pitchFamily="18" charset="0"/>
              <a:cs typeface="Helvetica" panose="020B0604020202020204" pitchFamily="34" charset="0"/>
            </a:endParaRPr>
          </a:p>
          <a:p>
            <a:pPr marL="269875" lvl="1" indent="0" algn="just">
              <a:lnSpc>
                <a:spcPct val="100000"/>
              </a:lnSpc>
              <a:spcBef>
                <a:spcPts val="0"/>
              </a:spcBef>
              <a:buNone/>
            </a:pPr>
            <a:endParaRPr lang="en-ZA" sz="14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x_5 = </a:t>
            </a:r>
            <a:r>
              <a:rPr lang="pt-BR" sz="1600" dirty="0">
                <a:effectLst/>
                <a:latin typeface="Consolas" panose="020B0609020204030204" pitchFamily="49" charset="0"/>
                <a:ea typeface="Times New Roman" panose="02020603050405020304" pitchFamily="18" charset="0"/>
                <a:cs typeface="Times New Roman" panose="02020603050405020304" pitchFamily="18" charset="0"/>
              </a:rPr>
              <a:t>linspace(0,10)</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tabLst>
                <a:tab pos="87313" algn="l"/>
              </a:tabLst>
            </a:pPr>
            <a:r>
              <a:rPr lang="en-ZA" sz="1400" dirty="0">
                <a:effectLst/>
                <a:latin typeface="Consolas" panose="020B0609020204030204" pitchFamily="49" charset="0"/>
                <a:ea typeface="Times New Roman" panose="02020603050405020304" pitchFamily="18" charset="0"/>
                <a:cs typeface="Times New Roman" panose="02020603050405020304" pitchFamily="18" charset="0"/>
              </a:rPr>
              <a:t>	x_5 = </a:t>
            </a:r>
            <a:r>
              <a:rPr lang="en-ZA" sz="1400" dirty="0">
                <a:solidFill>
                  <a:schemeClr val="bg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1×100</a:t>
            </a:r>
          </a:p>
          <a:p>
            <a:pPr marL="0" indent="0" algn="just">
              <a:lnSpc>
                <a:spcPct val="107000"/>
              </a:lnSpc>
              <a:spcBef>
                <a:spcPts val="1050"/>
              </a:spcBef>
              <a:spcAft>
                <a:spcPts val="1050"/>
              </a:spcAft>
              <a:buNone/>
            </a:pPr>
            <a:r>
              <a:rPr lang="en-ZA" sz="1400" dirty="0">
                <a:effectLst/>
                <a:latin typeface="Consolas" panose="020B0609020204030204" pitchFamily="49" charset="0"/>
                <a:ea typeface="Times New Roman" panose="02020603050405020304" pitchFamily="18" charset="0"/>
                <a:cs typeface="Times New Roman" panose="02020603050405020304" pitchFamily="18" charset="0"/>
              </a:rPr>
              <a:t>       0     0.1010101010101010     0.2020202020202020</a:t>
            </a:r>
            <a:r>
              <a:rPr lang="en-ZA" sz="2000" dirty="0">
                <a:solidFill>
                  <a:srgbClr val="212121"/>
                </a:solidFill>
                <a:effectLst/>
                <a:latin typeface="Helvetica" panose="020B0604020202020204" pitchFamily="34" charset="0"/>
                <a:ea typeface="Times New Roman" panose="02020603050405020304" pitchFamily="18" charset="0"/>
                <a:cs typeface="Times New Roman" panose="02020603050405020304" pitchFamily="18" charset="0"/>
              </a:rPr>
              <a:t> </a:t>
            </a:r>
            <a:r>
              <a:rPr lang="en-GB" sz="1400" dirty="0">
                <a:solidFill>
                  <a:srgbClr val="212121"/>
                </a:solidFill>
                <a:effectLst/>
                <a:latin typeface="Consolas" panose="020B0609020204030204" pitchFamily="49" charset="0"/>
                <a:ea typeface="Times New Roman" panose="02020603050405020304" pitchFamily="18" charset="0"/>
                <a:cs typeface="Cambria Math" panose="02040503050406030204" pitchFamily="18" charset="0"/>
              </a:rPr>
              <a:t>⋯</a:t>
            </a:r>
            <a:endParaRPr lang="en-ZA" sz="1400" dirty="0">
              <a:effectLst/>
              <a:latin typeface="Consolas" panose="020B0609020204030204" pitchFamily="49" charset="0"/>
              <a:ea typeface="Times New Roman" panose="02020603050405020304" pitchFamily="18" charset="0"/>
              <a:cs typeface="Times New Roman" panose="02020603050405020304" pitchFamily="18" charset="0"/>
            </a:endParaRPr>
          </a:p>
        </p:txBody>
      </p:sp>
      <p:pic>
        <p:nvPicPr>
          <p:cNvPr id="7" name="Untitled">
            <a:extLst>
              <a:ext uri="{FF2B5EF4-FFF2-40B4-BE49-F238E27FC236}">
                <a16:creationId xmlns:a16="http://schemas.microsoft.com/office/drawing/2014/main" id="{AE955263-7771-0607-E6A1-134EF1526320}"/>
              </a:ext>
            </a:extLst>
          </p:cNvPr>
          <p:cNvPicPr>
            <a:picLocks noChangeAspect="1"/>
          </p:cNvPicPr>
          <p:nvPr/>
        </p:nvPicPr>
        <p:blipFill>
          <a:blip r:embed="rId2"/>
          <a:stretch>
            <a:fillRect/>
          </a:stretch>
        </p:blipFill>
        <p:spPr>
          <a:xfrm>
            <a:off x="449176" y="3366232"/>
            <a:ext cx="567000" cy="540000"/>
          </a:xfrm>
          <a:prstGeom prst="rect">
            <a:avLst/>
          </a:prstGeom>
        </p:spPr>
      </p:pic>
      <p:pic>
        <p:nvPicPr>
          <p:cNvPr id="3" name="Graphic 2" descr="Chevron arrows with solid fill">
            <a:hlinkClick r:id="rId3" action="ppaction://hlinksldjump"/>
            <a:extLst>
              <a:ext uri="{FF2B5EF4-FFF2-40B4-BE49-F238E27FC236}">
                <a16:creationId xmlns:a16="http://schemas.microsoft.com/office/drawing/2014/main" id="{57026313-C109-EC50-95DA-0A70CFED9F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785618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Helvetica" panose="020B0604020202020204" pitchFamily="34" charset="0"/>
              </a:rPr>
              <a:t>Table of Contents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8" y="1276981"/>
            <a:ext cx="8229600" cy="5112000"/>
          </a:xfrm>
        </p:spPr>
        <p:txBody>
          <a:bodyPr>
            <a:normAutofit/>
          </a:bodyPr>
          <a:lstStyle/>
          <a:p>
            <a:pPr marL="0" indent="0">
              <a:buNone/>
            </a:pPr>
            <a:r>
              <a:rPr lang="en-ZA" sz="2000" dirty="0">
                <a:latin typeface="Helvetica" panose="020B0604020202020204" pitchFamily="34" charset="0"/>
                <a:cs typeface="Helvetica" panose="020B0604020202020204" pitchFamily="34" charset="0"/>
                <a:hlinkClick r:id="rId2" action="ppaction://hlinksldjump"/>
              </a:rPr>
              <a:t>Recap of Week 1: Introduction and Data Types </a:t>
            </a:r>
            <a:endParaRPr lang="en-ZA" sz="2000" dirty="0">
              <a:latin typeface="Helvetica" panose="020B0604020202020204" pitchFamily="34" charset="0"/>
              <a:cs typeface="Helvetica" panose="020B0604020202020204" pitchFamily="34" charset="0"/>
            </a:endParaRPr>
          </a:p>
          <a:p>
            <a:pPr marL="0" indent="0">
              <a:buNone/>
            </a:pPr>
            <a:r>
              <a:rPr lang="en-ZA" sz="2000" dirty="0">
                <a:latin typeface="Helvetica" panose="020B0604020202020204" pitchFamily="34" charset="0"/>
                <a:cs typeface="Helvetica" panose="020B0604020202020204" pitchFamily="34" charset="0"/>
                <a:hlinkClick r:id="rId3" action="ppaction://hlinksldjump"/>
              </a:rPr>
              <a:t>Arrays and Matrices</a:t>
            </a:r>
            <a:r>
              <a:rPr lang="en-ZA" sz="2000" dirty="0">
                <a:latin typeface="Helvetica" panose="020B0604020202020204" pitchFamily="34" charset="0"/>
                <a:cs typeface="Helvetica" panose="020B0604020202020204" pitchFamily="34" charset="0"/>
              </a:rPr>
              <a:t>  </a:t>
            </a:r>
          </a:p>
          <a:p>
            <a:pPr marL="0" indent="0">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3" action="ppaction://hlinksldjump"/>
              </a:rPr>
              <a:t>Introduction to arrays and matrices</a:t>
            </a:r>
            <a:r>
              <a:rPr lang="en-ZA" sz="2000" dirty="0">
                <a:latin typeface="Helvetica" panose="020B0604020202020204" pitchFamily="34" charset="0"/>
                <a:cs typeface="Helvetica" panose="020B0604020202020204" pitchFamily="34" charset="0"/>
              </a:rPr>
              <a:t> </a:t>
            </a:r>
          </a:p>
          <a:p>
            <a:pPr marL="0" indent="0">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4" action="ppaction://hlinksldjump"/>
              </a:rPr>
              <a:t>Array creation</a:t>
            </a:r>
            <a:r>
              <a:rPr lang="en-ZA" sz="2000" dirty="0">
                <a:latin typeface="Helvetica" panose="020B0604020202020204" pitchFamily="34" charset="0"/>
                <a:cs typeface="Helvetica" panose="020B0604020202020204" pitchFamily="34" charset="0"/>
              </a:rPr>
              <a:t> </a:t>
            </a:r>
          </a:p>
          <a:p>
            <a:pPr marL="0" indent="0">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5" action="ppaction://hlinksldjump"/>
              </a:rPr>
              <a:t>Array Indexing</a:t>
            </a:r>
            <a:r>
              <a:rPr lang="en-ZA" sz="2000" dirty="0">
                <a:latin typeface="Helvetica" panose="020B0604020202020204" pitchFamily="34" charset="0"/>
                <a:cs typeface="Helvetica" panose="020B0604020202020204" pitchFamily="34" charset="0"/>
              </a:rPr>
              <a:t> </a:t>
            </a:r>
          </a:p>
          <a:p>
            <a:pPr marL="0" indent="0">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6" action="ppaction://hlinksldjump"/>
              </a:rPr>
              <a:t>Array concatenation</a:t>
            </a:r>
            <a:r>
              <a:rPr lang="en-ZA" sz="2000" dirty="0">
                <a:latin typeface="Helvetica" panose="020B0604020202020204" pitchFamily="34" charset="0"/>
                <a:cs typeface="Helvetica" panose="020B0604020202020204" pitchFamily="34" charset="0"/>
              </a:rPr>
              <a:t> </a:t>
            </a:r>
          </a:p>
          <a:p>
            <a:pPr marL="0" indent="0">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7" action="ppaction://hlinksldjump"/>
              </a:rPr>
              <a:t>Operate with functions on arrays</a:t>
            </a:r>
            <a:r>
              <a:rPr lang="en-ZA" sz="2000" dirty="0">
                <a:latin typeface="Helvetica" panose="020B0604020202020204" pitchFamily="34" charset="0"/>
                <a:cs typeface="Helvetica" panose="020B0604020202020204" pitchFamily="34" charset="0"/>
              </a:rPr>
              <a:t> </a:t>
            </a:r>
          </a:p>
          <a:p>
            <a:pPr marL="0" indent="0">
              <a:buNone/>
            </a:pPr>
            <a:r>
              <a:rPr lang="en-ZA" sz="2000" dirty="0">
                <a:latin typeface="Helvetica" panose="020B0604020202020204" pitchFamily="34" charset="0"/>
                <a:cs typeface="Helvetica" panose="020B0604020202020204" pitchFamily="34" charset="0"/>
                <a:hlinkClick r:id="rId8" action="ppaction://hlinksldjump"/>
              </a:rPr>
              <a:t>What we've covered this week in part 1: Arrays and Matrices</a:t>
            </a:r>
            <a:r>
              <a:rPr lang="en-ZA" sz="2000" dirty="0">
                <a:latin typeface="Helvetica" panose="020B0604020202020204" pitchFamily="34" charset="0"/>
                <a:cs typeface="Helvetica" panose="020B0604020202020204" pitchFamily="34" charset="0"/>
              </a:rPr>
              <a:t> </a:t>
            </a:r>
          </a:p>
          <a:p>
            <a:pPr marL="0" indent="0">
              <a:buNone/>
            </a:pPr>
            <a:r>
              <a:rPr lang="en-ZA" sz="2000" dirty="0">
                <a:latin typeface="Helvetica" panose="020B0604020202020204" pitchFamily="34" charset="0"/>
                <a:cs typeface="Helvetica" panose="020B0604020202020204" pitchFamily="34" charset="0"/>
                <a:hlinkClick r:id="rId9" action="ppaction://hlinksldjump"/>
              </a:rPr>
              <a:t>Extra resources </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hlinkClick r:id="rId10" action="ppaction://hlinksldjump"/>
              </a:rPr>
              <a:t>References</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effectLst/>
                <a:latin typeface="Helvetica" panose="020B0604020202020204" pitchFamily="34" charset="0"/>
                <a:ea typeface="Times New Roman" panose="02020603050405020304" pitchFamily="18" charset="0"/>
                <a:cs typeface="Times New Roman" panose="02020603050405020304" pitchFamily="18" charset="0"/>
                <a:hlinkClick r:id="rId11" action="ppaction://hlinksldjump"/>
              </a:rPr>
              <a:t>MATLAB Live Script</a:t>
            </a:r>
            <a:endParaRPr lang="en-ZA" sz="2000" dirty="0">
              <a:latin typeface="Helvetica" panose="020B0604020202020204" pitchFamily="34" charset="0"/>
              <a:cs typeface="Helvetica" panose="020B0604020202020204" pitchFamily="34" charset="0"/>
            </a:endParaRPr>
          </a:p>
          <a:p>
            <a:pPr marL="0" indent="0">
              <a:buNone/>
            </a:pPr>
            <a:endParaRPr lang="en-ZA" sz="2000"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a:t>
            </a:fld>
            <a:endParaRPr lang="en-ZA"/>
          </a:p>
        </p:txBody>
      </p:sp>
      <p:pic>
        <p:nvPicPr>
          <p:cNvPr id="7" name="Graphic 6" descr="Chevron arrows with solid fill">
            <a:hlinkClick r:id="rId12" action="ppaction://hlinksldjump"/>
            <a:extLst>
              <a:ext uri="{FF2B5EF4-FFF2-40B4-BE49-F238E27FC236}">
                <a16:creationId xmlns:a16="http://schemas.microsoft.com/office/drawing/2014/main" id="{9A0CBEE9-F3BF-C6A1-5C92-66A5EC63AAB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525689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971D45D-E0B1-D22B-9833-C9080EB33E4A}"/>
              </a:ext>
            </a:extLst>
          </p:cNvPr>
          <p:cNvSpPr/>
          <p:nvPr/>
        </p:nvSpPr>
        <p:spPr>
          <a:xfrm>
            <a:off x="476449" y="3157094"/>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a:extLst>
              <a:ext uri="{FF2B5EF4-FFF2-40B4-BE49-F238E27FC236}">
                <a16:creationId xmlns:a16="http://schemas.microsoft.com/office/drawing/2014/main" id="{1180D0DE-76E3-98F5-4688-715C8ECBD4B6}"/>
              </a:ext>
            </a:extLst>
          </p:cNvPr>
          <p:cNvSpPr/>
          <p:nvPr/>
        </p:nvSpPr>
        <p:spPr>
          <a:xfrm>
            <a:off x="468427" y="1897786"/>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 Indexing</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20</a:t>
            </a:fld>
            <a:endParaRPr lang="en-ZA"/>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0408" y="1244351"/>
                <a:ext cx="8237619" cy="5112000"/>
              </a:xfrm>
            </p:spPr>
            <p:txBody>
              <a:bodyPr>
                <a:normAutofit/>
              </a:bodyPr>
              <a:lstStyle/>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In this subsection, we will cover how to index into arrays to extract or reassign one or more elements. We begin by initialising an arbitrary variable matrix,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A:</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buNone/>
                  <a:tabLst>
                    <a:tab pos="180975" algn="l"/>
                  </a:tabLst>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600" dirty="0" err="1">
                    <a:effectLst/>
                    <a:latin typeface="Consolas" panose="020B0609020204030204" pitchFamily="49" charset="0"/>
                    <a:ea typeface="Times New Roman" panose="02020603050405020304" pitchFamily="18" charset="0"/>
                    <a:cs typeface="Times New Roman" panose="02020603050405020304" pitchFamily="18" charset="0"/>
                  </a:rPr>
                  <a:t>syms</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a11 a12 a13 a21 a22 a23 a31 a32 a33</a:t>
                </a:r>
                <a:endParaRPr lang="pt-BR"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Bef>
                    <a:spcPts val="700"/>
                  </a:spcBef>
                  <a:buNone/>
                  <a:tabLst>
                    <a:tab pos="180975" algn="l"/>
                  </a:tabLst>
                </a:pPr>
                <a:endParaRPr lang="pt-BR"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tabLst>
                    <a:tab pos="269875" algn="l"/>
                  </a:tabLst>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Aside: You can look up the Symbolic Math Toolbox for more details on the above command however, this will be covered in a future section of this course.</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buNone/>
                  <a:tabLst>
                    <a:tab pos="180975" algn="l"/>
                  </a:tabLst>
                </a:pPr>
                <a:endParaRPr lang="pt-BR" sz="1600" dirty="0">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buNone/>
                  <a:tabLst>
                    <a:tab pos="180975" algn="l"/>
                  </a:tabLst>
                </a:pPr>
                <a:r>
                  <a:rPr lang="pt-BR" sz="1600" dirty="0">
                    <a:latin typeface="Consolas" panose="020B0609020204030204" pitchFamily="49" charset="0"/>
                    <a:ea typeface="Times New Roman" panose="02020603050405020304" pitchFamily="18" charset="0"/>
                    <a:cs typeface="Times New Roman" panose="02020603050405020304" pitchFamily="18" charset="0"/>
                  </a:rPr>
                  <a:t>	</a:t>
                </a:r>
                <a:r>
                  <a:rPr lang="pt-BR" sz="1600" dirty="0">
                    <a:effectLst/>
                    <a:latin typeface="Consolas" panose="020B0609020204030204" pitchFamily="49" charset="0"/>
                    <a:ea typeface="Times New Roman" panose="02020603050405020304" pitchFamily="18" charset="0"/>
                    <a:cs typeface="Times New Roman" panose="02020603050405020304" pitchFamily="18" charset="0"/>
                  </a:rPr>
                  <a:t>A =[a11 a12 a13; a21 a22 a23; a31 a32 a33]</a:t>
                </a:r>
              </a:p>
              <a:p>
                <a:pPr marL="36195" indent="0">
                  <a:lnSpc>
                    <a:spcPts val="1400"/>
                  </a:lnSpc>
                  <a:spcBef>
                    <a:spcPts val="700"/>
                  </a:spcBef>
                  <a:buNone/>
                  <a:tabLst>
                    <a:tab pos="180975" algn="l"/>
                  </a:tabLst>
                </a:pPr>
                <a:endParaRPr lang="pt-BR" sz="20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tabLst>
                    <a:tab pos="269875" algn="l"/>
                  </a:tabLst>
                </a:pPr>
                <a:r>
                  <a:rPr lang="en-GB" sz="20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a:t>
                </a:r>
                <a:r>
                  <a:rPr kumimoji="0" lang="pt-BR" altLang="en-US" sz="1600" b="0" i="0" u="none" strike="noStrike" cap="none" normalizeH="0" baseline="0" dirty="0">
                    <a:ln>
                      <a:noFill/>
                    </a:ln>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 </a:t>
                </a:r>
                <a14:m>
                  <m:oMath xmlns:m="http://schemas.openxmlformats.org/officeDocument/2006/math">
                    <m:d>
                      <m:dPr>
                        <m:ctrlPr>
                          <a:rPr lang="en-ZA" sz="1600" i="1" smtClean="0">
                            <a:solidFill>
                              <a:srgbClr val="404040"/>
                            </a:solidFill>
                            <a:latin typeface="Cambria Math" panose="02040503050406030204" pitchFamily="18" charset="0"/>
                            <a:cs typeface="Times New Roman" panose="02020603050405020304" pitchFamily="18" charset="0"/>
                          </a:rPr>
                        </m:ctrlPr>
                      </m:dPr>
                      <m:e>
                        <m:m>
                          <m:mPr>
                            <m:mcs>
                              <m:mc>
                                <m:mcPr>
                                  <m:count m:val="3"/>
                                  <m:mcJc m:val="center"/>
                                </m:mcPr>
                              </m:mc>
                            </m:mcs>
                            <m:ctrlPr>
                              <a:rPr lang="en-ZA" sz="1600" i="1" smtClean="0">
                                <a:solidFill>
                                  <a:srgbClr val="404040"/>
                                </a:solidFill>
                                <a:latin typeface="Cambria Math" panose="02040503050406030204" pitchFamily="18" charset="0"/>
                                <a:cs typeface="Times New Roman" panose="02020603050405020304" pitchFamily="18" charset="0"/>
                              </a:rPr>
                            </m:ctrlPr>
                          </m:mPr>
                          <m:mr>
                            <m:e>
                              <m:sSub>
                                <m:sSubPr>
                                  <m:ctrlPr>
                                    <a:rPr lang="en-GB" sz="1600" i="1">
                                      <a:solidFill>
                                        <a:srgbClr val="404040"/>
                                      </a:solidFill>
                                      <a:latin typeface="Cambria Math" panose="02040503050406030204" pitchFamily="18" charset="0"/>
                                      <a:cs typeface="Times New Roman" panose="02020603050405020304" pitchFamily="18" charset="0"/>
                                    </a:rPr>
                                  </m:ctrlPr>
                                </m:sSubPr>
                                <m:e>
                                  <m:r>
                                    <a:rPr lang="en-ZA" sz="1600" i="1">
                                      <a:solidFill>
                                        <a:srgbClr val="404040"/>
                                      </a:solidFill>
                                      <a:latin typeface="Cambria Math" panose="02040503050406030204" pitchFamily="18" charset="0"/>
                                      <a:cs typeface="Times New Roman" panose="02020603050405020304" pitchFamily="18" charset="0"/>
                                    </a:rPr>
                                    <m:t>𝑎</m:t>
                                  </m:r>
                                </m:e>
                                <m:sub>
                                  <m:r>
                                    <a:rPr lang="en-ZA" sz="1600" i="1">
                                      <a:solidFill>
                                        <a:srgbClr val="404040"/>
                                      </a:solidFill>
                                      <a:latin typeface="Cambria Math" panose="02040503050406030204" pitchFamily="18" charset="0"/>
                                      <a:cs typeface="Times New Roman" panose="02020603050405020304" pitchFamily="18" charset="0"/>
                                    </a:rPr>
                                    <m:t>11</m:t>
                                  </m:r>
                                </m:sub>
                              </m:sSub>
                            </m:e>
                            <m:e>
                              <m:sSub>
                                <m:sSubPr>
                                  <m:ctrlPr>
                                    <a:rPr lang="en-GB" sz="1600" i="1">
                                      <a:solidFill>
                                        <a:srgbClr val="404040"/>
                                      </a:solidFill>
                                      <a:latin typeface="Cambria Math" panose="02040503050406030204" pitchFamily="18" charset="0"/>
                                      <a:cs typeface="Times New Roman" panose="02020603050405020304" pitchFamily="18" charset="0"/>
                                    </a:rPr>
                                  </m:ctrlPr>
                                </m:sSubPr>
                                <m:e>
                                  <m:r>
                                    <a:rPr lang="en-ZA" sz="1600" i="1">
                                      <a:solidFill>
                                        <a:srgbClr val="404040"/>
                                      </a:solidFill>
                                      <a:latin typeface="Cambria Math" panose="02040503050406030204" pitchFamily="18" charset="0"/>
                                      <a:cs typeface="Times New Roman" panose="02020603050405020304" pitchFamily="18" charset="0"/>
                                    </a:rPr>
                                    <m:t>𝑎</m:t>
                                  </m:r>
                                </m:e>
                                <m:sub>
                                  <m:r>
                                    <a:rPr lang="en-ZA" sz="1600" i="1">
                                      <a:solidFill>
                                        <a:srgbClr val="404040"/>
                                      </a:solidFill>
                                      <a:latin typeface="Cambria Math" panose="02040503050406030204" pitchFamily="18" charset="0"/>
                                      <a:cs typeface="Times New Roman" panose="02020603050405020304" pitchFamily="18" charset="0"/>
                                    </a:rPr>
                                    <m:t>1</m:t>
                                  </m:r>
                                  <m:r>
                                    <a:rPr lang="en-ZA" sz="1600" b="0" i="1" smtClean="0">
                                      <a:solidFill>
                                        <a:srgbClr val="404040"/>
                                      </a:solidFill>
                                      <a:latin typeface="Cambria Math" panose="02040503050406030204" pitchFamily="18" charset="0"/>
                                      <a:cs typeface="Times New Roman" panose="02020603050405020304" pitchFamily="18" charset="0"/>
                                    </a:rPr>
                                    <m:t>2</m:t>
                                  </m:r>
                                </m:sub>
                              </m:sSub>
                            </m:e>
                            <m:e>
                              <m:sSub>
                                <m:sSubPr>
                                  <m:ctrlPr>
                                    <a:rPr lang="en-GB" sz="1600" i="1">
                                      <a:solidFill>
                                        <a:srgbClr val="404040"/>
                                      </a:solidFill>
                                      <a:latin typeface="Cambria Math" panose="02040503050406030204" pitchFamily="18" charset="0"/>
                                      <a:cs typeface="Times New Roman" panose="02020603050405020304" pitchFamily="18" charset="0"/>
                                    </a:rPr>
                                  </m:ctrlPr>
                                </m:sSubPr>
                                <m:e>
                                  <m:r>
                                    <a:rPr lang="en-ZA" sz="1600" i="1">
                                      <a:solidFill>
                                        <a:srgbClr val="404040"/>
                                      </a:solidFill>
                                      <a:latin typeface="Cambria Math" panose="02040503050406030204" pitchFamily="18" charset="0"/>
                                      <a:cs typeface="Times New Roman" panose="02020603050405020304" pitchFamily="18" charset="0"/>
                                    </a:rPr>
                                    <m:t>𝑎</m:t>
                                  </m:r>
                                </m:e>
                                <m:sub>
                                  <m:r>
                                    <a:rPr lang="en-ZA" sz="1600" i="1">
                                      <a:solidFill>
                                        <a:srgbClr val="404040"/>
                                      </a:solidFill>
                                      <a:latin typeface="Cambria Math" panose="02040503050406030204" pitchFamily="18" charset="0"/>
                                      <a:cs typeface="Times New Roman" panose="02020603050405020304" pitchFamily="18" charset="0"/>
                                    </a:rPr>
                                    <m:t>1</m:t>
                                  </m:r>
                                  <m:r>
                                    <a:rPr lang="en-ZA" sz="1600" b="0" i="1" smtClean="0">
                                      <a:solidFill>
                                        <a:srgbClr val="404040"/>
                                      </a:solidFill>
                                      <a:latin typeface="Cambria Math" panose="02040503050406030204" pitchFamily="18" charset="0"/>
                                      <a:cs typeface="Times New Roman" panose="02020603050405020304" pitchFamily="18" charset="0"/>
                                    </a:rPr>
                                    <m:t>3</m:t>
                                  </m:r>
                                </m:sub>
                              </m:sSub>
                            </m:e>
                          </m:mr>
                          <m:mr>
                            <m:e>
                              <m:sSub>
                                <m:sSubPr>
                                  <m:ctrlPr>
                                    <a:rPr lang="en-GB" sz="1600" i="1">
                                      <a:solidFill>
                                        <a:srgbClr val="404040"/>
                                      </a:solidFill>
                                      <a:latin typeface="Cambria Math" panose="02040503050406030204" pitchFamily="18" charset="0"/>
                                      <a:cs typeface="Times New Roman" panose="02020603050405020304" pitchFamily="18" charset="0"/>
                                    </a:rPr>
                                  </m:ctrlPr>
                                </m:sSubPr>
                                <m:e>
                                  <m:r>
                                    <a:rPr lang="en-ZA" sz="1600" i="1">
                                      <a:solidFill>
                                        <a:srgbClr val="404040"/>
                                      </a:solidFill>
                                      <a:latin typeface="Cambria Math" panose="02040503050406030204" pitchFamily="18" charset="0"/>
                                      <a:cs typeface="Times New Roman" panose="02020603050405020304" pitchFamily="18" charset="0"/>
                                    </a:rPr>
                                    <m:t>𝑎</m:t>
                                  </m:r>
                                </m:e>
                                <m:sub>
                                  <m:r>
                                    <a:rPr lang="en-ZA" sz="1600" b="0" i="1" smtClean="0">
                                      <a:solidFill>
                                        <a:srgbClr val="404040"/>
                                      </a:solidFill>
                                      <a:latin typeface="Cambria Math" panose="02040503050406030204" pitchFamily="18" charset="0"/>
                                      <a:cs typeface="Times New Roman" panose="02020603050405020304" pitchFamily="18" charset="0"/>
                                    </a:rPr>
                                    <m:t>2</m:t>
                                  </m:r>
                                  <m:r>
                                    <a:rPr lang="en-ZA" sz="1600" i="1">
                                      <a:solidFill>
                                        <a:srgbClr val="404040"/>
                                      </a:solidFill>
                                      <a:latin typeface="Cambria Math" panose="02040503050406030204" pitchFamily="18" charset="0"/>
                                      <a:cs typeface="Times New Roman" panose="02020603050405020304" pitchFamily="18" charset="0"/>
                                    </a:rPr>
                                    <m:t>1</m:t>
                                  </m:r>
                                </m:sub>
                              </m:sSub>
                            </m:e>
                            <m:e>
                              <m:sSub>
                                <m:sSubPr>
                                  <m:ctrlPr>
                                    <a:rPr lang="en-GB" sz="1600" i="1">
                                      <a:solidFill>
                                        <a:srgbClr val="404040"/>
                                      </a:solidFill>
                                      <a:latin typeface="Cambria Math" panose="02040503050406030204" pitchFamily="18" charset="0"/>
                                      <a:cs typeface="Times New Roman" panose="02020603050405020304" pitchFamily="18" charset="0"/>
                                    </a:rPr>
                                  </m:ctrlPr>
                                </m:sSubPr>
                                <m:e>
                                  <m:r>
                                    <a:rPr lang="en-ZA" sz="1600" i="1">
                                      <a:solidFill>
                                        <a:srgbClr val="404040"/>
                                      </a:solidFill>
                                      <a:latin typeface="Cambria Math" panose="02040503050406030204" pitchFamily="18" charset="0"/>
                                      <a:cs typeface="Times New Roman" panose="02020603050405020304" pitchFamily="18" charset="0"/>
                                    </a:rPr>
                                    <m:t>𝑎</m:t>
                                  </m:r>
                                </m:e>
                                <m:sub>
                                  <m:r>
                                    <a:rPr lang="en-ZA" sz="1600" b="0" i="1" smtClean="0">
                                      <a:solidFill>
                                        <a:srgbClr val="404040"/>
                                      </a:solidFill>
                                      <a:latin typeface="Cambria Math" panose="02040503050406030204" pitchFamily="18" charset="0"/>
                                      <a:cs typeface="Times New Roman" panose="02020603050405020304" pitchFamily="18" charset="0"/>
                                    </a:rPr>
                                    <m:t>22</m:t>
                                  </m:r>
                                </m:sub>
                              </m:sSub>
                            </m:e>
                            <m:e>
                              <m:sSub>
                                <m:sSubPr>
                                  <m:ctrlPr>
                                    <a:rPr lang="en-GB" sz="1600" i="1">
                                      <a:solidFill>
                                        <a:srgbClr val="404040"/>
                                      </a:solidFill>
                                      <a:latin typeface="Cambria Math" panose="02040503050406030204" pitchFamily="18" charset="0"/>
                                      <a:cs typeface="Times New Roman" panose="02020603050405020304" pitchFamily="18" charset="0"/>
                                    </a:rPr>
                                  </m:ctrlPr>
                                </m:sSubPr>
                                <m:e>
                                  <m:r>
                                    <a:rPr lang="en-ZA" sz="1600" i="1">
                                      <a:solidFill>
                                        <a:srgbClr val="404040"/>
                                      </a:solidFill>
                                      <a:latin typeface="Cambria Math" panose="02040503050406030204" pitchFamily="18" charset="0"/>
                                      <a:cs typeface="Times New Roman" panose="02020603050405020304" pitchFamily="18" charset="0"/>
                                    </a:rPr>
                                    <m:t>𝑎</m:t>
                                  </m:r>
                                </m:e>
                                <m:sub>
                                  <m:r>
                                    <a:rPr lang="en-ZA" sz="1600" b="0" i="1" smtClean="0">
                                      <a:solidFill>
                                        <a:srgbClr val="404040"/>
                                      </a:solidFill>
                                      <a:latin typeface="Cambria Math" panose="02040503050406030204" pitchFamily="18" charset="0"/>
                                      <a:cs typeface="Times New Roman" panose="02020603050405020304" pitchFamily="18" charset="0"/>
                                    </a:rPr>
                                    <m:t>23</m:t>
                                  </m:r>
                                </m:sub>
                              </m:sSub>
                            </m:e>
                          </m:mr>
                          <m:mr>
                            <m:e>
                              <m:sSub>
                                <m:sSubPr>
                                  <m:ctrlPr>
                                    <a:rPr lang="en-GB" sz="1600" i="1">
                                      <a:solidFill>
                                        <a:srgbClr val="404040"/>
                                      </a:solidFill>
                                      <a:latin typeface="Cambria Math" panose="02040503050406030204" pitchFamily="18" charset="0"/>
                                      <a:cs typeface="Times New Roman" panose="02020603050405020304" pitchFamily="18" charset="0"/>
                                    </a:rPr>
                                  </m:ctrlPr>
                                </m:sSubPr>
                                <m:e>
                                  <m:r>
                                    <a:rPr lang="en-ZA" sz="1600" i="1">
                                      <a:solidFill>
                                        <a:srgbClr val="404040"/>
                                      </a:solidFill>
                                      <a:latin typeface="Cambria Math" panose="02040503050406030204" pitchFamily="18" charset="0"/>
                                      <a:cs typeface="Times New Roman" panose="02020603050405020304" pitchFamily="18" charset="0"/>
                                    </a:rPr>
                                    <m:t>𝑎</m:t>
                                  </m:r>
                                </m:e>
                                <m:sub>
                                  <m:r>
                                    <a:rPr lang="en-ZA" sz="1600" b="0" i="1" smtClean="0">
                                      <a:solidFill>
                                        <a:srgbClr val="404040"/>
                                      </a:solidFill>
                                      <a:latin typeface="Cambria Math" panose="02040503050406030204" pitchFamily="18" charset="0"/>
                                      <a:cs typeface="Times New Roman" panose="02020603050405020304" pitchFamily="18" charset="0"/>
                                    </a:rPr>
                                    <m:t>3</m:t>
                                  </m:r>
                                  <m:r>
                                    <a:rPr lang="en-ZA" sz="1600" i="1">
                                      <a:solidFill>
                                        <a:srgbClr val="404040"/>
                                      </a:solidFill>
                                      <a:latin typeface="Cambria Math" panose="02040503050406030204" pitchFamily="18" charset="0"/>
                                      <a:cs typeface="Times New Roman" panose="02020603050405020304" pitchFamily="18" charset="0"/>
                                    </a:rPr>
                                    <m:t>1</m:t>
                                  </m:r>
                                </m:sub>
                              </m:sSub>
                            </m:e>
                            <m:e>
                              <m:sSub>
                                <m:sSubPr>
                                  <m:ctrlPr>
                                    <a:rPr lang="en-GB" sz="1600" i="1">
                                      <a:solidFill>
                                        <a:srgbClr val="404040"/>
                                      </a:solidFill>
                                      <a:latin typeface="Cambria Math" panose="02040503050406030204" pitchFamily="18" charset="0"/>
                                      <a:cs typeface="Times New Roman" panose="02020603050405020304" pitchFamily="18" charset="0"/>
                                    </a:rPr>
                                  </m:ctrlPr>
                                </m:sSubPr>
                                <m:e>
                                  <m:r>
                                    <a:rPr lang="en-ZA" sz="1600" i="1">
                                      <a:solidFill>
                                        <a:srgbClr val="404040"/>
                                      </a:solidFill>
                                      <a:latin typeface="Cambria Math" panose="02040503050406030204" pitchFamily="18" charset="0"/>
                                      <a:cs typeface="Times New Roman" panose="02020603050405020304" pitchFamily="18" charset="0"/>
                                    </a:rPr>
                                    <m:t>𝑎</m:t>
                                  </m:r>
                                </m:e>
                                <m:sub>
                                  <m:r>
                                    <a:rPr lang="en-ZA" sz="1600" b="0" i="1" smtClean="0">
                                      <a:solidFill>
                                        <a:srgbClr val="404040"/>
                                      </a:solidFill>
                                      <a:latin typeface="Cambria Math" panose="02040503050406030204" pitchFamily="18" charset="0"/>
                                      <a:cs typeface="Times New Roman" panose="02020603050405020304" pitchFamily="18" charset="0"/>
                                    </a:rPr>
                                    <m:t>32</m:t>
                                  </m:r>
                                </m:sub>
                              </m:sSub>
                            </m:e>
                            <m:e>
                              <m:sSub>
                                <m:sSubPr>
                                  <m:ctrlPr>
                                    <a:rPr lang="en-GB" sz="1600" i="1">
                                      <a:solidFill>
                                        <a:srgbClr val="404040"/>
                                      </a:solidFill>
                                      <a:latin typeface="Cambria Math" panose="02040503050406030204" pitchFamily="18" charset="0"/>
                                      <a:cs typeface="Times New Roman" panose="02020603050405020304" pitchFamily="18" charset="0"/>
                                    </a:rPr>
                                  </m:ctrlPr>
                                </m:sSubPr>
                                <m:e>
                                  <m:r>
                                    <a:rPr lang="en-ZA" sz="1600" i="1">
                                      <a:solidFill>
                                        <a:srgbClr val="404040"/>
                                      </a:solidFill>
                                      <a:latin typeface="Cambria Math" panose="02040503050406030204" pitchFamily="18" charset="0"/>
                                      <a:cs typeface="Times New Roman" panose="02020603050405020304" pitchFamily="18" charset="0"/>
                                    </a:rPr>
                                    <m:t>𝑎</m:t>
                                  </m:r>
                                </m:e>
                                <m:sub>
                                  <m:r>
                                    <a:rPr lang="en-ZA" sz="1600" b="0" i="1" smtClean="0">
                                      <a:solidFill>
                                        <a:srgbClr val="404040"/>
                                      </a:solidFill>
                                      <a:latin typeface="Cambria Math" panose="02040503050406030204" pitchFamily="18" charset="0"/>
                                      <a:cs typeface="Times New Roman" panose="02020603050405020304" pitchFamily="18" charset="0"/>
                                    </a:rPr>
                                    <m:t>33</m:t>
                                  </m:r>
                                </m:sub>
                              </m:sSub>
                            </m:e>
                          </m:mr>
                        </m:m>
                      </m:e>
                    </m:d>
                  </m:oMath>
                </a14:m>
                <a:endParaRPr kumimoji="0" lang="pt-BR" altLang="en-US" sz="1600" b="0" i="0" u="none" strike="noStrike" cap="none" normalizeH="0" baseline="0" dirty="0">
                  <a:ln>
                    <a:noFill/>
                  </a:ln>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69875" algn="l"/>
                  </a:tabLst>
                </a:pPr>
                <a:endParaRPr lang="pt-BR" altLang="en-US"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69875" algn="l"/>
                  </a:tabLst>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To index into a matrix, specify the row,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r</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column,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c</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numbers of interest using the notation </a:t>
                </a:r>
                <a:r>
                  <a:rPr lang="en-GB" sz="1600" dirty="0" err="1">
                    <a:effectLst/>
                    <a:latin typeface="Consolas" panose="020B0609020204030204" pitchFamily="49" charset="0"/>
                    <a:ea typeface="Times New Roman" panose="02020603050405020304" pitchFamily="18" charset="0"/>
                    <a:cs typeface="Times New Roman" panose="02020603050405020304" pitchFamily="18" charset="0"/>
                  </a:rPr>
                  <a:t>MatrixName</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(r, c).</a:t>
                </a:r>
                <a:endParaRPr kumimoji="0" lang="pt-BR" altLang="en-US" sz="1600" b="0" i="0" u="none" strike="noStrike" cap="none" normalizeH="0" baseline="0" dirty="0">
                  <a:ln>
                    <a:noFill/>
                  </a:ln>
                  <a:solidFill>
                    <a:srgbClr val="212121"/>
                  </a:solidFill>
                  <a:effectLst/>
                  <a:latin typeface="Arial Unicode MS"/>
                  <a:ea typeface="Times New Roman" panose="02020603050405020304" pitchFamily="18" charset="0"/>
                  <a:cs typeface="Courier New" panose="02070309020205020404" pitchFamily="49" charset="0"/>
                </a:endParaRPr>
              </a:p>
              <a:p>
                <a:pPr marL="0" indent="0" eaLnBrk="0" fontAlgn="base" hangingPunct="0">
                  <a:lnSpc>
                    <a:spcPct val="100000"/>
                  </a:lnSpc>
                  <a:spcBef>
                    <a:spcPct val="0"/>
                  </a:spcBef>
                  <a:spcAft>
                    <a:spcPct val="0"/>
                  </a:spcAft>
                  <a:buNone/>
                  <a:tabLst>
                    <a:tab pos="981075" algn="l"/>
                  </a:tabLst>
                </a:pPr>
                <a:r>
                  <a:rPr kumimoji="0" lang="pt-BR" altLang="en-US" sz="1600" b="0" i="0" u="none" strike="noStrike" cap="none" normalizeH="0" baseline="0" dirty="0">
                    <a:ln>
                      <a:noFill/>
                    </a:ln>
                    <a:solidFill>
                      <a:srgbClr val="212121"/>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ZA" altLang="en-US" sz="1600" b="0" i="0" u="none" strike="noStrike" cap="none" normalizeH="0" baseline="0" dirty="0">
                    <a:ln>
                      <a:noFill/>
                    </a:ln>
                    <a:solidFill>
                      <a:schemeClr val="tx1"/>
                    </a:solidFill>
                    <a:effectLst/>
                    <a:latin typeface="Consolas" panose="020B0609020204030204" pitchFamily="49" charset="0"/>
                  </a:rPr>
                  <a:t> </a:t>
                </a:r>
              </a:p>
            </p:txBody>
          </p:sp>
        </mc:Choice>
        <mc:Fallback xmlns="">
          <p:sp>
            <p:nvSpPr>
              <p:cNvPr id="11" name="Content Placeholder 10">
                <a:extLst>
                  <a:ext uri="{FF2B5EF4-FFF2-40B4-BE49-F238E27FC236}">
                    <a16:creationId xmlns:a16="http://schemas.microsoft.com/office/drawing/2014/main" id="{5C5DE11D-C34F-1AF3-0E76-2FFB87A30AD9}"/>
                  </a:ext>
                </a:extLst>
              </p:cNvPr>
              <p:cNvSpPr>
                <a:spLocks noGrp="1" noRot="1" noChangeAspect="1" noMove="1" noResize="1" noEditPoints="1" noAdjustHandles="1" noChangeArrowheads="1" noChangeShapeType="1" noTextEdit="1"/>
              </p:cNvSpPr>
              <p:nvPr>
                <p:ph idx="1"/>
              </p:nvPr>
            </p:nvSpPr>
            <p:spPr>
              <a:xfrm>
                <a:off x="460408" y="1244351"/>
                <a:ext cx="8237619" cy="5112000"/>
              </a:xfrm>
              <a:blipFill>
                <a:blip r:embed="rId2"/>
                <a:stretch>
                  <a:fillRect l="-444" t="-358" r="-370"/>
                </a:stretch>
              </a:blipFill>
            </p:spPr>
            <p:txBody>
              <a:bodyPr/>
              <a:lstStyle/>
              <a:p>
                <a:r>
                  <a:rPr lang="en-ZA">
                    <a:noFill/>
                  </a:rPr>
                  <a:t> </a:t>
                </a:r>
              </a:p>
            </p:txBody>
          </p:sp>
        </mc:Fallback>
      </mc:AlternateContent>
      <p:pic>
        <p:nvPicPr>
          <p:cNvPr id="7" name="Graphic 6" descr="Chevron arrows with solid fill">
            <a:hlinkClick r:id="rId3" action="ppaction://hlinksldjump"/>
            <a:extLst>
              <a:ext uri="{FF2B5EF4-FFF2-40B4-BE49-F238E27FC236}">
                <a16:creationId xmlns:a16="http://schemas.microsoft.com/office/drawing/2014/main" id="{6047BAA7-8E14-A65F-5660-7A7FC1532B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059530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FF6285-7D84-0E0E-34CF-49327A1FE454}"/>
              </a:ext>
            </a:extLst>
          </p:cNvPr>
          <p:cNvSpPr/>
          <p:nvPr/>
        </p:nvSpPr>
        <p:spPr>
          <a:xfrm>
            <a:off x="484471" y="5208986"/>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Rectangle 8">
            <a:extLst>
              <a:ext uri="{FF2B5EF4-FFF2-40B4-BE49-F238E27FC236}">
                <a16:creationId xmlns:a16="http://schemas.microsoft.com/office/drawing/2014/main" id="{4971D45D-E0B1-D22B-9833-C9080EB33E4A}"/>
              </a:ext>
            </a:extLst>
          </p:cNvPr>
          <p:cNvSpPr/>
          <p:nvPr/>
        </p:nvSpPr>
        <p:spPr>
          <a:xfrm>
            <a:off x="476449" y="3726432"/>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a:extLst>
              <a:ext uri="{FF2B5EF4-FFF2-40B4-BE49-F238E27FC236}">
                <a16:creationId xmlns:a16="http://schemas.microsoft.com/office/drawing/2014/main" id="{1180D0DE-76E3-98F5-4688-715C8ECBD4B6}"/>
              </a:ext>
            </a:extLst>
          </p:cNvPr>
          <p:cNvSpPr/>
          <p:nvPr/>
        </p:nvSpPr>
        <p:spPr>
          <a:xfrm>
            <a:off x="468427" y="1917450"/>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 Indexing</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21</a:t>
            </a:fld>
            <a:endParaRPr lang="en-ZA"/>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0408" y="1238977"/>
                <a:ext cx="8237619" cy="5112000"/>
              </a:xfrm>
            </p:spPr>
            <p:txBody>
              <a:bodyPr>
                <a:normAutofit/>
              </a:bodyPr>
              <a:lstStyle/>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Let us access the element in the first row and the second column of the above matrix,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A</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assign it to a new workspace variable.</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buNone/>
                  <a:tabLst>
                    <a:tab pos="180975" algn="l"/>
                  </a:tabLst>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NewWorkspaceVariable_1 = A(1,2)</a:t>
                </a:r>
              </a:p>
              <a:p>
                <a:pPr marL="36195" indent="0">
                  <a:lnSpc>
                    <a:spcPts val="1400"/>
                  </a:lnSpc>
                  <a:spcBef>
                    <a:spcPts val="700"/>
                  </a:spcBef>
                  <a:buNone/>
                  <a:tabLst>
                    <a:tab pos="180975" algn="l"/>
                  </a:tabLst>
                </a:pPr>
                <a:endParaRPr lang="en-GB"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Bef>
                    <a:spcPts val="700"/>
                  </a:spcBef>
                  <a:buNone/>
                  <a:tabLst>
                    <a:tab pos="269875" algn="l"/>
                  </a:tabLst>
                </a:pPr>
                <a:r>
                  <a:rPr lang="en-GB" sz="16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	NewWorkspaceVariable_1 = </a:t>
                </a:r>
                <a14:m>
                  <m:oMath xmlns:m="http://schemas.openxmlformats.org/officeDocument/2006/math">
                    <m:sSub>
                      <m:sSubPr>
                        <m:ctrlPr>
                          <a:rPr lang="en-GB" sz="1600" i="1" smtClean="0">
                            <a:solidFill>
                              <a:srgbClr val="404040"/>
                            </a:solidFill>
                            <a:effectLst/>
                            <a:latin typeface="Cambria Math" panose="02040503050406030204" pitchFamily="18" charset="0"/>
                            <a:cs typeface="Times New Roman" panose="02020603050405020304" pitchFamily="18" charset="0"/>
                          </a:rPr>
                        </m:ctrlPr>
                      </m:sSubPr>
                      <m:e>
                        <m:r>
                          <a:rPr lang="en-ZA" sz="1600" b="0" i="1" smtClean="0">
                            <a:solidFill>
                              <a:srgbClr val="404040"/>
                            </a:solidFill>
                            <a:effectLst/>
                            <a:latin typeface="Cambria Math" panose="02040503050406030204" pitchFamily="18" charset="0"/>
                            <a:cs typeface="Times New Roman" panose="02020603050405020304" pitchFamily="18" charset="0"/>
                          </a:rPr>
                          <m:t>𝑎</m:t>
                        </m:r>
                      </m:e>
                      <m:sub>
                        <m:r>
                          <a:rPr lang="en-ZA" sz="1600" b="0" i="1" smtClean="0">
                            <a:solidFill>
                              <a:srgbClr val="404040"/>
                            </a:solidFill>
                            <a:effectLst/>
                            <a:latin typeface="Cambria Math" panose="02040503050406030204" pitchFamily="18" charset="0"/>
                            <a:cs typeface="Times New Roman" panose="02020603050405020304" pitchFamily="18" charset="0"/>
                          </a:rPr>
                          <m:t>12</m:t>
                        </m:r>
                      </m:sub>
                    </m:sSub>
                  </m:oMath>
                </a14:m>
                <a:endParaRPr lang="pt-BR"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Bef>
                    <a:spcPts val="700"/>
                  </a:spcBef>
                  <a:buNone/>
                  <a:tabLst>
                    <a:tab pos="180975" algn="l"/>
                  </a:tabLst>
                </a:pPr>
                <a:endParaRPr lang="pt-BR"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tabLst>
                    <a:tab pos="269875" algn="l"/>
                  </a:tabLst>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To extract an entire row or column, use a colon,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instead of specifying the column or row number, for example let us extract the all the columns of row 1:</a:t>
                </a:r>
              </a:p>
              <a:p>
                <a:pPr marL="0" indent="0" eaLnBrk="0" fontAlgn="base" hangingPunct="0">
                  <a:lnSpc>
                    <a:spcPct val="100000"/>
                  </a:lnSpc>
                  <a:spcBef>
                    <a:spcPct val="0"/>
                  </a:spcBef>
                  <a:spcAft>
                    <a:spcPct val="0"/>
                  </a:spcAft>
                  <a:buNone/>
                  <a:tabLst>
                    <a:tab pos="269875" algn="l"/>
                  </a:tabLst>
                </a:pPr>
                <a:endParaRPr lang="pt-BR" sz="1600" dirty="0">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buNone/>
                  <a:tabLst>
                    <a:tab pos="180975" algn="l"/>
                  </a:tabLst>
                </a:pPr>
                <a:r>
                  <a:rPr lang="pt-BR" sz="1600" dirty="0">
                    <a:latin typeface="Consolas" panose="020B0609020204030204" pitchFamily="49" charset="0"/>
                    <a:ea typeface="Times New Roman" panose="02020603050405020304" pitchFamily="18" charset="0"/>
                    <a:cs typeface="Times New Roman" panose="02020603050405020304" pitchFamily="18" charset="0"/>
                  </a:rPr>
                  <a:t>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NewWorkspaceVariable_2 = A(1,:)</a:t>
                </a:r>
                <a:endParaRPr lang="pt-BR"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Bef>
                    <a:spcPts val="700"/>
                  </a:spcBef>
                  <a:buNone/>
                  <a:tabLst>
                    <a:tab pos="180975" algn="l"/>
                  </a:tabLst>
                </a:pPr>
                <a:endParaRPr lang="pt-BR"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tabLst>
                    <a:tab pos="269875" algn="l"/>
                  </a:tabLst>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NewWorkspaceVariable_2 = </a:t>
                </a:r>
                <a14:m>
                  <m:oMath xmlns:m="http://schemas.openxmlformats.org/officeDocument/2006/math">
                    <m:d>
                      <m:dPr>
                        <m:ctrlPr>
                          <a:rPr lang="en-GB" sz="1600" i="1" smtClean="0">
                            <a:solidFill>
                              <a:srgbClr val="404040"/>
                            </a:solidFill>
                            <a:effectLst/>
                            <a:latin typeface="Cambria Math" panose="02040503050406030204" pitchFamily="18" charset="0"/>
                            <a:cs typeface="Times New Roman" panose="02020603050405020304" pitchFamily="18" charset="0"/>
                          </a:rPr>
                        </m:ctrlPr>
                      </m:dPr>
                      <m:e>
                        <m:m>
                          <m:mPr>
                            <m:mcs>
                              <m:mc>
                                <m:mcPr>
                                  <m:count m:val="3"/>
                                  <m:mcJc m:val="center"/>
                                </m:mcPr>
                              </m:mc>
                            </m:mcs>
                            <m:ctrlPr>
                              <a:rPr lang="en-GB" sz="1600" i="1">
                                <a:solidFill>
                                  <a:srgbClr val="404040"/>
                                </a:solidFill>
                                <a:latin typeface="Cambria Math" panose="02040503050406030204" pitchFamily="18" charset="0"/>
                                <a:cs typeface="Times New Roman" panose="02020603050405020304" pitchFamily="18" charset="0"/>
                              </a:rPr>
                            </m:ctrlPr>
                          </m:mPr>
                          <m:mr>
                            <m:e>
                              <m:sSub>
                                <m:sSubPr>
                                  <m:ctrlPr>
                                    <a:rPr lang="en-GB" sz="1600" i="1">
                                      <a:solidFill>
                                        <a:srgbClr val="404040"/>
                                      </a:solidFill>
                                      <a:latin typeface="Cambria Math" panose="02040503050406030204" pitchFamily="18" charset="0"/>
                                      <a:cs typeface="Times New Roman" panose="02020603050405020304" pitchFamily="18" charset="0"/>
                                    </a:rPr>
                                  </m:ctrlPr>
                                </m:sSubPr>
                                <m:e>
                                  <m:r>
                                    <a:rPr lang="en-ZA" sz="1600" i="1">
                                      <a:solidFill>
                                        <a:srgbClr val="404040"/>
                                      </a:solidFill>
                                      <a:latin typeface="Cambria Math" panose="02040503050406030204" pitchFamily="18" charset="0"/>
                                      <a:cs typeface="Times New Roman" panose="02020603050405020304" pitchFamily="18" charset="0"/>
                                    </a:rPr>
                                    <m:t>𝑎</m:t>
                                  </m:r>
                                </m:e>
                                <m:sub>
                                  <m:r>
                                    <a:rPr lang="en-ZA" sz="1600" i="1">
                                      <a:solidFill>
                                        <a:srgbClr val="404040"/>
                                      </a:solidFill>
                                      <a:latin typeface="Cambria Math" panose="02040503050406030204" pitchFamily="18" charset="0"/>
                                      <a:cs typeface="Times New Roman" panose="02020603050405020304" pitchFamily="18" charset="0"/>
                                    </a:rPr>
                                    <m:t>11</m:t>
                                  </m:r>
                                </m:sub>
                              </m:sSub>
                            </m:e>
                            <m:e>
                              <m:sSub>
                                <m:sSubPr>
                                  <m:ctrlPr>
                                    <a:rPr lang="en-GB" sz="1600" i="1">
                                      <a:solidFill>
                                        <a:srgbClr val="404040"/>
                                      </a:solidFill>
                                      <a:latin typeface="Cambria Math" panose="02040503050406030204" pitchFamily="18" charset="0"/>
                                      <a:cs typeface="Times New Roman" panose="02020603050405020304" pitchFamily="18" charset="0"/>
                                    </a:rPr>
                                  </m:ctrlPr>
                                </m:sSubPr>
                                <m:e>
                                  <m:r>
                                    <a:rPr lang="en-ZA" sz="1600" i="1">
                                      <a:solidFill>
                                        <a:srgbClr val="404040"/>
                                      </a:solidFill>
                                      <a:latin typeface="Cambria Math" panose="02040503050406030204" pitchFamily="18" charset="0"/>
                                      <a:cs typeface="Times New Roman" panose="02020603050405020304" pitchFamily="18" charset="0"/>
                                    </a:rPr>
                                    <m:t>𝑎</m:t>
                                  </m:r>
                                </m:e>
                                <m:sub>
                                  <m:r>
                                    <a:rPr lang="en-ZA" sz="1600" i="1">
                                      <a:solidFill>
                                        <a:srgbClr val="404040"/>
                                      </a:solidFill>
                                      <a:latin typeface="Cambria Math" panose="02040503050406030204" pitchFamily="18" charset="0"/>
                                      <a:cs typeface="Times New Roman" panose="02020603050405020304" pitchFamily="18" charset="0"/>
                                    </a:rPr>
                                    <m:t>12</m:t>
                                  </m:r>
                                </m:sub>
                              </m:sSub>
                            </m:e>
                            <m:e>
                              <m:sSub>
                                <m:sSubPr>
                                  <m:ctrlPr>
                                    <a:rPr lang="en-GB" sz="1600" i="1">
                                      <a:solidFill>
                                        <a:srgbClr val="404040"/>
                                      </a:solidFill>
                                      <a:latin typeface="Cambria Math" panose="02040503050406030204" pitchFamily="18" charset="0"/>
                                      <a:cs typeface="Times New Roman" panose="02020603050405020304" pitchFamily="18" charset="0"/>
                                    </a:rPr>
                                  </m:ctrlPr>
                                </m:sSubPr>
                                <m:e>
                                  <m:r>
                                    <a:rPr lang="en-ZA" sz="1600" i="1">
                                      <a:solidFill>
                                        <a:srgbClr val="404040"/>
                                      </a:solidFill>
                                      <a:latin typeface="Cambria Math" panose="02040503050406030204" pitchFamily="18" charset="0"/>
                                      <a:cs typeface="Times New Roman" panose="02020603050405020304" pitchFamily="18" charset="0"/>
                                    </a:rPr>
                                    <m:t>𝑎</m:t>
                                  </m:r>
                                </m:e>
                                <m:sub>
                                  <m:r>
                                    <a:rPr lang="en-ZA" sz="1600" i="1">
                                      <a:solidFill>
                                        <a:srgbClr val="404040"/>
                                      </a:solidFill>
                                      <a:latin typeface="Cambria Math" panose="02040503050406030204" pitchFamily="18" charset="0"/>
                                      <a:cs typeface="Times New Roman" panose="02020603050405020304" pitchFamily="18" charset="0"/>
                                    </a:rPr>
                                    <m:t>13</m:t>
                                  </m:r>
                                </m:sub>
                              </m:sSub>
                            </m:e>
                          </m:mr>
                        </m:m>
                      </m:e>
                    </m:d>
                  </m:oMath>
                </a14:m>
                <a:endParaRPr kumimoji="0" lang="pt-BR" altLang="en-US" sz="1600" b="0" i="0" u="none" strike="noStrike" cap="none" normalizeH="0" baseline="0" dirty="0">
                  <a:ln>
                    <a:noFill/>
                  </a:ln>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69875" algn="l"/>
                  </a:tabLst>
                </a:pPr>
                <a:endParaRPr lang="pt-BR" altLang="en-US"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69875" algn="l"/>
                  </a:tabLst>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In a similar way, let us extract all rows of the second column:</a:t>
                </a:r>
                <a:endParaRPr lang="pt-BR" altLang="en-US"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69875" algn="l"/>
                  </a:tabLst>
                </a:pPr>
                <a:endParaRPr kumimoji="0" lang="pt-BR" altLang="en-US" sz="1600" b="0" i="0" u="none" strike="noStrike" cap="none" normalizeH="0" baseline="0" dirty="0">
                  <a:ln>
                    <a:noFill/>
                  </a:ln>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82563" algn="l"/>
                  </a:tabLst>
                </a:pP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	NewWorkspaceVariable_3 = A(:,2)</a:t>
                </a:r>
                <a:endParaRPr lang="pt-BR" altLang="en-US"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69875" algn="l"/>
                  </a:tabLst>
                </a:pPr>
                <a:endParaRPr kumimoji="0" lang="pt-BR" altLang="en-US" sz="1600" b="0" i="0" u="none" strike="noStrike" cap="none" normalizeH="0" baseline="0" dirty="0">
                  <a:ln>
                    <a:noFill/>
                  </a:ln>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tabLst>
                    <a:tab pos="269875" algn="l"/>
                  </a:tabLst>
                </a:pPr>
                <a:r>
                  <a:rPr lang="en-GB" sz="16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	NewWorkspaceVariable_3 = </a:t>
                </a:r>
                <a14:m>
                  <m:oMath xmlns:m="http://schemas.openxmlformats.org/officeDocument/2006/math">
                    <m:d>
                      <m:dPr>
                        <m:ctrlPr>
                          <a:rPr lang="en-GB" sz="1200" i="1" smtClean="0">
                            <a:solidFill>
                              <a:srgbClr val="404040"/>
                            </a:solidFill>
                            <a:effectLst/>
                            <a:latin typeface="Cambria Math" panose="02040503050406030204" pitchFamily="18" charset="0"/>
                            <a:cs typeface="Times New Roman" panose="02020603050405020304" pitchFamily="18" charset="0"/>
                          </a:rPr>
                        </m:ctrlPr>
                      </m:dPr>
                      <m:e>
                        <m:m>
                          <m:mPr>
                            <m:mcs>
                              <m:mc>
                                <m:mcPr>
                                  <m:count m:val="1"/>
                                  <m:mcJc m:val="center"/>
                                </m:mcPr>
                              </m:mc>
                            </m:mcs>
                            <m:ctrlPr>
                              <a:rPr lang="en-ZA" sz="1200" i="1">
                                <a:solidFill>
                                  <a:srgbClr val="404040"/>
                                </a:solidFill>
                                <a:latin typeface="Cambria Math" panose="02040503050406030204" pitchFamily="18" charset="0"/>
                                <a:cs typeface="Times New Roman" panose="02020603050405020304" pitchFamily="18" charset="0"/>
                              </a:rPr>
                            </m:ctrlPr>
                          </m:mPr>
                          <m:mr>
                            <m:e>
                              <m:sSub>
                                <m:sSubPr>
                                  <m:ctrlPr>
                                    <a:rPr lang="en-GB" sz="1200" i="1">
                                      <a:solidFill>
                                        <a:srgbClr val="404040"/>
                                      </a:solidFill>
                                      <a:latin typeface="Cambria Math" panose="02040503050406030204" pitchFamily="18" charset="0"/>
                                      <a:cs typeface="Times New Roman" panose="02020603050405020304" pitchFamily="18" charset="0"/>
                                    </a:rPr>
                                  </m:ctrlPr>
                                </m:sSubPr>
                                <m:e>
                                  <m:r>
                                    <a:rPr lang="en-ZA" sz="1200" i="1">
                                      <a:solidFill>
                                        <a:srgbClr val="404040"/>
                                      </a:solidFill>
                                      <a:latin typeface="Cambria Math" panose="02040503050406030204" pitchFamily="18" charset="0"/>
                                      <a:cs typeface="Times New Roman" panose="02020603050405020304" pitchFamily="18" charset="0"/>
                                    </a:rPr>
                                    <m:t>𝑎</m:t>
                                  </m:r>
                                </m:e>
                                <m:sub>
                                  <m:r>
                                    <a:rPr lang="en-ZA" sz="1200" i="1">
                                      <a:solidFill>
                                        <a:srgbClr val="404040"/>
                                      </a:solidFill>
                                      <a:latin typeface="Cambria Math" panose="02040503050406030204" pitchFamily="18" charset="0"/>
                                      <a:cs typeface="Times New Roman" panose="02020603050405020304" pitchFamily="18" charset="0"/>
                                    </a:rPr>
                                    <m:t>11</m:t>
                                  </m:r>
                                </m:sub>
                              </m:sSub>
                            </m:e>
                          </m:mr>
                          <m:mr>
                            <m:e>
                              <m:sSub>
                                <m:sSubPr>
                                  <m:ctrlPr>
                                    <a:rPr lang="en-GB" sz="1200" i="1">
                                      <a:solidFill>
                                        <a:srgbClr val="404040"/>
                                      </a:solidFill>
                                      <a:latin typeface="Cambria Math" panose="02040503050406030204" pitchFamily="18" charset="0"/>
                                      <a:cs typeface="Times New Roman" panose="02020603050405020304" pitchFamily="18" charset="0"/>
                                    </a:rPr>
                                  </m:ctrlPr>
                                </m:sSubPr>
                                <m:e>
                                  <m:r>
                                    <a:rPr lang="en-ZA" sz="1200" i="1">
                                      <a:solidFill>
                                        <a:srgbClr val="404040"/>
                                      </a:solidFill>
                                      <a:latin typeface="Cambria Math" panose="02040503050406030204" pitchFamily="18" charset="0"/>
                                      <a:cs typeface="Times New Roman" panose="02020603050405020304" pitchFamily="18" charset="0"/>
                                    </a:rPr>
                                    <m:t>𝑎</m:t>
                                  </m:r>
                                </m:e>
                                <m:sub>
                                  <m:r>
                                    <a:rPr lang="en-ZA" sz="1200" i="1">
                                      <a:solidFill>
                                        <a:srgbClr val="404040"/>
                                      </a:solidFill>
                                      <a:latin typeface="Cambria Math" panose="02040503050406030204" pitchFamily="18" charset="0"/>
                                      <a:cs typeface="Times New Roman" panose="02020603050405020304" pitchFamily="18" charset="0"/>
                                    </a:rPr>
                                    <m:t>12</m:t>
                                  </m:r>
                                </m:sub>
                              </m:sSub>
                            </m:e>
                          </m:mr>
                          <m:mr>
                            <m:e>
                              <m:sSub>
                                <m:sSubPr>
                                  <m:ctrlPr>
                                    <a:rPr lang="en-GB" sz="1200" i="1">
                                      <a:solidFill>
                                        <a:srgbClr val="404040"/>
                                      </a:solidFill>
                                      <a:latin typeface="Cambria Math" panose="02040503050406030204" pitchFamily="18" charset="0"/>
                                      <a:cs typeface="Times New Roman" panose="02020603050405020304" pitchFamily="18" charset="0"/>
                                    </a:rPr>
                                  </m:ctrlPr>
                                </m:sSubPr>
                                <m:e>
                                  <m:r>
                                    <a:rPr lang="en-ZA" sz="1200" i="1">
                                      <a:solidFill>
                                        <a:srgbClr val="404040"/>
                                      </a:solidFill>
                                      <a:latin typeface="Cambria Math" panose="02040503050406030204" pitchFamily="18" charset="0"/>
                                      <a:cs typeface="Times New Roman" panose="02020603050405020304" pitchFamily="18" charset="0"/>
                                    </a:rPr>
                                    <m:t>𝑎</m:t>
                                  </m:r>
                                </m:e>
                                <m:sub>
                                  <m:r>
                                    <a:rPr lang="en-ZA" sz="1200" i="1">
                                      <a:solidFill>
                                        <a:srgbClr val="404040"/>
                                      </a:solidFill>
                                      <a:latin typeface="Cambria Math" panose="02040503050406030204" pitchFamily="18" charset="0"/>
                                      <a:cs typeface="Times New Roman" panose="02020603050405020304" pitchFamily="18" charset="0"/>
                                    </a:rPr>
                                    <m:t>13</m:t>
                                  </m:r>
                                </m:sub>
                              </m:sSub>
                            </m:e>
                          </m:mr>
                        </m:m>
                      </m:e>
                    </m:d>
                  </m:oMath>
                </a14:m>
                <a:r>
                  <a:rPr kumimoji="0" lang="pt-BR" altLang="en-US" sz="1600" b="0" i="0" u="none" strike="noStrike" cap="none" normalizeH="0" baseline="0" dirty="0">
                    <a:ln>
                      <a:noFill/>
                    </a:ln>
                    <a:solidFill>
                      <a:srgbClr val="212121"/>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ZA" altLang="en-US" sz="1600" b="0" i="0" u="none" strike="noStrike" cap="none" normalizeH="0" baseline="0" dirty="0">
                    <a:ln>
                      <a:noFill/>
                    </a:ln>
                    <a:solidFill>
                      <a:schemeClr val="tx1"/>
                    </a:solidFill>
                    <a:effectLst/>
                    <a:latin typeface="Consolas" panose="020B0609020204030204" pitchFamily="49" charset="0"/>
                  </a:rPr>
                  <a:t> </a:t>
                </a:r>
              </a:p>
            </p:txBody>
          </p:sp>
        </mc:Choice>
        <mc:Fallback xmlns="">
          <p:sp>
            <p:nvSpPr>
              <p:cNvPr id="11" name="Content Placeholder 10">
                <a:extLst>
                  <a:ext uri="{FF2B5EF4-FFF2-40B4-BE49-F238E27FC236}">
                    <a16:creationId xmlns:a16="http://schemas.microsoft.com/office/drawing/2014/main" id="{5C5DE11D-C34F-1AF3-0E76-2FFB87A30AD9}"/>
                  </a:ext>
                </a:extLst>
              </p:cNvPr>
              <p:cNvSpPr>
                <a:spLocks noGrp="1" noRot="1" noChangeAspect="1" noMove="1" noResize="1" noEditPoints="1" noAdjustHandles="1" noChangeArrowheads="1" noChangeShapeType="1" noTextEdit="1"/>
              </p:cNvSpPr>
              <p:nvPr>
                <p:ph idx="1"/>
              </p:nvPr>
            </p:nvSpPr>
            <p:spPr>
              <a:xfrm>
                <a:off x="460408" y="1238977"/>
                <a:ext cx="8237619" cy="5112000"/>
              </a:xfrm>
              <a:blipFill>
                <a:blip r:embed="rId2"/>
                <a:stretch>
                  <a:fillRect l="-444" t="-358" r="-370"/>
                </a:stretch>
              </a:blipFill>
            </p:spPr>
            <p:txBody>
              <a:bodyPr/>
              <a:lstStyle/>
              <a:p>
                <a:r>
                  <a:rPr lang="en-ZA">
                    <a:noFill/>
                  </a:rPr>
                  <a:t> </a:t>
                </a:r>
              </a:p>
            </p:txBody>
          </p:sp>
        </mc:Fallback>
      </mc:AlternateContent>
      <p:pic>
        <p:nvPicPr>
          <p:cNvPr id="3" name="Graphic 2" descr="Chevron arrows with solid fill">
            <a:hlinkClick r:id="rId3" action="ppaction://hlinksldjump"/>
            <a:extLst>
              <a:ext uri="{FF2B5EF4-FFF2-40B4-BE49-F238E27FC236}">
                <a16:creationId xmlns:a16="http://schemas.microsoft.com/office/drawing/2014/main" id="{7BB900F9-C4F3-B0D6-8831-68ADB70765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355898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80D0DE-76E3-98F5-4688-715C8ECBD4B6}"/>
              </a:ext>
            </a:extLst>
          </p:cNvPr>
          <p:cNvSpPr/>
          <p:nvPr/>
        </p:nvSpPr>
        <p:spPr>
          <a:xfrm>
            <a:off x="449177" y="2823883"/>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 Indexing</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22</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0408" y="1244351"/>
            <a:ext cx="8237619" cy="5112000"/>
          </a:xfrm>
        </p:spPr>
        <p:txBody>
          <a:bodyPr>
            <a:norm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When referencing rows or columns, MATLAB interprets a colon as all the rows or columns (as seen above). Sometimes only specific elements of the array are required, so being able to specify this in a single command is useful. MATLAB allows referencing elements in an array by specifying the indices/positions in an array, for example let us extract the elements from column </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2</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until the last column, of row </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1</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in matrix </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p>
          <a:p>
            <a:pPr marL="0" indent="0" algn="just">
              <a:lnSpc>
                <a:spcPct val="107000"/>
              </a:lnSpc>
              <a:spcBef>
                <a:spcPts val="1050"/>
              </a:spcBef>
              <a:spcAft>
                <a:spcPts val="1050"/>
              </a:spcAft>
              <a:buNone/>
              <a:tabLst>
                <a:tab pos="182563" algn="l"/>
              </a:tabLst>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NewWorkspaceVariable_4 = A(1,2:end)</a:t>
            </a:r>
          </a:p>
          <a:p>
            <a:pPr marL="0" indent="0" algn="just">
              <a:lnSpc>
                <a:spcPct val="107000"/>
              </a:lnSpc>
              <a:spcBef>
                <a:spcPts val="1050"/>
              </a:spcBef>
              <a:spcAft>
                <a:spcPts val="1050"/>
              </a:spcAft>
              <a:buNone/>
              <a:tabLst>
                <a:tab pos="87313" algn="l"/>
                <a:tab pos="269875" algn="l"/>
              </a:tabLst>
            </a:pPr>
            <a:r>
              <a:rPr lang="en-ZA" sz="1600" dirty="0">
                <a:latin typeface="Consolas" panose="020B0609020204030204" pitchFamily="49" charset="0"/>
                <a:ea typeface="Times New Roman" panose="02020603050405020304" pitchFamily="18" charset="0"/>
                <a:cs typeface="Times New Roman" panose="02020603050405020304" pitchFamily="18" charset="0"/>
              </a:rPr>
              <a:t>		</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NewWorkspaceVariable_4 =  </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You'll notice that instead of specifying the end index value, </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3</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the syntax end was used. This is a convenient way to index the last element in an array without first determining its value, and this approach to coding assists with code readability. </a:t>
            </a:r>
          </a:p>
        </p:txBody>
      </p:sp>
      <p:pic>
        <p:nvPicPr>
          <p:cNvPr id="17" name="Picture 16">
            <a:extLst>
              <a:ext uri="{FF2B5EF4-FFF2-40B4-BE49-F238E27FC236}">
                <a16:creationId xmlns:a16="http://schemas.microsoft.com/office/drawing/2014/main" id="{749B725D-DC85-0B44-3E5B-812E34C5531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9618" y="3428355"/>
            <a:ext cx="648000" cy="216000"/>
          </a:xfrm>
          <a:prstGeom prst="rect">
            <a:avLst/>
          </a:prstGeom>
          <a:noFill/>
          <a:ln>
            <a:noFill/>
          </a:ln>
        </p:spPr>
      </p:pic>
      <p:pic>
        <p:nvPicPr>
          <p:cNvPr id="3" name="Graphic 2" descr="Chevron arrows with solid fill">
            <a:hlinkClick r:id="rId3" action="ppaction://hlinksldjump"/>
            <a:extLst>
              <a:ext uri="{FF2B5EF4-FFF2-40B4-BE49-F238E27FC236}">
                <a16:creationId xmlns:a16="http://schemas.microsoft.com/office/drawing/2014/main" id="{C827B6F8-9008-F7CE-CEBD-43920061B5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271145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80D0DE-76E3-98F5-4688-715C8ECBD4B6}"/>
              </a:ext>
            </a:extLst>
          </p:cNvPr>
          <p:cNvSpPr/>
          <p:nvPr/>
        </p:nvSpPr>
        <p:spPr>
          <a:xfrm>
            <a:off x="449177" y="3069687"/>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 Indexing</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23</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0408" y="1244351"/>
            <a:ext cx="8237619" cy="5112000"/>
          </a:xfrm>
        </p:spPr>
        <p:txBody>
          <a:bodyPr>
            <a:norm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So far, we have covered how to reference from an array to create a new workspace variable. Now, we will consider how to replace/overwrite an element in an array. As we references a row and column above when extracting the element value, we now use assignment to that element value, i.e. the matrix reference will be on the left-hand side of the equals sign </a:t>
            </a: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MatrixName</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(r, c) = value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Let us replace the element in column </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3</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of the first row with the value </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10</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p>
          <a:p>
            <a:pPr marL="0" indent="0" algn="just">
              <a:lnSpc>
                <a:spcPct val="107000"/>
              </a:lnSpc>
              <a:spcBef>
                <a:spcPts val="1050"/>
              </a:spcBef>
              <a:spcAft>
                <a:spcPts val="105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A(1,3)=10</a:t>
            </a:r>
          </a:p>
          <a:p>
            <a:pPr marL="0" indent="0" algn="just">
              <a:lnSpc>
                <a:spcPct val="107000"/>
              </a:lnSpc>
              <a:spcBef>
                <a:spcPts val="1050"/>
              </a:spcBef>
              <a:spcAft>
                <a:spcPts val="1050"/>
              </a:spcAft>
              <a:buNone/>
            </a:pPr>
            <a:r>
              <a:rPr lang="en-ZA" sz="1400" dirty="0">
                <a:effectLst/>
                <a:latin typeface="Consolas" panose="020B0609020204030204" pitchFamily="49" charset="0"/>
                <a:ea typeface="Times New Roman" panose="02020603050405020304" pitchFamily="18" charset="0"/>
                <a:cs typeface="Times New Roman" panose="02020603050405020304" pitchFamily="18" charset="0"/>
              </a:rPr>
              <a:t>A = </a:t>
            </a:r>
          </a:p>
          <a:p>
            <a:pPr marL="0" indent="0" algn="just">
              <a:lnSpc>
                <a:spcPct val="107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a:t>
            </a:r>
          </a:p>
          <a:p>
            <a:pPr marL="0" indent="0" algn="just">
              <a:lnSpc>
                <a:spcPct val="107000"/>
              </a:lnSpc>
              <a:spcBef>
                <a:spcPts val="1050"/>
              </a:spcBef>
              <a:spcAft>
                <a:spcPts val="1050"/>
              </a:spcAft>
              <a:buNone/>
            </a:pPr>
            <a:r>
              <a:rPr lang="en-ZA" sz="1500" dirty="0" err="1">
                <a:effectLst/>
                <a:latin typeface="Helvetica" panose="020B0604020202020204" pitchFamily="34" charset="0"/>
                <a:ea typeface="Times New Roman" panose="02020603050405020304" pitchFamily="18" charset="0"/>
                <a:cs typeface="Times New Roman" panose="02020603050405020304" pitchFamily="18" charset="0"/>
              </a:rPr>
              <a:t>Note:The</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element      has now been replaced by the value </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10</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This operation cannot be undone, and the only way to have a value      in column </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3</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of the first row, is to reassign that variable to the element position.</a:t>
            </a:r>
          </a:p>
          <a:p>
            <a:pPr marL="0" indent="0" algn="just">
              <a:lnSpc>
                <a:spcPct val="107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id="{1A5365C3-C029-153E-A30B-BE118868224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0457" y="3512351"/>
            <a:ext cx="801883" cy="576000"/>
          </a:xfrm>
          <a:prstGeom prst="rect">
            <a:avLst/>
          </a:prstGeom>
          <a:noFill/>
          <a:ln>
            <a:noFill/>
          </a:ln>
        </p:spPr>
      </p:pic>
      <p:pic>
        <p:nvPicPr>
          <p:cNvPr id="7" name="Untitled">
            <a:extLst>
              <a:ext uri="{FF2B5EF4-FFF2-40B4-BE49-F238E27FC236}">
                <a16:creationId xmlns:a16="http://schemas.microsoft.com/office/drawing/2014/main" id="{D13502C3-4161-918F-038E-1A069B5014C0}"/>
              </a:ext>
            </a:extLst>
          </p:cNvPr>
          <p:cNvPicPr>
            <a:picLocks noChangeAspect="1"/>
          </p:cNvPicPr>
          <p:nvPr/>
        </p:nvPicPr>
        <p:blipFill>
          <a:blip r:embed="rId3"/>
          <a:stretch>
            <a:fillRect/>
          </a:stretch>
        </p:blipFill>
        <p:spPr>
          <a:xfrm>
            <a:off x="2221667" y="4685456"/>
            <a:ext cx="280035" cy="252000"/>
          </a:xfrm>
          <a:prstGeom prst="rect">
            <a:avLst/>
          </a:prstGeom>
        </p:spPr>
      </p:pic>
      <p:pic>
        <p:nvPicPr>
          <p:cNvPr id="9" name="Untitled">
            <a:extLst>
              <a:ext uri="{FF2B5EF4-FFF2-40B4-BE49-F238E27FC236}">
                <a16:creationId xmlns:a16="http://schemas.microsoft.com/office/drawing/2014/main" id="{2B467FA1-1782-42F6-F2C7-67B82D4A5710}"/>
              </a:ext>
            </a:extLst>
          </p:cNvPr>
          <p:cNvPicPr>
            <a:picLocks noChangeAspect="1"/>
          </p:cNvPicPr>
          <p:nvPr/>
        </p:nvPicPr>
        <p:blipFill>
          <a:blip r:embed="rId3"/>
          <a:stretch>
            <a:fillRect/>
          </a:stretch>
        </p:blipFill>
        <p:spPr>
          <a:xfrm>
            <a:off x="4263028" y="4946144"/>
            <a:ext cx="280035" cy="252000"/>
          </a:xfrm>
          <a:prstGeom prst="rect">
            <a:avLst/>
          </a:prstGeom>
        </p:spPr>
      </p:pic>
      <p:pic>
        <p:nvPicPr>
          <p:cNvPr id="10" name="Graphic 9" descr="Chevron arrows with solid fill">
            <a:hlinkClick r:id="rId4" action="ppaction://hlinksldjump"/>
            <a:extLst>
              <a:ext uri="{FF2B5EF4-FFF2-40B4-BE49-F238E27FC236}">
                <a16:creationId xmlns:a16="http://schemas.microsoft.com/office/drawing/2014/main" id="{D59567CF-6372-5E5C-290C-B4E680E7E0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030916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80D0DE-76E3-98F5-4688-715C8ECBD4B6}"/>
              </a:ext>
            </a:extLst>
          </p:cNvPr>
          <p:cNvSpPr/>
          <p:nvPr/>
        </p:nvSpPr>
        <p:spPr>
          <a:xfrm>
            <a:off x="449177" y="2303079"/>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 Indexing</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24</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0408" y="1244351"/>
            <a:ext cx="8237619" cy="5112000"/>
          </a:xfrm>
        </p:spPr>
        <p:txBody>
          <a:bodyPr>
            <a:norm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assignment operation to an array row or column can also be used to remove/delete the row or column respectively, by assigning the entire row or column to an empty array </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As an example, let us remove the entire first row of the matrix </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p>
          <a:p>
            <a:pPr marL="0" indent="0" algn="just">
              <a:lnSpc>
                <a:spcPct val="107000"/>
              </a:lnSpc>
              <a:spcBef>
                <a:spcPts val="1050"/>
              </a:spcBef>
              <a:spcAft>
                <a:spcPts val="1050"/>
              </a:spcAft>
              <a:buNone/>
              <a:tabLst>
                <a:tab pos="269875" algn="l"/>
              </a:tabLst>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A(1,:) = []</a:t>
            </a:r>
          </a:p>
          <a:p>
            <a:pPr marL="0" indent="0" algn="just">
              <a:lnSpc>
                <a:spcPct val="107000"/>
              </a:lnSpc>
              <a:spcBef>
                <a:spcPts val="1050"/>
              </a:spcBef>
              <a:spcAft>
                <a:spcPts val="1050"/>
              </a:spcAft>
              <a:buNone/>
              <a:tabLst>
                <a:tab pos="355600" algn="l"/>
              </a:tabLst>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 = </a:t>
            </a: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 </a:t>
            </a:r>
          </a:p>
        </p:txBody>
      </p:sp>
      <p:pic>
        <p:nvPicPr>
          <p:cNvPr id="10" name="Picture 9">
            <a:extLst>
              <a:ext uri="{FF2B5EF4-FFF2-40B4-BE49-F238E27FC236}">
                <a16:creationId xmlns:a16="http://schemas.microsoft.com/office/drawing/2014/main" id="{C3DB192A-5C24-9B6D-2A87-8D23CB8080A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2322" y="3150909"/>
            <a:ext cx="924000" cy="396000"/>
          </a:xfrm>
          <a:prstGeom prst="rect">
            <a:avLst/>
          </a:prstGeom>
          <a:noFill/>
          <a:ln>
            <a:noFill/>
          </a:ln>
        </p:spPr>
      </p:pic>
      <p:pic>
        <p:nvPicPr>
          <p:cNvPr id="3" name="Graphic 2" descr="Chevron arrows with solid fill">
            <a:hlinkClick r:id="rId3" action="ppaction://hlinksldjump"/>
            <a:extLst>
              <a:ext uri="{FF2B5EF4-FFF2-40B4-BE49-F238E27FC236}">
                <a16:creationId xmlns:a16="http://schemas.microsoft.com/office/drawing/2014/main" id="{883FFB9F-CACD-4AE0-87C8-2DB2F230E8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262876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2F13ECF-41F0-D881-F5CC-C7E2C729C1DF}"/>
              </a:ext>
            </a:extLst>
          </p:cNvPr>
          <p:cNvSpPr/>
          <p:nvPr/>
        </p:nvSpPr>
        <p:spPr>
          <a:xfrm>
            <a:off x="488478" y="5246732"/>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a:extLst>
              <a:ext uri="{FF2B5EF4-FFF2-40B4-BE49-F238E27FC236}">
                <a16:creationId xmlns:a16="http://schemas.microsoft.com/office/drawing/2014/main" id="{1180D0DE-76E3-98F5-4688-715C8ECBD4B6}"/>
              </a:ext>
            </a:extLst>
          </p:cNvPr>
          <p:cNvSpPr/>
          <p:nvPr/>
        </p:nvSpPr>
        <p:spPr>
          <a:xfrm>
            <a:off x="468427" y="3672277"/>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DA0FD745-092B-9EA8-BB63-BB93912A7C28}"/>
              </a:ext>
            </a:extLst>
          </p:cNvPr>
          <p:cNvSpPr/>
          <p:nvPr/>
        </p:nvSpPr>
        <p:spPr>
          <a:xfrm>
            <a:off x="462013" y="1830098"/>
            <a:ext cx="8229600" cy="7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 Indexing</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25</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rmAutofit lnSpcReduction="10000"/>
          </a:bodyPr>
          <a:lstStyle/>
          <a:p>
            <a:pPr marL="0" indent="0" algn="just">
              <a:lnSpc>
                <a:spcPct val="110000"/>
              </a:lnSpc>
              <a:buNone/>
            </a:pPr>
            <a:r>
              <a:rPr lang="en-ZA" sz="1600" dirty="0">
                <a:latin typeface="Helvetica" panose="020B0604020202020204" pitchFamily="34" charset="0"/>
                <a:cs typeface="Helvetica" panose="020B0604020202020204" pitchFamily="34" charset="0"/>
              </a:rPr>
              <a:t>        Now you try! Create a 3-by-3 symbolic matrix </a:t>
            </a:r>
            <a:r>
              <a:rPr lang="en-ZA" sz="1600" dirty="0">
                <a:latin typeface="Consolas" panose="020B0609020204030204" pitchFamily="49" charset="0"/>
                <a:cs typeface="Helvetica" panose="020B0604020202020204" pitchFamily="34" charset="0"/>
              </a:rPr>
              <a:t>A</a:t>
            </a:r>
            <a:r>
              <a:rPr lang="en-ZA" sz="1600" dirty="0">
                <a:latin typeface="Helvetica" panose="020B0604020202020204" pitchFamily="34" charset="0"/>
                <a:cs typeface="Helvetica" panose="020B0604020202020204" pitchFamily="34" charset="0"/>
              </a:rPr>
              <a:t> as demonstrated in the beginning of the Array indexing section. </a:t>
            </a:r>
          </a:p>
          <a:p>
            <a:pPr marL="269875" lvl="1" indent="0" algn="just">
              <a:lnSpc>
                <a:spcPct val="110000"/>
              </a:lnSpc>
              <a:buNone/>
            </a:pPr>
            <a:r>
              <a:rPr lang="en-ZA" sz="1600" dirty="0" err="1">
                <a:latin typeface="Consolas" panose="020B0609020204030204" pitchFamily="49" charset="0"/>
                <a:cs typeface="Helvetica" panose="020B0604020202020204" pitchFamily="34" charset="0"/>
              </a:rPr>
              <a:t>syms</a:t>
            </a:r>
            <a:r>
              <a:rPr lang="en-ZA" sz="1600" dirty="0">
                <a:latin typeface="Consolas" panose="020B0609020204030204" pitchFamily="49" charset="0"/>
                <a:cs typeface="Helvetica" panose="020B0604020202020204" pitchFamily="34" charset="0"/>
              </a:rPr>
              <a:t> </a:t>
            </a:r>
            <a:r>
              <a:rPr lang="en-ZA" sz="1600" dirty="0">
                <a:solidFill>
                  <a:srgbClr val="A709F5"/>
                </a:solidFill>
                <a:latin typeface="Consolas" panose="020B0609020204030204" pitchFamily="49" charset="0"/>
                <a:cs typeface="Helvetica" panose="020B0604020202020204" pitchFamily="34" charset="0"/>
              </a:rPr>
              <a:t>a11 a12 a13 a21 a22 a23 a31 a32 a33</a:t>
            </a:r>
          </a:p>
          <a:p>
            <a:pPr marL="0" indent="0" algn="just">
              <a:lnSpc>
                <a:spcPct val="110000"/>
              </a:lnSpc>
              <a:buNone/>
              <a:tabLst>
                <a:tab pos="269875" algn="l"/>
              </a:tabLst>
            </a:pPr>
            <a:r>
              <a:rPr lang="en-ZA" sz="1600" dirty="0">
                <a:latin typeface="Consolas" panose="020B0609020204030204" pitchFamily="49" charset="0"/>
                <a:cs typeface="Helvetica" panose="020B0604020202020204" pitchFamily="34" charset="0"/>
              </a:rPr>
              <a:t>	A =[a11 a12 a13; a21 a22 a23; a31 a32 a33];</a:t>
            </a:r>
          </a:p>
          <a:p>
            <a:pPr marL="0" indent="0" algn="just">
              <a:buNone/>
              <a:tabLst>
                <a:tab pos="269875" algn="l"/>
              </a:tabLst>
            </a:pPr>
            <a:endParaRPr lang="en-ZA" sz="1500" dirty="0">
              <a:latin typeface="Consolas" panose="020B0609020204030204" pitchFamily="49" charset="0"/>
              <a:cs typeface="Helvetica" panose="020B0604020202020204" pitchFamily="34" charset="0"/>
            </a:endParaRPr>
          </a:p>
          <a:p>
            <a:pPr marL="0" indent="0" algn="just">
              <a:lnSpc>
                <a:spcPct val="110000"/>
              </a:lnSpc>
              <a:buNone/>
            </a:pPr>
            <a:r>
              <a:rPr lang="en-ZA" sz="1600" dirty="0">
                <a:latin typeface="Helvetica" panose="020B0604020202020204" pitchFamily="34" charset="0"/>
                <a:cs typeface="Helvetica" panose="020B0604020202020204" pitchFamily="34" charset="0"/>
              </a:rPr>
              <a:t>Extract the element from the third column and second row, and assign it to the variable </a:t>
            </a:r>
            <a:r>
              <a:rPr lang="en-ZA" sz="1600" dirty="0">
                <a:latin typeface="Consolas" panose="020B0609020204030204" pitchFamily="49" charset="0"/>
                <a:cs typeface="Helvetica" panose="020B0604020202020204" pitchFamily="34" charset="0"/>
              </a:rPr>
              <a:t>x_6</a:t>
            </a:r>
            <a:r>
              <a:rPr lang="en-ZA" sz="1600" dirty="0">
                <a:latin typeface="Helvetica" panose="020B0604020202020204" pitchFamily="34" charset="0"/>
                <a:cs typeface="Helvetica" panose="020B0604020202020204" pitchFamily="34" charset="0"/>
              </a:rPr>
              <a:t>.</a:t>
            </a:r>
          </a:p>
          <a:p>
            <a:pPr marL="0" indent="0" algn="just">
              <a:buNone/>
            </a:pPr>
            <a:endParaRPr lang="en-ZA" sz="1600" dirty="0">
              <a:latin typeface="Helvetica" panose="020B0604020202020204" pitchFamily="34" charset="0"/>
              <a:cs typeface="Helvetica" panose="020B0604020202020204" pitchFamily="34" charset="0"/>
            </a:endParaRPr>
          </a:p>
          <a:p>
            <a:pPr marL="269875" lvl="1" indent="0" algn="just">
              <a:buNone/>
            </a:pPr>
            <a:r>
              <a:rPr lang="en-ZA" sz="1600" dirty="0">
                <a:latin typeface="Consolas" panose="020B0609020204030204" pitchFamily="49" charset="0"/>
                <a:cs typeface="Helvetica" panose="020B0604020202020204" pitchFamily="34" charset="0"/>
              </a:rPr>
              <a:t>x_6 = A(2, 3)</a:t>
            </a:r>
          </a:p>
          <a:p>
            <a:pPr marL="269875" lvl="1" indent="0" algn="just">
              <a:buNone/>
            </a:pPr>
            <a:endParaRPr lang="en-ZA" sz="1500" dirty="0">
              <a:latin typeface="Consolas" panose="020B0609020204030204" pitchFamily="49" charset="0"/>
              <a:cs typeface="Helvetica" panose="020B0604020202020204" pitchFamily="34" charset="0"/>
            </a:endParaRPr>
          </a:p>
          <a:p>
            <a:pPr marL="355600" lvl="2" indent="0" algn="just">
              <a:buNone/>
            </a:pPr>
            <a:r>
              <a:rPr lang="en-ZA" sz="1200" dirty="0">
                <a:latin typeface="Consolas" panose="020B0609020204030204" pitchFamily="49" charset="0"/>
                <a:cs typeface="Helvetica" panose="020B0604020202020204" pitchFamily="34" charset="0"/>
              </a:rPr>
              <a:t>x_6 =  </a:t>
            </a:r>
          </a:p>
          <a:p>
            <a:pPr marL="0" indent="0" algn="just">
              <a:buNone/>
            </a:pPr>
            <a:endParaRPr lang="en-ZA" sz="1500" dirty="0">
              <a:latin typeface="Helvetica" panose="020B0604020202020204" pitchFamily="34" charset="0"/>
              <a:cs typeface="Helvetica" panose="020B0604020202020204" pitchFamily="34" charset="0"/>
            </a:endParaRPr>
          </a:p>
          <a:p>
            <a:pPr marL="0" indent="0" algn="just">
              <a:buNone/>
            </a:pPr>
            <a:r>
              <a:rPr lang="en-ZA" sz="1500" dirty="0">
                <a:latin typeface="Helvetica" panose="020B0604020202020204" pitchFamily="34" charset="0"/>
                <a:cs typeface="Helvetica" panose="020B0604020202020204" pitchFamily="34" charset="0"/>
              </a:rPr>
              <a:t>Extract the entire third row, and assign it to the variable </a:t>
            </a:r>
            <a:r>
              <a:rPr lang="en-ZA" sz="1500" dirty="0">
                <a:latin typeface="Consolas" panose="020B0609020204030204" pitchFamily="49" charset="0"/>
                <a:cs typeface="Helvetica" panose="020B0604020202020204" pitchFamily="34" charset="0"/>
              </a:rPr>
              <a:t>x_7</a:t>
            </a:r>
            <a:r>
              <a:rPr lang="en-ZA" sz="1500" dirty="0">
                <a:latin typeface="Helvetica" panose="020B0604020202020204" pitchFamily="34" charset="0"/>
                <a:cs typeface="Helvetica" panose="020B0604020202020204" pitchFamily="34" charset="0"/>
              </a:rPr>
              <a:t>.</a:t>
            </a:r>
          </a:p>
          <a:p>
            <a:pPr marL="269875" lvl="1" indent="0" algn="just">
              <a:buNone/>
            </a:pPr>
            <a:endParaRPr lang="en-ZA" sz="1500" dirty="0">
              <a:latin typeface="Consolas" panose="020B0609020204030204" pitchFamily="49" charset="0"/>
              <a:cs typeface="Helvetica" panose="020B0604020202020204" pitchFamily="34" charset="0"/>
            </a:endParaRPr>
          </a:p>
          <a:p>
            <a:pPr marL="269875" lvl="1" indent="0" algn="just">
              <a:buNone/>
            </a:pPr>
            <a:r>
              <a:rPr lang="en-ZA" sz="1500" dirty="0">
                <a:latin typeface="Consolas" panose="020B0609020204030204" pitchFamily="49" charset="0"/>
                <a:cs typeface="Helvetica" panose="020B0604020202020204" pitchFamily="34" charset="0"/>
              </a:rPr>
              <a:t>x_7 = A(3, :)</a:t>
            </a:r>
          </a:p>
          <a:p>
            <a:pPr marL="269875" lvl="1" indent="0" algn="just">
              <a:buNone/>
            </a:pPr>
            <a:endParaRPr lang="en-ZA" sz="1500" dirty="0">
              <a:latin typeface="Consolas" panose="020B0609020204030204" pitchFamily="49" charset="0"/>
              <a:cs typeface="Helvetica" panose="020B0604020202020204" pitchFamily="34" charset="0"/>
            </a:endParaRPr>
          </a:p>
          <a:p>
            <a:pPr marL="355600" lvl="1" indent="0" algn="just">
              <a:buNone/>
            </a:pPr>
            <a:r>
              <a:rPr lang="en-ZA" sz="1400" dirty="0">
                <a:latin typeface="Consolas" panose="020B0609020204030204" pitchFamily="49" charset="0"/>
                <a:cs typeface="Helvetica" panose="020B0604020202020204" pitchFamily="34" charset="0"/>
              </a:rPr>
              <a:t>x_7 = </a:t>
            </a:r>
          </a:p>
          <a:p>
            <a:pPr marL="0" indent="0" algn="just">
              <a:buNone/>
            </a:pP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p:txBody>
      </p:sp>
      <p:pic>
        <p:nvPicPr>
          <p:cNvPr id="13" name="Untitled">
            <a:extLst>
              <a:ext uri="{FF2B5EF4-FFF2-40B4-BE49-F238E27FC236}">
                <a16:creationId xmlns:a16="http://schemas.microsoft.com/office/drawing/2014/main" id="{A47A83CE-6629-EB85-885E-AA1D553F782E}"/>
              </a:ext>
            </a:extLst>
          </p:cNvPr>
          <p:cNvPicPr>
            <a:picLocks noChangeAspect="1"/>
          </p:cNvPicPr>
          <p:nvPr/>
        </p:nvPicPr>
        <p:blipFill>
          <a:blip r:embed="rId2"/>
          <a:stretch>
            <a:fillRect/>
          </a:stretch>
        </p:blipFill>
        <p:spPr>
          <a:xfrm>
            <a:off x="500013" y="946981"/>
            <a:ext cx="567000" cy="540000"/>
          </a:xfrm>
          <a:prstGeom prst="rect">
            <a:avLst/>
          </a:prstGeom>
        </p:spPr>
      </p:pic>
      <p:pic>
        <p:nvPicPr>
          <p:cNvPr id="7" name="Picture 6">
            <a:extLst>
              <a:ext uri="{FF2B5EF4-FFF2-40B4-BE49-F238E27FC236}">
                <a16:creationId xmlns:a16="http://schemas.microsoft.com/office/drawing/2014/main" id="{A6BF7380-8DD2-504F-80BB-7BDF45F7F21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8950" y="4217409"/>
            <a:ext cx="249232" cy="216000"/>
          </a:xfrm>
          <a:prstGeom prst="rect">
            <a:avLst/>
          </a:prstGeom>
          <a:noFill/>
          <a:ln>
            <a:noFill/>
          </a:ln>
        </p:spPr>
      </p:pic>
      <p:pic>
        <p:nvPicPr>
          <p:cNvPr id="9" name="Picture 8">
            <a:extLst>
              <a:ext uri="{FF2B5EF4-FFF2-40B4-BE49-F238E27FC236}">
                <a16:creationId xmlns:a16="http://schemas.microsoft.com/office/drawing/2014/main" id="{85C36C58-75BE-B3A2-F88A-877069C432A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80309" y="5811726"/>
            <a:ext cx="1118250" cy="252000"/>
          </a:xfrm>
          <a:prstGeom prst="rect">
            <a:avLst/>
          </a:prstGeom>
          <a:noFill/>
          <a:ln>
            <a:noFill/>
          </a:ln>
        </p:spPr>
      </p:pic>
      <p:pic>
        <p:nvPicPr>
          <p:cNvPr id="12" name="Graphic 11" descr="Chevron arrows with solid fill">
            <a:hlinkClick r:id="rId5" action="ppaction://hlinksldjump"/>
            <a:extLst>
              <a:ext uri="{FF2B5EF4-FFF2-40B4-BE49-F238E27FC236}">
                <a16:creationId xmlns:a16="http://schemas.microsoft.com/office/drawing/2014/main" id="{4C990613-9732-C39C-8438-F0E29184B12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222433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80D0DE-76E3-98F5-4688-715C8ECBD4B6}"/>
              </a:ext>
            </a:extLst>
          </p:cNvPr>
          <p:cNvSpPr/>
          <p:nvPr/>
        </p:nvSpPr>
        <p:spPr>
          <a:xfrm>
            <a:off x="449177" y="1832813"/>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 Indexing</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26</a:t>
            </a:fld>
            <a:endParaRPr lang="en-ZA"/>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rmAutofit/>
              </a:bodyPr>
              <a:lstStyle/>
              <a:p>
                <a:pPr marL="0" indent="0" algn="just">
                  <a:buNone/>
                </a:pPr>
                <a:r>
                  <a:rPr lang="en-ZA" sz="1500" dirty="0">
                    <a:latin typeface="Helvetica" panose="020B0604020202020204" pitchFamily="34" charset="0"/>
                    <a:cs typeface="Helvetica" panose="020B0604020202020204" pitchFamily="34" charset="0"/>
                  </a:rPr>
                  <a:t>        </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Replace the element in third row and second column with the value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5</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a:t>
                </a:r>
                <a:r>
                  <a:rPr lang="en-ZA" sz="1600" dirty="0">
                    <a:latin typeface="Helvetica" panose="020B0604020202020204" pitchFamily="34" charset="0"/>
                    <a:cs typeface="Helvetica" panose="020B0604020202020204" pitchFamily="34" charset="0"/>
                  </a:rPr>
                  <a:t> </a:t>
                </a:r>
              </a:p>
              <a:p>
                <a:pPr marL="0" indent="0" algn="just">
                  <a:buNone/>
                </a:pPr>
                <a:endParaRPr lang="en-ZA" sz="1600" dirty="0">
                  <a:latin typeface="Helvetica" panose="020B0604020202020204" pitchFamily="34" charset="0"/>
                  <a:cs typeface="Helvetica" panose="020B0604020202020204" pitchFamily="34" charset="0"/>
                </a:endParaRPr>
              </a:p>
              <a:p>
                <a:pPr marL="269875" lvl="1" indent="0" algn="just">
                  <a:buNone/>
                </a:pPr>
                <a:r>
                  <a:rPr lang="en-ZA" sz="1600" dirty="0">
                    <a:latin typeface="Consolas" panose="020B0609020204030204" pitchFamily="49" charset="0"/>
                    <a:cs typeface="Helvetica" panose="020B0604020202020204" pitchFamily="34" charset="0"/>
                  </a:rPr>
                  <a:t>A(3, 2) = 5</a:t>
                </a:r>
              </a:p>
              <a:p>
                <a:pPr marL="269875" lvl="1" indent="0" algn="just">
                  <a:buNone/>
                </a:pPr>
                <a:endParaRPr lang="en-ZA" sz="1500" dirty="0">
                  <a:latin typeface="Consolas" panose="020B0609020204030204" pitchFamily="49" charset="0"/>
                  <a:cs typeface="Helvetica" panose="020B0604020202020204" pitchFamily="34" charset="0"/>
                </a:endParaRPr>
              </a:p>
              <a:p>
                <a:pPr marL="355600" lvl="2" indent="0" algn="just">
                  <a:buNone/>
                </a:pPr>
                <a:r>
                  <a:rPr lang="en-ZA" sz="1200" dirty="0">
                    <a:latin typeface="Consolas" panose="020B0609020204030204" pitchFamily="49" charset="0"/>
                    <a:cs typeface="Helvetica" panose="020B0604020202020204" pitchFamily="34" charset="0"/>
                  </a:rPr>
                  <a:t>A = </a:t>
                </a:r>
                <a14:m>
                  <m:oMath xmlns:m="http://schemas.openxmlformats.org/officeDocument/2006/math">
                    <m:d>
                      <m:dPr>
                        <m:ctrlPr>
                          <a:rPr lang="en-ZA" sz="1100" i="1" smtClean="0">
                            <a:latin typeface="Cambria Math" panose="02040503050406030204" pitchFamily="18" charset="0"/>
                            <a:cs typeface="Helvetica" panose="020B0604020202020204" pitchFamily="34" charset="0"/>
                          </a:rPr>
                        </m:ctrlPr>
                      </m:dPr>
                      <m:e>
                        <m:m>
                          <m:mPr>
                            <m:mcs>
                              <m:mc>
                                <m:mcPr>
                                  <m:count m:val="3"/>
                                  <m:mcJc m:val="center"/>
                                </m:mcPr>
                              </m:mc>
                            </m:mcs>
                            <m:ctrlPr>
                              <a:rPr lang="en-ZA" sz="1100" i="1" smtClean="0">
                                <a:latin typeface="Cambria Math" panose="02040503050406030204" pitchFamily="18" charset="0"/>
                                <a:cs typeface="Helvetica" panose="020B0604020202020204" pitchFamily="34" charset="0"/>
                              </a:rPr>
                            </m:ctrlPr>
                          </m:mPr>
                          <m:mr>
                            <m:e>
                              <m:sSub>
                                <m:sSubPr>
                                  <m:ctrlPr>
                                    <a:rPr lang="en-ZA"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𝑎</m:t>
                                  </m:r>
                                </m:e>
                                <m:sub>
                                  <m:r>
                                    <a:rPr lang="en-ZA" sz="1100" i="1">
                                      <a:solidFill>
                                        <a:srgbClr val="404040"/>
                                      </a:solidFill>
                                      <a:latin typeface="Cambria Math" panose="02040503050406030204" pitchFamily="18" charset="0"/>
                                      <a:cs typeface="Times New Roman" panose="02020603050405020304" pitchFamily="18" charset="0"/>
                                    </a:rPr>
                                    <m:t>11</m:t>
                                  </m:r>
                                </m:sub>
                              </m:sSub>
                            </m:e>
                            <m:e>
                              <m:sSub>
                                <m:sSubPr>
                                  <m:ctrlPr>
                                    <a:rPr lang="en-ZA"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𝑎</m:t>
                                  </m:r>
                                </m:e>
                                <m:sub>
                                  <m:r>
                                    <a:rPr lang="en-ZA" sz="1100" i="1">
                                      <a:solidFill>
                                        <a:srgbClr val="404040"/>
                                      </a:solidFill>
                                      <a:latin typeface="Cambria Math" panose="02040503050406030204" pitchFamily="18" charset="0"/>
                                      <a:cs typeface="Times New Roman" panose="02020603050405020304" pitchFamily="18" charset="0"/>
                                    </a:rPr>
                                    <m:t>1</m:t>
                                  </m:r>
                                  <m:r>
                                    <a:rPr lang="en-ZA" sz="1100" b="0" i="1" smtClean="0">
                                      <a:solidFill>
                                        <a:srgbClr val="404040"/>
                                      </a:solidFill>
                                      <a:latin typeface="Cambria Math" panose="02040503050406030204" pitchFamily="18" charset="0"/>
                                      <a:cs typeface="Times New Roman" panose="02020603050405020304" pitchFamily="18" charset="0"/>
                                    </a:rPr>
                                    <m:t>2</m:t>
                                  </m:r>
                                </m:sub>
                              </m:sSub>
                            </m:e>
                            <m:e>
                              <m:sSub>
                                <m:sSubPr>
                                  <m:ctrlPr>
                                    <a:rPr lang="en-ZA"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𝑎</m:t>
                                  </m:r>
                                </m:e>
                                <m:sub>
                                  <m:r>
                                    <a:rPr lang="en-ZA" sz="1100" i="1">
                                      <a:solidFill>
                                        <a:srgbClr val="404040"/>
                                      </a:solidFill>
                                      <a:latin typeface="Cambria Math" panose="02040503050406030204" pitchFamily="18" charset="0"/>
                                      <a:cs typeface="Times New Roman" panose="02020603050405020304" pitchFamily="18" charset="0"/>
                                    </a:rPr>
                                    <m:t>1</m:t>
                                  </m:r>
                                  <m:r>
                                    <a:rPr lang="en-ZA" sz="1100" b="0" i="1" smtClean="0">
                                      <a:solidFill>
                                        <a:srgbClr val="404040"/>
                                      </a:solidFill>
                                      <a:latin typeface="Cambria Math" panose="02040503050406030204" pitchFamily="18" charset="0"/>
                                      <a:cs typeface="Times New Roman" panose="02020603050405020304" pitchFamily="18" charset="0"/>
                                    </a:rPr>
                                    <m:t>3</m:t>
                                  </m:r>
                                </m:sub>
                              </m:sSub>
                            </m:e>
                          </m:mr>
                          <m:mr>
                            <m:e>
                              <m:sSub>
                                <m:sSubPr>
                                  <m:ctrlPr>
                                    <a:rPr lang="en-ZA"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𝑎</m:t>
                                  </m:r>
                                </m:e>
                                <m:sub>
                                  <m:r>
                                    <a:rPr lang="en-ZA" sz="1100" b="0" i="1" smtClean="0">
                                      <a:solidFill>
                                        <a:srgbClr val="404040"/>
                                      </a:solidFill>
                                      <a:latin typeface="Cambria Math" panose="02040503050406030204" pitchFamily="18" charset="0"/>
                                      <a:cs typeface="Times New Roman" panose="02020603050405020304" pitchFamily="18" charset="0"/>
                                    </a:rPr>
                                    <m:t>2</m:t>
                                  </m:r>
                                  <m:r>
                                    <a:rPr lang="en-ZA" sz="1100" i="1">
                                      <a:solidFill>
                                        <a:srgbClr val="404040"/>
                                      </a:solidFill>
                                      <a:latin typeface="Cambria Math" panose="02040503050406030204" pitchFamily="18" charset="0"/>
                                      <a:cs typeface="Times New Roman" panose="02020603050405020304" pitchFamily="18" charset="0"/>
                                    </a:rPr>
                                    <m:t>1</m:t>
                                  </m:r>
                                </m:sub>
                              </m:sSub>
                            </m:e>
                            <m:e>
                              <m:sSub>
                                <m:sSubPr>
                                  <m:ctrlPr>
                                    <a:rPr lang="en-ZA"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𝑎</m:t>
                                  </m:r>
                                </m:e>
                                <m:sub>
                                  <m:r>
                                    <a:rPr lang="en-ZA" sz="1100" b="0" i="1" smtClean="0">
                                      <a:solidFill>
                                        <a:srgbClr val="404040"/>
                                      </a:solidFill>
                                      <a:latin typeface="Cambria Math" panose="02040503050406030204" pitchFamily="18" charset="0"/>
                                      <a:cs typeface="Times New Roman" panose="02020603050405020304" pitchFamily="18" charset="0"/>
                                    </a:rPr>
                                    <m:t>22</m:t>
                                  </m:r>
                                </m:sub>
                              </m:sSub>
                            </m:e>
                            <m:e>
                              <m:sSub>
                                <m:sSubPr>
                                  <m:ctrlPr>
                                    <a:rPr lang="en-ZA"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𝑎</m:t>
                                  </m:r>
                                </m:e>
                                <m:sub>
                                  <m:r>
                                    <a:rPr lang="en-ZA" sz="1100" b="0" i="1" smtClean="0">
                                      <a:solidFill>
                                        <a:srgbClr val="404040"/>
                                      </a:solidFill>
                                      <a:latin typeface="Cambria Math" panose="02040503050406030204" pitchFamily="18" charset="0"/>
                                      <a:cs typeface="Times New Roman" panose="02020603050405020304" pitchFamily="18" charset="0"/>
                                    </a:rPr>
                                    <m:t>23</m:t>
                                  </m:r>
                                </m:sub>
                              </m:sSub>
                            </m:e>
                          </m:mr>
                          <m:mr>
                            <m:e>
                              <m:sSub>
                                <m:sSubPr>
                                  <m:ctrlPr>
                                    <a:rPr lang="en-ZA"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𝑎</m:t>
                                  </m:r>
                                </m:e>
                                <m:sub>
                                  <m:r>
                                    <a:rPr lang="en-ZA" sz="1100" b="0" i="1" smtClean="0">
                                      <a:solidFill>
                                        <a:srgbClr val="404040"/>
                                      </a:solidFill>
                                      <a:latin typeface="Cambria Math" panose="02040503050406030204" pitchFamily="18" charset="0"/>
                                      <a:cs typeface="Times New Roman" panose="02020603050405020304" pitchFamily="18" charset="0"/>
                                    </a:rPr>
                                    <m:t>3</m:t>
                                  </m:r>
                                  <m:r>
                                    <a:rPr lang="en-ZA" sz="1100" i="1">
                                      <a:solidFill>
                                        <a:srgbClr val="404040"/>
                                      </a:solidFill>
                                      <a:latin typeface="Cambria Math" panose="02040503050406030204" pitchFamily="18" charset="0"/>
                                      <a:cs typeface="Times New Roman" panose="02020603050405020304" pitchFamily="18" charset="0"/>
                                    </a:rPr>
                                    <m:t>1</m:t>
                                  </m:r>
                                </m:sub>
                              </m:sSub>
                            </m:e>
                            <m:e>
                              <m:r>
                                <a:rPr lang="en-ZA" sz="1100" b="0" i="1" smtClean="0">
                                  <a:latin typeface="Cambria Math" panose="02040503050406030204" pitchFamily="18" charset="0"/>
                                  <a:cs typeface="Helvetica" panose="020B0604020202020204" pitchFamily="34" charset="0"/>
                                </a:rPr>
                                <m:t>5</m:t>
                              </m:r>
                            </m:e>
                            <m:e>
                              <m:sSub>
                                <m:sSubPr>
                                  <m:ctrlPr>
                                    <a:rPr lang="en-ZA"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𝑎</m:t>
                                  </m:r>
                                </m:e>
                                <m:sub>
                                  <m:r>
                                    <a:rPr lang="en-ZA" sz="1100" b="0" i="1" smtClean="0">
                                      <a:solidFill>
                                        <a:srgbClr val="404040"/>
                                      </a:solidFill>
                                      <a:latin typeface="Cambria Math" panose="02040503050406030204" pitchFamily="18" charset="0"/>
                                      <a:cs typeface="Times New Roman" panose="02020603050405020304" pitchFamily="18" charset="0"/>
                                    </a:rPr>
                                    <m:t>33</m:t>
                                  </m:r>
                                </m:sub>
                              </m:sSub>
                            </m:e>
                          </m:mr>
                        </m:m>
                      </m:e>
                    </m:d>
                  </m:oMath>
                </a14:m>
                <a:r>
                  <a:rPr lang="en-ZA" sz="1100" dirty="0">
                    <a:latin typeface="Consolas" panose="020B0609020204030204" pitchFamily="49" charset="0"/>
                    <a:cs typeface="Helvetica" panose="020B0604020202020204" pitchFamily="34" charset="0"/>
                  </a:rPr>
                  <a:t> </a:t>
                </a:r>
              </a:p>
            </p:txBody>
          </p:sp>
        </mc:Choice>
        <mc:Fallback xmlns="">
          <p:sp>
            <p:nvSpPr>
              <p:cNvPr id="11" name="Content Placeholder 10">
                <a:extLst>
                  <a:ext uri="{FF2B5EF4-FFF2-40B4-BE49-F238E27FC236}">
                    <a16:creationId xmlns:a16="http://schemas.microsoft.com/office/drawing/2014/main" id="{5C5DE11D-C34F-1AF3-0E76-2FFB87A30AD9}"/>
                  </a:ext>
                </a:extLst>
              </p:cNvPr>
              <p:cNvSpPr>
                <a:spLocks noGrp="1" noRot="1" noChangeAspect="1" noMove="1" noResize="1" noEditPoints="1" noAdjustHandles="1" noChangeArrowheads="1" noChangeShapeType="1" noTextEdit="1"/>
              </p:cNvSpPr>
              <p:nvPr>
                <p:ph idx="1"/>
              </p:nvPr>
            </p:nvSpPr>
            <p:spPr>
              <a:xfrm>
                <a:off x="462013" y="1244351"/>
                <a:ext cx="8229600" cy="5112000"/>
              </a:xfrm>
              <a:blipFill>
                <a:blip r:embed="rId2"/>
                <a:stretch>
                  <a:fillRect t="-834"/>
                </a:stretch>
              </a:blipFill>
            </p:spPr>
            <p:txBody>
              <a:bodyPr/>
              <a:lstStyle/>
              <a:p>
                <a:r>
                  <a:rPr lang="en-ZA">
                    <a:noFill/>
                  </a:rPr>
                  <a:t> </a:t>
                </a:r>
              </a:p>
            </p:txBody>
          </p:sp>
        </mc:Fallback>
      </mc:AlternateContent>
      <p:pic>
        <p:nvPicPr>
          <p:cNvPr id="13" name="Untitled">
            <a:extLst>
              <a:ext uri="{FF2B5EF4-FFF2-40B4-BE49-F238E27FC236}">
                <a16:creationId xmlns:a16="http://schemas.microsoft.com/office/drawing/2014/main" id="{A47A83CE-6629-EB85-885E-AA1D553F782E}"/>
              </a:ext>
            </a:extLst>
          </p:cNvPr>
          <p:cNvPicPr>
            <a:picLocks noChangeAspect="1"/>
          </p:cNvPicPr>
          <p:nvPr/>
        </p:nvPicPr>
        <p:blipFill>
          <a:blip r:embed="rId3"/>
          <a:stretch>
            <a:fillRect/>
          </a:stretch>
        </p:blipFill>
        <p:spPr>
          <a:xfrm>
            <a:off x="500013" y="946981"/>
            <a:ext cx="567000" cy="540000"/>
          </a:xfrm>
          <a:prstGeom prst="rect">
            <a:avLst/>
          </a:prstGeom>
        </p:spPr>
      </p:pic>
      <p:pic>
        <p:nvPicPr>
          <p:cNvPr id="3" name="Graphic 2" descr="Chevron arrows with solid fill">
            <a:hlinkClick r:id="rId4" action="ppaction://hlinksldjump"/>
            <a:extLst>
              <a:ext uri="{FF2B5EF4-FFF2-40B4-BE49-F238E27FC236}">
                <a16:creationId xmlns:a16="http://schemas.microsoft.com/office/drawing/2014/main" id="{A304C553-0A8F-9674-DE0B-6FDFB717D46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80001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 concatenation</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27</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rmAutofit/>
          </a:bodyPr>
          <a:lstStyle/>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Array concatenation is the process of combining two or more arrays into a single array. There are two ways of concatenating arrays; horizontally and vertically, both of which use the notation you learnt in the Creating vectors by specifying each element individually subsection.</a:t>
            </a:r>
          </a:p>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To concatenate </a:t>
            </a:r>
            <a:r>
              <a:rPr lang="en-GB" sz="1600" b="1" dirty="0">
                <a:effectLst/>
                <a:latin typeface="Helvetica" panose="020B0604020202020204" pitchFamily="34" charset="0"/>
                <a:ea typeface="Times New Roman" panose="02020603050405020304" pitchFamily="18" charset="0"/>
                <a:cs typeface="Times New Roman" panose="02020603050405020304" pitchFamily="18" charset="0"/>
              </a:rPr>
              <a:t>horizontally</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simply use the square bracket (and comma) notation used when combining elements into a row vector, i.e. </a:t>
            </a:r>
            <a:r>
              <a:rPr lang="en-GB" sz="1600" dirty="0" err="1">
                <a:effectLst/>
                <a:latin typeface="Consolas" panose="020B0609020204030204" pitchFamily="49" charset="0"/>
                <a:ea typeface="Times New Roman" panose="02020603050405020304" pitchFamily="18" charset="0"/>
                <a:cs typeface="Times New Roman" panose="02020603050405020304" pitchFamily="18" charset="0"/>
              </a:rPr>
              <a:t>NewMatrix</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 = [Matrix_1 Matrix_2]</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or </a:t>
            </a:r>
            <a:r>
              <a:rPr lang="en-GB" sz="1600" dirty="0" err="1">
                <a:effectLst/>
                <a:latin typeface="Consolas" panose="020B0609020204030204" pitchFamily="49" charset="0"/>
                <a:ea typeface="Times New Roman" panose="02020603050405020304" pitchFamily="18" charset="0"/>
                <a:cs typeface="Times New Roman" panose="02020603050405020304" pitchFamily="18" charset="0"/>
              </a:rPr>
              <a:t>NewMatrix</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 = [Matrix_1, Matrix_2]</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It is important that the </a:t>
            </a:r>
            <a:r>
              <a:rPr lang="en-GB" sz="1600" b="1" dirty="0">
                <a:effectLst/>
                <a:latin typeface="Helvetica" panose="020B0604020202020204" pitchFamily="34" charset="0"/>
                <a:ea typeface="Times New Roman" panose="02020603050405020304" pitchFamily="18" charset="0"/>
                <a:cs typeface="Times New Roman" panose="02020603050405020304" pitchFamily="18" charset="0"/>
              </a:rPr>
              <a:t>number of columns is the same</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for all the arrays being concatenated.</a:t>
            </a:r>
          </a:p>
        </p:txBody>
      </p:sp>
      <p:pic>
        <p:nvPicPr>
          <p:cNvPr id="3" name="Graphic 2" descr="Chevron arrows with solid fill">
            <a:hlinkClick r:id="rId2" action="ppaction://hlinksldjump"/>
            <a:extLst>
              <a:ext uri="{FF2B5EF4-FFF2-40B4-BE49-F238E27FC236}">
                <a16:creationId xmlns:a16="http://schemas.microsoft.com/office/drawing/2014/main" id="{97A083E0-40C5-9F84-FEDD-C2056080C6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491261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CD0925-3556-A037-C26C-9D7C98C54583}"/>
              </a:ext>
            </a:extLst>
          </p:cNvPr>
          <p:cNvSpPr/>
          <p:nvPr/>
        </p:nvSpPr>
        <p:spPr>
          <a:xfrm>
            <a:off x="458802" y="1878534"/>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6">
            <a:extLst>
              <a:ext uri="{FF2B5EF4-FFF2-40B4-BE49-F238E27FC236}">
                <a16:creationId xmlns:a16="http://schemas.microsoft.com/office/drawing/2014/main" id="{976456C3-48A8-DCF2-B757-54965590F3C9}"/>
              </a:ext>
            </a:extLst>
          </p:cNvPr>
          <p:cNvSpPr/>
          <p:nvPr/>
        </p:nvSpPr>
        <p:spPr>
          <a:xfrm>
            <a:off x="460408" y="3089351"/>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12F08BE3-C5EA-0618-8013-C3A55F803877}"/>
              </a:ext>
            </a:extLst>
          </p:cNvPr>
          <p:cNvSpPr/>
          <p:nvPr/>
        </p:nvSpPr>
        <p:spPr>
          <a:xfrm>
            <a:off x="458802" y="4075168"/>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a:extLst>
              <a:ext uri="{FF2B5EF4-FFF2-40B4-BE49-F238E27FC236}">
                <a16:creationId xmlns:a16="http://schemas.microsoft.com/office/drawing/2014/main" id="{25DC9613-78DC-ED02-058A-A759AE8FDF66}"/>
              </a:ext>
            </a:extLst>
          </p:cNvPr>
          <p:cNvSpPr/>
          <p:nvPr/>
        </p:nvSpPr>
        <p:spPr>
          <a:xfrm>
            <a:off x="476448" y="5035883"/>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 concatenation</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28</a:t>
            </a:fld>
            <a:endParaRPr lang="en-ZA"/>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rmAutofit fontScale="77500" lnSpcReduction="20000"/>
              </a:bodyPr>
              <a:lstStyle/>
              <a:p>
                <a:pPr marL="0" indent="0" algn="just">
                  <a:lnSpc>
                    <a:spcPct val="107000"/>
                  </a:lnSpc>
                  <a:spcBef>
                    <a:spcPts val="1050"/>
                  </a:spcBef>
                  <a:spcAft>
                    <a:spcPts val="1050"/>
                  </a:spcAft>
                  <a:buNone/>
                </a:pPr>
                <a:r>
                  <a:rPr lang="en-GB" sz="1900" dirty="0">
                    <a:effectLst/>
                    <a:latin typeface="Helvetica" panose="020B0604020202020204" pitchFamily="34" charset="0"/>
                    <a:ea typeface="Times New Roman" panose="02020603050405020304" pitchFamily="18" charset="0"/>
                    <a:cs typeface="Times New Roman" panose="02020603050405020304" pitchFamily="18" charset="0"/>
                  </a:rPr>
                  <a:t>Let us try this operation by horizontally concatenating a </a:t>
                </a:r>
                <a:r>
                  <a:rPr lang="en-GB" sz="1900" b="1" dirty="0">
                    <a:effectLst/>
                    <a:latin typeface="Helvetica" panose="020B0604020202020204" pitchFamily="34" charset="0"/>
                    <a:ea typeface="Times New Roman" panose="02020603050405020304" pitchFamily="18" charset="0"/>
                    <a:cs typeface="Times New Roman" panose="02020603050405020304" pitchFamily="18" charset="0"/>
                  </a:rPr>
                  <a:t>2-by-2 matrix </a:t>
                </a:r>
                <a:r>
                  <a:rPr lang="en-GB" sz="1900" dirty="0">
                    <a:effectLst/>
                    <a:latin typeface="Consolas" panose="020B0609020204030204" pitchFamily="49" charset="0"/>
                    <a:ea typeface="Times New Roman" panose="02020603050405020304" pitchFamily="18" charset="0"/>
                    <a:cs typeface="Times New Roman" panose="02020603050405020304" pitchFamily="18" charset="0"/>
                  </a:rPr>
                  <a:t>A</a:t>
                </a:r>
                <a:r>
                  <a:rPr lang="en-GB" sz="1900" dirty="0">
                    <a:effectLst/>
                    <a:latin typeface="Helvetica" panose="020B0604020202020204" pitchFamily="34" charset="0"/>
                    <a:ea typeface="Times New Roman" panose="02020603050405020304" pitchFamily="18" charset="0"/>
                    <a:cs typeface="Times New Roman" panose="02020603050405020304" pitchFamily="18" charset="0"/>
                  </a:rPr>
                  <a:t> with a </a:t>
                </a:r>
                <a:r>
                  <a:rPr lang="en-GB" sz="1900" b="1" dirty="0">
                    <a:effectLst/>
                    <a:latin typeface="Helvetica" panose="020B0604020202020204" pitchFamily="34" charset="0"/>
                    <a:ea typeface="Times New Roman" panose="02020603050405020304" pitchFamily="18" charset="0"/>
                    <a:cs typeface="Times New Roman" panose="02020603050405020304" pitchFamily="18" charset="0"/>
                  </a:rPr>
                  <a:t>2-by-1</a:t>
                </a:r>
                <a:r>
                  <a:rPr lang="en-GB" sz="1900" dirty="0">
                    <a:effectLst/>
                    <a:latin typeface="Helvetica" panose="020B0604020202020204" pitchFamily="34" charset="0"/>
                    <a:ea typeface="Times New Roman" panose="02020603050405020304" pitchFamily="18" charset="0"/>
                    <a:cs typeface="Times New Roman" panose="02020603050405020304" pitchFamily="18" charset="0"/>
                  </a:rPr>
                  <a:t> matrix (</a:t>
                </a:r>
                <a:r>
                  <a:rPr lang="en-GB" sz="1900" b="1" dirty="0">
                    <a:effectLst/>
                    <a:latin typeface="Helvetica" panose="020B0604020202020204" pitchFamily="34" charset="0"/>
                    <a:ea typeface="Times New Roman" panose="02020603050405020304" pitchFamily="18" charset="0"/>
                    <a:cs typeface="Times New Roman" panose="02020603050405020304" pitchFamily="18" charset="0"/>
                  </a:rPr>
                  <a:t>column vector</a:t>
                </a:r>
                <a:r>
                  <a:rPr lang="en-GB" sz="19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GB" sz="1900" dirty="0">
                    <a:effectLst/>
                    <a:latin typeface="Consolas" panose="020B0609020204030204" pitchFamily="49" charset="0"/>
                    <a:ea typeface="Times New Roman" panose="02020603050405020304" pitchFamily="18" charset="0"/>
                    <a:cs typeface="Times New Roman" panose="02020603050405020304" pitchFamily="18" charset="0"/>
                  </a:rPr>
                  <a:t>x</a:t>
                </a:r>
                <a:r>
                  <a:rPr lang="en-GB" sz="1900" dirty="0">
                    <a:effectLst/>
                    <a:latin typeface="Helvetica" panose="020B0604020202020204" pitchFamily="34" charset="0"/>
                    <a:ea typeface="Times New Roman" panose="02020603050405020304" pitchFamily="18" charset="0"/>
                    <a:cs typeface="Times New Roman" panose="02020603050405020304" pitchFamily="18" charset="0"/>
                  </a:rPr>
                  <a:t>:</a:t>
                </a:r>
              </a:p>
              <a:p>
                <a:pPr marL="0" indent="0" algn="just">
                  <a:lnSpc>
                    <a:spcPct val="107000"/>
                  </a:lnSpc>
                  <a:spcBef>
                    <a:spcPts val="1050"/>
                  </a:spcBef>
                  <a:spcAft>
                    <a:spcPts val="1050"/>
                  </a:spcAft>
                  <a:buNone/>
                </a:pPr>
                <a:r>
                  <a:rPr lang="pt-BR" sz="1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syms </a:t>
                </a:r>
                <a:r>
                  <a:rPr lang="pt-BR" sz="19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a11 a12 a21 a22 x1 x2</a:t>
                </a:r>
                <a:endParaRPr lang="en-ZA" sz="19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GB" sz="1900" dirty="0">
                    <a:effectLst/>
                    <a:latin typeface="Helvetica" panose="020B0604020202020204" pitchFamily="34" charset="0"/>
                    <a:ea typeface="Times New Roman" panose="02020603050405020304" pitchFamily="18" charset="0"/>
                    <a:cs typeface="Times New Roman" panose="02020603050405020304" pitchFamily="18" charset="0"/>
                  </a:rPr>
                  <a:t>Aside: You can look up the Symbolic Math Toolbox for more details on the above command however, this will be covered in a future section of this course.</a:t>
                </a:r>
              </a:p>
              <a:p>
                <a:pPr marL="0" indent="0" algn="just">
                  <a:lnSpc>
                    <a:spcPct val="107000"/>
                  </a:lnSpc>
                  <a:spcBef>
                    <a:spcPts val="1050"/>
                  </a:spcBef>
                  <a:spcAft>
                    <a:spcPts val="1050"/>
                  </a:spcAft>
                  <a:buNone/>
                  <a:tabLst>
                    <a:tab pos="182563" algn="l"/>
                  </a:tabLst>
                </a:pPr>
                <a:r>
                  <a:rPr lang="en-GB"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 =[a11 a12; a21 a22]</a:t>
                </a: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tabLst>
                    <a:tab pos="269875" algn="l"/>
                  </a:tabLst>
                </a:pPr>
                <a:r>
                  <a:rPr lang="en-GB" sz="18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A = </a:t>
                </a:r>
                <a14:m>
                  <m:oMath xmlns:m="http://schemas.openxmlformats.org/officeDocument/2006/math">
                    <m:d>
                      <m:dPr>
                        <m:ctrlPr>
                          <a:rPr lang="en-GB" sz="1400" i="1" smtClean="0">
                            <a:solidFill>
                              <a:srgbClr val="404040"/>
                            </a:solidFill>
                            <a:effectLst/>
                            <a:latin typeface="Cambria Math" panose="02040503050406030204" pitchFamily="18" charset="0"/>
                            <a:cs typeface="Times New Roman" panose="02020603050405020304" pitchFamily="18" charset="0"/>
                          </a:rPr>
                        </m:ctrlPr>
                      </m:dPr>
                      <m:e>
                        <m:m>
                          <m:mPr>
                            <m:mcs>
                              <m:mc>
                                <m:mcPr>
                                  <m:count m:val="2"/>
                                  <m:mcJc m:val="center"/>
                                </m:mcPr>
                              </m:mc>
                            </m:mcs>
                            <m:ctrlPr>
                              <a:rPr lang="en-GB" sz="1400" i="1" smtClean="0">
                                <a:solidFill>
                                  <a:srgbClr val="404040"/>
                                </a:solidFill>
                                <a:effectLst/>
                                <a:latin typeface="Cambria Math" panose="02040503050406030204" pitchFamily="18" charset="0"/>
                                <a:cs typeface="Times New Roman" panose="02020603050405020304" pitchFamily="18" charset="0"/>
                              </a:rPr>
                            </m:ctrlPr>
                          </m:mPr>
                          <m:mr>
                            <m:e>
                              <m:sSub>
                                <m:sSubPr>
                                  <m:ctrlPr>
                                    <a:rPr lang="en-GB" sz="1400" i="1" smtClean="0">
                                      <a:solidFill>
                                        <a:srgbClr val="404040"/>
                                      </a:solidFill>
                                      <a:effectLst/>
                                      <a:latin typeface="Cambria Math" panose="02040503050406030204" pitchFamily="18" charset="0"/>
                                      <a:cs typeface="Times New Roman" panose="02020603050405020304" pitchFamily="18" charset="0"/>
                                    </a:rPr>
                                  </m:ctrlPr>
                                </m:sSubPr>
                                <m:e>
                                  <m:r>
                                    <a:rPr lang="en-ZA" sz="1400" b="0" i="1" smtClean="0">
                                      <a:solidFill>
                                        <a:srgbClr val="404040"/>
                                      </a:solidFill>
                                      <a:effectLst/>
                                      <a:latin typeface="Cambria Math" panose="02040503050406030204" pitchFamily="18" charset="0"/>
                                      <a:cs typeface="Times New Roman" panose="02020603050405020304" pitchFamily="18" charset="0"/>
                                    </a:rPr>
                                    <m:t>𝑎</m:t>
                                  </m:r>
                                </m:e>
                                <m:sub>
                                  <m:r>
                                    <a:rPr lang="en-ZA" sz="1400" b="0" i="1" smtClean="0">
                                      <a:solidFill>
                                        <a:srgbClr val="404040"/>
                                      </a:solidFill>
                                      <a:effectLst/>
                                      <a:latin typeface="Cambria Math" panose="02040503050406030204" pitchFamily="18" charset="0"/>
                                      <a:cs typeface="Times New Roman" panose="02020603050405020304" pitchFamily="18" charset="0"/>
                                    </a:rPr>
                                    <m:t>11</m:t>
                                  </m:r>
                                </m:sub>
                              </m:sSub>
                            </m:e>
                            <m:e>
                              <m:sSub>
                                <m:sSubPr>
                                  <m:ctrlPr>
                                    <a:rPr lang="en-GB" sz="1400" i="1">
                                      <a:solidFill>
                                        <a:srgbClr val="404040"/>
                                      </a:solidFill>
                                      <a:latin typeface="Cambria Math" panose="02040503050406030204" pitchFamily="18" charset="0"/>
                                      <a:cs typeface="Times New Roman" panose="02020603050405020304" pitchFamily="18" charset="0"/>
                                    </a:rPr>
                                  </m:ctrlPr>
                                </m:sSubPr>
                                <m:e>
                                  <m:r>
                                    <a:rPr lang="en-ZA" sz="1400" i="1">
                                      <a:solidFill>
                                        <a:srgbClr val="404040"/>
                                      </a:solidFill>
                                      <a:latin typeface="Cambria Math" panose="02040503050406030204" pitchFamily="18" charset="0"/>
                                      <a:cs typeface="Times New Roman" panose="02020603050405020304" pitchFamily="18" charset="0"/>
                                    </a:rPr>
                                    <m:t>𝑎</m:t>
                                  </m:r>
                                </m:e>
                                <m:sub>
                                  <m:r>
                                    <a:rPr lang="en-ZA" sz="1400" i="1">
                                      <a:solidFill>
                                        <a:srgbClr val="404040"/>
                                      </a:solidFill>
                                      <a:latin typeface="Cambria Math" panose="02040503050406030204" pitchFamily="18" charset="0"/>
                                      <a:cs typeface="Times New Roman" panose="02020603050405020304" pitchFamily="18" charset="0"/>
                                    </a:rPr>
                                    <m:t>1</m:t>
                                  </m:r>
                                  <m:r>
                                    <a:rPr lang="en-ZA" sz="1400" b="0" i="1" smtClean="0">
                                      <a:solidFill>
                                        <a:srgbClr val="404040"/>
                                      </a:solidFill>
                                      <a:latin typeface="Cambria Math" panose="02040503050406030204" pitchFamily="18" charset="0"/>
                                      <a:cs typeface="Times New Roman" panose="02020603050405020304" pitchFamily="18" charset="0"/>
                                    </a:rPr>
                                    <m:t>2</m:t>
                                  </m:r>
                                </m:sub>
                              </m:sSub>
                            </m:e>
                          </m:mr>
                          <m:mr>
                            <m:e>
                              <m:sSub>
                                <m:sSubPr>
                                  <m:ctrlPr>
                                    <a:rPr lang="en-GB" sz="1400" i="1">
                                      <a:solidFill>
                                        <a:srgbClr val="404040"/>
                                      </a:solidFill>
                                      <a:latin typeface="Cambria Math" panose="02040503050406030204" pitchFamily="18" charset="0"/>
                                      <a:cs typeface="Times New Roman" panose="02020603050405020304" pitchFamily="18" charset="0"/>
                                    </a:rPr>
                                  </m:ctrlPr>
                                </m:sSubPr>
                                <m:e>
                                  <m:r>
                                    <a:rPr lang="en-ZA" sz="1400" i="1">
                                      <a:solidFill>
                                        <a:srgbClr val="404040"/>
                                      </a:solidFill>
                                      <a:latin typeface="Cambria Math" panose="02040503050406030204" pitchFamily="18" charset="0"/>
                                      <a:cs typeface="Times New Roman" panose="02020603050405020304" pitchFamily="18" charset="0"/>
                                    </a:rPr>
                                    <m:t>𝑎</m:t>
                                  </m:r>
                                </m:e>
                                <m:sub>
                                  <m:r>
                                    <a:rPr lang="en-ZA" sz="1400" b="0" i="1" smtClean="0">
                                      <a:solidFill>
                                        <a:srgbClr val="404040"/>
                                      </a:solidFill>
                                      <a:latin typeface="Cambria Math" panose="02040503050406030204" pitchFamily="18" charset="0"/>
                                      <a:cs typeface="Times New Roman" panose="02020603050405020304" pitchFamily="18" charset="0"/>
                                    </a:rPr>
                                    <m:t>2</m:t>
                                  </m:r>
                                  <m:r>
                                    <a:rPr lang="en-ZA" sz="1400" i="1">
                                      <a:solidFill>
                                        <a:srgbClr val="404040"/>
                                      </a:solidFill>
                                      <a:latin typeface="Cambria Math" panose="02040503050406030204" pitchFamily="18" charset="0"/>
                                      <a:cs typeface="Times New Roman" panose="02020603050405020304" pitchFamily="18" charset="0"/>
                                    </a:rPr>
                                    <m:t>1</m:t>
                                  </m:r>
                                </m:sub>
                              </m:sSub>
                            </m:e>
                            <m:e>
                              <m:sSub>
                                <m:sSubPr>
                                  <m:ctrlPr>
                                    <a:rPr lang="en-GB" sz="1400" i="1">
                                      <a:solidFill>
                                        <a:srgbClr val="404040"/>
                                      </a:solidFill>
                                      <a:latin typeface="Cambria Math" panose="02040503050406030204" pitchFamily="18" charset="0"/>
                                      <a:cs typeface="Times New Roman" panose="02020603050405020304" pitchFamily="18" charset="0"/>
                                    </a:rPr>
                                  </m:ctrlPr>
                                </m:sSubPr>
                                <m:e>
                                  <m:r>
                                    <a:rPr lang="en-ZA" sz="1400" i="1">
                                      <a:solidFill>
                                        <a:srgbClr val="404040"/>
                                      </a:solidFill>
                                      <a:latin typeface="Cambria Math" panose="02040503050406030204" pitchFamily="18" charset="0"/>
                                      <a:cs typeface="Times New Roman" panose="02020603050405020304" pitchFamily="18" charset="0"/>
                                    </a:rPr>
                                    <m:t>𝑎</m:t>
                                  </m:r>
                                </m:e>
                                <m:sub>
                                  <m:r>
                                    <a:rPr lang="en-ZA" sz="1400" b="0" i="1" smtClean="0">
                                      <a:solidFill>
                                        <a:srgbClr val="404040"/>
                                      </a:solidFill>
                                      <a:latin typeface="Cambria Math" panose="02040503050406030204" pitchFamily="18" charset="0"/>
                                      <a:cs typeface="Times New Roman" panose="02020603050405020304" pitchFamily="18" charset="0"/>
                                    </a:rPr>
                                    <m:t>22</m:t>
                                  </m:r>
                                </m:sub>
                              </m:sSub>
                            </m:e>
                          </m:mr>
                        </m:m>
                      </m:e>
                    </m:d>
                  </m:oMath>
                </a14:m>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tabLst>
                    <a:tab pos="182563" algn="l"/>
                  </a:tabLst>
                </a:pP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	</a:t>
                </a:r>
                <a:r>
                  <a:rPr lang="en-GB" sz="1900" dirty="0">
                    <a:effectLst/>
                    <a:latin typeface="Consolas" panose="020B0609020204030204" pitchFamily="49" charset="0"/>
                    <a:ea typeface="Times New Roman" panose="02020603050405020304" pitchFamily="18" charset="0"/>
                    <a:cs typeface="Times New Roman" panose="02020603050405020304" pitchFamily="18" charset="0"/>
                  </a:rPr>
                  <a:t>x = [x1; x2]</a:t>
                </a:r>
                <a:endParaRPr lang="en-GB" sz="18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tabLst>
                    <a:tab pos="269875" algn="l"/>
                  </a:tabLst>
                </a:pPr>
                <a:r>
                  <a:rPr lang="en-GB" sz="18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x = </a:t>
                </a:r>
                <a14:m>
                  <m:oMath xmlns:m="http://schemas.openxmlformats.org/officeDocument/2006/math">
                    <m:d>
                      <m:dPr>
                        <m:ctrlPr>
                          <a:rPr lang="en-GB" sz="1400" i="1" smtClean="0">
                            <a:solidFill>
                              <a:srgbClr val="404040"/>
                            </a:solidFill>
                            <a:effectLst/>
                            <a:latin typeface="Cambria Math" panose="02040503050406030204" pitchFamily="18" charset="0"/>
                            <a:cs typeface="Times New Roman" panose="02020603050405020304" pitchFamily="18" charset="0"/>
                          </a:rPr>
                        </m:ctrlPr>
                      </m:dPr>
                      <m:e>
                        <m:m>
                          <m:mPr>
                            <m:mcs>
                              <m:mc>
                                <m:mcPr>
                                  <m:count m:val="1"/>
                                  <m:mcJc m:val="center"/>
                                </m:mcPr>
                              </m:mc>
                            </m:mcs>
                            <m:ctrlPr>
                              <a:rPr lang="en-GB" sz="1400" i="1">
                                <a:solidFill>
                                  <a:srgbClr val="404040"/>
                                </a:solidFill>
                                <a:latin typeface="Cambria Math" panose="02040503050406030204" pitchFamily="18" charset="0"/>
                                <a:cs typeface="Times New Roman" panose="02020603050405020304" pitchFamily="18" charset="0"/>
                              </a:rPr>
                            </m:ctrlPr>
                          </m:mPr>
                          <m:mr>
                            <m:e>
                              <m:sSub>
                                <m:sSubPr>
                                  <m:ctrlPr>
                                    <a:rPr lang="en-GB" sz="1400" i="1">
                                      <a:solidFill>
                                        <a:srgbClr val="404040"/>
                                      </a:solidFill>
                                      <a:latin typeface="Cambria Math" panose="02040503050406030204" pitchFamily="18" charset="0"/>
                                      <a:cs typeface="Times New Roman" panose="02020603050405020304" pitchFamily="18" charset="0"/>
                                    </a:rPr>
                                  </m:ctrlPr>
                                </m:sSubPr>
                                <m:e>
                                  <m:r>
                                    <a:rPr lang="en-ZA" sz="1400" i="1">
                                      <a:solidFill>
                                        <a:srgbClr val="404040"/>
                                      </a:solidFill>
                                      <a:latin typeface="Cambria Math" panose="02040503050406030204" pitchFamily="18" charset="0"/>
                                      <a:cs typeface="Times New Roman" panose="02020603050405020304" pitchFamily="18" charset="0"/>
                                    </a:rPr>
                                    <m:t>𝑥</m:t>
                                  </m:r>
                                </m:e>
                                <m:sub>
                                  <m:r>
                                    <a:rPr lang="en-ZA" sz="1400" b="0" i="1" smtClean="0">
                                      <a:solidFill>
                                        <a:srgbClr val="404040"/>
                                      </a:solidFill>
                                      <a:latin typeface="Cambria Math" panose="02040503050406030204" pitchFamily="18" charset="0"/>
                                      <a:cs typeface="Times New Roman" panose="02020603050405020304" pitchFamily="18" charset="0"/>
                                    </a:rPr>
                                    <m:t>1</m:t>
                                  </m:r>
                                </m:sub>
                              </m:sSub>
                            </m:e>
                          </m:mr>
                          <m:mr>
                            <m:e>
                              <m:sSub>
                                <m:sSubPr>
                                  <m:ctrlPr>
                                    <a:rPr lang="en-GB" sz="1400" i="1" smtClean="0">
                                      <a:solidFill>
                                        <a:srgbClr val="404040"/>
                                      </a:solidFill>
                                      <a:latin typeface="Cambria Math" panose="02040503050406030204" pitchFamily="18" charset="0"/>
                                      <a:cs typeface="Times New Roman" panose="02020603050405020304" pitchFamily="18" charset="0"/>
                                    </a:rPr>
                                  </m:ctrlPr>
                                </m:sSubPr>
                                <m:e>
                                  <m:r>
                                    <a:rPr lang="en-ZA" sz="1400" b="0" i="1" smtClean="0">
                                      <a:solidFill>
                                        <a:srgbClr val="404040"/>
                                      </a:solidFill>
                                      <a:latin typeface="Cambria Math" panose="02040503050406030204" pitchFamily="18" charset="0"/>
                                      <a:cs typeface="Times New Roman" panose="02020603050405020304" pitchFamily="18" charset="0"/>
                                    </a:rPr>
                                    <m:t>𝑥</m:t>
                                  </m:r>
                                </m:e>
                                <m:sub>
                                  <m:r>
                                    <a:rPr lang="en-ZA" sz="1400" b="0" i="1" smtClean="0">
                                      <a:solidFill>
                                        <a:srgbClr val="404040"/>
                                      </a:solidFill>
                                      <a:latin typeface="Cambria Math" panose="02040503050406030204" pitchFamily="18" charset="0"/>
                                      <a:cs typeface="Times New Roman" panose="02020603050405020304" pitchFamily="18" charset="0"/>
                                    </a:rPr>
                                    <m:t>2</m:t>
                                  </m:r>
                                </m:sub>
                              </m:sSub>
                            </m:e>
                          </m:mr>
                        </m:m>
                      </m:e>
                    </m:d>
                  </m:oMath>
                </a14:m>
                <a:endParaRPr lang="en-GB" sz="18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tabLst>
                    <a:tab pos="182563" algn="l"/>
                  </a:tabLst>
                </a:pP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	</a:t>
                </a:r>
                <a:r>
                  <a:rPr lang="en-GB" sz="1900" dirty="0">
                    <a:effectLst/>
                    <a:latin typeface="Consolas" panose="020B0609020204030204" pitchFamily="49" charset="0"/>
                    <a:ea typeface="Times New Roman" panose="02020603050405020304" pitchFamily="18" charset="0"/>
                    <a:cs typeface="Times New Roman" panose="02020603050405020304" pitchFamily="18" charset="0"/>
                  </a:rPr>
                  <a:t>A = [A x]</a:t>
                </a:r>
                <a:endParaRPr lang="en-GB" sz="1800" dirty="0">
                  <a:solidFill>
                    <a:srgbClr val="404040"/>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tabLst>
                    <a:tab pos="269875" algn="l"/>
                  </a:tabLst>
                </a:pPr>
                <a:r>
                  <a:rPr lang="en-GB" sz="18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4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A =</a:t>
                </a:r>
                <a14:m>
                  <m:oMath xmlns:m="http://schemas.openxmlformats.org/officeDocument/2006/math">
                    <m:d>
                      <m:dPr>
                        <m:ctrlPr>
                          <a:rPr lang="en-GB" sz="1400" i="1">
                            <a:solidFill>
                              <a:srgbClr val="404040"/>
                            </a:solidFill>
                            <a:latin typeface="Cambria Math" panose="02040503050406030204" pitchFamily="18" charset="0"/>
                            <a:cs typeface="Times New Roman" panose="02020603050405020304" pitchFamily="18" charset="0"/>
                          </a:rPr>
                        </m:ctrlPr>
                      </m:dPr>
                      <m:e>
                        <m:m>
                          <m:mPr>
                            <m:mcs>
                              <m:mc>
                                <m:mcPr>
                                  <m:count m:val="3"/>
                                  <m:mcJc m:val="center"/>
                                </m:mcPr>
                              </m:mc>
                            </m:mcs>
                            <m:ctrlPr>
                              <a:rPr lang="en-GB" sz="1400" i="1">
                                <a:solidFill>
                                  <a:srgbClr val="404040"/>
                                </a:solidFill>
                                <a:latin typeface="Cambria Math" panose="02040503050406030204" pitchFamily="18" charset="0"/>
                                <a:cs typeface="Times New Roman" panose="02020603050405020304" pitchFamily="18" charset="0"/>
                              </a:rPr>
                            </m:ctrlPr>
                          </m:mPr>
                          <m:mr>
                            <m:e>
                              <m:sSub>
                                <m:sSubPr>
                                  <m:ctrlPr>
                                    <a:rPr lang="en-GB" sz="1400" i="1">
                                      <a:solidFill>
                                        <a:srgbClr val="404040"/>
                                      </a:solidFill>
                                      <a:latin typeface="Cambria Math" panose="02040503050406030204" pitchFamily="18" charset="0"/>
                                      <a:cs typeface="Times New Roman" panose="02020603050405020304" pitchFamily="18" charset="0"/>
                                    </a:rPr>
                                  </m:ctrlPr>
                                </m:sSubPr>
                                <m:e>
                                  <m:r>
                                    <a:rPr lang="en-ZA" sz="1400" i="1">
                                      <a:solidFill>
                                        <a:srgbClr val="404040"/>
                                      </a:solidFill>
                                      <a:latin typeface="Cambria Math" panose="02040503050406030204" pitchFamily="18" charset="0"/>
                                      <a:cs typeface="Times New Roman" panose="02020603050405020304" pitchFamily="18" charset="0"/>
                                    </a:rPr>
                                    <m:t>𝑎</m:t>
                                  </m:r>
                                </m:e>
                                <m:sub>
                                  <m:r>
                                    <a:rPr lang="en-ZA" sz="1400" i="1">
                                      <a:solidFill>
                                        <a:srgbClr val="404040"/>
                                      </a:solidFill>
                                      <a:latin typeface="Cambria Math" panose="02040503050406030204" pitchFamily="18" charset="0"/>
                                      <a:cs typeface="Times New Roman" panose="02020603050405020304" pitchFamily="18" charset="0"/>
                                    </a:rPr>
                                    <m:t>11</m:t>
                                  </m:r>
                                </m:sub>
                              </m:sSub>
                            </m:e>
                            <m:e>
                              <m:sSub>
                                <m:sSubPr>
                                  <m:ctrlPr>
                                    <a:rPr lang="en-GB" sz="1400" i="1">
                                      <a:solidFill>
                                        <a:srgbClr val="404040"/>
                                      </a:solidFill>
                                      <a:latin typeface="Cambria Math" panose="02040503050406030204" pitchFamily="18" charset="0"/>
                                      <a:cs typeface="Times New Roman" panose="02020603050405020304" pitchFamily="18" charset="0"/>
                                    </a:rPr>
                                  </m:ctrlPr>
                                </m:sSubPr>
                                <m:e>
                                  <m:r>
                                    <a:rPr lang="en-ZA" sz="1400" i="1">
                                      <a:solidFill>
                                        <a:srgbClr val="404040"/>
                                      </a:solidFill>
                                      <a:latin typeface="Cambria Math" panose="02040503050406030204" pitchFamily="18" charset="0"/>
                                      <a:cs typeface="Times New Roman" panose="02020603050405020304" pitchFamily="18" charset="0"/>
                                    </a:rPr>
                                    <m:t>𝑎</m:t>
                                  </m:r>
                                </m:e>
                                <m:sub>
                                  <m:r>
                                    <a:rPr lang="en-ZA" sz="1400" i="1">
                                      <a:solidFill>
                                        <a:srgbClr val="404040"/>
                                      </a:solidFill>
                                      <a:latin typeface="Cambria Math" panose="02040503050406030204" pitchFamily="18" charset="0"/>
                                      <a:cs typeface="Times New Roman" panose="02020603050405020304" pitchFamily="18" charset="0"/>
                                    </a:rPr>
                                    <m:t>12</m:t>
                                  </m:r>
                                </m:sub>
                              </m:sSub>
                            </m:e>
                            <m:e>
                              <m:sSub>
                                <m:sSubPr>
                                  <m:ctrlPr>
                                    <a:rPr lang="en-GB" sz="1400" i="1">
                                      <a:solidFill>
                                        <a:srgbClr val="404040"/>
                                      </a:solidFill>
                                      <a:latin typeface="Cambria Math" panose="02040503050406030204" pitchFamily="18" charset="0"/>
                                      <a:cs typeface="Times New Roman" panose="02020603050405020304" pitchFamily="18" charset="0"/>
                                    </a:rPr>
                                  </m:ctrlPr>
                                </m:sSubPr>
                                <m:e>
                                  <m:r>
                                    <a:rPr lang="en-ZA" sz="1400" i="1">
                                      <a:solidFill>
                                        <a:srgbClr val="404040"/>
                                      </a:solidFill>
                                      <a:latin typeface="Cambria Math" panose="02040503050406030204" pitchFamily="18" charset="0"/>
                                      <a:cs typeface="Times New Roman" panose="02020603050405020304" pitchFamily="18" charset="0"/>
                                    </a:rPr>
                                    <m:t>𝑥</m:t>
                                  </m:r>
                                </m:e>
                                <m:sub>
                                  <m:r>
                                    <a:rPr lang="en-ZA" sz="1400" i="1">
                                      <a:solidFill>
                                        <a:srgbClr val="404040"/>
                                      </a:solidFill>
                                      <a:latin typeface="Cambria Math" panose="02040503050406030204" pitchFamily="18" charset="0"/>
                                      <a:cs typeface="Times New Roman" panose="02020603050405020304" pitchFamily="18" charset="0"/>
                                    </a:rPr>
                                    <m:t>1</m:t>
                                  </m:r>
                                </m:sub>
                              </m:sSub>
                            </m:e>
                          </m:mr>
                          <m:mr>
                            <m:e>
                              <m:sSub>
                                <m:sSubPr>
                                  <m:ctrlPr>
                                    <a:rPr lang="en-GB" sz="1400" i="1">
                                      <a:solidFill>
                                        <a:srgbClr val="404040"/>
                                      </a:solidFill>
                                      <a:latin typeface="Cambria Math" panose="02040503050406030204" pitchFamily="18" charset="0"/>
                                      <a:cs typeface="Times New Roman" panose="02020603050405020304" pitchFamily="18" charset="0"/>
                                    </a:rPr>
                                  </m:ctrlPr>
                                </m:sSubPr>
                                <m:e>
                                  <m:r>
                                    <a:rPr lang="en-ZA" sz="1400" i="1">
                                      <a:solidFill>
                                        <a:srgbClr val="404040"/>
                                      </a:solidFill>
                                      <a:latin typeface="Cambria Math" panose="02040503050406030204" pitchFamily="18" charset="0"/>
                                      <a:cs typeface="Times New Roman" panose="02020603050405020304" pitchFamily="18" charset="0"/>
                                    </a:rPr>
                                    <m:t>𝑎</m:t>
                                  </m:r>
                                </m:e>
                                <m:sub>
                                  <m:r>
                                    <a:rPr lang="en-ZA" sz="1400" i="1">
                                      <a:solidFill>
                                        <a:srgbClr val="404040"/>
                                      </a:solidFill>
                                      <a:latin typeface="Cambria Math" panose="02040503050406030204" pitchFamily="18" charset="0"/>
                                      <a:cs typeface="Times New Roman" panose="02020603050405020304" pitchFamily="18" charset="0"/>
                                    </a:rPr>
                                    <m:t>21</m:t>
                                  </m:r>
                                </m:sub>
                              </m:sSub>
                            </m:e>
                            <m:e>
                              <m:sSub>
                                <m:sSubPr>
                                  <m:ctrlPr>
                                    <a:rPr lang="en-GB" sz="1400" i="1">
                                      <a:solidFill>
                                        <a:srgbClr val="404040"/>
                                      </a:solidFill>
                                      <a:latin typeface="Cambria Math" panose="02040503050406030204" pitchFamily="18" charset="0"/>
                                      <a:cs typeface="Times New Roman" panose="02020603050405020304" pitchFamily="18" charset="0"/>
                                    </a:rPr>
                                  </m:ctrlPr>
                                </m:sSubPr>
                                <m:e>
                                  <m:r>
                                    <a:rPr lang="en-ZA" sz="1400" i="1">
                                      <a:solidFill>
                                        <a:srgbClr val="404040"/>
                                      </a:solidFill>
                                      <a:latin typeface="Cambria Math" panose="02040503050406030204" pitchFamily="18" charset="0"/>
                                      <a:cs typeface="Times New Roman" panose="02020603050405020304" pitchFamily="18" charset="0"/>
                                    </a:rPr>
                                    <m:t>𝑎</m:t>
                                  </m:r>
                                </m:e>
                                <m:sub>
                                  <m:r>
                                    <a:rPr lang="en-ZA" sz="1400" i="1">
                                      <a:solidFill>
                                        <a:srgbClr val="404040"/>
                                      </a:solidFill>
                                      <a:latin typeface="Cambria Math" panose="02040503050406030204" pitchFamily="18" charset="0"/>
                                      <a:cs typeface="Times New Roman" panose="02020603050405020304" pitchFamily="18" charset="0"/>
                                    </a:rPr>
                                    <m:t>22</m:t>
                                  </m:r>
                                </m:sub>
                              </m:sSub>
                            </m:e>
                            <m:e>
                              <m:sSub>
                                <m:sSubPr>
                                  <m:ctrlPr>
                                    <a:rPr lang="en-GB" sz="1400" i="1">
                                      <a:solidFill>
                                        <a:srgbClr val="404040"/>
                                      </a:solidFill>
                                      <a:latin typeface="Cambria Math" panose="02040503050406030204" pitchFamily="18" charset="0"/>
                                      <a:cs typeface="Times New Roman" panose="02020603050405020304" pitchFamily="18" charset="0"/>
                                    </a:rPr>
                                  </m:ctrlPr>
                                </m:sSubPr>
                                <m:e>
                                  <m:r>
                                    <a:rPr lang="en-ZA" sz="1400" i="1">
                                      <a:solidFill>
                                        <a:srgbClr val="404040"/>
                                      </a:solidFill>
                                      <a:latin typeface="Cambria Math" panose="02040503050406030204" pitchFamily="18" charset="0"/>
                                      <a:cs typeface="Times New Roman" panose="02020603050405020304" pitchFamily="18" charset="0"/>
                                    </a:rPr>
                                    <m:t>𝑥</m:t>
                                  </m:r>
                                </m:e>
                                <m:sub>
                                  <m:r>
                                    <a:rPr lang="en-ZA" sz="1400" i="1">
                                      <a:solidFill>
                                        <a:srgbClr val="404040"/>
                                      </a:solidFill>
                                      <a:latin typeface="Cambria Math" panose="02040503050406030204" pitchFamily="18" charset="0"/>
                                      <a:cs typeface="Times New Roman" panose="02020603050405020304" pitchFamily="18" charset="0"/>
                                    </a:rPr>
                                    <m:t>2</m:t>
                                  </m:r>
                                </m:sub>
                              </m:sSub>
                            </m:e>
                          </m:mr>
                        </m:m>
                      </m:e>
                    </m:d>
                    <m:r>
                      <a:rPr lang="en-ZA" sz="1800" b="0" i="1" smtClean="0">
                        <a:solidFill>
                          <a:srgbClr val="404040"/>
                        </a:solidFill>
                        <a:latin typeface="Cambria Math" panose="02040503050406030204" pitchFamily="18" charset="0"/>
                        <a:cs typeface="Times New Roman" panose="02020603050405020304" pitchFamily="18" charset="0"/>
                      </a:rPr>
                      <m:t> </m:t>
                    </m:r>
                  </m:oMath>
                </a14:m>
                <a:r>
                  <a:rPr lang="en-GB" sz="18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The above is the result of horizontally combining the matrix </a:t>
                </a: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A</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with the column vector </a:t>
                </a: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x</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a:t>
                </a:r>
                <a:endParaRPr lang="en-GB" sz="1800" dirty="0">
                  <a:latin typeface="Helvetica" panose="020B0604020202020204" pitchFamily="34" charset="0"/>
                  <a:ea typeface="Times New Roman" panose="02020603050405020304" pitchFamily="18" charset="0"/>
                  <a:cs typeface="Times New Roman" panose="02020603050405020304" pitchFamily="18" charset="0"/>
                </a:endParaRPr>
              </a:p>
            </p:txBody>
          </p:sp>
        </mc:Choice>
        <mc:Fallback xmlns="">
          <p:sp>
            <p:nvSpPr>
              <p:cNvPr id="11" name="Content Placeholder 10">
                <a:extLst>
                  <a:ext uri="{FF2B5EF4-FFF2-40B4-BE49-F238E27FC236}">
                    <a16:creationId xmlns:a16="http://schemas.microsoft.com/office/drawing/2014/main" id="{5C5DE11D-C34F-1AF3-0E76-2FFB87A30AD9}"/>
                  </a:ext>
                </a:extLst>
              </p:cNvPr>
              <p:cNvSpPr>
                <a:spLocks noGrp="1" noRot="1" noChangeAspect="1" noMove="1" noResize="1" noEditPoints="1" noAdjustHandles="1" noChangeArrowheads="1" noChangeShapeType="1" noTextEdit="1"/>
              </p:cNvSpPr>
              <p:nvPr>
                <p:ph idx="1"/>
              </p:nvPr>
            </p:nvSpPr>
            <p:spPr>
              <a:xfrm>
                <a:off x="462013" y="1244351"/>
                <a:ext cx="8229600" cy="5112000"/>
              </a:xfrm>
              <a:blipFill>
                <a:blip r:embed="rId2"/>
                <a:stretch>
                  <a:fillRect l="-296" t="-834" r="-296" b="-1192"/>
                </a:stretch>
              </a:blipFill>
            </p:spPr>
            <p:txBody>
              <a:bodyPr/>
              <a:lstStyle/>
              <a:p>
                <a:r>
                  <a:rPr lang="en-ZA">
                    <a:noFill/>
                  </a:rPr>
                  <a:t> </a:t>
                </a:r>
              </a:p>
            </p:txBody>
          </p:sp>
        </mc:Fallback>
      </mc:AlternateContent>
      <p:pic>
        <p:nvPicPr>
          <p:cNvPr id="14" name="Graphic 13" descr="Chevron arrows with solid fill">
            <a:hlinkClick r:id="rId3" action="ppaction://hlinksldjump"/>
            <a:extLst>
              <a:ext uri="{FF2B5EF4-FFF2-40B4-BE49-F238E27FC236}">
                <a16:creationId xmlns:a16="http://schemas.microsoft.com/office/drawing/2014/main" id="{D0348415-D555-A685-9450-73AE25F6F5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4109740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6456C3-48A8-DCF2-B757-54965590F3C9}"/>
              </a:ext>
            </a:extLst>
          </p:cNvPr>
          <p:cNvSpPr/>
          <p:nvPr/>
        </p:nvSpPr>
        <p:spPr>
          <a:xfrm>
            <a:off x="460408" y="2826881"/>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12F08BE3-C5EA-0618-8013-C3A55F803877}"/>
              </a:ext>
            </a:extLst>
          </p:cNvPr>
          <p:cNvSpPr/>
          <p:nvPr/>
        </p:nvSpPr>
        <p:spPr>
          <a:xfrm>
            <a:off x="458802" y="3928926"/>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a:extLst>
              <a:ext uri="{FF2B5EF4-FFF2-40B4-BE49-F238E27FC236}">
                <a16:creationId xmlns:a16="http://schemas.microsoft.com/office/drawing/2014/main" id="{25DC9613-78DC-ED02-058A-A759AE8FDF66}"/>
              </a:ext>
            </a:extLst>
          </p:cNvPr>
          <p:cNvSpPr/>
          <p:nvPr/>
        </p:nvSpPr>
        <p:spPr>
          <a:xfrm>
            <a:off x="476448" y="4990547"/>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 concatenation</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29</a:t>
            </a:fld>
            <a:endParaRPr lang="en-ZA" dirty="0"/>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rmAutofit/>
              </a:bodyPr>
              <a:lstStyle/>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To concatenate </a:t>
                </a:r>
                <a:r>
                  <a:rPr lang="en-GB" sz="1600" b="1" dirty="0">
                    <a:effectLst/>
                    <a:latin typeface="Helvetica" panose="020B0604020202020204" pitchFamily="34" charset="0"/>
                    <a:ea typeface="Times New Roman" panose="02020603050405020304" pitchFamily="18" charset="0"/>
                    <a:cs typeface="Times New Roman" panose="02020603050405020304" pitchFamily="18" charset="0"/>
                  </a:rPr>
                  <a:t>vertically</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simply use the square bracket and semicolon notation used when combining elements into a column vector, i.e. </a:t>
                </a:r>
                <a:r>
                  <a:rPr lang="en-GB" sz="1600" dirty="0" err="1">
                    <a:effectLst/>
                    <a:latin typeface="Consolas" panose="020B0609020204030204" pitchFamily="49" charset="0"/>
                    <a:ea typeface="Times New Roman" panose="02020603050405020304" pitchFamily="18" charset="0"/>
                    <a:cs typeface="Times New Roman" panose="02020603050405020304" pitchFamily="18" charset="0"/>
                  </a:rPr>
                  <a:t>NewMatrix</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 = [Matrix_1; Matrix_2]</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It is important that the </a:t>
                </a:r>
                <a:r>
                  <a:rPr lang="en-GB" sz="1600" b="1" dirty="0">
                    <a:effectLst/>
                    <a:latin typeface="Helvetica" panose="020B0604020202020204" pitchFamily="34" charset="0"/>
                    <a:ea typeface="Times New Roman" panose="02020603050405020304" pitchFamily="18" charset="0"/>
                    <a:cs typeface="Times New Roman" panose="02020603050405020304" pitchFamily="18" charset="0"/>
                  </a:rPr>
                  <a:t>number of rows is the same</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for all the arrays being concatenated. Let us try this operation by vertically concatenating a </a:t>
                </a:r>
                <a:r>
                  <a:rPr lang="en-GB" sz="1600" b="1" dirty="0">
                    <a:effectLst/>
                    <a:latin typeface="Helvetica" panose="020B0604020202020204" pitchFamily="34" charset="0"/>
                    <a:ea typeface="Times New Roman" panose="02020603050405020304" pitchFamily="18" charset="0"/>
                    <a:cs typeface="Times New Roman" panose="02020603050405020304" pitchFamily="18" charset="0"/>
                  </a:rPr>
                  <a:t>2-by-2 matrix</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A</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with a </a:t>
                </a:r>
                <a:r>
                  <a:rPr lang="en-GB" sz="1600" b="1" dirty="0">
                    <a:effectLst/>
                    <a:latin typeface="Helvetica" panose="020B0604020202020204" pitchFamily="34" charset="0"/>
                    <a:ea typeface="Times New Roman" panose="02020603050405020304" pitchFamily="18" charset="0"/>
                    <a:cs typeface="Times New Roman" panose="02020603050405020304" pitchFamily="18" charset="0"/>
                  </a:rPr>
                  <a:t>1-by-2</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matrix (</a:t>
                </a:r>
                <a:r>
                  <a:rPr lang="en-GB" sz="1600" b="1" dirty="0">
                    <a:effectLst/>
                    <a:latin typeface="Helvetica" panose="020B0604020202020204" pitchFamily="34" charset="0"/>
                    <a:ea typeface="Times New Roman" panose="02020603050405020304" pitchFamily="18" charset="0"/>
                    <a:cs typeface="Times New Roman" panose="02020603050405020304" pitchFamily="18" charset="0"/>
                  </a:rPr>
                  <a:t>row vector</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x</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a:t>
                </a:r>
              </a:p>
              <a:p>
                <a:pPr marL="0" indent="0" algn="just">
                  <a:lnSpc>
                    <a:spcPct val="107000"/>
                  </a:lnSpc>
                  <a:spcBef>
                    <a:spcPts val="1050"/>
                  </a:spcBef>
                  <a:spcAft>
                    <a:spcPts val="1050"/>
                  </a:spcAft>
                  <a:buNone/>
                  <a:tabLst>
                    <a:tab pos="182563" algn="l"/>
                  </a:tabLst>
                </a:pPr>
                <a:r>
                  <a:rPr lang="en-GB"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 =[a11 a12; a21 a22]</a:t>
                </a:r>
                <a:endParaRPr lang="en-ZA" sz="14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tabLst>
                    <a:tab pos="269875" algn="l"/>
                  </a:tabLst>
                </a:pPr>
                <a:r>
                  <a:rPr lang="en-GB" sz="14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1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A =  </a:t>
                </a:r>
                <a14:m>
                  <m:oMath xmlns:m="http://schemas.openxmlformats.org/officeDocument/2006/math">
                    <m:d>
                      <m:dPr>
                        <m:ctrlPr>
                          <a:rPr lang="en-GB" sz="1100" i="1" smtClean="0">
                            <a:solidFill>
                              <a:srgbClr val="404040"/>
                            </a:solidFill>
                            <a:effectLst/>
                            <a:latin typeface="Cambria Math" panose="02040503050406030204" pitchFamily="18" charset="0"/>
                            <a:cs typeface="Times New Roman" panose="02020603050405020304" pitchFamily="18" charset="0"/>
                          </a:rPr>
                        </m:ctrlPr>
                      </m:dPr>
                      <m:e>
                        <m:m>
                          <m:mPr>
                            <m:mcs>
                              <m:mc>
                                <m:mcPr>
                                  <m:count m:val="2"/>
                                  <m:mcJc m:val="center"/>
                                </m:mcPr>
                              </m:mc>
                            </m:mcs>
                            <m:ctrlPr>
                              <a:rPr lang="en-GB" sz="1100" i="1" smtClean="0">
                                <a:solidFill>
                                  <a:srgbClr val="404040"/>
                                </a:solidFill>
                                <a:effectLst/>
                                <a:latin typeface="Cambria Math" panose="02040503050406030204" pitchFamily="18" charset="0"/>
                                <a:cs typeface="Times New Roman" panose="02020603050405020304" pitchFamily="18" charset="0"/>
                              </a:rPr>
                            </m:ctrlPr>
                          </m:mPr>
                          <m:mr>
                            <m:e>
                              <m:sSub>
                                <m:sSubPr>
                                  <m:ctrlPr>
                                    <a:rPr lang="en-GB" sz="1100" i="1" smtClean="0">
                                      <a:solidFill>
                                        <a:srgbClr val="404040"/>
                                      </a:solidFill>
                                      <a:effectLst/>
                                      <a:latin typeface="Cambria Math" panose="02040503050406030204" pitchFamily="18" charset="0"/>
                                      <a:cs typeface="Times New Roman" panose="02020603050405020304" pitchFamily="18" charset="0"/>
                                    </a:rPr>
                                  </m:ctrlPr>
                                </m:sSubPr>
                                <m:e>
                                  <m:r>
                                    <a:rPr lang="en-ZA" sz="1100" b="0" i="1" smtClean="0">
                                      <a:solidFill>
                                        <a:srgbClr val="404040"/>
                                      </a:solidFill>
                                      <a:effectLst/>
                                      <a:latin typeface="Cambria Math" panose="02040503050406030204" pitchFamily="18" charset="0"/>
                                      <a:cs typeface="Times New Roman" panose="02020603050405020304" pitchFamily="18" charset="0"/>
                                    </a:rPr>
                                    <m:t>𝑎</m:t>
                                  </m:r>
                                </m:e>
                                <m:sub>
                                  <m:r>
                                    <a:rPr lang="en-ZA" sz="1100" b="0" i="1" smtClean="0">
                                      <a:solidFill>
                                        <a:srgbClr val="404040"/>
                                      </a:solidFill>
                                      <a:effectLst/>
                                      <a:latin typeface="Cambria Math" panose="02040503050406030204" pitchFamily="18" charset="0"/>
                                      <a:cs typeface="Times New Roman" panose="02020603050405020304" pitchFamily="18" charset="0"/>
                                    </a:rPr>
                                    <m:t>11</m:t>
                                  </m:r>
                                </m:sub>
                              </m:sSub>
                            </m:e>
                            <m:e>
                              <m:sSub>
                                <m:sSubPr>
                                  <m:ctrlPr>
                                    <a:rPr lang="en-GB"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𝑎</m:t>
                                  </m:r>
                                </m:e>
                                <m:sub>
                                  <m:r>
                                    <a:rPr lang="en-ZA" sz="1100" i="1">
                                      <a:solidFill>
                                        <a:srgbClr val="404040"/>
                                      </a:solidFill>
                                      <a:latin typeface="Cambria Math" panose="02040503050406030204" pitchFamily="18" charset="0"/>
                                      <a:cs typeface="Times New Roman" panose="02020603050405020304" pitchFamily="18" charset="0"/>
                                    </a:rPr>
                                    <m:t>1</m:t>
                                  </m:r>
                                  <m:r>
                                    <a:rPr lang="en-ZA" sz="1100" b="0" i="1" smtClean="0">
                                      <a:solidFill>
                                        <a:srgbClr val="404040"/>
                                      </a:solidFill>
                                      <a:latin typeface="Cambria Math" panose="02040503050406030204" pitchFamily="18" charset="0"/>
                                      <a:cs typeface="Times New Roman" panose="02020603050405020304" pitchFamily="18" charset="0"/>
                                    </a:rPr>
                                    <m:t>2</m:t>
                                  </m:r>
                                </m:sub>
                              </m:sSub>
                            </m:e>
                          </m:mr>
                          <m:mr>
                            <m:e>
                              <m:sSub>
                                <m:sSubPr>
                                  <m:ctrlPr>
                                    <a:rPr lang="en-GB"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𝑎</m:t>
                                  </m:r>
                                </m:e>
                                <m:sub>
                                  <m:r>
                                    <a:rPr lang="en-ZA" sz="1100" b="0" i="1" smtClean="0">
                                      <a:solidFill>
                                        <a:srgbClr val="404040"/>
                                      </a:solidFill>
                                      <a:latin typeface="Cambria Math" panose="02040503050406030204" pitchFamily="18" charset="0"/>
                                      <a:cs typeface="Times New Roman" panose="02020603050405020304" pitchFamily="18" charset="0"/>
                                    </a:rPr>
                                    <m:t>2</m:t>
                                  </m:r>
                                  <m:r>
                                    <a:rPr lang="en-ZA" sz="1100" i="1">
                                      <a:solidFill>
                                        <a:srgbClr val="404040"/>
                                      </a:solidFill>
                                      <a:latin typeface="Cambria Math" panose="02040503050406030204" pitchFamily="18" charset="0"/>
                                      <a:cs typeface="Times New Roman" panose="02020603050405020304" pitchFamily="18" charset="0"/>
                                    </a:rPr>
                                    <m:t>1</m:t>
                                  </m:r>
                                </m:sub>
                              </m:sSub>
                            </m:e>
                            <m:e>
                              <m:sSub>
                                <m:sSubPr>
                                  <m:ctrlPr>
                                    <a:rPr lang="en-GB"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𝑎</m:t>
                                  </m:r>
                                </m:e>
                                <m:sub>
                                  <m:r>
                                    <a:rPr lang="en-ZA" sz="1100" b="0" i="1" smtClean="0">
                                      <a:solidFill>
                                        <a:srgbClr val="404040"/>
                                      </a:solidFill>
                                      <a:latin typeface="Cambria Math" panose="02040503050406030204" pitchFamily="18" charset="0"/>
                                      <a:cs typeface="Times New Roman" panose="02020603050405020304" pitchFamily="18" charset="0"/>
                                    </a:rPr>
                                    <m:t>22</m:t>
                                  </m:r>
                                </m:sub>
                              </m:sSub>
                            </m:e>
                          </m:mr>
                        </m:m>
                      </m:e>
                    </m:d>
                  </m:oMath>
                </a14:m>
                <a:endParaRPr lang="en-GB" sz="11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tabLst>
                    <a:tab pos="182563" algn="l"/>
                  </a:tabLst>
                </a:pPr>
                <a:r>
                  <a:rPr lang="en-GB" sz="1400" dirty="0">
                    <a:effectLst/>
                    <a:latin typeface="Consolas" panose="020B0609020204030204" pitchFamily="49" charset="0"/>
                    <a:ea typeface="Times New Roman" panose="02020603050405020304" pitchFamily="18" charset="0"/>
                    <a:cs typeface="Times New Roman" panose="02020603050405020304" pitchFamily="18" charset="0"/>
                  </a:rPr>
                  <a:t>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x = [x1; x2]</a:t>
                </a:r>
                <a:endParaRPr lang="en-GB" sz="16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tabLst>
                    <a:tab pos="269875" algn="l"/>
                  </a:tabLst>
                </a:pPr>
                <a:r>
                  <a:rPr lang="en-GB" sz="14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1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x = </a:t>
                </a:r>
                <a14:m>
                  <m:oMath xmlns:m="http://schemas.openxmlformats.org/officeDocument/2006/math">
                    <m:d>
                      <m:dPr>
                        <m:ctrlPr>
                          <a:rPr lang="en-ZA" sz="1100" b="0" i="1" smtClean="0">
                            <a:solidFill>
                              <a:srgbClr val="404040"/>
                            </a:solidFill>
                            <a:latin typeface="Cambria Math" panose="02040503050406030204" pitchFamily="18" charset="0"/>
                            <a:cs typeface="Times New Roman" panose="02020603050405020304" pitchFamily="18" charset="0"/>
                          </a:rPr>
                        </m:ctrlPr>
                      </m:dPr>
                      <m:e>
                        <m:m>
                          <m:mPr>
                            <m:mcs>
                              <m:mc>
                                <m:mcPr>
                                  <m:count m:val="2"/>
                                  <m:mcJc m:val="center"/>
                                </m:mcPr>
                              </m:mc>
                            </m:mcs>
                            <m:ctrlPr>
                              <a:rPr lang="en-ZA" sz="1100" i="1">
                                <a:solidFill>
                                  <a:srgbClr val="404040"/>
                                </a:solidFill>
                                <a:latin typeface="Cambria Math" panose="02040503050406030204" pitchFamily="18" charset="0"/>
                                <a:cs typeface="Times New Roman" panose="02020603050405020304" pitchFamily="18" charset="0"/>
                              </a:rPr>
                            </m:ctrlPr>
                          </m:mPr>
                          <m:mr>
                            <m:e>
                              <m:sSub>
                                <m:sSubPr>
                                  <m:ctrlPr>
                                    <a:rPr lang="en-ZA" sz="1100" i="1" smtClean="0">
                                      <a:solidFill>
                                        <a:srgbClr val="404040"/>
                                      </a:solidFill>
                                      <a:latin typeface="Cambria Math" panose="02040503050406030204" pitchFamily="18" charset="0"/>
                                      <a:cs typeface="Times New Roman" panose="02020603050405020304" pitchFamily="18" charset="0"/>
                                    </a:rPr>
                                  </m:ctrlPr>
                                </m:sSubPr>
                                <m:e>
                                  <m:r>
                                    <a:rPr lang="en-ZA" sz="1100" b="0" i="1" smtClean="0">
                                      <a:solidFill>
                                        <a:srgbClr val="404040"/>
                                      </a:solidFill>
                                      <a:latin typeface="Cambria Math" panose="02040503050406030204" pitchFamily="18" charset="0"/>
                                      <a:cs typeface="Times New Roman" panose="02020603050405020304" pitchFamily="18" charset="0"/>
                                    </a:rPr>
                                    <m:t>𝑥</m:t>
                                  </m:r>
                                </m:e>
                                <m:sub>
                                  <m:r>
                                    <a:rPr lang="en-ZA" sz="1100" b="0" i="1" smtClean="0">
                                      <a:solidFill>
                                        <a:srgbClr val="404040"/>
                                      </a:solidFill>
                                      <a:latin typeface="Cambria Math" panose="02040503050406030204" pitchFamily="18" charset="0"/>
                                      <a:cs typeface="Times New Roman" panose="02020603050405020304" pitchFamily="18" charset="0"/>
                                    </a:rPr>
                                    <m:t>1</m:t>
                                  </m:r>
                                </m:sub>
                              </m:sSub>
                            </m:e>
                            <m:e>
                              <m:sSub>
                                <m:sSubPr>
                                  <m:ctrlPr>
                                    <a:rPr lang="en-ZA"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𝑥</m:t>
                                  </m:r>
                                </m:e>
                                <m:sub>
                                  <m:r>
                                    <a:rPr lang="en-ZA" sz="1100" b="0" i="1" smtClean="0">
                                      <a:solidFill>
                                        <a:srgbClr val="404040"/>
                                      </a:solidFill>
                                      <a:latin typeface="Cambria Math" panose="02040503050406030204" pitchFamily="18" charset="0"/>
                                      <a:cs typeface="Times New Roman" panose="02020603050405020304" pitchFamily="18" charset="0"/>
                                    </a:rPr>
                                    <m:t>2</m:t>
                                  </m:r>
                                </m:sub>
                              </m:sSub>
                            </m:e>
                          </m:mr>
                        </m:m>
                      </m:e>
                    </m:d>
                  </m:oMath>
                </a14:m>
                <a:endParaRPr lang="en-GB" sz="11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tabLst>
                    <a:tab pos="182563" algn="l"/>
                  </a:tabLst>
                </a:pPr>
                <a:r>
                  <a:rPr lang="en-GB" sz="1400" dirty="0">
                    <a:effectLst/>
                    <a:latin typeface="Consolas" panose="020B0609020204030204" pitchFamily="49" charset="0"/>
                    <a:ea typeface="Times New Roman" panose="02020603050405020304" pitchFamily="18" charset="0"/>
                    <a:cs typeface="Times New Roman" panose="02020603050405020304" pitchFamily="18" charset="0"/>
                  </a:rPr>
                  <a:t>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A = [A; x]</a:t>
                </a:r>
                <a:endParaRPr lang="en-GB" sz="1400" dirty="0">
                  <a:solidFill>
                    <a:srgbClr val="404040"/>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tabLst>
                    <a:tab pos="269875" algn="l"/>
                  </a:tabLst>
                </a:pPr>
                <a:r>
                  <a:rPr lang="en-GB" sz="14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1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A =</a:t>
                </a:r>
                <a:r>
                  <a:rPr lang="en-GB" sz="14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400" b="0" dirty="0">
                    <a:solidFill>
                      <a:srgbClr val="404040"/>
                    </a:solidFill>
                    <a:cs typeface="Times New Roman" panose="02020603050405020304" pitchFamily="18" charset="0"/>
                  </a:rPr>
                  <a:t> </a:t>
                </a:r>
                <a14:m>
                  <m:oMath xmlns:m="http://schemas.openxmlformats.org/officeDocument/2006/math">
                    <m:d>
                      <m:dPr>
                        <m:ctrlPr>
                          <a:rPr lang="en-ZA" sz="1100" b="0" i="1" smtClean="0">
                            <a:solidFill>
                              <a:srgbClr val="404040"/>
                            </a:solidFill>
                            <a:latin typeface="Cambria Math" panose="02040503050406030204" pitchFamily="18" charset="0"/>
                            <a:cs typeface="Times New Roman" panose="02020603050405020304" pitchFamily="18" charset="0"/>
                          </a:rPr>
                        </m:ctrlPr>
                      </m:dPr>
                      <m:e>
                        <m:m>
                          <m:mPr>
                            <m:mcs>
                              <m:mc>
                                <m:mcPr>
                                  <m:count m:val="2"/>
                                  <m:mcJc m:val="center"/>
                                </m:mcPr>
                              </m:mc>
                            </m:mcs>
                            <m:ctrlPr>
                              <a:rPr lang="en-ZA" sz="1100" b="0" i="1" smtClean="0">
                                <a:solidFill>
                                  <a:srgbClr val="404040"/>
                                </a:solidFill>
                                <a:latin typeface="Cambria Math" panose="02040503050406030204" pitchFamily="18" charset="0"/>
                                <a:cs typeface="Times New Roman" panose="02020603050405020304" pitchFamily="18" charset="0"/>
                              </a:rPr>
                            </m:ctrlPr>
                          </m:mPr>
                          <m:mr>
                            <m:e>
                              <m:sSub>
                                <m:sSubPr>
                                  <m:ctrlPr>
                                    <a:rPr lang="en-ZA" sz="1100" i="1" smtClean="0">
                                      <a:solidFill>
                                        <a:srgbClr val="404040"/>
                                      </a:solidFill>
                                      <a:latin typeface="Cambria Math" panose="02040503050406030204" pitchFamily="18" charset="0"/>
                                      <a:cs typeface="Times New Roman" panose="02020603050405020304" pitchFamily="18" charset="0"/>
                                    </a:rPr>
                                  </m:ctrlPr>
                                </m:sSubPr>
                                <m:e>
                                  <m:r>
                                    <a:rPr lang="en-ZA" sz="1100" b="0" i="1" smtClean="0">
                                      <a:solidFill>
                                        <a:srgbClr val="404040"/>
                                      </a:solidFill>
                                      <a:latin typeface="Cambria Math" panose="02040503050406030204" pitchFamily="18" charset="0"/>
                                      <a:cs typeface="Times New Roman" panose="02020603050405020304" pitchFamily="18" charset="0"/>
                                    </a:rPr>
                                    <m:t>𝑎</m:t>
                                  </m:r>
                                </m:e>
                                <m:sub>
                                  <m:r>
                                    <a:rPr lang="en-ZA" sz="1100" b="0" i="1" smtClean="0">
                                      <a:solidFill>
                                        <a:srgbClr val="404040"/>
                                      </a:solidFill>
                                      <a:latin typeface="Cambria Math" panose="02040503050406030204" pitchFamily="18" charset="0"/>
                                      <a:cs typeface="Times New Roman" panose="02020603050405020304" pitchFamily="18" charset="0"/>
                                    </a:rPr>
                                    <m:t>11</m:t>
                                  </m:r>
                                </m:sub>
                              </m:sSub>
                            </m:e>
                            <m:e>
                              <m:sSub>
                                <m:sSubPr>
                                  <m:ctrlPr>
                                    <a:rPr lang="en-ZA"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𝑎</m:t>
                                  </m:r>
                                </m:e>
                                <m:sub>
                                  <m:r>
                                    <a:rPr lang="en-ZA" sz="1100" i="1">
                                      <a:solidFill>
                                        <a:srgbClr val="404040"/>
                                      </a:solidFill>
                                      <a:latin typeface="Cambria Math" panose="02040503050406030204" pitchFamily="18" charset="0"/>
                                      <a:cs typeface="Times New Roman" panose="02020603050405020304" pitchFamily="18" charset="0"/>
                                    </a:rPr>
                                    <m:t>1</m:t>
                                  </m:r>
                                  <m:r>
                                    <a:rPr lang="en-ZA" sz="1100" b="0" i="1" smtClean="0">
                                      <a:solidFill>
                                        <a:srgbClr val="404040"/>
                                      </a:solidFill>
                                      <a:latin typeface="Cambria Math" panose="02040503050406030204" pitchFamily="18" charset="0"/>
                                      <a:cs typeface="Times New Roman" panose="02020603050405020304" pitchFamily="18" charset="0"/>
                                    </a:rPr>
                                    <m:t>2</m:t>
                                  </m:r>
                                </m:sub>
                              </m:sSub>
                            </m:e>
                          </m:mr>
                          <m:mr>
                            <m:e>
                              <m:sSub>
                                <m:sSubPr>
                                  <m:ctrlPr>
                                    <a:rPr lang="en-ZA"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𝑎</m:t>
                                  </m:r>
                                </m:e>
                                <m:sub>
                                  <m:r>
                                    <a:rPr lang="en-ZA" sz="1100" b="0" i="1" smtClean="0">
                                      <a:solidFill>
                                        <a:srgbClr val="404040"/>
                                      </a:solidFill>
                                      <a:latin typeface="Cambria Math" panose="02040503050406030204" pitchFamily="18" charset="0"/>
                                      <a:cs typeface="Times New Roman" panose="02020603050405020304" pitchFamily="18" charset="0"/>
                                    </a:rPr>
                                    <m:t>2</m:t>
                                  </m:r>
                                  <m:r>
                                    <a:rPr lang="en-ZA" sz="1100" i="1">
                                      <a:solidFill>
                                        <a:srgbClr val="404040"/>
                                      </a:solidFill>
                                      <a:latin typeface="Cambria Math" panose="02040503050406030204" pitchFamily="18" charset="0"/>
                                      <a:cs typeface="Times New Roman" panose="02020603050405020304" pitchFamily="18" charset="0"/>
                                    </a:rPr>
                                    <m:t>1</m:t>
                                  </m:r>
                                </m:sub>
                              </m:sSub>
                            </m:e>
                            <m:e>
                              <m:sSub>
                                <m:sSubPr>
                                  <m:ctrlPr>
                                    <a:rPr lang="en-ZA"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𝑎</m:t>
                                  </m:r>
                                </m:e>
                                <m:sub>
                                  <m:r>
                                    <a:rPr lang="en-ZA" sz="1100" b="0" i="1" smtClean="0">
                                      <a:solidFill>
                                        <a:srgbClr val="404040"/>
                                      </a:solidFill>
                                      <a:latin typeface="Cambria Math" panose="02040503050406030204" pitchFamily="18" charset="0"/>
                                      <a:cs typeface="Times New Roman" panose="02020603050405020304" pitchFamily="18" charset="0"/>
                                    </a:rPr>
                                    <m:t>22</m:t>
                                  </m:r>
                                </m:sub>
                              </m:sSub>
                            </m:e>
                          </m:mr>
                          <m:mr>
                            <m:e>
                              <m:sSub>
                                <m:sSubPr>
                                  <m:ctrlPr>
                                    <a:rPr lang="en-ZA"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𝑥</m:t>
                                  </m:r>
                                </m:e>
                                <m:sub>
                                  <m:r>
                                    <a:rPr lang="en-ZA" sz="1100" b="0" i="1" smtClean="0">
                                      <a:solidFill>
                                        <a:srgbClr val="404040"/>
                                      </a:solidFill>
                                      <a:latin typeface="Cambria Math" panose="02040503050406030204" pitchFamily="18" charset="0"/>
                                      <a:cs typeface="Times New Roman" panose="02020603050405020304" pitchFamily="18" charset="0"/>
                                    </a:rPr>
                                    <m:t>1</m:t>
                                  </m:r>
                                </m:sub>
                              </m:sSub>
                            </m:e>
                            <m:e>
                              <m:sSub>
                                <m:sSubPr>
                                  <m:ctrlPr>
                                    <a:rPr lang="en-ZA" sz="1100" i="1">
                                      <a:solidFill>
                                        <a:srgbClr val="404040"/>
                                      </a:solidFill>
                                      <a:latin typeface="Cambria Math" panose="02040503050406030204" pitchFamily="18" charset="0"/>
                                      <a:cs typeface="Times New Roman" panose="02020603050405020304" pitchFamily="18" charset="0"/>
                                    </a:rPr>
                                  </m:ctrlPr>
                                </m:sSubPr>
                                <m:e>
                                  <m:r>
                                    <a:rPr lang="en-ZA" sz="1100" i="1">
                                      <a:solidFill>
                                        <a:srgbClr val="404040"/>
                                      </a:solidFill>
                                      <a:latin typeface="Cambria Math" panose="02040503050406030204" pitchFamily="18" charset="0"/>
                                      <a:cs typeface="Times New Roman" panose="02020603050405020304" pitchFamily="18" charset="0"/>
                                    </a:rPr>
                                    <m:t>𝑥</m:t>
                                  </m:r>
                                </m:e>
                                <m:sub>
                                  <m:r>
                                    <a:rPr lang="en-ZA" sz="1100" i="1">
                                      <a:solidFill>
                                        <a:srgbClr val="404040"/>
                                      </a:solidFill>
                                      <a:latin typeface="Cambria Math" panose="02040503050406030204" pitchFamily="18" charset="0"/>
                                      <a:cs typeface="Times New Roman" panose="02020603050405020304" pitchFamily="18" charset="0"/>
                                    </a:rPr>
                                    <m:t>2</m:t>
                                  </m:r>
                                </m:sub>
                              </m:sSub>
                            </m:e>
                          </m:mr>
                        </m:m>
                      </m:e>
                    </m:d>
                  </m:oMath>
                </a14:m>
                <a:endParaRPr lang="en-ZA" sz="1100" dirty="0">
                  <a:effectLst/>
                  <a:latin typeface="Consolas" panose="020B0609020204030204" pitchFamily="49" charset="0"/>
                  <a:ea typeface="Times New Roman" panose="02020603050405020304" pitchFamily="18" charset="0"/>
                  <a:cs typeface="Times New Roman" panose="02020603050405020304" pitchFamily="18" charset="0"/>
                </a:endParaRPr>
              </a:p>
            </p:txBody>
          </p:sp>
        </mc:Choice>
        <mc:Fallback xmlns="">
          <p:sp>
            <p:nvSpPr>
              <p:cNvPr id="11" name="Content Placeholder 10">
                <a:extLst>
                  <a:ext uri="{FF2B5EF4-FFF2-40B4-BE49-F238E27FC236}">
                    <a16:creationId xmlns:a16="http://schemas.microsoft.com/office/drawing/2014/main" id="{5C5DE11D-C34F-1AF3-0E76-2FFB87A30AD9}"/>
                  </a:ext>
                </a:extLst>
              </p:cNvPr>
              <p:cNvSpPr>
                <a:spLocks noGrp="1" noRot="1" noChangeAspect="1" noMove="1" noResize="1" noEditPoints="1" noAdjustHandles="1" noChangeArrowheads="1" noChangeShapeType="1" noTextEdit="1"/>
              </p:cNvSpPr>
              <p:nvPr>
                <p:ph idx="1"/>
              </p:nvPr>
            </p:nvSpPr>
            <p:spPr>
              <a:xfrm>
                <a:off x="462013" y="1244351"/>
                <a:ext cx="8229600" cy="5112000"/>
              </a:xfrm>
              <a:blipFill>
                <a:blip r:embed="rId2"/>
                <a:stretch>
                  <a:fillRect l="-444" t="-358" r="-370"/>
                </a:stretch>
              </a:blipFill>
            </p:spPr>
            <p:txBody>
              <a:bodyPr/>
              <a:lstStyle/>
              <a:p>
                <a:r>
                  <a:rPr lang="en-ZA">
                    <a:noFill/>
                  </a:rPr>
                  <a:t> </a:t>
                </a:r>
              </a:p>
            </p:txBody>
          </p:sp>
        </mc:Fallback>
      </mc:AlternateContent>
      <p:pic>
        <p:nvPicPr>
          <p:cNvPr id="9" name="Graphic 8" descr="Chevron arrows with solid fill">
            <a:hlinkClick r:id="rId3" action="ppaction://hlinksldjump"/>
            <a:extLst>
              <a:ext uri="{FF2B5EF4-FFF2-40B4-BE49-F238E27FC236}">
                <a16:creationId xmlns:a16="http://schemas.microsoft.com/office/drawing/2014/main" id="{B9A42566-5E3B-4162-4EE2-10F4BF302D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430303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spcBef>
                <a:spcPts val="700"/>
              </a:spcBef>
              <a:spcAft>
                <a:spcPts val="700"/>
              </a:spcAft>
            </a:pPr>
            <a: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t>Recap of Week 1: </a:t>
            </a:r>
            <a:b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br>
            <a: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t>Introduction and Data Types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Last week, we learnt about: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0000"/>
              </a:lnSpc>
              <a:buFont typeface="Symbol" panose="05050102010706020507" pitchFamily="18" charset="2"/>
              <a:buChar char=""/>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What programming is</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0000"/>
              </a:lnSpc>
              <a:buFont typeface="Symbol" panose="05050102010706020507" pitchFamily="18" charset="2"/>
              <a:buChar char=""/>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What MATLAB is</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0000"/>
              </a:lnSpc>
              <a:buFont typeface="Symbol" panose="05050102010706020507" pitchFamily="18" charset="2"/>
              <a:buChar char=""/>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Data types</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0000"/>
              </a:lnSpc>
              <a:buFont typeface="Symbol" panose="05050102010706020507" pitchFamily="18" charset="2"/>
              <a:buChar char=""/>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Variables and Commands</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0000"/>
              </a:lnSpc>
              <a:buFont typeface="Symbol" panose="05050102010706020507" pitchFamily="18" charset="2"/>
              <a:buChar char=""/>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Mathematical Functions</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0000"/>
              </a:lnSpc>
              <a:buFont typeface="Symbol" panose="05050102010706020507" pitchFamily="18" charset="2"/>
              <a:buChar char=""/>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MATLAB Live Editor</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This week we have split the content into two parts. We begin with Part 1: Arrays and Matrices, which covers the following: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0000"/>
              </a:lnSpc>
              <a:buFont typeface="Symbol" panose="05050102010706020507" pitchFamily="18" charset="2"/>
              <a:buChar char=""/>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What arrays and matrices are</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0000"/>
              </a:lnSpc>
              <a:buFont typeface="Symbol" panose="05050102010706020507" pitchFamily="18" charset="2"/>
              <a:buChar char=""/>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Creating arrays</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0000"/>
              </a:lnSpc>
              <a:buFont typeface="Symbol" panose="05050102010706020507" pitchFamily="18" charset="2"/>
              <a:buChar char=""/>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Indexing into arrays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0000"/>
              </a:lnSpc>
              <a:buFont typeface="Symbol" panose="05050102010706020507" pitchFamily="18" charset="2"/>
              <a:buChar char=""/>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Concatenation of arrays</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1" indent="-342900">
              <a:lnSpc>
                <a:spcPct val="100000"/>
              </a:lnSpc>
              <a:buFont typeface="Symbol" panose="05050102010706020507" pitchFamily="18" charset="2"/>
              <a:buChar char=""/>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Operating with function on arrays</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lvl="1" indent="0">
              <a:lnSpc>
                <a:spcPct val="100000"/>
              </a:lnSpc>
              <a:buFont typeface="Symbol" panose="05050102010706020507" pitchFamily="18" charset="2"/>
              <a:buChar char=""/>
              <a:tabLst>
                <a:tab pos="901700" algn="l"/>
              </a:tabLst>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C099A331-B75A-E9E5-1A2A-7FD26697A0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359660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 concatenation</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30</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rmAutofit/>
          </a:bodyPr>
          <a:lstStyle/>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Horizontal and vertical concatenation can also be combined in a single operation as long as the dimensions match, i.e. the number of rows and columns are equal when concatenating vertically and horizontally respectively. For example, consider 3 matrices,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A</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B</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C</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which have the dimensions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4-by-4</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1-by-4</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5-by-2</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respectively. What command will combine all three matrices into a single matrix with dimensions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6-by-6</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a:t>
            </a:r>
            <a:endParaRPr lang="en-GB"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The above image illustrates graphically how this operation should take place. There is a vertical concatenation of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A</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B</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then a horizontal concatenation of the result with matrix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C</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a:t>
            </a:r>
          </a:p>
        </p:txBody>
      </p:sp>
      <p:pic>
        <p:nvPicPr>
          <p:cNvPr id="7" name="Picture 6" descr="A picture containing text, clock">
            <a:extLst>
              <a:ext uri="{FF2B5EF4-FFF2-40B4-BE49-F238E27FC236}">
                <a16:creationId xmlns:a16="http://schemas.microsoft.com/office/drawing/2014/main" id="{6EAF9F5F-D077-BC2C-777D-610D2A3263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9797" y="3429000"/>
            <a:ext cx="4944405" cy="1296000"/>
          </a:xfrm>
          <a:prstGeom prst="rect">
            <a:avLst/>
          </a:prstGeom>
        </p:spPr>
      </p:pic>
      <p:pic>
        <p:nvPicPr>
          <p:cNvPr id="3" name="Graphic 2" descr="Chevron arrows with solid fill">
            <a:hlinkClick r:id="rId3" action="ppaction://hlinksldjump"/>
            <a:extLst>
              <a:ext uri="{FF2B5EF4-FFF2-40B4-BE49-F238E27FC236}">
                <a16:creationId xmlns:a16="http://schemas.microsoft.com/office/drawing/2014/main" id="{CBFF52D5-1424-3A8E-8272-3626A99774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8986380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6456C3-48A8-DCF2-B757-54965590F3C9}"/>
              </a:ext>
            </a:extLst>
          </p:cNvPr>
          <p:cNvSpPr/>
          <p:nvPr/>
        </p:nvSpPr>
        <p:spPr>
          <a:xfrm>
            <a:off x="460408" y="1730946"/>
            <a:ext cx="8229600" cy="3276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 concatenation</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31</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rmAutofit/>
          </a:bodyPr>
          <a:lstStyle/>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Let us begin by defining the three matrices:</a:t>
            </a:r>
          </a:p>
          <a:p>
            <a:pPr marL="0" indent="0" algn="just">
              <a:lnSpc>
                <a:spcPct val="107000"/>
              </a:lnSpc>
              <a:spcBef>
                <a:spcPts val="1050"/>
              </a:spcBef>
              <a:spcAft>
                <a:spcPts val="1050"/>
              </a:spcAft>
              <a:buNone/>
              <a:tabLst>
                <a:tab pos="182563" algn="l"/>
              </a:tabLst>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pt-BR" sz="1600" dirty="0">
                <a:effectLst/>
                <a:latin typeface="Helvetica" panose="020B0604020202020204" pitchFamily="34" charset="0"/>
                <a:ea typeface="Times New Roman" panose="02020603050405020304" pitchFamily="18" charset="0"/>
                <a:cs typeface="Times New Roman" panose="02020603050405020304" pitchFamily="18" charset="0"/>
              </a:rPr>
              <a:t>syms </a:t>
            </a:r>
            <a:r>
              <a:rPr lang="pt-BR" sz="1600" dirty="0">
                <a:solidFill>
                  <a:srgbClr val="A709F5"/>
                </a:solidFill>
                <a:effectLst/>
                <a:latin typeface="Helvetica" panose="020B0604020202020204" pitchFamily="34" charset="0"/>
                <a:ea typeface="Times New Roman" panose="02020603050405020304" pitchFamily="18" charset="0"/>
                <a:cs typeface="Times New Roman" panose="02020603050405020304" pitchFamily="18" charset="0"/>
              </a:rPr>
              <a:t>a11 a12 a13 a14 a21 a22 a23 a24 a31 a32 a33 a34 a41 a42 a43 a44 b11 b12 b13 b14 c11 c12 c21 c22 c31 c32 c41 c42 c51 c52</a:t>
            </a:r>
          </a:p>
          <a:p>
            <a:pPr marL="182563" lvl="1" indent="0">
              <a:lnSpc>
                <a:spcPts val="1400"/>
              </a:lnSpc>
              <a:spcBef>
                <a:spcPts val="700"/>
              </a:spcBef>
              <a:buNone/>
            </a:pPr>
            <a:r>
              <a:rPr lang="pt-BR"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 = [a11 a12 a13 a14;</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lvl="1" indent="0">
              <a:lnSpc>
                <a:spcPts val="1400"/>
              </a:lnSpc>
              <a:buNone/>
            </a:pPr>
            <a:r>
              <a:rPr lang="pt-BR"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a21 a22 a23 a24;</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lvl="1" indent="0">
              <a:lnSpc>
                <a:spcPts val="1400"/>
              </a:lnSpc>
              <a:buNone/>
            </a:pPr>
            <a:r>
              <a:rPr lang="pt-BR"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a31 a32 a33 a34;</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lvl="1" indent="0">
              <a:lnSpc>
                <a:spcPts val="1400"/>
              </a:lnSpc>
              <a:buNone/>
            </a:pPr>
            <a:r>
              <a:rPr lang="pt-BR"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a41 a42 a43 a44];</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lvl="1" indent="0">
              <a:lnSpc>
                <a:spcPts val="1400"/>
              </a:lnSpc>
              <a:buNone/>
            </a:pPr>
            <a:r>
              <a:rPr lang="pt-BR"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 = [b11 b12 b13 b14];</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lvl="1" indent="0">
              <a:lnSpc>
                <a:spcPts val="1400"/>
              </a:lnSpc>
              <a:buNone/>
            </a:pPr>
            <a:r>
              <a:rPr lang="pt-BR"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 = [c11 c12;</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lvl="1" indent="0">
              <a:lnSpc>
                <a:spcPts val="1400"/>
              </a:lnSpc>
              <a:buNone/>
            </a:pPr>
            <a:r>
              <a:rPr lang="pt-BR"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c21 c22;</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lvl="1" indent="0">
              <a:lnSpc>
                <a:spcPts val="1400"/>
              </a:lnSpc>
              <a:buNone/>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c31 c32;</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lvl="1" indent="0">
              <a:lnSpc>
                <a:spcPts val="1400"/>
              </a:lnSpc>
              <a:buNone/>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c41 c42;</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lvl="1" indent="0">
              <a:lnSpc>
                <a:spcPts val="1400"/>
              </a:lnSpc>
              <a:spcAft>
                <a:spcPts val="700"/>
              </a:spcAft>
              <a:buNone/>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c51 c52];</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p:txBody>
      </p:sp>
      <p:pic>
        <p:nvPicPr>
          <p:cNvPr id="3" name="Graphic 2" descr="Chevron arrows with solid fill">
            <a:hlinkClick r:id="rId2" action="ppaction://hlinksldjump"/>
            <a:extLst>
              <a:ext uri="{FF2B5EF4-FFF2-40B4-BE49-F238E27FC236}">
                <a16:creationId xmlns:a16="http://schemas.microsoft.com/office/drawing/2014/main" id="{A05B6A11-C996-E324-731F-24927EED06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719679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CD0925-3556-A037-C26C-9D7C98C54583}"/>
              </a:ext>
            </a:extLst>
          </p:cNvPr>
          <p:cNvSpPr/>
          <p:nvPr/>
        </p:nvSpPr>
        <p:spPr>
          <a:xfrm>
            <a:off x="458802" y="1994031"/>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a:extLst>
              <a:ext uri="{FF2B5EF4-FFF2-40B4-BE49-F238E27FC236}">
                <a16:creationId xmlns:a16="http://schemas.microsoft.com/office/drawing/2014/main" id="{25DC9613-78DC-ED02-058A-A759AE8FDF66}"/>
              </a:ext>
            </a:extLst>
          </p:cNvPr>
          <p:cNvSpPr/>
          <p:nvPr/>
        </p:nvSpPr>
        <p:spPr>
          <a:xfrm>
            <a:off x="476448" y="4900920"/>
            <a:ext cx="8229600" cy="972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 concatenation</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32</a:t>
            </a:fld>
            <a:endParaRPr lang="en-ZA"/>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rmAutofit lnSpcReduction="10000"/>
              </a:bodyPr>
              <a:lstStyle/>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As described above, concatenate matrix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A</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B</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vertically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[A; B]</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then horizontally concatenate that resulting matrix with matrix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C (</a:t>
                </a:r>
                <a:r>
                  <a:rPr lang="en-GB" sz="1600" dirty="0" err="1">
                    <a:effectLst/>
                    <a:latin typeface="Consolas" panose="020B0609020204030204" pitchFamily="49" charset="0"/>
                    <a:ea typeface="Times New Roman" panose="02020603050405020304" pitchFamily="18" charset="0"/>
                    <a:cs typeface="Times New Roman" panose="02020603050405020304" pitchFamily="18" charset="0"/>
                  </a:rPr>
                  <a:t>NewMatrix</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 = [[A; B] C]):</a:t>
                </a: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fr-FR" sz="1700" dirty="0" err="1">
                    <a:effectLst/>
                    <a:latin typeface="Consolas" panose="020B0609020204030204" pitchFamily="49" charset="0"/>
                    <a:ea typeface="Times New Roman" panose="02020603050405020304" pitchFamily="18" charset="0"/>
                    <a:cs typeface="Times New Roman" panose="02020603050405020304" pitchFamily="18" charset="0"/>
                  </a:rPr>
                  <a:t>NewMatrix</a:t>
                </a:r>
                <a:r>
                  <a:rPr lang="fr-FR" sz="1700" dirty="0">
                    <a:effectLst/>
                    <a:latin typeface="Consolas" panose="020B0609020204030204" pitchFamily="49" charset="0"/>
                    <a:ea typeface="Times New Roman" panose="02020603050405020304" pitchFamily="18" charset="0"/>
                    <a:cs typeface="Times New Roman" panose="02020603050405020304" pitchFamily="18" charset="0"/>
                  </a:rPr>
                  <a:t> = [[A; B] C]</a:t>
                </a:r>
                <a:endParaRPr lang="en-ZA" sz="17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tabLst>
                    <a:tab pos="182563" algn="l"/>
                  </a:tabLst>
                </a:pPr>
                <a:r>
                  <a:rPr lang="fr-FR" sz="17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fr-FR" sz="1700" dirty="0" err="1">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NewMatrix</a:t>
                </a:r>
                <a:r>
                  <a:rPr lang="fr-FR" sz="17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 = </a:t>
                </a:r>
                <a14:m>
                  <m:oMath xmlns:m="http://schemas.openxmlformats.org/officeDocument/2006/math">
                    <m:d>
                      <m:dPr>
                        <m:ctrlPr>
                          <a:rPr lang="en-ZA" sz="1700" b="0" i="1" smtClean="0">
                            <a:solidFill>
                              <a:srgbClr val="404040"/>
                            </a:solidFill>
                            <a:effectLst/>
                            <a:latin typeface="Cambria Math" panose="02040503050406030204" pitchFamily="18" charset="0"/>
                            <a:cs typeface="Times New Roman" panose="02020603050405020304" pitchFamily="18" charset="0"/>
                          </a:rPr>
                        </m:ctrlPr>
                      </m:dPr>
                      <m:e>
                        <m:m>
                          <m:mPr>
                            <m:mcs>
                              <m:mc>
                                <m:mcPr>
                                  <m:count m:val="6"/>
                                  <m:mcJc m:val="center"/>
                                </m:mcPr>
                              </m:mc>
                            </m:mcs>
                            <m:ctrlPr>
                              <a:rPr lang="en-ZA" sz="1700" i="1" smtClean="0">
                                <a:solidFill>
                                  <a:srgbClr val="404040"/>
                                </a:solidFill>
                                <a:latin typeface="Cambria Math" panose="02040503050406030204" pitchFamily="18" charset="0"/>
                                <a:cs typeface="Times New Roman" panose="02020603050405020304" pitchFamily="18" charset="0"/>
                              </a:rPr>
                            </m:ctrlPr>
                          </m:mPr>
                          <m:mr>
                            <m:e>
                              <m:sSub>
                                <m:sSubPr>
                                  <m:ctrlPr>
                                    <a:rPr lang="en-ZA" sz="1700" i="1" smtClean="0">
                                      <a:solidFill>
                                        <a:srgbClr val="404040"/>
                                      </a:solidFill>
                                      <a:latin typeface="Cambria Math" panose="02040503050406030204" pitchFamily="18" charset="0"/>
                                      <a:cs typeface="Times New Roman" panose="02020603050405020304" pitchFamily="18" charset="0"/>
                                    </a:rPr>
                                  </m:ctrlPr>
                                </m:sSubPr>
                                <m:e>
                                  <m:r>
                                    <a:rPr lang="en-ZA" sz="1700" b="0" i="1" smtClean="0">
                                      <a:solidFill>
                                        <a:srgbClr val="404040"/>
                                      </a:solidFill>
                                      <a:latin typeface="Cambria Math" panose="02040503050406030204" pitchFamily="18" charset="0"/>
                                      <a:cs typeface="Times New Roman" panose="02020603050405020304" pitchFamily="18" charset="0"/>
                                    </a:rPr>
                                    <m:t>𝑎</m:t>
                                  </m:r>
                                </m:e>
                                <m:sub>
                                  <m:r>
                                    <a:rPr lang="en-ZA" sz="1700" b="0" i="1" smtClean="0">
                                      <a:solidFill>
                                        <a:srgbClr val="404040"/>
                                      </a:solidFill>
                                      <a:latin typeface="Cambria Math" panose="02040503050406030204" pitchFamily="18" charset="0"/>
                                      <a:cs typeface="Times New Roman" panose="02020603050405020304" pitchFamily="18" charset="0"/>
                                    </a:rPr>
                                    <m:t>11</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i="1">
                                      <a:solidFill>
                                        <a:srgbClr val="404040"/>
                                      </a:solidFill>
                                      <a:latin typeface="Cambria Math" panose="02040503050406030204" pitchFamily="18" charset="0"/>
                                      <a:cs typeface="Times New Roman" panose="02020603050405020304" pitchFamily="18" charset="0"/>
                                    </a:rPr>
                                    <m:t>1</m:t>
                                  </m:r>
                                  <m:r>
                                    <a:rPr lang="en-ZA" sz="1700" b="0" i="1" smtClean="0">
                                      <a:solidFill>
                                        <a:srgbClr val="404040"/>
                                      </a:solidFill>
                                      <a:latin typeface="Cambria Math" panose="02040503050406030204" pitchFamily="18" charset="0"/>
                                      <a:cs typeface="Times New Roman" panose="02020603050405020304" pitchFamily="18" charset="0"/>
                                    </a:rPr>
                                    <m:t>2</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i="1">
                                      <a:solidFill>
                                        <a:srgbClr val="404040"/>
                                      </a:solidFill>
                                      <a:latin typeface="Cambria Math" panose="02040503050406030204" pitchFamily="18" charset="0"/>
                                      <a:cs typeface="Times New Roman" panose="02020603050405020304" pitchFamily="18" charset="0"/>
                                    </a:rPr>
                                    <m:t>1</m:t>
                                  </m:r>
                                  <m:r>
                                    <a:rPr lang="en-ZA" sz="1700" b="0" i="1" smtClean="0">
                                      <a:solidFill>
                                        <a:srgbClr val="404040"/>
                                      </a:solidFill>
                                      <a:latin typeface="Cambria Math" panose="02040503050406030204" pitchFamily="18" charset="0"/>
                                      <a:cs typeface="Times New Roman" panose="02020603050405020304" pitchFamily="18" charset="0"/>
                                    </a:rPr>
                                    <m:t>3</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i="1">
                                      <a:solidFill>
                                        <a:srgbClr val="404040"/>
                                      </a:solidFill>
                                      <a:latin typeface="Cambria Math" panose="02040503050406030204" pitchFamily="18" charset="0"/>
                                      <a:cs typeface="Times New Roman" panose="02020603050405020304" pitchFamily="18" charset="0"/>
                                    </a:rPr>
                                    <m:t>1</m:t>
                                  </m:r>
                                  <m:r>
                                    <a:rPr lang="en-ZA" sz="1700" b="0" i="1" smtClean="0">
                                      <a:solidFill>
                                        <a:srgbClr val="404040"/>
                                      </a:solidFill>
                                      <a:latin typeface="Cambria Math" panose="02040503050406030204" pitchFamily="18" charset="0"/>
                                      <a:cs typeface="Times New Roman" panose="02020603050405020304" pitchFamily="18" charset="0"/>
                                    </a:rPr>
                                    <m:t>4</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b="0" i="1" smtClean="0">
                                      <a:solidFill>
                                        <a:srgbClr val="404040"/>
                                      </a:solidFill>
                                      <a:latin typeface="Cambria Math" panose="02040503050406030204" pitchFamily="18" charset="0"/>
                                      <a:cs typeface="Times New Roman" panose="02020603050405020304" pitchFamily="18" charset="0"/>
                                    </a:rPr>
                                    <m:t>𝑐</m:t>
                                  </m:r>
                                </m:e>
                                <m:sub>
                                  <m:r>
                                    <a:rPr lang="en-ZA" sz="1700" i="1">
                                      <a:solidFill>
                                        <a:srgbClr val="404040"/>
                                      </a:solidFill>
                                      <a:latin typeface="Cambria Math" panose="02040503050406030204" pitchFamily="18" charset="0"/>
                                      <a:cs typeface="Times New Roman" panose="02020603050405020304" pitchFamily="18" charset="0"/>
                                    </a:rPr>
                                    <m:t>11</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𝑐</m:t>
                                  </m:r>
                                </m:e>
                                <m:sub>
                                  <m:r>
                                    <a:rPr lang="en-ZA" sz="1700" i="1">
                                      <a:solidFill>
                                        <a:srgbClr val="404040"/>
                                      </a:solidFill>
                                      <a:latin typeface="Cambria Math" panose="02040503050406030204" pitchFamily="18" charset="0"/>
                                      <a:cs typeface="Times New Roman" panose="02020603050405020304" pitchFamily="18" charset="0"/>
                                    </a:rPr>
                                    <m:t>1</m:t>
                                  </m:r>
                                  <m:r>
                                    <a:rPr lang="en-ZA" sz="1700" b="0" i="1" smtClean="0">
                                      <a:solidFill>
                                        <a:srgbClr val="404040"/>
                                      </a:solidFill>
                                      <a:latin typeface="Cambria Math" panose="02040503050406030204" pitchFamily="18" charset="0"/>
                                      <a:cs typeface="Times New Roman" panose="02020603050405020304" pitchFamily="18" charset="0"/>
                                    </a:rPr>
                                    <m:t>2</m:t>
                                  </m:r>
                                </m:sub>
                              </m:sSub>
                            </m:e>
                          </m:mr>
                          <m:mr>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b="0" i="1" smtClean="0">
                                      <a:solidFill>
                                        <a:srgbClr val="404040"/>
                                      </a:solidFill>
                                      <a:latin typeface="Cambria Math" panose="02040503050406030204" pitchFamily="18" charset="0"/>
                                      <a:cs typeface="Times New Roman" panose="02020603050405020304" pitchFamily="18" charset="0"/>
                                    </a:rPr>
                                    <m:t>2</m:t>
                                  </m:r>
                                  <m:r>
                                    <a:rPr lang="en-ZA" sz="1700" i="1">
                                      <a:solidFill>
                                        <a:srgbClr val="404040"/>
                                      </a:solidFill>
                                      <a:latin typeface="Cambria Math" panose="02040503050406030204" pitchFamily="18" charset="0"/>
                                      <a:cs typeface="Times New Roman" panose="02020603050405020304" pitchFamily="18" charset="0"/>
                                    </a:rPr>
                                    <m:t>1</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b="0" i="1" smtClean="0">
                                      <a:solidFill>
                                        <a:srgbClr val="404040"/>
                                      </a:solidFill>
                                      <a:latin typeface="Cambria Math" panose="02040503050406030204" pitchFamily="18" charset="0"/>
                                      <a:cs typeface="Times New Roman" panose="02020603050405020304" pitchFamily="18" charset="0"/>
                                    </a:rPr>
                                    <m:t>2</m:t>
                                  </m:r>
                                  <m:r>
                                    <a:rPr lang="en-ZA" sz="1700" i="1">
                                      <a:solidFill>
                                        <a:srgbClr val="404040"/>
                                      </a:solidFill>
                                      <a:latin typeface="Cambria Math" panose="02040503050406030204" pitchFamily="18" charset="0"/>
                                      <a:cs typeface="Times New Roman" panose="02020603050405020304" pitchFamily="18" charset="0"/>
                                    </a:rPr>
                                    <m:t>2</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b="0" i="1" smtClean="0">
                                      <a:solidFill>
                                        <a:srgbClr val="404040"/>
                                      </a:solidFill>
                                      <a:latin typeface="Cambria Math" panose="02040503050406030204" pitchFamily="18" charset="0"/>
                                      <a:cs typeface="Times New Roman" panose="02020603050405020304" pitchFamily="18" charset="0"/>
                                    </a:rPr>
                                    <m:t>2</m:t>
                                  </m:r>
                                  <m:r>
                                    <a:rPr lang="en-ZA" sz="1700" i="1">
                                      <a:solidFill>
                                        <a:srgbClr val="404040"/>
                                      </a:solidFill>
                                      <a:latin typeface="Cambria Math" panose="02040503050406030204" pitchFamily="18" charset="0"/>
                                      <a:cs typeface="Times New Roman" panose="02020603050405020304" pitchFamily="18" charset="0"/>
                                    </a:rPr>
                                    <m:t>3</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b="0" i="1" smtClean="0">
                                      <a:solidFill>
                                        <a:srgbClr val="404040"/>
                                      </a:solidFill>
                                      <a:latin typeface="Cambria Math" panose="02040503050406030204" pitchFamily="18" charset="0"/>
                                      <a:cs typeface="Times New Roman" panose="02020603050405020304" pitchFamily="18" charset="0"/>
                                    </a:rPr>
                                    <m:t>2</m:t>
                                  </m:r>
                                  <m:r>
                                    <a:rPr lang="en-ZA" sz="1700" i="1">
                                      <a:solidFill>
                                        <a:srgbClr val="404040"/>
                                      </a:solidFill>
                                      <a:latin typeface="Cambria Math" panose="02040503050406030204" pitchFamily="18" charset="0"/>
                                      <a:cs typeface="Times New Roman" panose="02020603050405020304" pitchFamily="18" charset="0"/>
                                    </a:rPr>
                                    <m:t>4</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𝑐</m:t>
                                  </m:r>
                                </m:e>
                                <m:sub>
                                  <m:r>
                                    <a:rPr lang="en-ZA" sz="1700" b="0" i="1" smtClean="0">
                                      <a:solidFill>
                                        <a:srgbClr val="404040"/>
                                      </a:solidFill>
                                      <a:latin typeface="Cambria Math" panose="02040503050406030204" pitchFamily="18" charset="0"/>
                                      <a:cs typeface="Times New Roman" panose="02020603050405020304" pitchFamily="18" charset="0"/>
                                    </a:rPr>
                                    <m:t>2</m:t>
                                  </m:r>
                                  <m:r>
                                    <a:rPr lang="en-ZA" sz="1700" i="1">
                                      <a:solidFill>
                                        <a:srgbClr val="404040"/>
                                      </a:solidFill>
                                      <a:latin typeface="Cambria Math" panose="02040503050406030204" pitchFamily="18" charset="0"/>
                                      <a:cs typeface="Times New Roman" panose="02020603050405020304" pitchFamily="18" charset="0"/>
                                    </a:rPr>
                                    <m:t>1</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𝑐</m:t>
                                  </m:r>
                                </m:e>
                                <m:sub>
                                  <m:r>
                                    <a:rPr lang="en-ZA" sz="1700" b="0" i="1" smtClean="0">
                                      <a:solidFill>
                                        <a:srgbClr val="404040"/>
                                      </a:solidFill>
                                      <a:latin typeface="Cambria Math" panose="02040503050406030204" pitchFamily="18" charset="0"/>
                                      <a:cs typeface="Times New Roman" panose="02020603050405020304" pitchFamily="18" charset="0"/>
                                    </a:rPr>
                                    <m:t>2</m:t>
                                  </m:r>
                                  <m:r>
                                    <a:rPr lang="en-ZA" sz="1700" i="1">
                                      <a:solidFill>
                                        <a:srgbClr val="404040"/>
                                      </a:solidFill>
                                      <a:latin typeface="Cambria Math" panose="02040503050406030204" pitchFamily="18" charset="0"/>
                                      <a:cs typeface="Times New Roman" panose="02020603050405020304" pitchFamily="18" charset="0"/>
                                    </a:rPr>
                                    <m:t>2</m:t>
                                  </m:r>
                                </m:sub>
                              </m:sSub>
                            </m:e>
                          </m:mr>
                          <m:mr>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b="0" i="1" smtClean="0">
                                      <a:solidFill>
                                        <a:srgbClr val="404040"/>
                                      </a:solidFill>
                                      <a:latin typeface="Cambria Math" panose="02040503050406030204" pitchFamily="18" charset="0"/>
                                      <a:cs typeface="Times New Roman" panose="02020603050405020304" pitchFamily="18" charset="0"/>
                                    </a:rPr>
                                    <m:t>3</m:t>
                                  </m:r>
                                  <m:r>
                                    <a:rPr lang="en-ZA" sz="1700" i="1">
                                      <a:solidFill>
                                        <a:srgbClr val="404040"/>
                                      </a:solidFill>
                                      <a:latin typeface="Cambria Math" panose="02040503050406030204" pitchFamily="18" charset="0"/>
                                      <a:cs typeface="Times New Roman" panose="02020603050405020304" pitchFamily="18" charset="0"/>
                                    </a:rPr>
                                    <m:t>1</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b="0" i="1" smtClean="0">
                                      <a:solidFill>
                                        <a:srgbClr val="404040"/>
                                      </a:solidFill>
                                      <a:latin typeface="Cambria Math" panose="02040503050406030204" pitchFamily="18" charset="0"/>
                                      <a:cs typeface="Times New Roman" panose="02020603050405020304" pitchFamily="18" charset="0"/>
                                    </a:rPr>
                                    <m:t>3</m:t>
                                  </m:r>
                                  <m:r>
                                    <a:rPr lang="en-ZA" sz="1700" i="1">
                                      <a:solidFill>
                                        <a:srgbClr val="404040"/>
                                      </a:solidFill>
                                      <a:latin typeface="Cambria Math" panose="02040503050406030204" pitchFamily="18" charset="0"/>
                                      <a:cs typeface="Times New Roman" panose="02020603050405020304" pitchFamily="18" charset="0"/>
                                    </a:rPr>
                                    <m:t>2</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b="0" i="1" smtClean="0">
                                      <a:solidFill>
                                        <a:srgbClr val="404040"/>
                                      </a:solidFill>
                                      <a:latin typeface="Cambria Math" panose="02040503050406030204" pitchFamily="18" charset="0"/>
                                      <a:cs typeface="Times New Roman" panose="02020603050405020304" pitchFamily="18" charset="0"/>
                                    </a:rPr>
                                    <m:t>3</m:t>
                                  </m:r>
                                  <m:r>
                                    <a:rPr lang="en-ZA" sz="1700" i="1">
                                      <a:solidFill>
                                        <a:srgbClr val="404040"/>
                                      </a:solidFill>
                                      <a:latin typeface="Cambria Math" panose="02040503050406030204" pitchFamily="18" charset="0"/>
                                      <a:cs typeface="Times New Roman" panose="02020603050405020304" pitchFamily="18" charset="0"/>
                                    </a:rPr>
                                    <m:t>3</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b="0" i="1" smtClean="0">
                                      <a:solidFill>
                                        <a:srgbClr val="404040"/>
                                      </a:solidFill>
                                      <a:latin typeface="Cambria Math" panose="02040503050406030204" pitchFamily="18" charset="0"/>
                                      <a:cs typeface="Times New Roman" panose="02020603050405020304" pitchFamily="18" charset="0"/>
                                    </a:rPr>
                                    <m:t>3</m:t>
                                  </m:r>
                                  <m:r>
                                    <a:rPr lang="en-ZA" sz="1700" i="1">
                                      <a:solidFill>
                                        <a:srgbClr val="404040"/>
                                      </a:solidFill>
                                      <a:latin typeface="Cambria Math" panose="02040503050406030204" pitchFamily="18" charset="0"/>
                                      <a:cs typeface="Times New Roman" panose="02020603050405020304" pitchFamily="18" charset="0"/>
                                    </a:rPr>
                                    <m:t>4</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𝑐</m:t>
                                  </m:r>
                                </m:e>
                                <m:sub>
                                  <m:r>
                                    <a:rPr lang="en-ZA" sz="1700" b="0" i="1" smtClean="0">
                                      <a:solidFill>
                                        <a:srgbClr val="404040"/>
                                      </a:solidFill>
                                      <a:latin typeface="Cambria Math" panose="02040503050406030204" pitchFamily="18" charset="0"/>
                                      <a:cs typeface="Times New Roman" panose="02020603050405020304" pitchFamily="18" charset="0"/>
                                    </a:rPr>
                                    <m:t>3</m:t>
                                  </m:r>
                                  <m:r>
                                    <a:rPr lang="en-ZA" sz="1700" i="1">
                                      <a:solidFill>
                                        <a:srgbClr val="404040"/>
                                      </a:solidFill>
                                      <a:latin typeface="Cambria Math" panose="02040503050406030204" pitchFamily="18" charset="0"/>
                                      <a:cs typeface="Times New Roman" panose="02020603050405020304" pitchFamily="18" charset="0"/>
                                    </a:rPr>
                                    <m:t>1</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smtClean="0">
                                      <a:solidFill>
                                        <a:srgbClr val="404040"/>
                                      </a:solidFill>
                                      <a:latin typeface="Cambria Math" panose="02040503050406030204" pitchFamily="18" charset="0"/>
                                      <a:cs typeface="Times New Roman" panose="02020603050405020304" pitchFamily="18" charset="0"/>
                                    </a:rPr>
                                    <m:t>𝑐</m:t>
                                  </m:r>
                                </m:e>
                                <m:sub>
                                  <m:r>
                                    <a:rPr lang="en-ZA" sz="1700" b="0" i="1" smtClean="0">
                                      <a:solidFill>
                                        <a:srgbClr val="404040"/>
                                      </a:solidFill>
                                      <a:latin typeface="Cambria Math" panose="02040503050406030204" pitchFamily="18" charset="0"/>
                                      <a:cs typeface="Times New Roman" panose="02020603050405020304" pitchFamily="18" charset="0"/>
                                    </a:rPr>
                                    <m:t>3</m:t>
                                  </m:r>
                                  <m:r>
                                    <a:rPr lang="en-ZA" sz="1700" i="1">
                                      <a:solidFill>
                                        <a:srgbClr val="404040"/>
                                      </a:solidFill>
                                      <a:latin typeface="Cambria Math" panose="02040503050406030204" pitchFamily="18" charset="0"/>
                                      <a:cs typeface="Times New Roman" panose="02020603050405020304" pitchFamily="18" charset="0"/>
                                    </a:rPr>
                                    <m:t>2</m:t>
                                  </m:r>
                                </m:sub>
                              </m:sSub>
                            </m:e>
                          </m:mr>
                          <m:mr>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b="0" i="1" smtClean="0">
                                      <a:solidFill>
                                        <a:srgbClr val="404040"/>
                                      </a:solidFill>
                                      <a:latin typeface="Cambria Math" panose="02040503050406030204" pitchFamily="18" charset="0"/>
                                      <a:cs typeface="Times New Roman" panose="02020603050405020304" pitchFamily="18" charset="0"/>
                                    </a:rPr>
                                    <m:t>4</m:t>
                                  </m:r>
                                  <m:r>
                                    <a:rPr lang="en-ZA" sz="1700" i="1">
                                      <a:solidFill>
                                        <a:srgbClr val="404040"/>
                                      </a:solidFill>
                                      <a:latin typeface="Cambria Math" panose="02040503050406030204" pitchFamily="18" charset="0"/>
                                      <a:cs typeface="Times New Roman" panose="02020603050405020304" pitchFamily="18" charset="0"/>
                                    </a:rPr>
                                    <m:t>1</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b="0" i="1" smtClean="0">
                                      <a:solidFill>
                                        <a:srgbClr val="404040"/>
                                      </a:solidFill>
                                      <a:latin typeface="Cambria Math" panose="02040503050406030204" pitchFamily="18" charset="0"/>
                                      <a:cs typeface="Times New Roman" panose="02020603050405020304" pitchFamily="18" charset="0"/>
                                    </a:rPr>
                                    <m:t>4</m:t>
                                  </m:r>
                                  <m:r>
                                    <a:rPr lang="en-ZA" sz="1700" i="1">
                                      <a:solidFill>
                                        <a:srgbClr val="404040"/>
                                      </a:solidFill>
                                      <a:latin typeface="Cambria Math" panose="02040503050406030204" pitchFamily="18" charset="0"/>
                                      <a:cs typeface="Times New Roman" panose="02020603050405020304" pitchFamily="18" charset="0"/>
                                    </a:rPr>
                                    <m:t>2</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b="0" i="1" smtClean="0">
                                      <a:solidFill>
                                        <a:srgbClr val="404040"/>
                                      </a:solidFill>
                                      <a:latin typeface="Cambria Math" panose="02040503050406030204" pitchFamily="18" charset="0"/>
                                      <a:cs typeface="Times New Roman" panose="02020603050405020304" pitchFamily="18" charset="0"/>
                                    </a:rPr>
                                    <m:t>4</m:t>
                                  </m:r>
                                  <m:r>
                                    <a:rPr lang="en-ZA" sz="1700" i="1">
                                      <a:solidFill>
                                        <a:srgbClr val="404040"/>
                                      </a:solidFill>
                                      <a:latin typeface="Cambria Math" panose="02040503050406030204" pitchFamily="18" charset="0"/>
                                      <a:cs typeface="Times New Roman" panose="02020603050405020304" pitchFamily="18" charset="0"/>
                                    </a:rPr>
                                    <m:t>3</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𝑎</m:t>
                                  </m:r>
                                </m:e>
                                <m:sub>
                                  <m:r>
                                    <a:rPr lang="en-ZA" sz="1700" b="0" i="1" smtClean="0">
                                      <a:solidFill>
                                        <a:srgbClr val="404040"/>
                                      </a:solidFill>
                                      <a:latin typeface="Cambria Math" panose="02040503050406030204" pitchFamily="18" charset="0"/>
                                      <a:cs typeface="Times New Roman" panose="02020603050405020304" pitchFamily="18" charset="0"/>
                                    </a:rPr>
                                    <m:t>4</m:t>
                                  </m:r>
                                  <m:r>
                                    <a:rPr lang="en-ZA" sz="1700" i="1">
                                      <a:solidFill>
                                        <a:srgbClr val="404040"/>
                                      </a:solidFill>
                                      <a:latin typeface="Cambria Math" panose="02040503050406030204" pitchFamily="18" charset="0"/>
                                      <a:cs typeface="Times New Roman" panose="02020603050405020304" pitchFamily="18" charset="0"/>
                                    </a:rPr>
                                    <m:t>4</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𝑐</m:t>
                                  </m:r>
                                </m:e>
                                <m:sub>
                                  <m:r>
                                    <a:rPr lang="en-ZA" sz="1700" b="0" i="1" smtClean="0">
                                      <a:solidFill>
                                        <a:srgbClr val="404040"/>
                                      </a:solidFill>
                                      <a:latin typeface="Cambria Math" panose="02040503050406030204" pitchFamily="18" charset="0"/>
                                      <a:cs typeface="Times New Roman" panose="02020603050405020304" pitchFamily="18" charset="0"/>
                                    </a:rPr>
                                    <m:t>4</m:t>
                                  </m:r>
                                  <m:r>
                                    <a:rPr lang="en-ZA" sz="1700" i="1">
                                      <a:solidFill>
                                        <a:srgbClr val="404040"/>
                                      </a:solidFill>
                                      <a:latin typeface="Cambria Math" panose="02040503050406030204" pitchFamily="18" charset="0"/>
                                      <a:cs typeface="Times New Roman" panose="02020603050405020304" pitchFamily="18" charset="0"/>
                                    </a:rPr>
                                    <m:t>1</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𝑐</m:t>
                                  </m:r>
                                </m:e>
                                <m:sub>
                                  <m:r>
                                    <a:rPr lang="en-ZA" sz="1700" b="0" i="1" smtClean="0">
                                      <a:solidFill>
                                        <a:srgbClr val="404040"/>
                                      </a:solidFill>
                                      <a:latin typeface="Cambria Math" panose="02040503050406030204" pitchFamily="18" charset="0"/>
                                      <a:cs typeface="Times New Roman" panose="02020603050405020304" pitchFamily="18" charset="0"/>
                                    </a:rPr>
                                    <m:t>4</m:t>
                                  </m:r>
                                  <m:r>
                                    <a:rPr lang="en-ZA" sz="1700" i="1">
                                      <a:solidFill>
                                        <a:srgbClr val="404040"/>
                                      </a:solidFill>
                                      <a:latin typeface="Cambria Math" panose="02040503050406030204" pitchFamily="18" charset="0"/>
                                      <a:cs typeface="Times New Roman" panose="02020603050405020304" pitchFamily="18" charset="0"/>
                                    </a:rPr>
                                    <m:t>2</m:t>
                                  </m:r>
                                </m:sub>
                              </m:sSub>
                            </m:e>
                          </m:mr>
                          <m:mr>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b="0" i="1" smtClean="0">
                                      <a:solidFill>
                                        <a:srgbClr val="404040"/>
                                      </a:solidFill>
                                      <a:latin typeface="Cambria Math" panose="02040503050406030204" pitchFamily="18" charset="0"/>
                                      <a:cs typeface="Times New Roman" panose="02020603050405020304" pitchFamily="18" charset="0"/>
                                    </a:rPr>
                                    <m:t>𝑏</m:t>
                                  </m:r>
                                </m:e>
                                <m:sub>
                                  <m:r>
                                    <a:rPr lang="en-ZA" sz="1700" b="0" i="1" smtClean="0">
                                      <a:solidFill>
                                        <a:srgbClr val="404040"/>
                                      </a:solidFill>
                                      <a:latin typeface="Cambria Math" panose="02040503050406030204" pitchFamily="18" charset="0"/>
                                      <a:cs typeface="Times New Roman" panose="02020603050405020304" pitchFamily="18" charset="0"/>
                                    </a:rPr>
                                    <m:t>1</m:t>
                                  </m:r>
                                  <m:r>
                                    <a:rPr lang="en-ZA" sz="1700" i="1">
                                      <a:solidFill>
                                        <a:srgbClr val="404040"/>
                                      </a:solidFill>
                                      <a:latin typeface="Cambria Math" panose="02040503050406030204" pitchFamily="18" charset="0"/>
                                      <a:cs typeface="Times New Roman" panose="02020603050405020304" pitchFamily="18" charset="0"/>
                                    </a:rPr>
                                    <m:t>1</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b="0" i="1" smtClean="0">
                                      <a:solidFill>
                                        <a:srgbClr val="404040"/>
                                      </a:solidFill>
                                      <a:latin typeface="Cambria Math" panose="02040503050406030204" pitchFamily="18" charset="0"/>
                                      <a:cs typeface="Times New Roman" panose="02020603050405020304" pitchFamily="18" charset="0"/>
                                    </a:rPr>
                                    <m:t>𝑏</m:t>
                                  </m:r>
                                </m:e>
                                <m:sub>
                                  <m:r>
                                    <a:rPr lang="en-ZA" sz="1700" i="1">
                                      <a:solidFill>
                                        <a:srgbClr val="404040"/>
                                      </a:solidFill>
                                      <a:latin typeface="Cambria Math" panose="02040503050406030204" pitchFamily="18" charset="0"/>
                                      <a:cs typeface="Times New Roman" panose="02020603050405020304" pitchFamily="18" charset="0"/>
                                    </a:rPr>
                                    <m:t>12</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b="0" i="1" smtClean="0">
                                      <a:solidFill>
                                        <a:srgbClr val="404040"/>
                                      </a:solidFill>
                                      <a:latin typeface="Cambria Math" panose="02040503050406030204" pitchFamily="18" charset="0"/>
                                      <a:cs typeface="Times New Roman" panose="02020603050405020304" pitchFamily="18" charset="0"/>
                                    </a:rPr>
                                    <m:t>𝑏</m:t>
                                  </m:r>
                                </m:e>
                                <m:sub>
                                  <m:r>
                                    <a:rPr lang="en-ZA" sz="1700" i="1">
                                      <a:solidFill>
                                        <a:srgbClr val="404040"/>
                                      </a:solidFill>
                                      <a:latin typeface="Cambria Math" panose="02040503050406030204" pitchFamily="18" charset="0"/>
                                      <a:cs typeface="Times New Roman" panose="02020603050405020304" pitchFamily="18" charset="0"/>
                                    </a:rPr>
                                    <m:t>13</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b="0" i="1" smtClean="0">
                                      <a:solidFill>
                                        <a:srgbClr val="404040"/>
                                      </a:solidFill>
                                      <a:latin typeface="Cambria Math" panose="02040503050406030204" pitchFamily="18" charset="0"/>
                                      <a:cs typeface="Times New Roman" panose="02020603050405020304" pitchFamily="18" charset="0"/>
                                    </a:rPr>
                                    <m:t>𝑏</m:t>
                                  </m:r>
                                </m:e>
                                <m:sub>
                                  <m:r>
                                    <a:rPr lang="en-ZA" sz="1700" i="1">
                                      <a:solidFill>
                                        <a:srgbClr val="404040"/>
                                      </a:solidFill>
                                      <a:latin typeface="Cambria Math" panose="02040503050406030204" pitchFamily="18" charset="0"/>
                                      <a:cs typeface="Times New Roman" panose="02020603050405020304" pitchFamily="18" charset="0"/>
                                    </a:rPr>
                                    <m:t>14</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𝑐</m:t>
                                  </m:r>
                                </m:e>
                                <m:sub>
                                  <m:r>
                                    <a:rPr lang="en-ZA" sz="1700" b="0" i="1" smtClean="0">
                                      <a:solidFill>
                                        <a:srgbClr val="404040"/>
                                      </a:solidFill>
                                      <a:latin typeface="Cambria Math" panose="02040503050406030204" pitchFamily="18" charset="0"/>
                                      <a:cs typeface="Times New Roman" panose="02020603050405020304" pitchFamily="18" charset="0"/>
                                    </a:rPr>
                                    <m:t>5</m:t>
                                  </m:r>
                                  <m:r>
                                    <a:rPr lang="en-ZA" sz="1700" i="1">
                                      <a:solidFill>
                                        <a:srgbClr val="404040"/>
                                      </a:solidFill>
                                      <a:latin typeface="Cambria Math" panose="02040503050406030204" pitchFamily="18" charset="0"/>
                                      <a:cs typeface="Times New Roman" panose="02020603050405020304" pitchFamily="18" charset="0"/>
                                    </a:rPr>
                                    <m:t>1</m:t>
                                  </m:r>
                                </m:sub>
                              </m:sSub>
                            </m:e>
                            <m:e>
                              <m:sSub>
                                <m:sSubPr>
                                  <m:ctrlPr>
                                    <a:rPr lang="en-ZA" sz="1700" i="1">
                                      <a:solidFill>
                                        <a:srgbClr val="404040"/>
                                      </a:solidFill>
                                      <a:latin typeface="Cambria Math" panose="02040503050406030204" pitchFamily="18" charset="0"/>
                                      <a:cs typeface="Times New Roman" panose="02020603050405020304" pitchFamily="18" charset="0"/>
                                    </a:rPr>
                                  </m:ctrlPr>
                                </m:sSubPr>
                                <m:e>
                                  <m:r>
                                    <a:rPr lang="en-ZA" sz="1700" i="1">
                                      <a:solidFill>
                                        <a:srgbClr val="404040"/>
                                      </a:solidFill>
                                      <a:latin typeface="Cambria Math" panose="02040503050406030204" pitchFamily="18" charset="0"/>
                                      <a:cs typeface="Times New Roman" panose="02020603050405020304" pitchFamily="18" charset="0"/>
                                    </a:rPr>
                                    <m:t>𝑐</m:t>
                                  </m:r>
                                </m:e>
                                <m:sub>
                                  <m:r>
                                    <a:rPr lang="en-ZA" sz="1700" b="0" i="1" smtClean="0">
                                      <a:solidFill>
                                        <a:srgbClr val="404040"/>
                                      </a:solidFill>
                                      <a:latin typeface="Cambria Math" panose="02040503050406030204" pitchFamily="18" charset="0"/>
                                      <a:cs typeface="Times New Roman" panose="02020603050405020304" pitchFamily="18" charset="0"/>
                                    </a:rPr>
                                    <m:t>5</m:t>
                                  </m:r>
                                  <m:r>
                                    <a:rPr lang="en-ZA" sz="1700" i="1">
                                      <a:solidFill>
                                        <a:srgbClr val="404040"/>
                                      </a:solidFill>
                                      <a:latin typeface="Cambria Math" panose="02040503050406030204" pitchFamily="18" charset="0"/>
                                      <a:cs typeface="Times New Roman" panose="02020603050405020304" pitchFamily="18" charset="0"/>
                                    </a:rPr>
                                    <m:t>2</m:t>
                                  </m:r>
                                </m:sub>
                              </m:sSub>
                            </m:e>
                          </m:mr>
                        </m:m>
                      </m:e>
                    </m:d>
                  </m:oMath>
                </a14:m>
                <a:r>
                  <a:rPr lang="en-GB" sz="17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p>
              <a:p>
                <a:pPr marL="0" indent="0" algn="just">
                  <a:lnSpc>
                    <a:spcPct val="107000"/>
                  </a:lnSpc>
                  <a:spcBef>
                    <a:spcPts val="1050"/>
                  </a:spcBef>
                  <a:spcAft>
                    <a:spcPts val="1050"/>
                  </a:spcAft>
                  <a:buNone/>
                  <a:tabLst>
                    <a:tab pos="182563" algn="l"/>
                    <a:tab pos="539750" algn="l"/>
                  </a:tabLst>
                </a:pPr>
                <a:r>
                  <a:rPr lang="en-GB" sz="1700" dirty="0">
                    <a:effectLst/>
                    <a:latin typeface="Helvetica" panose="020B0604020202020204" pitchFamily="34" charset="0"/>
                    <a:ea typeface="Times New Roman" panose="02020603050405020304" pitchFamily="18" charset="0"/>
                    <a:cs typeface="Times New Roman" panose="02020603050405020304" pitchFamily="18" charset="0"/>
                  </a:rPr>
                  <a:t>          Now you try! Create a matrix array, </a:t>
                </a:r>
                <a:r>
                  <a:rPr lang="en-GB" sz="1700" dirty="0">
                    <a:effectLst/>
                    <a:latin typeface="Consolas" panose="020B0609020204030204" pitchFamily="49" charset="0"/>
                    <a:ea typeface="Times New Roman" panose="02020603050405020304" pitchFamily="18" charset="0"/>
                    <a:cs typeface="Times New Roman" panose="02020603050405020304" pitchFamily="18" charset="0"/>
                  </a:rPr>
                  <a:t>A</a:t>
                </a:r>
                <a:r>
                  <a:rPr lang="en-GB" sz="1700" dirty="0">
                    <a:effectLst/>
                    <a:latin typeface="Helvetica" panose="020B0604020202020204" pitchFamily="34" charset="0"/>
                    <a:ea typeface="Times New Roman" panose="02020603050405020304" pitchFamily="18" charset="0"/>
                    <a:cs typeface="Times New Roman" panose="02020603050405020304" pitchFamily="18" charset="0"/>
                  </a:rPr>
                  <a:t>, with element values </a:t>
                </a:r>
                <a:r>
                  <a:rPr lang="en-GB" sz="1700" dirty="0">
                    <a:effectLst/>
                    <a:latin typeface="Consolas" panose="020B0609020204030204" pitchFamily="49" charset="0"/>
                    <a:ea typeface="Times New Roman" panose="02020603050405020304" pitchFamily="18" charset="0"/>
                    <a:cs typeface="Times New Roman" panose="02020603050405020304" pitchFamily="18" charset="0"/>
                  </a:rPr>
                  <a:t>1</a:t>
                </a:r>
                <a:r>
                  <a:rPr lang="en-GB" sz="17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GB" sz="1700" dirty="0">
                    <a:effectLst/>
                    <a:latin typeface="Consolas" panose="020B0609020204030204" pitchFamily="49" charset="0"/>
                    <a:ea typeface="Times New Roman" panose="02020603050405020304" pitchFamily="18" charset="0"/>
                    <a:cs typeface="Times New Roman" panose="02020603050405020304" pitchFamily="18" charset="0"/>
                  </a:rPr>
                  <a:t>2</a:t>
                </a:r>
                <a:r>
                  <a:rPr lang="en-GB" sz="17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GB" sz="1700" dirty="0">
                    <a:effectLst/>
                    <a:latin typeface="Consolas" panose="020B0609020204030204" pitchFamily="49" charset="0"/>
                    <a:ea typeface="Times New Roman" panose="02020603050405020304" pitchFamily="18" charset="0"/>
                    <a:cs typeface="Times New Roman" panose="02020603050405020304" pitchFamily="18" charset="0"/>
                  </a:rPr>
                  <a:t>4</a:t>
                </a:r>
                <a:r>
                  <a:rPr lang="en-GB" sz="17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700" dirty="0">
                    <a:effectLst/>
                    <a:latin typeface="Consolas" panose="020B0609020204030204" pitchFamily="49" charset="0"/>
                    <a:ea typeface="Times New Roman" panose="02020603050405020304" pitchFamily="18" charset="0"/>
                    <a:cs typeface="Times New Roman" panose="02020603050405020304" pitchFamily="18" charset="0"/>
                  </a:rPr>
                  <a:t>5</a:t>
                </a:r>
                <a:r>
                  <a:rPr lang="en-GB" sz="1700" dirty="0">
                    <a:effectLst/>
                    <a:latin typeface="Helvetica" panose="020B0604020202020204" pitchFamily="34" charset="0"/>
                    <a:ea typeface="Times New Roman" panose="02020603050405020304" pitchFamily="18" charset="0"/>
                    <a:cs typeface="Times New Roman" panose="02020603050405020304" pitchFamily="18" charset="0"/>
                  </a:rPr>
                  <a:t>, and a column vector array, </a:t>
                </a:r>
                <a:r>
                  <a:rPr lang="en-GB" sz="1700" dirty="0">
                    <a:effectLst/>
                    <a:latin typeface="Consolas" panose="020B0609020204030204" pitchFamily="49" charset="0"/>
                    <a:ea typeface="Times New Roman" panose="02020603050405020304" pitchFamily="18" charset="0"/>
                    <a:cs typeface="Times New Roman" panose="02020603050405020304" pitchFamily="18" charset="0"/>
                  </a:rPr>
                  <a:t>b</a:t>
                </a:r>
                <a:r>
                  <a:rPr lang="en-GB" sz="1700" dirty="0">
                    <a:effectLst/>
                    <a:latin typeface="Helvetica" panose="020B0604020202020204" pitchFamily="34" charset="0"/>
                    <a:ea typeface="Times New Roman" panose="02020603050405020304" pitchFamily="18" charset="0"/>
                    <a:cs typeface="Times New Roman" panose="02020603050405020304" pitchFamily="18" charset="0"/>
                  </a:rPr>
                  <a:t>, with element values </a:t>
                </a:r>
                <a:r>
                  <a:rPr lang="en-GB" sz="1700" dirty="0">
                    <a:effectLst/>
                    <a:latin typeface="Consolas" panose="020B0609020204030204" pitchFamily="49" charset="0"/>
                    <a:ea typeface="Times New Roman" panose="02020603050405020304" pitchFamily="18" charset="0"/>
                    <a:cs typeface="Times New Roman" panose="02020603050405020304" pitchFamily="18" charset="0"/>
                  </a:rPr>
                  <a:t>3</a:t>
                </a:r>
                <a:r>
                  <a:rPr lang="en-GB" sz="17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700" dirty="0">
                    <a:effectLst/>
                    <a:latin typeface="Consolas" panose="020B0609020204030204" pitchFamily="49" charset="0"/>
                    <a:ea typeface="Times New Roman" panose="02020603050405020304" pitchFamily="18" charset="0"/>
                    <a:cs typeface="Times New Roman" panose="02020603050405020304" pitchFamily="18" charset="0"/>
                  </a:rPr>
                  <a:t>6</a:t>
                </a:r>
                <a:r>
                  <a:rPr lang="en-GB" sz="1700" dirty="0">
                    <a:effectLst/>
                    <a:latin typeface="Helvetica" panose="020B0604020202020204" pitchFamily="34" charset="0"/>
                    <a:ea typeface="Times New Roman" panose="02020603050405020304" pitchFamily="18" charset="0"/>
                    <a:cs typeface="Times New Roman" panose="02020603050405020304" pitchFamily="18" charset="0"/>
                  </a:rPr>
                  <a:t>. Horizontally concatenate the vector array to the right-hand side of the matrix array.</a:t>
                </a:r>
              </a:p>
              <a:p>
                <a:pPr marL="36195" indent="0">
                  <a:lnSpc>
                    <a:spcPts val="1400"/>
                  </a:lnSpc>
                  <a:spcBef>
                    <a:spcPts val="700"/>
                  </a:spcBef>
                  <a:buNone/>
                </a:pPr>
                <a:r>
                  <a:rPr lang="en-GB" sz="17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 =[1 2; 4 5];</a:t>
                </a:r>
                <a:endParaRPr lang="en-ZA" sz="17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pPr>
                <a:r>
                  <a:rPr lang="en-GB" sz="17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 = [3; 6];</a:t>
                </a:r>
                <a:endParaRPr lang="en-ZA" sz="17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Aft>
                    <a:spcPts val="700"/>
                  </a:spcAft>
                  <a:buNone/>
                </a:pPr>
                <a:r>
                  <a:rPr lang="en-GB" sz="17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 b]</a:t>
                </a:r>
                <a:endParaRPr lang="en-ZA" sz="17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lvl="1" indent="0" eaLnBrk="0" fontAlgn="base" hangingPunct="0">
                  <a:lnSpc>
                    <a:spcPct val="100000"/>
                  </a:lnSpc>
                  <a:spcBef>
                    <a:spcPct val="0"/>
                  </a:spcBef>
                  <a:spcAft>
                    <a:spcPct val="0"/>
                  </a:spcAft>
                  <a:buNone/>
                  <a:tabLst>
                    <a:tab pos="182563" algn="l"/>
                  </a:tabLst>
                </a:pPr>
                <a:r>
                  <a:rPr kumimoji="0" lang="en-GB" altLang="en-US" sz="1100" b="0" i="0" u="none" strike="noStrike" cap="none" normalizeH="0" baseline="0" dirty="0" err="1">
                    <a:ln>
                      <a:noFill/>
                    </a:ln>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ans</a:t>
                </a:r>
                <a:r>
                  <a:rPr kumimoji="0" lang="en-GB" altLang="en-US" sz="1100" b="0" i="0" u="none" strike="noStrike" cap="none" normalizeH="0" baseline="0" dirty="0">
                    <a:ln>
                      <a:noFill/>
                    </a:ln>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 </a:t>
                </a:r>
                <a:r>
                  <a:rPr kumimoji="0" lang="en-GB" altLang="en-US" sz="1100" b="0" i="0" u="none" strike="noStrike" cap="none" normalizeH="0" baseline="0" dirty="0">
                    <a:ln>
                      <a:noFill/>
                    </a:ln>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2×3</a:t>
                </a:r>
                <a:endParaRPr kumimoji="0" lang="en-GB" altLang="en-US" sz="1100" b="0" i="0" u="none" strike="noStrike" cap="none" normalizeH="0" baseline="0" dirty="0">
                  <a:ln>
                    <a:noFill/>
                  </a:ln>
                  <a:solidFill>
                    <a:srgbClr val="212121"/>
                  </a:solidFill>
                  <a:effectLst/>
                  <a:latin typeface="Arial Unicode MS"/>
                  <a:ea typeface="Times New Roman" panose="02020603050405020304" pitchFamily="18" charset="0"/>
                  <a:cs typeface="Courier New" panose="02070309020205020404" pitchFamily="49" charset="0"/>
                </a:endParaRPr>
              </a:p>
              <a:p>
                <a:pPr marL="182563" lvl="1" indent="0" eaLnBrk="0" fontAlgn="base" hangingPunct="0">
                  <a:lnSpc>
                    <a:spcPct val="100000"/>
                  </a:lnSpc>
                  <a:spcBef>
                    <a:spcPct val="0"/>
                  </a:spcBef>
                  <a:spcAft>
                    <a:spcPct val="0"/>
                  </a:spcAft>
                  <a:buNone/>
                  <a:tabLst>
                    <a:tab pos="182563" algn="l"/>
                  </a:tabLst>
                </a:pPr>
                <a:r>
                  <a:rPr kumimoji="0" lang="en-GB" altLang="en-US" sz="1100" b="0" i="0" u="none" strike="noStrike" cap="none" normalizeH="0" baseline="0" dirty="0">
                    <a:ln>
                      <a:noFill/>
                    </a:ln>
                    <a:solidFill>
                      <a:srgbClr val="212121"/>
                    </a:solidFill>
                    <a:effectLst/>
                    <a:latin typeface="Arial Unicode MS"/>
                    <a:ea typeface="Times New Roman" panose="02020603050405020304" pitchFamily="18" charset="0"/>
                    <a:cs typeface="Courier New" panose="02070309020205020404" pitchFamily="49" charset="0"/>
                  </a:rPr>
                  <a:t>     1     2     3     4     5     6</a:t>
                </a:r>
                <a:r>
                  <a:rPr kumimoji="0" lang="en-ZA" altLang="en-US" sz="1100" b="0" i="0" u="none" strike="noStrike" cap="none" normalizeH="0" baseline="0" dirty="0">
                    <a:ln>
                      <a:noFill/>
                    </a:ln>
                    <a:solidFill>
                      <a:schemeClr val="tx1"/>
                    </a:solidFill>
                    <a:effectLst/>
                  </a:rPr>
                  <a:t> </a:t>
                </a:r>
                <a:endParaRPr kumimoji="0" lang="en-ZA" altLang="en-US" sz="1100" b="0" i="0" u="none" strike="noStrike" cap="none" normalizeH="0" baseline="0" dirty="0">
                  <a:ln>
                    <a:noFill/>
                  </a:ln>
                  <a:solidFill>
                    <a:schemeClr val="tx1"/>
                  </a:solidFill>
                  <a:effectLst/>
                  <a:latin typeface="Arial" panose="020B0604020202020204" pitchFamily="34" charset="0"/>
                </a:endParaRPr>
              </a:p>
            </p:txBody>
          </p:sp>
        </mc:Choice>
        <mc:Fallback xmlns="">
          <p:sp>
            <p:nvSpPr>
              <p:cNvPr id="11" name="Content Placeholder 10">
                <a:extLst>
                  <a:ext uri="{FF2B5EF4-FFF2-40B4-BE49-F238E27FC236}">
                    <a16:creationId xmlns:a16="http://schemas.microsoft.com/office/drawing/2014/main" id="{5C5DE11D-C34F-1AF3-0E76-2FFB87A30AD9}"/>
                  </a:ext>
                </a:extLst>
              </p:cNvPr>
              <p:cNvSpPr>
                <a:spLocks noGrp="1" noRot="1" noChangeAspect="1" noMove="1" noResize="1" noEditPoints="1" noAdjustHandles="1" noChangeArrowheads="1" noChangeShapeType="1" noTextEdit="1"/>
              </p:cNvSpPr>
              <p:nvPr>
                <p:ph idx="1"/>
              </p:nvPr>
            </p:nvSpPr>
            <p:spPr>
              <a:xfrm>
                <a:off x="462013" y="1244351"/>
                <a:ext cx="8229600" cy="5112000"/>
              </a:xfrm>
              <a:blipFill>
                <a:blip r:embed="rId2"/>
                <a:stretch>
                  <a:fillRect l="-519" t="-596" r="-444"/>
                </a:stretch>
              </a:blipFill>
            </p:spPr>
            <p:txBody>
              <a:bodyPr/>
              <a:lstStyle/>
              <a:p>
                <a:r>
                  <a:rPr lang="en-ZA">
                    <a:noFill/>
                  </a:rPr>
                  <a:t> </a:t>
                </a:r>
              </a:p>
            </p:txBody>
          </p:sp>
        </mc:Fallback>
      </mc:AlternateContent>
      <p:pic>
        <p:nvPicPr>
          <p:cNvPr id="16" name="Untitled">
            <a:extLst>
              <a:ext uri="{FF2B5EF4-FFF2-40B4-BE49-F238E27FC236}">
                <a16:creationId xmlns:a16="http://schemas.microsoft.com/office/drawing/2014/main" id="{C5072415-3C9D-5D04-46D6-A3DD6C32DFEB}"/>
              </a:ext>
            </a:extLst>
          </p:cNvPr>
          <p:cNvPicPr>
            <a:picLocks noChangeAspect="1"/>
          </p:cNvPicPr>
          <p:nvPr/>
        </p:nvPicPr>
        <p:blipFill>
          <a:blip r:embed="rId3"/>
          <a:stretch>
            <a:fillRect/>
          </a:stretch>
        </p:blipFill>
        <p:spPr>
          <a:xfrm>
            <a:off x="570900" y="3645212"/>
            <a:ext cx="567000" cy="540000"/>
          </a:xfrm>
          <a:prstGeom prst="rect">
            <a:avLst/>
          </a:prstGeom>
        </p:spPr>
      </p:pic>
      <p:pic>
        <p:nvPicPr>
          <p:cNvPr id="3" name="Graphic 2" descr="Chevron arrows with solid fill">
            <a:hlinkClick r:id="rId4" action="ppaction://hlinksldjump"/>
            <a:extLst>
              <a:ext uri="{FF2B5EF4-FFF2-40B4-BE49-F238E27FC236}">
                <a16:creationId xmlns:a16="http://schemas.microsoft.com/office/drawing/2014/main" id="{F78A9527-CE03-5505-C41A-3F72541D00A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263510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Operate with functions on arrays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33</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rmAutofit/>
          </a:bodyPr>
          <a:lstStyle/>
          <a:p>
            <a:pPr marL="0" indent="0" algn="just">
              <a:lnSpc>
                <a:spcPct val="100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Helvetica" panose="020B0604020202020204" pitchFamily="34" charset="0"/>
              </a:rPr>
              <a:t>Many built in functions of MATLAB can be applied directly to arrays, eliminating the need for iterating through each element of an array. In this subsection we will consider basic, element-wise arithmetic, and then operate on an array with three (of many) mathematical functions.</a:t>
            </a:r>
            <a:endParaRPr lang="en-ZA" sz="1600" dirty="0">
              <a:effectLst/>
              <a:latin typeface="Helvetica" panose="020B0604020202020204" pitchFamily="34" charset="0"/>
              <a:ea typeface="Times New Roman" panose="02020603050405020304" pitchFamily="18" charset="0"/>
              <a:cs typeface="Helvetica" panose="020B0604020202020204" pitchFamily="34" charset="0"/>
            </a:endParaRPr>
          </a:p>
          <a:p>
            <a:pPr marL="0" indent="0" algn="just">
              <a:lnSpc>
                <a:spcPct val="100000"/>
              </a:lnSpc>
              <a:buNone/>
            </a:pPr>
            <a:r>
              <a:rPr lang="en-GB" sz="1600" dirty="0">
                <a:effectLst/>
                <a:latin typeface="Helvetica" panose="020B0604020202020204" pitchFamily="34" charset="0"/>
                <a:ea typeface="Times New Roman" panose="02020603050405020304" pitchFamily="18" charset="0"/>
                <a:cs typeface="Helvetica" panose="020B0604020202020204" pitchFamily="34" charset="0"/>
              </a:rPr>
              <a:t>At this point in your academic year, you have likely covered some linear algebra operations, including matrix multiplication and "division" (using the transpose of a matrix). These are different operations from element-wise multiplication and division, in that they operate on the whole row or column of the array and not just a single element position at a time. See documentation on </a:t>
            </a:r>
            <a:r>
              <a:rPr lang="en-GB" sz="1600" dirty="0" err="1">
                <a:solidFill>
                  <a:srgbClr val="005FCE"/>
                </a:solidFill>
                <a:effectLst/>
                <a:latin typeface="Helvetica" panose="020B0604020202020204" pitchFamily="34" charset="0"/>
                <a:ea typeface="Times New Roman" panose="02020603050405020304" pitchFamily="18" charset="0"/>
                <a:cs typeface="Helvetica" panose="020B0604020202020204" pitchFamily="34" charset="0"/>
                <a:hlinkClick r:id="rId2"/>
              </a:rPr>
              <a:t>mtimes</a:t>
            </a:r>
            <a:r>
              <a:rPr lang="en-GB" sz="1600" dirty="0">
                <a:effectLst/>
                <a:latin typeface="Helvetica" panose="020B0604020202020204" pitchFamily="34" charset="0"/>
                <a:ea typeface="Times New Roman" panose="02020603050405020304" pitchFamily="18" charset="0"/>
                <a:cs typeface="Helvetica" panose="020B0604020202020204" pitchFamily="34" charset="0"/>
              </a:rPr>
              <a:t> and </a:t>
            </a:r>
            <a:r>
              <a:rPr lang="en-GB" sz="1600" dirty="0" err="1">
                <a:solidFill>
                  <a:srgbClr val="005FCE"/>
                </a:solidFill>
                <a:effectLst/>
                <a:latin typeface="Helvetica" panose="020B0604020202020204" pitchFamily="34" charset="0"/>
                <a:ea typeface="Times New Roman" panose="02020603050405020304" pitchFamily="18" charset="0"/>
                <a:cs typeface="Helvetica" panose="020B0604020202020204" pitchFamily="34" charset="0"/>
                <a:hlinkClick r:id="rId3"/>
              </a:rPr>
              <a:t>mrdivide</a:t>
            </a:r>
            <a:r>
              <a:rPr lang="en-GB" sz="1600" dirty="0">
                <a:effectLst/>
                <a:latin typeface="Helvetica" panose="020B0604020202020204" pitchFamily="34" charset="0"/>
                <a:ea typeface="Times New Roman" panose="02020603050405020304" pitchFamily="18" charset="0"/>
                <a:cs typeface="Helvetica" panose="020B0604020202020204" pitchFamily="34" charset="0"/>
              </a:rPr>
              <a:t> for more information on these matrix operations. Let us now demonstrate some basic, element-wise arithmetic.</a:t>
            </a:r>
            <a:endParaRPr lang="en-ZA" sz="1600" dirty="0">
              <a:latin typeface="Helvetica" panose="020B0604020202020204" pitchFamily="34" charset="0"/>
              <a:cs typeface="Helvetica" panose="020B0604020202020204" pitchFamily="34" charset="0"/>
            </a:endParaRPr>
          </a:p>
        </p:txBody>
      </p:sp>
      <p:pic>
        <p:nvPicPr>
          <p:cNvPr id="3" name="Graphic 2" descr="Chevron arrows with solid fill">
            <a:hlinkClick r:id="rId4" action="ppaction://hlinksldjump"/>
            <a:extLst>
              <a:ext uri="{FF2B5EF4-FFF2-40B4-BE49-F238E27FC236}">
                <a16:creationId xmlns:a16="http://schemas.microsoft.com/office/drawing/2014/main" id="{31045AAF-1E1E-634D-2DF9-353F969A45F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926640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80D0DE-76E3-98F5-4688-715C8ECBD4B6}"/>
              </a:ext>
            </a:extLst>
          </p:cNvPr>
          <p:cNvSpPr/>
          <p:nvPr/>
        </p:nvSpPr>
        <p:spPr>
          <a:xfrm>
            <a:off x="468427" y="3053645"/>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DA0FD745-092B-9EA8-BB63-BB93912A7C28}"/>
              </a:ext>
            </a:extLst>
          </p:cNvPr>
          <p:cNvSpPr/>
          <p:nvPr/>
        </p:nvSpPr>
        <p:spPr>
          <a:xfrm>
            <a:off x="462013" y="2067028"/>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Operate with functions on arrays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34</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Autofit/>
          </a:bodyPr>
          <a:lstStyle/>
          <a:p>
            <a:pPr marL="0" indent="0" algn="jus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To get us started, let us define 2 vector arrays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a</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b</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with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5</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equally spaced element values as follows:</a:t>
            </a:r>
          </a:p>
          <a:p>
            <a:pPr marL="0" indent="0" algn="just">
              <a:buNone/>
            </a:pPr>
            <a:endParaRPr lang="en-ZA" sz="15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ct val="100000"/>
              </a:lnSpc>
              <a:spcBef>
                <a:spcPts val="700"/>
              </a:spcBef>
              <a:spcAft>
                <a:spcPts val="700"/>
              </a:spcAft>
              <a:buNone/>
              <a:tabLst>
                <a:tab pos="269875" algn="l"/>
              </a:tabLst>
            </a:pP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	a = 10:10:50</a:t>
            </a:r>
          </a:p>
          <a:p>
            <a:pPr marL="457200" lvl="1" indent="0">
              <a:lnSpc>
                <a:spcPct val="100000"/>
              </a:lnSpc>
              <a:spcBef>
                <a:spcPts val="0"/>
              </a:spcBef>
              <a:buNone/>
            </a:pPr>
            <a:r>
              <a:rPr lang="en-GB" sz="105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a = </a:t>
            </a:r>
            <a:r>
              <a:rPr lang="en-GB" sz="1050" dirty="0">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1×5</a:t>
            </a:r>
          </a:p>
          <a:p>
            <a:pPr marL="457200" lvl="1" indent="0">
              <a:lnSpc>
                <a:spcPct val="100000"/>
              </a:lnSpc>
              <a:spcBef>
                <a:spcPts val="0"/>
              </a:spcBef>
              <a:buNone/>
            </a:pPr>
            <a:r>
              <a:rPr kumimoji="0" lang="en-GB" altLang="en-US" sz="1050" b="0" i="0" u="none" strike="noStrike" cap="none" normalizeH="0" baseline="0" dirty="0">
                <a:ln>
                  <a:noFill/>
                </a:ln>
                <a:solidFill>
                  <a:srgbClr val="B3B3B3"/>
                </a:solidFill>
                <a:latin typeface="Consolas" panose="020B0609020204030204" pitchFamily="49" charset="0"/>
                <a:ea typeface="Times New Roman" panose="02020603050405020304" pitchFamily="18" charset="0"/>
                <a:cs typeface="Times New Roman" panose="02020603050405020304" pitchFamily="18" charset="0"/>
              </a:rPr>
              <a:t>	</a:t>
            </a:r>
            <a:r>
              <a:rPr kumimoji="0" lang="en-GB" altLang="en-US" sz="1050" b="0" i="0" u="none" strike="noStrike" cap="none" normalizeH="0" baseline="0" dirty="0">
                <a:ln>
                  <a:noFill/>
                </a:ln>
                <a:latin typeface="Consolas" panose="020B0609020204030204" pitchFamily="49" charset="0"/>
                <a:ea typeface="Times New Roman" panose="02020603050405020304" pitchFamily="18" charset="0"/>
                <a:cs typeface="Times New Roman" panose="02020603050405020304" pitchFamily="18" charset="0"/>
              </a:rPr>
              <a:t>10</a:t>
            </a:r>
            <a:r>
              <a:rPr kumimoji="0" lang="en-GB" altLang="en-US" sz="1050" b="0" i="0" u="none" strike="noStrike" cap="none" normalizeH="0" baseline="0" dirty="0">
                <a:ln>
                  <a:noFill/>
                </a:ln>
                <a:solidFill>
                  <a:srgbClr val="212121"/>
                </a:solidFill>
                <a:effectLst/>
                <a:latin typeface="Consolas" panose="020B0609020204030204" pitchFamily="49" charset="0"/>
                <a:ea typeface="Times New Roman" panose="02020603050405020304" pitchFamily="18" charset="0"/>
                <a:cs typeface="Courier New" panose="02070309020205020404" pitchFamily="49" charset="0"/>
              </a:rPr>
              <a:t>   20    30    40    50</a:t>
            </a:r>
            <a:r>
              <a:rPr kumimoji="0" lang="en-ZA" altLang="en-US" sz="1050" b="0" i="0" u="none" strike="noStrike" cap="none" normalizeH="0" baseline="0" dirty="0">
                <a:ln>
                  <a:noFill/>
                </a:ln>
                <a:solidFill>
                  <a:schemeClr val="tx1"/>
                </a:solidFill>
                <a:effectLst/>
                <a:latin typeface="Consolas" panose="020B0609020204030204" pitchFamily="49" charset="0"/>
              </a:rPr>
              <a:t> </a:t>
            </a:r>
          </a:p>
          <a:p>
            <a:pPr marL="457200" lvl="1" indent="0">
              <a:lnSpc>
                <a:spcPct val="100000"/>
              </a:lnSpc>
              <a:spcBef>
                <a:spcPts val="0"/>
              </a:spcBef>
              <a:buNone/>
            </a:pPr>
            <a:endParaRPr kumimoji="0" lang="en-ZA" altLang="en-US" sz="1050" b="0" i="0" u="none" strike="noStrike" cap="none" normalizeH="0" baseline="0" dirty="0">
              <a:ln>
                <a:noFill/>
              </a:ln>
              <a:solidFill>
                <a:schemeClr val="tx1"/>
              </a:solidFill>
              <a:effectLst/>
              <a:latin typeface="Consolas" panose="020B0609020204030204" pitchFamily="49" charset="0"/>
            </a:endParaRPr>
          </a:p>
          <a:p>
            <a:pPr marL="457200" lvl="1" indent="0">
              <a:lnSpc>
                <a:spcPct val="100000"/>
              </a:lnSpc>
              <a:spcBef>
                <a:spcPts val="0"/>
              </a:spcBef>
              <a:buNone/>
            </a:pPr>
            <a:endParaRPr kumimoji="0" lang="en-ZA" altLang="en-US" sz="1050" b="0" i="0" u="none" strike="noStrike" cap="none" normalizeH="0" baseline="0" dirty="0">
              <a:ln>
                <a:noFill/>
              </a:ln>
              <a:solidFill>
                <a:schemeClr val="tx1"/>
              </a:solidFill>
              <a:effectLst/>
              <a:latin typeface="Consolas" panose="020B0609020204030204" pitchFamily="49" charset="0"/>
            </a:endParaRPr>
          </a:p>
          <a:p>
            <a:pPr marL="0" marR="0" lvl="0" indent="71438" algn="l" defTabSz="914400" rtl="0" eaLnBrk="0" fontAlgn="base" latinLnBrk="0" hangingPunct="0">
              <a:lnSpc>
                <a:spcPct val="100000"/>
              </a:lnSpc>
              <a:spcBef>
                <a:spcPct val="0"/>
              </a:spcBef>
              <a:spcAft>
                <a:spcPct val="0"/>
              </a:spcAft>
              <a:buClrTx/>
              <a:buSzTx/>
              <a:buFontTx/>
              <a:buNone/>
              <a:tabLst>
                <a:tab pos="269875" algn="l"/>
              </a:tabLst>
            </a:pPr>
            <a:r>
              <a:rPr kumimoji="0" lang="en-GB" altLang="en-US" sz="16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b = 5:-1:1</a:t>
            </a:r>
          </a:p>
          <a:p>
            <a:pPr marL="0" marR="0" lvl="0" indent="71438" algn="l" defTabSz="914400" rtl="0" eaLnBrk="0" fontAlgn="base" latinLnBrk="0" hangingPunct="0">
              <a:lnSpc>
                <a:spcPct val="100000"/>
              </a:lnSpc>
              <a:spcBef>
                <a:spcPct val="0"/>
              </a:spcBef>
              <a:spcAft>
                <a:spcPct val="0"/>
              </a:spcAft>
              <a:buClrTx/>
              <a:buSzTx/>
              <a:buFontTx/>
              <a:buNone/>
              <a:tabLst>
                <a:tab pos="269875" algn="l"/>
              </a:tabLst>
            </a:pPr>
            <a:r>
              <a:rPr kumimoji="0" lang="en-GB" altLang="en-US" sz="900" b="0" i="0" u="none" strike="noStrike" cap="none" normalizeH="0" baseline="0" dirty="0">
                <a:ln>
                  <a:noFill/>
                </a:ln>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p>
          <a:p>
            <a:pPr marL="0" marR="0" lvl="0" indent="71438" algn="l" defTabSz="914400" rtl="0" eaLnBrk="0" fontAlgn="base" latinLnBrk="0" hangingPunct="0">
              <a:lnSpc>
                <a:spcPct val="100000"/>
              </a:lnSpc>
              <a:spcBef>
                <a:spcPct val="0"/>
              </a:spcBef>
              <a:spcAft>
                <a:spcPct val="0"/>
              </a:spcAft>
              <a:buClrTx/>
              <a:buSzTx/>
              <a:buFontTx/>
              <a:buNone/>
              <a:tabLst>
                <a:tab pos="452438" algn="l"/>
              </a:tabLst>
            </a:pPr>
            <a:r>
              <a:rPr lang="en-GB" altLang="en-US" sz="12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a:t>
            </a:r>
            <a:r>
              <a:rPr kumimoji="0" lang="en-GB" altLang="en-US" sz="1200" b="0" i="0" u="none" strike="noStrike" cap="none" normalizeH="0" baseline="0" dirty="0">
                <a:ln>
                  <a:noFill/>
                </a:ln>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b = </a:t>
            </a:r>
            <a:r>
              <a:rPr kumimoji="0" lang="en-GB" altLang="en-US" sz="1200" b="0" i="0" u="none" strike="noStrike" cap="none" normalizeH="0" baseline="0" dirty="0">
                <a:ln>
                  <a:noFill/>
                </a:ln>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1×5</a:t>
            </a:r>
            <a:endParaRPr kumimoji="0" lang="en-GB" altLang="en-US" sz="1200" b="0" i="0" u="none" strike="noStrike" cap="none" normalizeH="0" baseline="0" dirty="0">
              <a:ln>
                <a:noFill/>
              </a:ln>
              <a:solidFill>
                <a:srgbClr val="212121"/>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71438"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rgbClr val="212121"/>
                </a:solidFill>
                <a:effectLst/>
                <a:latin typeface="Consolas" panose="020B0609020204030204" pitchFamily="49" charset="0"/>
                <a:ea typeface="Times New Roman" panose="02020603050405020304" pitchFamily="18" charset="0"/>
                <a:cs typeface="Courier New" panose="02070309020205020404" pitchFamily="49" charset="0"/>
              </a:rPr>
              <a:t>     	5     4     3     2     1</a:t>
            </a:r>
            <a:endParaRPr kumimoji="0" lang="en-ZA" altLang="en-US" sz="1200" b="0" i="0" u="none" strike="noStrike" cap="none" normalizeH="0" baseline="0" dirty="0">
              <a:ln>
                <a:noFill/>
              </a:ln>
              <a:solidFill>
                <a:schemeClr val="tx1"/>
              </a:solidFill>
              <a:effectLst/>
              <a:latin typeface="Consolas" panose="020B0609020204030204" pitchFamily="49" charset="0"/>
            </a:endParaRPr>
          </a:p>
        </p:txBody>
      </p:sp>
      <p:pic>
        <p:nvPicPr>
          <p:cNvPr id="7" name="Graphic 6" descr="Chevron arrows with solid fill">
            <a:hlinkClick r:id="rId2" action="ppaction://hlinksldjump"/>
            <a:extLst>
              <a:ext uri="{FF2B5EF4-FFF2-40B4-BE49-F238E27FC236}">
                <a16:creationId xmlns:a16="http://schemas.microsoft.com/office/drawing/2014/main" id="{4F477495-56B6-42A3-B694-90D7ACF7ED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9074330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80D0DE-76E3-98F5-4688-715C8ECBD4B6}"/>
              </a:ext>
            </a:extLst>
          </p:cNvPr>
          <p:cNvSpPr/>
          <p:nvPr/>
        </p:nvSpPr>
        <p:spPr>
          <a:xfrm>
            <a:off x="468427" y="3043194"/>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DA0FD745-092B-9EA8-BB63-BB93912A7C28}"/>
              </a:ext>
            </a:extLst>
          </p:cNvPr>
          <p:cNvSpPr/>
          <p:nvPr/>
        </p:nvSpPr>
        <p:spPr>
          <a:xfrm>
            <a:off x="462013" y="1903397"/>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Operate with functions on arrays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35</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Autofit/>
          </a:bodyPr>
          <a:lstStyle/>
          <a:p>
            <a:pPr marL="36195" indent="0">
              <a:lnSpc>
                <a:spcPct val="100000"/>
              </a:lnSpc>
              <a:spcBef>
                <a:spcPts val="700"/>
              </a:spcBef>
              <a:spcAft>
                <a:spcPts val="700"/>
              </a:spcAft>
              <a:buNone/>
              <a:tabLst>
                <a:tab pos="87313" algn="l"/>
              </a:tabLst>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Let us consider the element-wise multiplication and division of the vector arrays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a</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b</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denoted respectively by the operators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492125" lvl="1" indent="-222250">
              <a:lnSpc>
                <a:spcPct val="100000"/>
              </a:lnSpc>
              <a:spcBef>
                <a:spcPts val="700"/>
              </a:spcBef>
              <a:spcAft>
                <a:spcPts val="700"/>
              </a:spcAft>
              <a:buNone/>
              <a:tabLst>
                <a:tab pos="87313" algn="l"/>
              </a:tabLst>
            </a:pPr>
            <a:r>
              <a:rPr lang="fr-FR" sz="1600" dirty="0">
                <a:effectLst/>
                <a:latin typeface="Consolas" panose="020B0609020204030204" pitchFamily="49" charset="0"/>
                <a:ea typeface="Times New Roman" panose="02020603050405020304" pitchFamily="18" charset="0"/>
                <a:cs typeface="Times New Roman" panose="02020603050405020304" pitchFamily="18" charset="0"/>
              </a:rPr>
              <a:t>a.*b</a:t>
            </a:r>
            <a:endParaRPr lang="fr-FR" sz="1100" dirty="0">
              <a:effectLst/>
              <a:latin typeface="Consolas" panose="020B0609020204030204" pitchFamily="49" charset="0"/>
              <a:ea typeface="Times New Roman" panose="02020603050405020304" pitchFamily="18" charset="0"/>
              <a:cs typeface="Times New Roman" panose="02020603050405020304" pitchFamily="18" charset="0"/>
            </a:endParaRPr>
          </a:p>
          <a:p>
            <a:pPr marL="492125" lvl="1" indent="-222250">
              <a:lnSpc>
                <a:spcPct val="100000"/>
              </a:lnSpc>
              <a:spcBef>
                <a:spcPts val="700"/>
              </a:spcBef>
              <a:spcAft>
                <a:spcPts val="700"/>
              </a:spcAft>
              <a:buNone/>
              <a:tabLst>
                <a:tab pos="87313" algn="l"/>
              </a:tabLst>
            </a:pPr>
            <a:r>
              <a:rPr lang="fr-FR" sz="105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fr-FR" sz="12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ans = </a:t>
            </a:r>
            <a:r>
              <a:rPr lang="fr-FR" sz="1200" dirty="0">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1×5</a:t>
            </a:r>
            <a:endParaRPr kumimoji="0" lang="en-ZA" altLang="en-US" sz="1200" b="0" i="0" u="none" strike="noStrike" cap="none" normalizeH="0" baseline="0" dirty="0">
              <a:ln>
                <a:noFill/>
              </a:ln>
              <a:solidFill>
                <a:schemeClr val="tx1"/>
              </a:solidFill>
              <a:effectLst/>
              <a:latin typeface="Consolas" panose="020B0609020204030204" pitchFamily="49" charset="0"/>
            </a:endParaRPr>
          </a:p>
          <a:p>
            <a:pPr marL="492125" lvl="1" indent="-222250">
              <a:lnSpc>
                <a:spcPct val="100000"/>
              </a:lnSpc>
              <a:spcBef>
                <a:spcPts val="700"/>
              </a:spcBef>
              <a:spcAft>
                <a:spcPts val="700"/>
              </a:spcAft>
              <a:buNone/>
              <a:tabLst>
                <a:tab pos="87313" algn="l"/>
              </a:tabLst>
            </a:pPr>
            <a:r>
              <a:rPr kumimoji="0" lang="fr-FR" altLang="en-US" sz="1200" b="0" i="0" u="none" strike="noStrike" cap="none" normalizeH="0" baseline="0" dirty="0">
                <a:ln>
                  <a:noFill/>
                </a:ln>
                <a:solidFill>
                  <a:srgbClr val="212121"/>
                </a:solidFill>
                <a:effectLst/>
                <a:latin typeface="Consolas" panose="020B0609020204030204" pitchFamily="49" charset="0"/>
                <a:ea typeface="Times New Roman" panose="02020603050405020304" pitchFamily="18" charset="0"/>
                <a:cs typeface="Courier New" panose="02070309020205020404" pitchFamily="49" charset="0"/>
              </a:rPr>
              <a:t>		50    80    90    80    50</a:t>
            </a:r>
            <a:r>
              <a:rPr kumimoji="0" lang="en-ZA" altLang="en-US" sz="1200" b="0" i="0" u="none" strike="noStrike" cap="none" normalizeH="0" baseline="0" dirty="0">
                <a:ln>
                  <a:noFill/>
                </a:ln>
                <a:solidFill>
                  <a:schemeClr val="tx1"/>
                </a:solidFill>
                <a:effectLst/>
                <a:latin typeface="Consolas" panose="020B0609020204030204" pitchFamily="49" charset="0"/>
              </a:rPr>
              <a:t> </a:t>
            </a:r>
          </a:p>
          <a:p>
            <a:pPr marL="492125" lvl="1" indent="-222250">
              <a:lnSpc>
                <a:spcPct val="100000"/>
              </a:lnSpc>
              <a:spcBef>
                <a:spcPts val="700"/>
              </a:spcBef>
              <a:spcAft>
                <a:spcPts val="700"/>
              </a:spcAft>
              <a:buNone/>
              <a:tabLst>
                <a:tab pos="87313" algn="l"/>
              </a:tabLst>
            </a:pPr>
            <a:r>
              <a:rPr lang="fr-FR"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a./b</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492125" lvl="1" indent="-222250">
              <a:lnSpc>
                <a:spcPct val="100000"/>
              </a:lnSpc>
              <a:spcBef>
                <a:spcPts val="700"/>
              </a:spcBef>
              <a:spcAft>
                <a:spcPts val="700"/>
              </a:spcAft>
              <a:buNone/>
              <a:tabLst>
                <a:tab pos="87313" algn="l"/>
              </a:tabLst>
            </a:pPr>
            <a:r>
              <a:rPr lang="fr-FR" sz="105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fr-FR" sz="12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ans = </a:t>
            </a:r>
            <a:r>
              <a:rPr lang="fr-FR" sz="1200" dirty="0">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1×5</a:t>
            </a:r>
            <a:endParaRPr lang="en-ZA" sz="1200" dirty="0">
              <a:effectLst/>
              <a:latin typeface="Consolas" panose="020B0609020204030204" pitchFamily="49" charset="0"/>
              <a:ea typeface="Times New Roman" panose="02020603050405020304" pitchFamily="18" charset="0"/>
              <a:cs typeface="Times New Roman" panose="02020603050405020304" pitchFamily="18" charset="0"/>
            </a:endParaRPr>
          </a:p>
          <a:p>
            <a:pPr marL="492125" lvl="1" indent="-222250">
              <a:lnSpc>
                <a:spcPct val="100000"/>
              </a:lnSpc>
              <a:spcBef>
                <a:spcPts val="700"/>
              </a:spcBef>
              <a:spcAft>
                <a:spcPts val="700"/>
              </a:spcAft>
              <a:buNone/>
              <a:tabLst>
                <a:tab pos="87313" algn="l"/>
              </a:tabLst>
            </a:pPr>
            <a:r>
              <a:rPr kumimoji="0" lang="en-GB" altLang="en-US" sz="1200" b="0" i="0" u="none" strike="noStrike" cap="none" normalizeH="0" baseline="0" dirty="0">
                <a:ln>
                  <a:noFill/>
                </a:ln>
                <a:solidFill>
                  <a:srgbClr val="212121"/>
                </a:solidFill>
                <a:effectLst/>
                <a:latin typeface="Consolas" panose="020B0609020204030204" pitchFamily="49" charset="0"/>
                <a:ea typeface="Times New Roman" panose="02020603050405020304" pitchFamily="18" charset="0"/>
                <a:cs typeface="Courier New" panose="02070309020205020404" pitchFamily="49" charset="0"/>
              </a:rPr>
              <a:t>		2     5    10    20    50</a:t>
            </a:r>
            <a:r>
              <a:rPr kumimoji="0" lang="en-ZA" altLang="en-US" sz="1200" b="0" i="0" u="none" strike="noStrike" cap="none" normalizeH="0" baseline="0" dirty="0">
                <a:ln>
                  <a:noFill/>
                </a:ln>
                <a:solidFill>
                  <a:schemeClr val="tx1"/>
                </a:solidFill>
                <a:effectLst/>
                <a:latin typeface="Consolas" panose="020B0609020204030204" pitchFamily="49" charset="0"/>
              </a:rPr>
              <a:t> </a:t>
            </a:r>
          </a:p>
          <a:p>
            <a:pPr marL="36195" indent="0">
              <a:lnSpc>
                <a:spcPct val="100000"/>
              </a:lnSpc>
              <a:spcBef>
                <a:spcPts val="700"/>
              </a:spcBef>
              <a:spcAft>
                <a:spcPts val="700"/>
              </a:spcAft>
              <a:buNone/>
              <a:tabLst>
                <a:tab pos="87313" algn="l"/>
              </a:tabLst>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Note that the vector arrays,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a</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b</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have the same dimensions, and the output has the same dimensions as the input arrays. Consult the documentation for </a:t>
            </a:r>
            <a:r>
              <a:rPr lang="en-GB" sz="1600" dirty="0">
                <a:solidFill>
                  <a:srgbClr val="005FCE"/>
                </a:solidFill>
                <a:effectLst/>
                <a:latin typeface="Consolas" panose="020B0609020204030204" pitchFamily="49" charset="0"/>
                <a:ea typeface="Times New Roman" panose="02020603050405020304" pitchFamily="18" charset="0"/>
                <a:cs typeface="Times New Roman" panose="02020603050405020304" pitchFamily="18" charset="0"/>
                <a:hlinkClick r:id="rId2"/>
              </a:rPr>
              <a:t>times</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err="1">
                <a:solidFill>
                  <a:srgbClr val="005FCE"/>
                </a:solidFill>
                <a:effectLst/>
                <a:latin typeface="Consolas" panose="020B0609020204030204" pitchFamily="49" charset="0"/>
                <a:ea typeface="Times New Roman" panose="02020603050405020304" pitchFamily="18" charset="0"/>
                <a:cs typeface="Times New Roman" panose="02020603050405020304" pitchFamily="18" charset="0"/>
                <a:hlinkClick r:id="rId3"/>
              </a:rPr>
              <a:t>rdivide</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for more information about their other operating properties.</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pic>
        <p:nvPicPr>
          <p:cNvPr id="7" name="Graphic 6" descr="Chevron arrows with solid fill">
            <a:hlinkClick r:id="rId4" action="ppaction://hlinksldjump"/>
            <a:extLst>
              <a:ext uri="{FF2B5EF4-FFF2-40B4-BE49-F238E27FC236}">
                <a16:creationId xmlns:a16="http://schemas.microsoft.com/office/drawing/2014/main" id="{71517643-50AE-BD9C-F178-CA50FF93DC6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1471935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80D0DE-76E3-98F5-4688-715C8ECBD4B6}"/>
              </a:ext>
            </a:extLst>
          </p:cNvPr>
          <p:cNvSpPr/>
          <p:nvPr/>
        </p:nvSpPr>
        <p:spPr>
          <a:xfrm>
            <a:off x="468427" y="4236731"/>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DA0FD745-092B-9EA8-BB63-BB93912A7C28}"/>
              </a:ext>
            </a:extLst>
          </p:cNvPr>
          <p:cNvSpPr/>
          <p:nvPr/>
        </p:nvSpPr>
        <p:spPr>
          <a:xfrm>
            <a:off x="462013" y="2201782"/>
            <a:ext cx="8229600" cy="108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Operate with functions on arrays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36</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rmAutofit/>
          </a:bodyPr>
          <a:lstStyle/>
          <a:p>
            <a:pPr marL="0" indent="0" algn="just">
              <a:buNone/>
            </a:pPr>
            <a:r>
              <a:rPr lang="en-ZA" sz="1800" dirty="0">
                <a:latin typeface="Helvetica" panose="020B0604020202020204" pitchFamily="34" charset="0"/>
                <a:cs typeface="Helvetica" panose="020B0604020202020204" pitchFamily="34" charset="0"/>
              </a:rPr>
              <a:t>        </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Now you try! Consider the following 2 vector arrays,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quantity</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GB" sz="1600" dirty="0" err="1">
                <a:effectLst/>
                <a:latin typeface="Consolas" panose="020B0609020204030204" pitchFamily="49" charset="0"/>
                <a:ea typeface="Times New Roman" panose="02020603050405020304" pitchFamily="18" charset="0"/>
                <a:cs typeface="Times New Roman" panose="02020603050405020304" pitchFamily="18" charset="0"/>
              </a:rPr>
              <a:t>price_per_pack</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which represent the number of pears in a fruit pack, and its corresponding selling price in ZAR per fruit pack, respectively.</a:t>
            </a:r>
            <a:endParaRPr lang="en-ZA" sz="1600" dirty="0">
              <a:latin typeface="Helvetica" panose="020B0604020202020204" pitchFamily="34" charset="0"/>
              <a:cs typeface="Helvetica" panose="020B0604020202020204" pitchFamily="34" charset="0"/>
            </a:endParaRPr>
          </a:p>
          <a:p>
            <a:pPr marL="36195" indent="0">
              <a:lnSpc>
                <a:spcPts val="1400"/>
              </a:lnSpc>
              <a:spcBef>
                <a:spcPts val="700"/>
              </a:spcBef>
              <a:buNone/>
            </a:pPr>
            <a:endParaRPr lang="en-GB"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ct val="100000"/>
              </a:lnSpc>
              <a:spcBef>
                <a:spcPts val="700"/>
              </a:spcBef>
              <a:spcAft>
                <a:spcPts val="700"/>
              </a:spcAft>
              <a:buNone/>
              <a:tabLst>
                <a:tab pos="87313" algn="l"/>
              </a:tabLst>
            </a:pPr>
            <a:r>
              <a:rPr lang="en-GB"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quantity = 2:2:8;</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0000"/>
              </a:lnSpc>
              <a:buNone/>
              <a:tabLst>
                <a:tab pos="87313" algn="l"/>
              </a:tabLst>
            </a:pP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GB" sz="1600" dirty="0" err="1">
                <a:effectLst/>
                <a:latin typeface="Consolas" panose="020B0609020204030204" pitchFamily="49" charset="0"/>
                <a:ea typeface="Times New Roman" panose="02020603050405020304" pitchFamily="18" charset="0"/>
                <a:cs typeface="Times New Roman" panose="02020603050405020304" pitchFamily="18" charset="0"/>
              </a:rPr>
              <a:t>price_per_pack</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 = [10 18 25.5 30];</a:t>
            </a:r>
          </a:p>
          <a:p>
            <a:pPr marL="0" indent="0">
              <a:buNone/>
              <a:tabLst>
                <a:tab pos="87313" algn="l"/>
              </a:tabLst>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Determine the selling price per unit (pear) when a fruit pack is chosen, i.e. use element-wise division of </a:t>
            </a:r>
            <a:r>
              <a:rPr lang="en-GB" sz="1600" dirty="0" err="1">
                <a:effectLst/>
                <a:latin typeface="Consolas" panose="020B0609020204030204" pitchFamily="49" charset="0"/>
                <a:ea typeface="Times New Roman" panose="02020603050405020304" pitchFamily="18" charset="0"/>
                <a:cs typeface="Times New Roman" panose="02020603050405020304" pitchFamily="18" charset="0"/>
              </a:rPr>
              <a:t>price_per_pack</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by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quantity</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a:t>
            </a:r>
            <a:endPar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tabLst>
                <a:tab pos="87313" algn="l"/>
              </a:tabLst>
            </a:pPr>
            <a:r>
              <a:rPr lang="en-GB"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price_per_pack</a:t>
            </a: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./quantity</a:t>
            </a:r>
          </a:p>
          <a:p>
            <a:pPr marL="36195" indent="0">
              <a:lnSpc>
                <a:spcPts val="1400"/>
              </a:lnSpc>
              <a:spcBef>
                <a:spcPts val="700"/>
              </a:spcBef>
              <a:spcAft>
                <a:spcPts val="700"/>
              </a:spcAft>
              <a:buNone/>
              <a:tabLst>
                <a:tab pos="182563" algn="l"/>
              </a:tabLst>
            </a:pPr>
            <a:r>
              <a:rPr lang="en-GB" sz="16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200" dirty="0" err="1">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ans</a:t>
            </a:r>
            <a:r>
              <a:rPr lang="en-GB" sz="12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GB" sz="1200" dirty="0">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1×4</a:t>
            </a:r>
            <a:r>
              <a:rPr kumimoji="0" lang="en-GB" altLang="en-US" sz="1200" b="0" i="0" u="none" strike="noStrike" cap="none" normalizeH="0" baseline="0" dirty="0">
                <a:ln>
                  <a:noFill/>
                </a:ln>
                <a:solidFill>
                  <a:srgbClr val="212121"/>
                </a:solidFill>
                <a:effectLst/>
                <a:latin typeface="Consolas" panose="020B0609020204030204" pitchFamily="49" charset="0"/>
                <a:ea typeface="Times New Roman" panose="02020603050405020304" pitchFamily="18" charset="0"/>
                <a:cs typeface="Courier New" panose="02070309020205020404" pitchFamily="49" charset="0"/>
              </a:rPr>
              <a:t> </a:t>
            </a:r>
          </a:p>
          <a:p>
            <a:pPr marL="36195" indent="0">
              <a:lnSpc>
                <a:spcPts val="1400"/>
              </a:lnSpc>
              <a:spcBef>
                <a:spcPts val="700"/>
              </a:spcBef>
              <a:spcAft>
                <a:spcPts val="700"/>
              </a:spcAft>
              <a:buNone/>
              <a:tabLst>
                <a:tab pos="87313" algn="l"/>
                <a:tab pos="539750" algn="l"/>
              </a:tabLst>
            </a:pPr>
            <a:r>
              <a:rPr kumimoji="0" lang="en-GB" altLang="en-US" sz="1200" b="0" i="0" u="none" strike="noStrike" cap="none" normalizeH="0" baseline="0" dirty="0">
                <a:ln>
                  <a:noFill/>
                </a:ln>
                <a:solidFill>
                  <a:srgbClr val="212121"/>
                </a:solidFill>
                <a:effectLst/>
                <a:latin typeface="Consolas" panose="020B0609020204030204" pitchFamily="49" charset="0"/>
                <a:ea typeface="Times New Roman" panose="02020603050405020304" pitchFamily="18" charset="0"/>
                <a:cs typeface="Courier New" panose="02070309020205020404" pitchFamily="49" charset="0"/>
              </a:rPr>
              <a:t>		5.000000000000000   4.500000000000000   4.250000000000000 </a:t>
            </a:r>
            <a:r>
              <a:rPr kumimoji="0" lang="en-GB" altLang="en-US" sz="1200" b="0" i="0" u="none" strike="noStrike" cap="none" normalizeH="0" baseline="0" dirty="0">
                <a:ln>
                  <a:noFill/>
                </a:ln>
                <a:solidFill>
                  <a:srgbClr val="212121"/>
                </a:solidFill>
                <a:effectLst/>
                <a:latin typeface="Consolas" panose="020B0609020204030204" pitchFamily="49" charset="0"/>
                <a:ea typeface="Times New Roman" panose="02020603050405020304" pitchFamily="18" charset="0"/>
                <a:cs typeface="Cambria Math" panose="02040503050406030204" pitchFamily="18" charset="0"/>
              </a:rPr>
              <a:t>⋯</a:t>
            </a:r>
            <a:r>
              <a:rPr kumimoji="0" lang="en-ZA" altLang="en-US" sz="1200" b="0" i="0" u="none" strike="noStrike" cap="none" normalizeH="0" baseline="0" dirty="0">
                <a:ln>
                  <a:noFill/>
                </a:ln>
                <a:solidFill>
                  <a:schemeClr val="tx1"/>
                </a:solidFill>
                <a:effectLst/>
                <a:latin typeface="Consolas" panose="020B0609020204030204" pitchFamily="49" charset="0"/>
              </a:rPr>
              <a:t> </a:t>
            </a:r>
            <a:endParaRPr lang="en-ZA" sz="12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tabLst>
                <a:tab pos="87313" algn="l"/>
              </a:tabLst>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pic>
        <p:nvPicPr>
          <p:cNvPr id="13" name="Untitled">
            <a:extLst>
              <a:ext uri="{FF2B5EF4-FFF2-40B4-BE49-F238E27FC236}">
                <a16:creationId xmlns:a16="http://schemas.microsoft.com/office/drawing/2014/main" id="{A47A83CE-6629-EB85-885E-AA1D553F782E}"/>
              </a:ext>
            </a:extLst>
          </p:cNvPr>
          <p:cNvPicPr>
            <a:picLocks noChangeAspect="1"/>
          </p:cNvPicPr>
          <p:nvPr/>
        </p:nvPicPr>
        <p:blipFill>
          <a:blip r:embed="rId2"/>
          <a:stretch>
            <a:fillRect/>
          </a:stretch>
        </p:blipFill>
        <p:spPr>
          <a:xfrm>
            <a:off x="500013" y="946981"/>
            <a:ext cx="567000" cy="540000"/>
          </a:xfrm>
          <a:prstGeom prst="rect">
            <a:avLst/>
          </a:prstGeom>
        </p:spPr>
      </p:pic>
      <p:pic>
        <p:nvPicPr>
          <p:cNvPr id="7" name="Graphic 6" descr="Chevron arrows with solid fill">
            <a:hlinkClick r:id="rId3" action="ppaction://hlinksldjump"/>
            <a:extLst>
              <a:ext uri="{FF2B5EF4-FFF2-40B4-BE49-F238E27FC236}">
                <a16:creationId xmlns:a16="http://schemas.microsoft.com/office/drawing/2014/main" id="{EACCC1CA-85FD-6FA7-92F4-503FAF1951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2218387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AFF7711-10A7-3478-1C1C-E3159614C34F}"/>
              </a:ext>
            </a:extLst>
          </p:cNvPr>
          <p:cNvSpPr/>
          <p:nvPr/>
        </p:nvSpPr>
        <p:spPr>
          <a:xfrm>
            <a:off x="494095" y="5311549"/>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7" name="Rectangle 16">
            <a:extLst>
              <a:ext uri="{FF2B5EF4-FFF2-40B4-BE49-F238E27FC236}">
                <a16:creationId xmlns:a16="http://schemas.microsoft.com/office/drawing/2014/main" id="{21EC99EC-522F-C6AF-7DA1-B37E4213CE0D}"/>
              </a:ext>
            </a:extLst>
          </p:cNvPr>
          <p:cNvSpPr/>
          <p:nvPr/>
        </p:nvSpPr>
        <p:spPr>
          <a:xfrm>
            <a:off x="486074" y="4360252"/>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a:extLst>
              <a:ext uri="{FF2B5EF4-FFF2-40B4-BE49-F238E27FC236}">
                <a16:creationId xmlns:a16="http://schemas.microsoft.com/office/drawing/2014/main" id="{1180D0DE-76E3-98F5-4688-715C8ECBD4B6}"/>
              </a:ext>
            </a:extLst>
          </p:cNvPr>
          <p:cNvSpPr/>
          <p:nvPr/>
        </p:nvSpPr>
        <p:spPr>
          <a:xfrm>
            <a:off x="468427" y="3399328"/>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6">
            <a:extLst>
              <a:ext uri="{FF2B5EF4-FFF2-40B4-BE49-F238E27FC236}">
                <a16:creationId xmlns:a16="http://schemas.microsoft.com/office/drawing/2014/main" id="{F4E26D1F-723B-858E-7950-8A7D1549AB8F}"/>
              </a:ext>
            </a:extLst>
          </p:cNvPr>
          <p:cNvSpPr/>
          <p:nvPr/>
        </p:nvSpPr>
        <p:spPr>
          <a:xfrm>
            <a:off x="460408" y="2462472"/>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Operate with functions on arrays</a:t>
            </a:r>
            <a:endParaRPr lang="en-ZA" sz="3200" b="1"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37</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0408" y="1244351"/>
            <a:ext cx="8237619" cy="5112000"/>
          </a:xfrm>
        </p:spPr>
        <p:txBody>
          <a:bodyPr>
            <a:normAutofit lnSpcReduction="10000"/>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There are many operators that can be applied directly to arrays, including trigonometric, logarithmic, and other mathematical functions. Let us demonstrate this by first creating an array of values in the interval </a:t>
            </a:r>
            <a:r>
              <a:rPr lang="en-ZA" sz="1600" dirty="0">
                <a:effectLst/>
                <a:latin typeface="Times New Roman" panose="02020603050405020304" pitchFamily="18" charset="0"/>
                <a:ea typeface="Times New Roman" panose="02020603050405020304" pitchFamily="18" charset="0"/>
                <a:cs typeface="Times New Roman" panose="02020603050405020304" pitchFamily="18" charset="0"/>
              </a:rPr>
              <a:t>[0, 2</a:t>
            </a:r>
            <a:r>
              <a:rPr lang="el-GR" sz="1600" i="1" dirty="0">
                <a:latin typeface="Times New Roman" panose="02020603050405020304" pitchFamily="18" charset="0"/>
                <a:cs typeface="Times New Roman" panose="02020603050405020304" pitchFamily="18" charset="0"/>
              </a:rPr>
              <a:t>π</a:t>
            </a:r>
            <a:r>
              <a:rPr lang="en-ZA" sz="1600" dirty="0">
                <a:latin typeface="Times New Roman" panose="02020603050405020304" pitchFamily="18" charset="0"/>
                <a:cs typeface="Times New Roman" panose="02020603050405020304" pitchFamily="18" charset="0"/>
              </a:rPr>
              <a:t>]</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and then operating on the array with the </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sin</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tan</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log</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functions.</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fr-FR" sz="1600" dirty="0">
                <a:effectLst/>
                <a:latin typeface="Consolas" panose="020B0609020204030204" pitchFamily="49" charset="0"/>
                <a:ea typeface="Times New Roman" panose="02020603050405020304" pitchFamily="18" charset="0"/>
                <a:cs typeface="Times New Roman" panose="02020603050405020304" pitchFamily="18" charset="0"/>
              </a:rPr>
              <a:t>x = </a:t>
            </a:r>
            <a:r>
              <a:rPr lang="fr-FR" sz="1600" dirty="0" err="1">
                <a:effectLst/>
                <a:latin typeface="Consolas" panose="020B0609020204030204" pitchFamily="49" charset="0"/>
                <a:ea typeface="Times New Roman" panose="02020603050405020304" pitchFamily="18" charset="0"/>
                <a:cs typeface="Times New Roman" panose="02020603050405020304" pitchFamily="18" charset="0"/>
              </a:rPr>
              <a:t>linspace</a:t>
            </a:r>
            <a:r>
              <a:rPr lang="fr-FR" sz="1600" dirty="0">
                <a:effectLst/>
                <a:latin typeface="Consolas" panose="020B0609020204030204" pitchFamily="49" charset="0"/>
                <a:ea typeface="Times New Roman" panose="02020603050405020304" pitchFamily="18" charset="0"/>
                <a:cs typeface="Times New Roman" panose="02020603050405020304" pitchFamily="18" charset="0"/>
              </a:rPr>
              <a:t>(0,2*pi)</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457200" lvl="1" indent="-369888" algn="just">
              <a:lnSpc>
                <a:spcPct val="120000"/>
              </a:lnSpc>
              <a:spcBef>
                <a:spcPts val="0"/>
              </a:spcBef>
              <a:buNone/>
            </a:pPr>
            <a:r>
              <a:rPr lang="fr-FR" sz="13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x = </a:t>
            </a:r>
            <a:r>
              <a:rPr lang="fr-FR" sz="1300" dirty="0">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1×100</a:t>
            </a:r>
            <a:endParaRPr lang="en-ZA" sz="1300" dirty="0">
              <a:effectLst/>
              <a:latin typeface="Consolas" panose="020B0609020204030204" pitchFamily="49" charset="0"/>
              <a:ea typeface="Times New Roman" panose="02020603050405020304" pitchFamily="18" charset="0"/>
              <a:cs typeface="Times New Roman" panose="02020603050405020304" pitchFamily="18" charset="0"/>
            </a:endParaRPr>
          </a:p>
          <a:p>
            <a:pPr marL="457200" lvl="1" indent="-369888" algn="just">
              <a:lnSpc>
                <a:spcPct val="120000"/>
              </a:lnSpc>
              <a:spcBef>
                <a:spcPts val="0"/>
              </a:spcBef>
              <a:buNone/>
            </a:pPr>
            <a:r>
              <a:rPr lang="fr-FR" sz="13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0    0.0635    0.1269    0.1904    0.2539    0.3173    0.3808 </a:t>
            </a:r>
            <a:r>
              <a:rPr lang="fr-FR" sz="1300" dirty="0">
                <a:solidFill>
                  <a:srgbClr val="212121"/>
                </a:solidFill>
                <a:effectLst/>
                <a:latin typeface="Consolas" panose="020B0609020204030204" pitchFamily="49" charset="0"/>
                <a:ea typeface="Times New Roman" panose="02020603050405020304" pitchFamily="18" charset="0"/>
                <a:cs typeface="Cambria Math" panose="02040503050406030204" pitchFamily="18" charset="0"/>
              </a:rPr>
              <a:t>⋯</a:t>
            </a:r>
          </a:p>
          <a:p>
            <a:pPr marL="0" indent="0" algn="just">
              <a:lnSpc>
                <a:spcPct val="107000"/>
              </a:lnSpc>
              <a:spcBef>
                <a:spcPts val="1050"/>
              </a:spcBef>
              <a:spcAft>
                <a:spcPts val="1050"/>
              </a:spcAft>
              <a:buNone/>
            </a:pPr>
            <a:r>
              <a:rPr lang="fr-FR" sz="1600" dirty="0">
                <a:effectLst/>
                <a:latin typeface="Consolas" panose="020B0609020204030204" pitchFamily="49" charset="0"/>
                <a:ea typeface="Times New Roman" panose="02020603050405020304" pitchFamily="18" charset="0"/>
                <a:cs typeface="Times New Roman" panose="02020603050405020304" pitchFamily="18" charset="0"/>
              </a:rPr>
              <a:t>y_1 = sin(x)</a:t>
            </a:r>
            <a:endParaRPr lang="fr-FR"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endParaRPr>
          </a:p>
          <a:p>
            <a:pPr marL="457200" lvl="1" indent="-369888" algn="just">
              <a:lnSpc>
                <a:spcPct val="120000"/>
              </a:lnSpc>
              <a:spcBef>
                <a:spcPts val="0"/>
              </a:spcBef>
              <a:buNone/>
            </a:pPr>
            <a:r>
              <a:rPr lang="fr-FR" sz="13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y_1 = </a:t>
            </a:r>
            <a:r>
              <a:rPr lang="fr-FR" sz="1300" dirty="0">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1×100</a:t>
            </a:r>
          </a:p>
          <a:p>
            <a:pPr marL="457200" lvl="1" indent="-369888" algn="just">
              <a:lnSpc>
                <a:spcPct val="120000"/>
              </a:lnSpc>
              <a:spcBef>
                <a:spcPts val="0"/>
              </a:spcBef>
              <a:buNone/>
            </a:pPr>
            <a:r>
              <a:rPr lang="fr-FR" sz="13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0    0.0634    0.1266    0.1893    0.2511    0.3120    0.3717 </a:t>
            </a:r>
            <a:r>
              <a:rPr lang="fr-FR" sz="1300" dirty="0">
                <a:solidFill>
                  <a:srgbClr val="212121"/>
                </a:solidFill>
                <a:effectLst/>
                <a:latin typeface="Consolas" panose="020B0609020204030204" pitchFamily="49" charset="0"/>
                <a:ea typeface="Times New Roman" panose="02020603050405020304" pitchFamily="18" charset="0"/>
                <a:cs typeface="Cambria Math" panose="02040503050406030204" pitchFamily="18" charset="0"/>
              </a:rPr>
              <a:t>⋯</a:t>
            </a:r>
          </a:p>
          <a:p>
            <a:pPr marL="0" indent="0" algn="just">
              <a:lnSpc>
                <a:spcPct val="107000"/>
              </a:lnSpc>
              <a:spcBef>
                <a:spcPts val="1050"/>
              </a:spcBef>
              <a:spcAft>
                <a:spcPts val="1050"/>
              </a:spcAft>
              <a:buNone/>
            </a:pPr>
            <a:r>
              <a:rPr lang="fr-FR" sz="1600" dirty="0">
                <a:effectLst/>
                <a:latin typeface="Consolas" panose="020B0609020204030204" pitchFamily="49" charset="0"/>
                <a:ea typeface="Times New Roman" panose="02020603050405020304" pitchFamily="18" charset="0"/>
                <a:cs typeface="Times New Roman" panose="02020603050405020304" pitchFamily="18" charset="0"/>
              </a:rPr>
              <a:t>y_2 = tan(x)</a:t>
            </a:r>
            <a:endParaRPr lang="fr-FR" sz="1600" dirty="0">
              <a:solidFill>
                <a:srgbClr val="212121"/>
              </a:solidFill>
              <a:effectLst/>
              <a:latin typeface="Consolas" panose="020B0609020204030204" pitchFamily="49" charset="0"/>
              <a:ea typeface="Times New Roman" panose="02020603050405020304" pitchFamily="18" charset="0"/>
              <a:cs typeface="Cambria Math" panose="02040503050406030204" pitchFamily="18" charset="0"/>
            </a:endParaRPr>
          </a:p>
          <a:p>
            <a:pPr marL="87313" indent="0" algn="just">
              <a:lnSpc>
                <a:spcPct val="120000"/>
              </a:lnSpc>
              <a:spcBef>
                <a:spcPts val="0"/>
              </a:spcBef>
              <a:buNone/>
              <a:tabLst>
                <a:tab pos="87313" algn="l"/>
              </a:tabLst>
            </a:pPr>
            <a:r>
              <a:rPr lang="fr-FR" sz="13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y_2 = </a:t>
            </a:r>
            <a:r>
              <a:rPr lang="fr-FR" sz="1300" dirty="0">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1×100</a:t>
            </a:r>
          </a:p>
          <a:p>
            <a:pPr marL="87313" indent="0" algn="just">
              <a:lnSpc>
                <a:spcPct val="120000"/>
              </a:lnSpc>
              <a:spcBef>
                <a:spcPts val="0"/>
              </a:spcBef>
              <a:buNone/>
              <a:tabLst>
                <a:tab pos="87313" algn="l"/>
              </a:tabLst>
            </a:pPr>
            <a:r>
              <a:rPr lang="fr-FR" sz="13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0    0.0636    0.1276    0.1927    0.2595    0.3284    0.4003 </a:t>
            </a:r>
            <a:r>
              <a:rPr lang="fr-FR" sz="1300" dirty="0">
                <a:solidFill>
                  <a:srgbClr val="212121"/>
                </a:solidFill>
                <a:effectLst/>
                <a:latin typeface="Consolas" panose="020B0609020204030204" pitchFamily="49" charset="0"/>
                <a:ea typeface="Times New Roman" panose="02020603050405020304" pitchFamily="18" charset="0"/>
                <a:cs typeface="Cambria Math" panose="02040503050406030204" pitchFamily="18" charset="0"/>
              </a:rPr>
              <a:t>⋯</a:t>
            </a:r>
          </a:p>
          <a:p>
            <a:pPr marL="0" indent="0" algn="just">
              <a:lnSpc>
                <a:spcPct val="107000"/>
              </a:lnSpc>
              <a:spcBef>
                <a:spcPts val="1050"/>
              </a:spcBef>
              <a:spcAft>
                <a:spcPts val="1050"/>
              </a:spcAft>
              <a:buNone/>
            </a:pPr>
            <a:r>
              <a:rPr lang="fr-FR" sz="1600" dirty="0">
                <a:effectLst/>
                <a:latin typeface="Consolas" panose="020B0609020204030204" pitchFamily="49" charset="0"/>
                <a:ea typeface="Times New Roman" panose="02020603050405020304" pitchFamily="18" charset="0"/>
                <a:cs typeface="Times New Roman" panose="02020603050405020304" pitchFamily="18" charset="0"/>
              </a:rPr>
              <a:t>y_3 = log(x)</a:t>
            </a:r>
          </a:p>
          <a:p>
            <a:pPr marL="457200" lvl="1" indent="-369888" algn="just">
              <a:lnSpc>
                <a:spcPct val="120000"/>
              </a:lnSpc>
              <a:spcBef>
                <a:spcPts val="0"/>
              </a:spcBef>
              <a:buNone/>
            </a:pPr>
            <a:r>
              <a:rPr lang="en-GB" sz="14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y_3 = </a:t>
            </a:r>
            <a:r>
              <a:rPr lang="en-GB" sz="1400" dirty="0">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1×100</a:t>
            </a:r>
          </a:p>
          <a:p>
            <a:pPr marL="457200" lvl="1" indent="-369888" algn="just">
              <a:lnSpc>
                <a:spcPct val="120000"/>
              </a:lnSpc>
              <a:spcBef>
                <a:spcPts val="0"/>
              </a:spcBef>
              <a:buNone/>
            </a:pPr>
            <a:r>
              <a:rPr lang="en-GB" sz="14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-Inf   -2.7572   -2.0641   -1.6586   -1.3709   -1.1478   -0.9655 </a:t>
            </a:r>
            <a:r>
              <a:rPr lang="en-GB" sz="1400" dirty="0">
                <a:solidFill>
                  <a:srgbClr val="212121"/>
                </a:solidFill>
                <a:effectLst/>
                <a:latin typeface="Consolas" panose="020B0609020204030204" pitchFamily="49" charset="0"/>
                <a:ea typeface="Times New Roman" panose="02020603050405020304" pitchFamily="18" charset="0"/>
                <a:cs typeface="Cambria Math" panose="02040503050406030204" pitchFamily="18" charset="0"/>
              </a:rPr>
              <a:t>⋯</a:t>
            </a:r>
            <a:endParaRPr lang="en-ZA" sz="1400" dirty="0">
              <a:effectLst/>
              <a:latin typeface="Consolas" panose="020B0609020204030204" pitchFamily="49" charset="0"/>
              <a:ea typeface="Times New Roman" panose="02020603050405020304" pitchFamily="18" charset="0"/>
              <a:cs typeface="Times New Roman" panose="02020603050405020304" pitchFamily="18" charset="0"/>
            </a:endParaRPr>
          </a:p>
        </p:txBody>
      </p:sp>
      <p:pic>
        <p:nvPicPr>
          <p:cNvPr id="3" name="Graphic 2" descr="Chevron arrows with solid fill">
            <a:hlinkClick r:id="rId2" action="ppaction://hlinksldjump"/>
            <a:extLst>
              <a:ext uri="{FF2B5EF4-FFF2-40B4-BE49-F238E27FC236}">
                <a16:creationId xmlns:a16="http://schemas.microsoft.com/office/drawing/2014/main" id="{7E7104F6-9FEE-60B3-3660-F4A4DF9168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9219382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Operate with functions on arrays</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38</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Autofit/>
          </a:bodyPr>
          <a:lstStyle/>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Note that all 100 evaluated values of each function were generated with a single line of code. If you are unsure of whether a function can operate on an array, search for its definition in the documentation either by:</a:t>
            </a:r>
          </a:p>
          <a:p>
            <a:pPr lvl="1" algn="just">
              <a:lnSpc>
                <a:spcPct val="107000"/>
              </a:lnSpc>
              <a:spcBef>
                <a:spcPts val="1050"/>
              </a:spcBef>
              <a:spcAft>
                <a:spcPts val="1050"/>
              </a:spcAft>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Using the </a:t>
            </a:r>
            <a:r>
              <a:rPr lang="en-GB" sz="1800" i="1" dirty="0">
                <a:effectLst/>
                <a:latin typeface="Helvetica" panose="020B0604020202020204" pitchFamily="34" charset="0"/>
                <a:ea typeface="Times New Roman" panose="02020603050405020304" pitchFamily="18" charset="0"/>
                <a:cs typeface="Times New Roman" panose="02020603050405020304" pitchFamily="18" charset="0"/>
              </a:rPr>
              <a:t>Search Documentation</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box on the top right-hand corner of the MATLAB user interface </a:t>
            </a:r>
          </a:p>
          <a:p>
            <a:pPr lvl="1" algn="just">
              <a:lnSpc>
                <a:spcPct val="107000"/>
              </a:lnSpc>
              <a:spcBef>
                <a:spcPts val="1050"/>
              </a:spcBef>
              <a:spcAft>
                <a:spcPts val="1050"/>
              </a:spcAft>
            </a:pP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Typing the function in a code section or the command window and press </a:t>
            </a:r>
            <a:r>
              <a:rPr lang="en-GB" sz="1800" dirty="0">
                <a:effectLst/>
                <a:latin typeface="Consolas" panose="020B0609020204030204" pitchFamily="49" charset="0"/>
                <a:ea typeface="Times New Roman" panose="02020603050405020304" pitchFamily="18" charset="0"/>
                <a:cs typeface="Times New Roman" panose="02020603050405020304" pitchFamily="18" charset="0"/>
              </a:rPr>
              <a:t>F1</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or right-click and select </a:t>
            </a:r>
            <a:r>
              <a:rPr lang="en-GB" sz="1800" i="1" dirty="0">
                <a:effectLst/>
                <a:latin typeface="Helvetica" panose="020B0604020202020204" pitchFamily="34" charset="0"/>
                <a:ea typeface="Times New Roman" panose="02020603050405020304" pitchFamily="18" charset="0"/>
                <a:cs typeface="Times New Roman" panose="02020603050405020304" pitchFamily="18" charset="0"/>
              </a:rPr>
              <a:t>Help on "Function“</a:t>
            </a:r>
            <a:endParaRPr lang="en-GB" sz="1800"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If the function does not operate on an array, make use of the </a:t>
            </a:r>
            <a:r>
              <a:rPr lang="en-GB" sz="1600" dirty="0" err="1">
                <a:effectLst/>
                <a:latin typeface="Consolas" panose="020B0609020204030204" pitchFamily="49" charset="0"/>
                <a:ea typeface="Times New Roman" panose="02020603050405020304" pitchFamily="18" charset="0"/>
                <a:cs typeface="Times New Roman" panose="02020603050405020304" pitchFamily="18" charset="0"/>
              </a:rPr>
              <a:t>arrayfun</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function. See </a:t>
            </a:r>
            <a:r>
              <a:rPr lang="en-GB" sz="16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arrayfun</a:t>
            </a:r>
            <a:r>
              <a:rPr lang="en-GB"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 documentation</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for more on this.</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11ABA47D-15AE-2DEB-E3C0-934BEC9B23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2104" y="2635155"/>
            <a:ext cx="1656000" cy="235451"/>
          </a:xfrm>
          <a:prstGeom prst="rect">
            <a:avLst/>
          </a:prstGeom>
        </p:spPr>
      </p:pic>
      <p:pic>
        <p:nvPicPr>
          <p:cNvPr id="3" name="Graphic 2" descr="Chevron arrows with solid fill">
            <a:hlinkClick r:id="rId4" action="ppaction://hlinksldjump"/>
            <a:extLst>
              <a:ext uri="{FF2B5EF4-FFF2-40B4-BE49-F238E27FC236}">
                <a16:creationId xmlns:a16="http://schemas.microsoft.com/office/drawing/2014/main" id="{3958766F-0DAF-F821-B214-6E2292E6DB2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8561156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C78B47E-7379-6CF3-EB47-97F2099068D8}"/>
              </a:ext>
            </a:extLst>
          </p:cNvPr>
          <p:cNvSpPr/>
          <p:nvPr/>
        </p:nvSpPr>
        <p:spPr>
          <a:xfrm>
            <a:off x="449176" y="2183712"/>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411D35F9-1196-F88B-C1C9-3EEE40E6EA29}"/>
              </a:ext>
            </a:extLst>
          </p:cNvPr>
          <p:cNvSpPr/>
          <p:nvPr/>
        </p:nvSpPr>
        <p:spPr>
          <a:xfrm>
            <a:off x="460408" y="4200951"/>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Operate with functions on arrays</a:t>
            </a:r>
            <a:endParaRPr lang="en-ZA" sz="3200" b="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39</a:t>
            </a:fld>
            <a:endParaRPr lang="en-ZA"/>
          </a:p>
        </p:txBody>
      </p:sp>
      <p:sp>
        <p:nvSpPr>
          <p:cNvPr id="11" name="Content Placeholder 10">
            <a:extLst>
              <a:ext uri="{FF2B5EF4-FFF2-40B4-BE49-F238E27FC236}">
                <a16:creationId xmlns:a16="http://schemas.microsoft.com/office/drawing/2014/main" id="{5C5DE11D-C34F-1AF3-0E76-2FFB87A30AD9}"/>
              </a:ext>
            </a:extLst>
          </p:cNvPr>
          <p:cNvSpPr>
            <a:spLocks noGrp="1"/>
          </p:cNvSpPr>
          <p:nvPr>
            <p:ph idx="1"/>
          </p:nvPr>
        </p:nvSpPr>
        <p:spPr>
          <a:xfrm>
            <a:off x="462013" y="1244351"/>
            <a:ext cx="8229600" cy="5112000"/>
          </a:xfrm>
        </p:spPr>
        <p:txBody>
          <a:bodyPr>
            <a:noAutofit/>
          </a:bodyPr>
          <a:lstStyle/>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Next, let us create a vector or values drawn from a uniform distribution in the interval </a:t>
            </a:r>
            <a:r>
              <a:rPr lang="en-GB" sz="1600" dirty="0">
                <a:latin typeface="Helvetica" panose="020B0604020202020204" pitchFamily="34" charset="0"/>
                <a:ea typeface="Times New Roman" panose="02020603050405020304" pitchFamily="18" charset="0"/>
                <a:cs typeface="Times New Roman" panose="02020603050405020304" pitchFamily="18" charset="0"/>
              </a:rPr>
              <a:t>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(0, 1)</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The function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rand</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is used to do this, following the same notation as the functions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ones</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zeros</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var = rand(r, c)</a:t>
            </a: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pPr>
            <a:r>
              <a:rPr lang="pt-BR"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b_3 = rand(1,5)</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2563" lvl="1" indent="0" algn="just">
              <a:lnSpc>
                <a:spcPct val="100000"/>
              </a:lnSpc>
              <a:spcBef>
                <a:spcPts val="0"/>
              </a:spcBef>
              <a:buNone/>
            </a:pPr>
            <a:r>
              <a:rPr lang="en-ZA" sz="1400" dirty="0">
                <a:effectLst/>
                <a:latin typeface="Consolas" panose="020B0609020204030204" pitchFamily="49" charset="0"/>
                <a:ea typeface="Times New Roman" panose="02020603050405020304" pitchFamily="18" charset="0"/>
                <a:cs typeface="Times New Roman" panose="02020603050405020304" pitchFamily="18" charset="0"/>
              </a:rPr>
              <a:t>b_3 = </a:t>
            </a:r>
            <a:r>
              <a:rPr lang="en-ZA" sz="1400" dirty="0">
                <a:solidFill>
                  <a:schemeClr val="bg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1×5</a:t>
            </a:r>
          </a:p>
          <a:p>
            <a:pPr marL="182563" lvl="1" indent="0" algn="just">
              <a:lnSpc>
                <a:spcPct val="100000"/>
              </a:lnSpc>
              <a:spcBef>
                <a:spcPts val="0"/>
              </a:spcBef>
              <a:buNone/>
            </a:pPr>
            <a:r>
              <a:rPr lang="en-GB" sz="14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0.8147    0.9058    0.1270    0.9134    0.6324</a:t>
            </a:r>
            <a:r>
              <a:rPr lang="en-ZA" sz="14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269875" lvl="1" indent="0" algn="just">
              <a:lnSpc>
                <a:spcPct val="100000"/>
              </a:lnSpc>
              <a:spcBef>
                <a:spcPts val="0"/>
              </a:spcBef>
              <a:buNone/>
            </a:pPr>
            <a:endParaRPr lang="en-ZA" sz="1400" dirty="0">
              <a:latin typeface="Consolas" panose="020B0609020204030204" pitchFamily="49" charset="0"/>
              <a:ea typeface="Times New Roman" panose="02020603050405020304" pitchFamily="18" charset="0"/>
              <a:cs typeface="Times New Roman" panose="02020603050405020304" pitchFamily="18" charset="0"/>
            </a:endParaRPr>
          </a:p>
          <a:p>
            <a:pPr marL="269875" lvl="1" indent="0" algn="just">
              <a:lnSpc>
                <a:spcPct val="100000"/>
              </a:lnSpc>
              <a:spcBef>
                <a:spcPts val="0"/>
              </a:spcBef>
              <a:buNone/>
            </a:pPr>
            <a:endParaRPr lang="en-ZA" sz="1400" dirty="0">
              <a:latin typeface="Consolas" panose="020B0609020204030204" pitchFamily="49" charset="0"/>
              <a:ea typeface="Times New Roman" panose="02020603050405020304" pitchFamily="18" charset="0"/>
              <a:cs typeface="Times New Roman" panose="02020603050405020304" pitchFamily="18" charset="0"/>
            </a:endParaRPr>
          </a:p>
          <a:p>
            <a:pPr marL="0" lvl="1" indent="0" algn="just">
              <a:lnSpc>
                <a:spcPct val="100000"/>
              </a:lnSpc>
              <a:spcBef>
                <a:spcPts val="0"/>
              </a:spcBef>
              <a:buNone/>
            </a:pPr>
            <a:r>
              <a:rPr lang="en-GB" sz="1600" dirty="0">
                <a:effectLst/>
                <a:latin typeface="Helvetica" panose="020B0604020202020204" pitchFamily="34" charset="0"/>
                <a:ea typeface="Times New Roman" panose="02020603050405020304" pitchFamily="18" charset="0"/>
                <a:cs typeface="Helvetica" panose="020B0604020202020204" pitchFamily="34" charset="0"/>
              </a:rPr>
              <a:t>        </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Now you try! Create a row vector array,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x</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with 5 equally spaced element values between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-1</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1</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Determine the absolute value of this array using the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abs</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function.</a:t>
            </a:r>
            <a:endParaRPr lang="en-ZA" sz="1600" dirty="0">
              <a:effectLst/>
              <a:latin typeface="Helvetica" panose="020B0604020202020204" pitchFamily="34" charset="0"/>
              <a:ea typeface="Times New Roman" panose="02020603050405020304" pitchFamily="18" charset="0"/>
              <a:cs typeface="Helvetica" panose="020B0604020202020204" pitchFamily="34" charset="0"/>
            </a:endParaRPr>
          </a:p>
          <a:p>
            <a:pPr marL="269875" lvl="1" indent="0" algn="just">
              <a:lnSpc>
                <a:spcPct val="100000"/>
              </a:lnSpc>
              <a:spcBef>
                <a:spcPts val="0"/>
              </a:spcBef>
              <a:buNone/>
            </a:pPr>
            <a:endParaRPr lang="en-ZA" sz="14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x = </a:t>
            </a:r>
            <a:r>
              <a:rPr lang="pt-BR" sz="1500" dirty="0">
                <a:effectLst/>
                <a:latin typeface="Consolas" panose="020B0609020204030204" pitchFamily="49" charset="0"/>
                <a:ea typeface="Times New Roman" panose="02020603050405020304" pitchFamily="18" charset="0"/>
                <a:cs typeface="Times New Roman" panose="02020603050405020304" pitchFamily="18" charset="0"/>
              </a:rPr>
              <a:t>linspace(-1,1,5)</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tabLst>
                <a:tab pos="87313" algn="l"/>
              </a:tabLst>
            </a:pPr>
            <a:r>
              <a:rPr lang="en-ZA" sz="1400" dirty="0">
                <a:effectLst/>
                <a:latin typeface="Consolas" panose="020B0609020204030204" pitchFamily="49" charset="0"/>
                <a:ea typeface="Times New Roman" panose="02020603050405020304" pitchFamily="18" charset="0"/>
                <a:cs typeface="Times New Roman" panose="02020603050405020304" pitchFamily="18" charset="0"/>
              </a:rPr>
              <a:t>	x = </a:t>
            </a:r>
            <a:r>
              <a:rPr lang="en-ZA" sz="1400" dirty="0">
                <a:solidFill>
                  <a:schemeClr val="bg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1×5</a:t>
            </a:r>
          </a:p>
          <a:p>
            <a:pPr marL="0" indent="0" algn="just">
              <a:lnSpc>
                <a:spcPct val="100000"/>
              </a:lnSpc>
              <a:spcBef>
                <a:spcPts val="0"/>
              </a:spcBef>
              <a:buNone/>
              <a:tabLst>
                <a:tab pos="87313" algn="l"/>
              </a:tabLst>
            </a:pPr>
            <a:r>
              <a:rPr lang="fr-FR" sz="14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-1.0000   -0.5000         0    0.5000    1.0000</a:t>
            </a:r>
          </a:p>
          <a:p>
            <a:pPr marL="0" indent="0" algn="just">
              <a:lnSpc>
                <a:spcPct val="100000"/>
              </a:lnSpc>
              <a:spcBef>
                <a:spcPts val="0"/>
              </a:spcBef>
              <a:buNone/>
              <a:tabLst>
                <a:tab pos="87313" algn="l"/>
              </a:tabLst>
            </a:pPr>
            <a:endParaRPr lang="en-ZA" sz="1100" dirty="0">
              <a:solidFill>
                <a:schemeClr val="bg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abs</a:t>
            </a:r>
            <a:r>
              <a:rPr lang="pt-BR" sz="1500" dirty="0">
                <a:effectLst/>
                <a:latin typeface="Consolas" panose="020B0609020204030204" pitchFamily="49" charset="0"/>
                <a:ea typeface="Times New Roman" panose="02020603050405020304" pitchFamily="18" charset="0"/>
                <a:cs typeface="Times New Roman" panose="02020603050405020304" pitchFamily="18" charset="0"/>
              </a:rPr>
              <a:t>(x)</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tabLst>
                <a:tab pos="87313" algn="l"/>
              </a:tabLst>
            </a:pPr>
            <a:r>
              <a:rPr lang="en-ZA" sz="1100" dirty="0">
                <a:effectLst/>
                <a:latin typeface="Consolas" panose="020B0609020204030204" pitchFamily="49" charset="0"/>
                <a:ea typeface="Times New Roman" panose="02020603050405020304" pitchFamily="18" charset="0"/>
                <a:cs typeface="Times New Roman" panose="02020603050405020304" pitchFamily="18" charset="0"/>
              </a:rPr>
              <a:t>	x = </a:t>
            </a:r>
            <a:r>
              <a:rPr lang="en-ZA" sz="1100" dirty="0">
                <a:solidFill>
                  <a:schemeClr val="bg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1×5</a:t>
            </a:r>
          </a:p>
          <a:p>
            <a:pPr marL="0" indent="0" algn="just">
              <a:lnSpc>
                <a:spcPct val="100000"/>
              </a:lnSpc>
              <a:spcBef>
                <a:spcPts val="0"/>
              </a:spcBef>
              <a:buNone/>
              <a:tabLst>
                <a:tab pos="87313" algn="l"/>
              </a:tabLst>
            </a:pPr>
            <a:r>
              <a:rPr lang="fr-FR" sz="11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	   1.0000   0.5000         0    0.5000    1.0000</a:t>
            </a:r>
          </a:p>
          <a:p>
            <a:pPr marL="0" indent="0" algn="just">
              <a:lnSpc>
                <a:spcPct val="100000"/>
              </a:lnSpc>
              <a:spcBef>
                <a:spcPts val="0"/>
              </a:spcBef>
              <a:buNone/>
              <a:tabLst>
                <a:tab pos="87313" algn="l"/>
              </a:tabLst>
            </a:pPr>
            <a:endParaRPr lang="en-ZA" sz="1100" dirty="0">
              <a:solidFill>
                <a:schemeClr val="bg1">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endParaRPr>
          </a:p>
        </p:txBody>
      </p:sp>
      <p:pic>
        <p:nvPicPr>
          <p:cNvPr id="7" name="Untitled">
            <a:extLst>
              <a:ext uri="{FF2B5EF4-FFF2-40B4-BE49-F238E27FC236}">
                <a16:creationId xmlns:a16="http://schemas.microsoft.com/office/drawing/2014/main" id="{AE955263-7771-0607-E6A1-134EF1526320}"/>
              </a:ext>
            </a:extLst>
          </p:cNvPr>
          <p:cNvPicPr>
            <a:picLocks noChangeAspect="1"/>
          </p:cNvPicPr>
          <p:nvPr/>
        </p:nvPicPr>
        <p:blipFill>
          <a:blip r:embed="rId2"/>
          <a:stretch>
            <a:fillRect/>
          </a:stretch>
        </p:blipFill>
        <p:spPr>
          <a:xfrm>
            <a:off x="449176" y="3067849"/>
            <a:ext cx="567000" cy="540000"/>
          </a:xfrm>
          <a:prstGeom prst="rect">
            <a:avLst/>
          </a:prstGeom>
        </p:spPr>
      </p:pic>
      <p:pic>
        <p:nvPicPr>
          <p:cNvPr id="3" name="Graphic 2" descr="Chevron arrows with solid fill">
            <a:hlinkClick r:id="rId3" action="ppaction://hlinksldjump"/>
            <a:extLst>
              <a:ext uri="{FF2B5EF4-FFF2-40B4-BE49-F238E27FC236}">
                <a16:creationId xmlns:a16="http://schemas.microsoft.com/office/drawing/2014/main" id="{02BA9651-B76E-062F-BFE2-4E6365D82C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666061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t>Arrays and Matrices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ctr">
              <a:spcBef>
                <a:spcPts val="700"/>
              </a:spcBef>
              <a:spcAft>
                <a:spcPts val="700"/>
              </a:spcAft>
              <a:buNone/>
            </a:pPr>
            <a:r>
              <a:rPr lang="en-GB" sz="1800" b="1" dirty="0">
                <a:effectLst/>
                <a:latin typeface="Helvetica" panose="020B0604020202020204" pitchFamily="34" charset="0"/>
                <a:ea typeface="Times New Roman" panose="02020603050405020304" pitchFamily="18" charset="0"/>
                <a:cs typeface="Times New Roman" panose="02020603050405020304" pitchFamily="18" charset="0"/>
              </a:rPr>
              <a:t>Introduction to arrays and matrices</a:t>
            </a:r>
            <a:endParaRPr lang="en-ZA" sz="1800" b="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0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The name MATLAB is an abbreviation of "</a:t>
            </a:r>
            <a:r>
              <a:rPr lang="en-GB" sz="1600" dirty="0" err="1">
                <a:effectLst/>
                <a:latin typeface="Helvetica" panose="020B0604020202020204" pitchFamily="34" charset="0"/>
                <a:ea typeface="Times New Roman" panose="02020603050405020304" pitchFamily="18" charset="0"/>
                <a:cs typeface="Times New Roman" panose="02020603050405020304" pitchFamily="18" charset="0"/>
              </a:rPr>
              <a:t>MATrix</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GB" sz="1600" dirty="0" err="1">
                <a:effectLst/>
                <a:latin typeface="Helvetica" panose="020B0604020202020204" pitchFamily="34" charset="0"/>
                <a:ea typeface="Times New Roman" panose="02020603050405020304" pitchFamily="18" charset="0"/>
                <a:cs typeface="Times New Roman" panose="02020603050405020304" pitchFamily="18" charset="0"/>
              </a:rPr>
              <a:t>LABoratory</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MATLAB was designed to work with matrices as the fundamental unit of data.</a:t>
            </a:r>
            <a:endParaRPr lang="en-ZA" sz="1600" dirty="0">
              <a:effectLst/>
              <a:latin typeface="Helvetica" panose="020B0604020202020204" pitchFamily="34" charset="0"/>
              <a:ea typeface="Times New Roman" panose="02020603050405020304" pitchFamily="18"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a:t>
            </a:fld>
            <a:endParaRPr lang="en-ZA"/>
          </a:p>
        </p:txBody>
      </p:sp>
      <p:pic>
        <p:nvPicPr>
          <p:cNvPr id="11" name="Picture 10" descr="Text">
            <a:extLst>
              <a:ext uri="{FF2B5EF4-FFF2-40B4-BE49-F238E27FC236}">
                <a16:creationId xmlns:a16="http://schemas.microsoft.com/office/drawing/2014/main" id="{AFCEB8FA-FBB0-8D74-65C2-C62FD15E63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49" y="3241017"/>
            <a:ext cx="5553701" cy="2340000"/>
          </a:xfrm>
          <a:prstGeom prst="rect">
            <a:avLst/>
          </a:prstGeom>
        </p:spPr>
      </p:pic>
      <p:pic>
        <p:nvPicPr>
          <p:cNvPr id="7" name="Graphic 6" descr="Chevron arrows with solid fill">
            <a:hlinkClick r:id="rId3" action="ppaction://hlinksldjump"/>
            <a:extLst>
              <a:ext uri="{FF2B5EF4-FFF2-40B4-BE49-F238E27FC236}">
                <a16:creationId xmlns:a16="http://schemas.microsoft.com/office/drawing/2014/main" id="{362DBB81-BF21-23EF-D932-C6D1D30C6B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1221304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t>What we've covered this week in part 1: </a:t>
            </a: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Arrays and Matrices</a:t>
            </a:r>
            <a:endParaRPr lang="en-ZA" sz="3200" b="1" dirty="0"/>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9" y="1276982"/>
            <a:ext cx="8229600" cy="5112000"/>
          </a:xfrm>
        </p:spPr>
        <p:txBody>
          <a:bodyPr>
            <a:normAutofit/>
          </a:bodyPr>
          <a:lstStyle/>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This week in part 1, we learnt about: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tabLst>
                <a:tab pos="722313" algn="l"/>
              </a:tabLst>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What arrays and matrices are</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tabLst>
                <a:tab pos="722313" algn="l"/>
              </a:tabLst>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Creating arrays</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tabLst>
                <a:tab pos="722313" algn="l"/>
              </a:tabLst>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Indexing into arrays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tabLst>
                <a:tab pos="722313" algn="l"/>
              </a:tabLst>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Concatenation of arrays</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tabLst>
                <a:tab pos="722313" algn="l"/>
              </a:tabLst>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Operating with function on arrays</a:t>
            </a:r>
          </a:p>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In the next part of this week's content, we will be learning about relational and logical operators, covering the following sub-topics: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Introduction to decision making with operators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Relational operators</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Logical operators</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40</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49AA9B6E-B158-3763-C508-625320E76C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6942325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Extra resources</a:t>
            </a:r>
            <a:endParaRPr lang="en-ZA" sz="6600" b="1" dirty="0"/>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1" y="1276985"/>
            <a:ext cx="8229600" cy="5112000"/>
          </a:xfrm>
        </p:spPr>
        <p:txBody>
          <a:bodyPr>
            <a:normAutofit/>
          </a:bodyPr>
          <a:lstStyle/>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Documentation: MATLAB Fundamentals</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Video: How to Make a Vector in MATLAB</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4"/>
              </a:rPr>
              <a:t>Video: How to Insert Data Into a Vector in MATLAB</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5"/>
              </a:rPr>
              <a:t>Documentation: Removing Rows or Columns from a Matrix</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6"/>
              </a:rPr>
              <a:t>Video: Working with Arrays in MATLAB</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7"/>
              </a:rPr>
              <a:t>Video: Indexing Columns and Rows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8"/>
              </a:rPr>
              <a:t>Documentation: Matrices and Arrays - Functions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9"/>
              </a:rPr>
              <a:t>MATLAB Fundamentals Self-paced Course</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10"/>
              </a:rPr>
              <a:t>Self-Paced Online Courses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41</a:t>
            </a:fld>
            <a:endParaRPr lang="en-ZA"/>
          </a:p>
        </p:txBody>
      </p:sp>
      <p:pic>
        <p:nvPicPr>
          <p:cNvPr id="7" name="Graphic 6" descr="Chevron arrows with solid fill">
            <a:hlinkClick r:id="rId11" action="ppaction://hlinksldjump"/>
            <a:extLst>
              <a:ext uri="{FF2B5EF4-FFF2-40B4-BE49-F238E27FC236}">
                <a16:creationId xmlns:a16="http://schemas.microsoft.com/office/drawing/2014/main" id="{ACE42D5D-FDAF-9926-8249-2275AFAF52B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5181016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marL="0" indent="0" algn="ctr">
              <a:spcBef>
                <a:spcPts val="700"/>
              </a:spcBef>
              <a:spcAft>
                <a:spcPts val="700"/>
              </a:spcAft>
              <a:buNone/>
            </a:pPr>
            <a: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t>References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1" y="1276985"/>
            <a:ext cx="8229600" cy="5112000"/>
          </a:xfrm>
        </p:spPr>
        <p:txBody>
          <a:bodyPr>
            <a:normAutofit/>
          </a:bodyPr>
          <a:lstStyle/>
          <a:p>
            <a:pPr marL="34290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Documentation: MATLAB Fundamentals</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indent="-342900">
              <a:lnSpc>
                <a:spcPct val="107000"/>
              </a:lnSpc>
              <a:buFont typeface="Symbol" panose="05050102010706020507" pitchFamily="18" charset="2"/>
              <a:buChar char=""/>
            </a:pPr>
            <a:r>
              <a:rPr lang="en-GB"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Image Compression with Low-Rank SVD</a:t>
            </a:r>
            <a:r>
              <a:rPr lang="en-GB"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42</a:t>
            </a:fld>
            <a:endParaRPr lang="en-ZA"/>
          </a:p>
        </p:txBody>
      </p:sp>
      <p:pic>
        <p:nvPicPr>
          <p:cNvPr id="7" name="Graphic 6" descr="Chevron arrows with solid fill">
            <a:hlinkClick r:id="rId4" action="ppaction://hlinksldjump"/>
            <a:extLst>
              <a:ext uri="{FF2B5EF4-FFF2-40B4-BE49-F238E27FC236}">
                <a16:creationId xmlns:a16="http://schemas.microsoft.com/office/drawing/2014/main" id="{62DAAEFE-FCB6-DFC6-B508-9C832E9DC56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105632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MATLAB Live Script</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800" dirty="0">
                <a:latin typeface="Helvetica" panose="020B0604020202020204" pitchFamily="34" charset="0"/>
                <a:ea typeface="Times New Roman" panose="02020603050405020304" pitchFamily="18" charset="0"/>
                <a:cs typeface="Times New Roman" panose="02020603050405020304" pitchFamily="18" charset="0"/>
              </a:rPr>
              <a:t>Click on the link below for this lecture’s MATLAB live Script</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endParaRPr>
          </a:p>
          <a:p>
            <a:pPr>
              <a:lnSpc>
                <a:spcPct val="107000"/>
              </a:lnSpc>
              <a:spcBef>
                <a:spcPts val="1050"/>
              </a:spcBef>
              <a:spcAft>
                <a:spcPts val="1050"/>
              </a:spcAft>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hlinkClick r:id="rId3" action="ppaction://hlinkfile"/>
              </a:rPr>
              <a:t>Week_2_Part_1_Arrays_and_Matrices.mlx</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800" b="1" i="1" dirty="0">
                <a:effectLst/>
                <a:latin typeface="Helvetica" panose="020B0604020202020204" pitchFamily="34" charset="0"/>
                <a:ea typeface="Times New Roman" panose="02020603050405020304" pitchFamily="18" charset="0"/>
                <a:cs typeface="Times New Roman" panose="02020603050405020304" pitchFamily="18" charset="0"/>
              </a:rPr>
              <a:t>Copyright 2022 The MathWorks, Inc. &amp; Opti-</a:t>
            </a:r>
            <a:r>
              <a:rPr lang="en-GB" sz="1800" b="1" i="1" dirty="0" err="1">
                <a:effectLst/>
                <a:latin typeface="Helvetica" panose="020B0604020202020204" pitchFamily="34" charset="0"/>
                <a:ea typeface="Times New Roman" panose="02020603050405020304" pitchFamily="18" charset="0"/>
                <a:cs typeface="Times New Roman" panose="02020603050405020304" pitchFamily="18" charset="0"/>
              </a:rPr>
              <a:t>Num</a:t>
            </a:r>
            <a:r>
              <a:rPr lang="en-GB" sz="1800" b="1" i="1" dirty="0">
                <a:effectLst/>
                <a:latin typeface="Helvetica" panose="020B0604020202020204" pitchFamily="34" charset="0"/>
                <a:ea typeface="Times New Roman" panose="02020603050405020304" pitchFamily="18" charset="0"/>
                <a:cs typeface="Times New Roman" panose="02020603050405020304" pitchFamily="18" charset="0"/>
              </a:rPr>
              <a:t> Solutions (Pty) Ltd.</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43</a:t>
            </a:fld>
            <a:endParaRPr lang="en-ZA"/>
          </a:p>
        </p:txBody>
      </p:sp>
      <p:pic>
        <p:nvPicPr>
          <p:cNvPr id="8" name="Graphic 7" descr="Chevron arrows with solid fill">
            <a:hlinkClick r:id="rId4"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204950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t>Arrays and Matrices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A matrix is regular two-dimensional grid, or table, of numbers, with rows and/or columns.</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5</a:t>
            </a:fld>
            <a:endParaRPr lang="en-ZA"/>
          </a:p>
        </p:txBody>
      </p:sp>
      <p:pic>
        <p:nvPicPr>
          <p:cNvPr id="9" name="Picture 8" descr="Icon">
            <a:extLst>
              <a:ext uri="{FF2B5EF4-FFF2-40B4-BE49-F238E27FC236}">
                <a16:creationId xmlns:a16="http://schemas.microsoft.com/office/drawing/2014/main" id="{A8B5E24A-C466-73CA-E036-DA33FA932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313" y="2103310"/>
            <a:ext cx="5553020" cy="3060000"/>
          </a:xfrm>
          <a:prstGeom prst="rect">
            <a:avLst/>
          </a:prstGeom>
        </p:spPr>
      </p:pic>
      <p:pic>
        <p:nvPicPr>
          <p:cNvPr id="7" name="Graphic 6" descr="Chevron arrows with solid fill">
            <a:hlinkClick r:id="rId3" action="ppaction://hlinksldjump"/>
            <a:extLst>
              <a:ext uri="{FF2B5EF4-FFF2-40B4-BE49-F238E27FC236}">
                <a16:creationId xmlns:a16="http://schemas.microsoft.com/office/drawing/2014/main" id="{73A086CB-703F-E9AF-9072-CC6DE6A57D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872322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t>Arrays and Matrices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They can come in many shapes and sizes, and we have a special case when there is only a single row and/or column.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6</a:t>
            </a:fld>
            <a:endParaRPr lang="en-ZA"/>
          </a:p>
        </p:txBody>
      </p:sp>
      <p:pic>
        <p:nvPicPr>
          <p:cNvPr id="8" name="Picture 7" descr="A picture containing table">
            <a:extLst>
              <a:ext uri="{FF2B5EF4-FFF2-40B4-BE49-F238E27FC236}">
                <a16:creationId xmlns:a16="http://schemas.microsoft.com/office/drawing/2014/main" id="{88F3D8E6-76A1-AA9D-7F80-660F12AD0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229" y="1881000"/>
            <a:ext cx="7343188" cy="3096000"/>
          </a:xfrm>
          <a:prstGeom prst="rect">
            <a:avLst/>
          </a:prstGeom>
        </p:spPr>
      </p:pic>
      <p:pic>
        <p:nvPicPr>
          <p:cNvPr id="7" name="Graphic 6" descr="Chevron arrows with solid fill">
            <a:hlinkClick r:id="rId3" action="ppaction://hlinksldjump"/>
            <a:extLst>
              <a:ext uri="{FF2B5EF4-FFF2-40B4-BE49-F238E27FC236}">
                <a16:creationId xmlns:a16="http://schemas.microsoft.com/office/drawing/2014/main" id="{797FC7E1-41D6-1B0F-E498-5624BEAD798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77785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t>Arrays and Matrices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Let us consider what MATLAB understands </a:t>
            </a:r>
            <a:r>
              <a:rPr lang="en-GB"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arrays and matrices</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to be. Refer to the image below, beginning at the smallest, inner most oval and working our way to the largest, outer most oval. When there is only one row and one column, we have a scalar value. A scalar value would be any numerical value that includes the digits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0</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to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9</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in a positive or negative form, for example </a:t>
            </a:r>
            <a:r>
              <a:rPr lang="en-GB" sz="1600" b="1" dirty="0">
                <a:effectLst/>
                <a:latin typeface="Consolas" panose="020B0609020204030204" pitchFamily="49" charset="0"/>
                <a:ea typeface="Times New Roman" panose="02020603050405020304" pitchFamily="18" charset="0"/>
                <a:cs typeface="Times New Roman" panose="02020603050405020304" pitchFamily="18" charset="0"/>
              </a:rPr>
              <a:t>5</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or</a:t>
            </a:r>
            <a:r>
              <a:rPr lang="en-GB" sz="1600" b="1" dirty="0">
                <a:effectLst/>
                <a:latin typeface="Consolas" panose="020B0609020204030204" pitchFamily="49" charset="0"/>
                <a:ea typeface="Times New Roman" panose="02020603050405020304" pitchFamily="18" charset="0"/>
                <a:cs typeface="Times New Roman" panose="02020603050405020304" pitchFamily="18" charset="0"/>
              </a:rPr>
              <a:t>-5</a:t>
            </a:r>
            <a:r>
              <a:rPr lang="en-GB" sz="1600" b="1" dirty="0">
                <a:latin typeface="Helvetica" panose="020B0604020202020204" pitchFamily="34" charset="0"/>
                <a:ea typeface="Times New Roman" panose="02020603050405020304" pitchFamily="18" charset="0"/>
                <a:cs typeface="Times New Roman" panose="02020603050405020304" pitchFamily="18" charset="0"/>
              </a:rPr>
              <a: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7</a:t>
            </a:fld>
            <a:endParaRPr lang="en-ZA"/>
          </a:p>
        </p:txBody>
      </p:sp>
      <p:pic>
        <p:nvPicPr>
          <p:cNvPr id="9" name="Picture 8" descr="Diagram">
            <a:extLst>
              <a:ext uri="{FF2B5EF4-FFF2-40B4-BE49-F238E27FC236}">
                <a16:creationId xmlns:a16="http://schemas.microsoft.com/office/drawing/2014/main" id="{BEE7E3A2-9DBD-597F-2BCC-5AC746CE1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6146" y="2725421"/>
            <a:ext cx="5042360" cy="3672000"/>
          </a:xfrm>
          <a:prstGeom prst="rect">
            <a:avLst/>
          </a:prstGeom>
        </p:spPr>
      </p:pic>
      <p:pic>
        <p:nvPicPr>
          <p:cNvPr id="7" name="Graphic 6" descr="Chevron arrows with solid fill">
            <a:hlinkClick r:id="rId4" action="ppaction://hlinksldjump"/>
            <a:extLst>
              <a:ext uri="{FF2B5EF4-FFF2-40B4-BE49-F238E27FC236}">
                <a16:creationId xmlns:a16="http://schemas.microsoft.com/office/drawing/2014/main" id="{68EBEED3-9956-1B47-1CF6-B0798E7FDA9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765019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t>Arrays and Matrices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When there is a single row or column, we have a vector. A vector is a collection of scalar values/elements arranged in row or column form and is also known as a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1</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-D numeric array. Combining row or column vectors results in a matrix, which is also referred to as a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2</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-D numeric array. When you wish to include data that is not in numeric form, we refer to the variable simply as an array. An array can have multiple data types and values in one variable and can be of any size/dimension. Examples of arrays include: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625475" indent="-269875" algn="just">
              <a:lnSpc>
                <a:spcPct val="107000"/>
              </a:lnSpc>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Numeric arrays</a:t>
            </a:r>
          </a:p>
          <a:p>
            <a:pPr marL="625475" indent="-269875" algn="just">
              <a:lnSpc>
                <a:spcPct val="107000"/>
              </a:lnSpc>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Character arrays</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625475" indent="-269875" algn="just">
              <a:lnSpc>
                <a:spcPct val="107000"/>
              </a:lnSpc>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Cell arrays</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625475" indent="-269875" algn="just">
              <a:lnSpc>
                <a:spcPct val="107000"/>
              </a:lnSpc>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Tables</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8</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66A64EBC-6108-8B1D-398B-DFD637AAE0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473252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17F348D-08CA-F7BF-04EB-30FCE7179126}"/>
              </a:ext>
            </a:extLst>
          </p:cNvPr>
          <p:cNvSpPr/>
          <p:nvPr/>
        </p:nvSpPr>
        <p:spPr>
          <a:xfrm>
            <a:off x="460408" y="4360828"/>
            <a:ext cx="8229600" cy="108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 indent="71755">
              <a:lnSpc>
                <a:spcPts val="1400"/>
              </a:lnSpc>
              <a:spcBef>
                <a:spcPts val="700"/>
              </a:spcBef>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kern="0" dirty="0">
                <a:effectLst/>
                <a:latin typeface="Helvetica" panose="020B0604020202020204" pitchFamily="34" charset="0"/>
                <a:ea typeface="Times New Roman" panose="02020603050405020304" pitchFamily="18" charset="0"/>
                <a:cs typeface="Times New Roman" panose="02020603050405020304" pitchFamily="18" charset="0"/>
              </a:rPr>
              <a:t>Arrays and Matrices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You interact with applications of matrices and arrays in your everyday life, with images being likely the most common one. An image is stored in electronic devices as arrays or matrices, where each pixel in the image is represented by a single element in an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2</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-dimensional array or matrix. For grayscale images, only one matrix is stored with element values between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0</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(white) and </a:t>
            </a:r>
            <a:r>
              <a:rPr lang="en-GB" sz="1600" dirty="0">
                <a:effectLst/>
                <a:latin typeface="Consolas" panose="020B0609020204030204" pitchFamily="49" charset="0"/>
                <a:ea typeface="Times New Roman" panose="02020603050405020304" pitchFamily="18" charset="0"/>
                <a:cs typeface="Times New Roman" panose="02020603050405020304" pitchFamily="18" charset="0"/>
              </a:rPr>
              <a:t>1</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 (black). Colour images are a collection of three array/matrix layers based on RGB code, i.e. a matrix for Red, Green, and Blue coded numerical values. </a:t>
            </a:r>
          </a:p>
          <a:p>
            <a:pPr marL="0" indent="0" algn="just">
              <a:buNone/>
            </a:pP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r>
              <a:rPr lang="en-GB" sz="1600" dirty="0">
                <a:latin typeface="Helvetica" panose="020B0604020202020204" pitchFamily="34" charset="0"/>
                <a:ea typeface="Times New Roman" panose="02020603050405020304" pitchFamily="18" charset="0"/>
                <a:cs typeface="Times New Roman" panose="02020603050405020304" pitchFamily="18" charset="0"/>
              </a:rPr>
              <a:t>       </a:t>
            </a: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Now you try! Run the following code will import a stock image from MATLAB, convert it to grayscale, and display it. </a:t>
            </a:r>
          </a:p>
          <a:p>
            <a:pPr marL="0" indent="0" algn="just">
              <a:buNone/>
              <a:tabLst>
                <a:tab pos="182563" algn="l"/>
              </a:tabLst>
            </a:pPr>
            <a:endParaRPr lang="en-GB"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buNone/>
              <a:tabLst>
                <a:tab pos="182563" algn="l"/>
              </a:tabLst>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 = </a:t>
            </a:r>
            <a:r>
              <a:rPr lang="en-GB"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imread</a:t>
            </a: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'street1.jpg’</a:t>
            </a: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tabLst>
                <a:tab pos="182563" algn="l"/>
              </a:tabLst>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B = rgb2gray(A);</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Aft>
                <a:spcPts val="700"/>
              </a:spcAft>
              <a:buNone/>
              <a:tabLst>
                <a:tab pos="182563" algn="l"/>
              </a:tabLst>
            </a:pP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GB"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imshow</a:t>
            </a:r>
            <a:r>
              <a:rPr lang="en-GB"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buNone/>
            </a:pP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(2), Arrays and Matrices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9</a:t>
            </a:fld>
            <a:endParaRPr lang="en-ZA"/>
          </a:p>
        </p:txBody>
      </p:sp>
      <p:pic>
        <p:nvPicPr>
          <p:cNvPr id="7" name="Untitled">
            <a:extLst>
              <a:ext uri="{FF2B5EF4-FFF2-40B4-BE49-F238E27FC236}">
                <a16:creationId xmlns:a16="http://schemas.microsoft.com/office/drawing/2014/main" id="{94ABD9A0-2C76-09E2-9B0F-F1DE56D7B9FF}"/>
              </a:ext>
            </a:extLst>
          </p:cNvPr>
          <p:cNvPicPr>
            <a:picLocks noChangeAspect="1"/>
          </p:cNvPicPr>
          <p:nvPr/>
        </p:nvPicPr>
        <p:blipFill>
          <a:blip r:embed="rId2"/>
          <a:stretch>
            <a:fillRect/>
          </a:stretch>
        </p:blipFill>
        <p:spPr>
          <a:xfrm>
            <a:off x="522154" y="3319413"/>
            <a:ext cx="567000" cy="540000"/>
          </a:xfrm>
          <a:prstGeom prst="rect">
            <a:avLst/>
          </a:prstGeom>
        </p:spPr>
      </p:pic>
      <p:pic>
        <p:nvPicPr>
          <p:cNvPr id="9" name="Graphic 8" descr="Chevron arrows with solid fill">
            <a:hlinkClick r:id="rId3" action="ppaction://hlinksldjump"/>
            <a:extLst>
              <a:ext uri="{FF2B5EF4-FFF2-40B4-BE49-F238E27FC236}">
                <a16:creationId xmlns:a16="http://schemas.microsoft.com/office/drawing/2014/main" id="{F7275B4B-7EB3-02CD-8B58-A3233B46E6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6099873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3122</TotalTime>
  <Words>4837</Words>
  <Application>Microsoft Office PowerPoint</Application>
  <PresentationFormat>On-screen Show (4:3)</PresentationFormat>
  <Paragraphs>512</Paragraphs>
  <Slides>43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Arial</vt:lpstr>
      <vt:lpstr>Arial Unicode MS</vt:lpstr>
      <vt:lpstr>Calibri</vt:lpstr>
      <vt:lpstr>Calibri Light</vt:lpstr>
      <vt:lpstr>Cambria Math</vt:lpstr>
      <vt:lpstr>Consolas</vt:lpstr>
      <vt:lpstr>Helvetica</vt:lpstr>
      <vt:lpstr>Symbol</vt:lpstr>
      <vt:lpstr>Times New Roman</vt:lpstr>
      <vt:lpstr>Office Theme</vt:lpstr>
      <vt:lpstr>Arrays and Matrices </vt:lpstr>
      <vt:lpstr>Table of Contents</vt:lpstr>
      <vt:lpstr>Recap of Week 1:  Introduction and Data Types</vt:lpstr>
      <vt:lpstr>Arrays and Matrices</vt:lpstr>
      <vt:lpstr>Arrays and Matrices</vt:lpstr>
      <vt:lpstr>Arrays and Matrices</vt:lpstr>
      <vt:lpstr>Arrays and Matrices</vt:lpstr>
      <vt:lpstr>Arrays and Matrices</vt:lpstr>
      <vt:lpstr>Arrays and Matrices</vt:lpstr>
      <vt:lpstr>Arrays and Matrices</vt:lpstr>
      <vt:lpstr>Array creation</vt:lpstr>
      <vt:lpstr>Array creation</vt:lpstr>
      <vt:lpstr>Array creation</vt:lpstr>
      <vt:lpstr>Array creation</vt:lpstr>
      <vt:lpstr>Array creation</vt:lpstr>
      <vt:lpstr>Array creation</vt:lpstr>
      <vt:lpstr>Array creation</vt:lpstr>
      <vt:lpstr>Array creation</vt:lpstr>
      <vt:lpstr>Array creation</vt:lpstr>
      <vt:lpstr>Array Indexing</vt:lpstr>
      <vt:lpstr>Array Indexing</vt:lpstr>
      <vt:lpstr>Array Indexing</vt:lpstr>
      <vt:lpstr>Array Indexing</vt:lpstr>
      <vt:lpstr>Array Indexing</vt:lpstr>
      <vt:lpstr>Array Indexing</vt:lpstr>
      <vt:lpstr>Array Indexing</vt:lpstr>
      <vt:lpstr>Array concatenation</vt:lpstr>
      <vt:lpstr>Array concatenation</vt:lpstr>
      <vt:lpstr>Array concatenation</vt:lpstr>
      <vt:lpstr>Array concatenation</vt:lpstr>
      <vt:lpstr>Array concatenation</vt:lpstr>
      <vt:lpstr>Array concatenation</vt:lpstr>
      <vt:lpstr>Operate with functions on arrays</vt:lpstr>
      <vt:lpstr>Operate with functions on arrays</vt:lpstr>
      <vt:lpstr>Operate with functions on arrays</vt:lpstr>
      <vt:lpstr>Operate with functions on arrays</vt:lpstr>
      <vt:lpstr>Operate with functions on arrays</vt:lpstr>
      <vt:lpstr>Operate with functions on arrays</vt:lpstr>
      <vt:lpstr>Operate with functions on arrays</vt:lpstr>
      <vt:lpstr>What we've covered this week in part 1: Arrays and Matrices</vt:lpstr>
      <vt:lpstr>Extra resources</vt:lpstr>
      <vt:lpstr>References</vt:lpstr>
      <vt:lpstr>MATLAB Live 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Ekoru</dc:creator>
  <cp:lastModifiedBy>John Ekoru</cp:lastModifiedBy>
  <cp:revision>506</cp:revision>
  <dcterms:created xsi:type="dcterms:W3CDTF">2023-05-01T18:31:50Z</dcterms:created>
  <dcterms:modified xsi:type="dcterms:W3CDTF">2023-05-23T11:39:52Z</dcterms:modified>
</cp:coreProperties>
</file>