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67" r:id="rId2"/>
    <p:sldId id="257" r:id="rId3"/>
    <p:sldId id="258" r:id="rId4"/>
    <p:sldId id="271" r:id="rId5"/>
    <p:sldId id="272" r:id="rId6"/>
    <p:sldId id="273" r:id="rId7"/>
    <p:sldId id="274" r:id="rId8"/>
    <p:sldId id="275" r:id="rId9"/>
    <p:sldId id="276" r:id="rId10"/>
    <p:sldId id="277" r:id="rId11"/>
    <p:sldId id="278" r:id="rId12"/>
    <p:sldId id="280" r:id="rId13"/>
    <p:sldId id="279" r:id="rId14"/>
    <p:sldId id="281" r:id="rId15"/>
    <p:sldId id="283" r:id="rId16"/>
    <p:sldId id="284" r:id="rId17"/>
    <p:sldId id="285" r:id="rId18"/>
    <p:sldId id="286" r:id="rId19"/>
    <p:sldId id="287" r:id="rId20"/>
    <p:sldId id="288" r:id="rId21"/>
    <p:sldId id="289" r:id="rId22"/>
    <p:sldId id="290" r:id="rId23"/>
    <p:sldId id="291" r:id="rId24"/>
    <p:sldId id="268" r:id="rId25"/>
    <p:sldId id="270" r:id="rId26"/>
    <p:sldId id="292" r:id="rId27"/>
    <p:sldId id="29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mathworks.com/help/matlab/matlab_prog/array-comparison-with-relational-operator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25.xml"/><Relationship Id="rId12" Type="http://schemas.openxmlformats.org/officeDocument/2006/relationships/image" Target="../media/image4.sv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4.xml"/><Relationship Id="rId11" Type="http://schemas.openxmlformats.org/officeDocument/2006/relationships/image" Target="../media/image3.png"/><Relationship Id="rId5" Type="http://schemas.openxmlformats.org/officeDocument/2006/relationships/slide" Target="slide16.xml"/><Relationship Id="rId10" Type="http://schemas.openxmlformats.org/officeDocument/2006/relationships/slide" Target="slide1.xml"/><Relationship Id="rId4" Type="http://schemas.openxmlformats.org/officeDocument/2006/relationships/slide" Target="slide7.xml"/><Relationship Id="rId9" Type="http://schemas.openxmlformats.org/officeDocument/2006/relationships/hyperlink" Target="../Live%20Scripts/Week_2_Part_2_Relational_and_Logical_Operators.mlx"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mathworks.com/help/matlab/matlab_prog/find-array-elements-that-meet-a-condition.html" TargetMode="External"/><Relationship Id="rId7" Type="http://schemas.openxmlformats.org/officeDocument/2006/relationships/slide" Target="slide1.xml"/><Relationship Id="rId2" Type="http://schemas.openxmlformats.org/officeDocument/2006/relationships/hyperlink" Target="https://matlabacademy.mathworks.com/artifacts/quick-reference.html?course=mlbe&amp;release=R2020b&amp;language=en&amp;" TargetMode="External"/><Relationship Id="rId1" Type="http://schemas.openxmlformats.org/officeDocument/2006/relationships/slideLayout" Target="../slideLayouts/slideLayout2.xml"/><Relationship Id="rId6" Type="http://schemas.openxmlformats.org/officeDocument/2006/relationships/hyperlink" Target="https://matlabacademy.mathworks.com/" TargetMode="External"/><Relationship Id="rId5" Type="http://schemas.openxmlformats.org/officeDocument/2006/relationships/hyperlink" Target="https://matlabacademy.mathworks.com/details/matlab-fundamentals/mlbe" TargetMode="External"/><Relationship Id="rId4" Type="http://schemas.openxmlformats.org/officeDocument/2006/relationships/hyperlink" Target="https://www.mathworks.com/help/matlab/ref/logicaloperatorsshortcircuit.html" TargetMode="External"/><Relationship Id="rId9" Type="http://schemas.openxmlformats.org/officeDocument/2006/relationships/image" Target="../media/image4.svg"/></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matlabacademy.mathworks.com/artifacts/quick-reference.html?course=mlbe&amp;release=R2020b&amp;language=en&amp;"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hyperlink" Target="../Live%20Scripts/Week_2_Part_2_Relational_and_Logical_Operator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rmAutofit fontScale="90000"/>
          </a:bodyPr>
          <a:lstStyle/>
          <a:p>
            <a:pPr>
              <a:lnSpc>
                <a:spcPct val="150000"/>
              </a:lnSpc>
            </a:pPr>
            <a:r>
              <a:rPr lang="en-ZA" sz="4000" b="1" dirty="0">
                <a:solidFill>
                  <a:schemeClr val="accent2"/>
                </a:solidFill>
                <a:latin typeface="Helvetica" panose="020B0604020202020204" pitchFamily="34" charset="0"/>
                <a:cs typeface="Helvetica" panose="020B0604020202020204" pitchFamily="34" charset="0"/>
              </a:rPr>
              <a:t>Relational and Logical Operators</a:t>
            </a:r>
            <a:br>
              <a:rPr lang="en-ZA" sz="4000" b="1" dirty="0">
                <a:solidFill>
                  <a:schemeClr val="accent2"/>
                </a:solidFill>
                <a:latin typeface="Helvetica" panose="020B0604020202020204" pitchFamily="34" charset="0"/>
                <a:cs typeface="Helvetica" panose="020B0604020202020204" pitchFamily="34" charset="0"/>
              </a:rPr>
            </a:br>
            <a:endParaRPr lang="en-ZA" sz="4000" b="1" dirty="0">
              <a:solidFill>
                <a:schemeClr val="accent2"/>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E26D1F-723B-858E-7950-8A7D1549AB8F}"/>
              </a:ext>
            </a:extLst>
          </p:cNvPr>
          <p:cNvSpPr/>
          <p:nvPr/>
        </p:nvSpPr>
        <p:spPr>
          <a:xfrm>
            <a:off x="460408" y="444020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12605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ZA" sz="1600" dirty="0">
                <a:latin typeface="Helvetica" panose="020B0604020202020204" pitchFamily="34" charset="0"/>
                <a:cs typeface="Helvetica" panose="020B0604020202020204" pitchFamily="34" charset="0"/>
              </a:rPr>
              <a:t>Which elements of </a:t>
            </a:r>
            <a:r>
              <a:rPr lang="en-ZA" sz="1600" dirty="0">
                <a:latin typeface="Consolas" panose="020B0609020204030204" pitchFamily="49" charset="0"/>
                <a:cs typeface="Helvetica" panose="020B0604020202020204" pitchFamily="34" charset="0"/>
              </a:rPr>
              <a:t>arr_1</a:t>
            </a:r>
            <a:r>
              <a:rPr lang="en-ZA" sz="1600" dirty="0">
                <a:latin typeface="Helvetica" panose="020B0604020202020204" pitchFamily="34" charset="0"/>
                <a:cs typeface="Helvetica" panose="020B0604020202020204" pitchFamily="34" charset="0"/>
              </a:rPr>
              <a:t> is greater than or equal to the corresponding element in </a:t>
            </a:r>
            <a:r>
              <a:rPr lang="en-ZA" sz="1600" dirty="0">
                <a:latin typeface="Consolas" panose="020B0609020204030204" pitchFamily="49" charset="0"/>
                <a:cs typeface="Helvetica" panose="020B0604020202020204" pitchFamily="34" charset="0"/>
              </a:rPr>
              <a:t>arr_2</a:t>
            </a:r>
            <a:r>
              <a:rPr lang="en-ZA" sz="1600" dirty="0">
                <a:latin typeface="Helvetica" panose="020B0604020202020204" pitchFamily="34" charset="0"/>
                <a:cs typeface="Helvetica" panose="020B0604020202020204" pitchFamily="34" charset="0"/>
              </a:rPr>
              <a:t>? Assign the answer to the variable </a:t>
            </a:r>
            <a:r>
              <a:rPr lang="en-ZA" sz="1600" dirty="0">
                <a:latin typeface="Consolas" panose="020B0609020204030204" pitchFamily="49" charset="0"/>
                <a:cs typeface="Helvetica" panose="020B0604020202020204" pitchFamily="34" charset="0"/>
              </a:rPr>
              <a:t>logical_arr_1</a:t>
            </a:r>
            <a:r>
              <a:rPr lang="en-ZA" sz="1600" dirty="0">
                <a:latin typeface="Helvetica" panose="020B0604020202020204" pitchFamily="34" charset="0"/>
                <a:cs typeface="Helvetica" panose="020B0604020202020204" pitchFamily="34" charset="0"/>
              </a:rPr>
              <a:t> for use later on.</a:t>
            </a:r>
          </a:p>
          <a:p>
            <a:pPr marL="0" indent="0" algn="just">
              <a:buNone/>
            </a:pPr>
            <a:endParaRPr lang="en-ZA" sz="1600" dirty="0">
              <a:latin typeface="Consolas" panose="020B0609020204030204" pitchFamily="49" charset="0"/>
              <a:cs typeface="Helvetica" panose="020B0604020202020204" pitchFamily="34" charset="0"/>
            </a:endParaRPr>
          </a:p>
          <a:p>
            <a:pPr marL="0" indent="0" algn="just">
              <a:buNone/>
            </a:pPr>
            <a:r>
              <a:rPr lang="en-ZA" sz="1600" dirty="0">
                <a:latin typeface="Consolas" panose="020B0609020204030204" pitchFamily="49" charset="0"/>
                <a:cs typeface="Helvetica" panose="020B0604020202020204" pitchFamily="34" charset="0"/>
              </a:rPr>
              <a:t>logical_arr_1 = arr_1 &gt;= arr_2</a:t>
            </a:r>
          </a:p>
          <a:p>
            <a:pPr marL="0" indent="0" algn="just">
              <a:buNone/>
            </a:pPr>
            <a:r>
              <a:rPr lang="en-ZA" sz="1600" dirty="0">
                <a:latin typeface="Consolas" panose="020B0609020204030204" pitchFamily="49" charset="0"/>
                <a:cs typeface="Helvetica" panose="020B0604020202020204" pitchFamily="34" charset="0"/>
              </a:rPr>
              <a:t>logical_arr_1 = </a:t>
            </a:r>
            <a:r>
              <a:rPr lang="en-ZA" sz="1600" dirty="0">
                <a:solidFill>
                  <a:schemeClr val="bg1">
                    <a:lumMod val="65000"/>
                  </a:schemeClr>
                </a:solidFill>
                <a:latin typeface="Consolas" panose="020B0609020204030204" pitchFamily="49" charset="0"/>
                <a:cs typeface="Helvetica" panose="020B0604020202020204" pitchFamily="34" charset="0"/>
              </a:rPr>
              <a:t>1×10 logical array</a:t>
            </a:r>
          </a:p>
          <a:p>
            <a:pPr marL="0" indent="0" algn="just">
              <a:buNone/>
            </a:pPr>
            <a:r>
              <a:rPr lang="en-ZA" sz="1600" dirty="0">
                <a:latin typeface="Consolas" panose="020B0609020204030204" pitchFamily="49" charset="0"/>
                <a:cs typeface="Helvetica" panose="020B0604020202020204" pitchFamily="34" charset="0"/>
              </a:rPr>
              <a:t>   1   1   0   0   1   0   1   0   1   1</a:t>
            </a:r>
          </a:p>
          <a:p>
            <a:pPr marL="0" indent="0" algn="just">
              <a:buNone/>
            </a:pPr>
            <a:endParaRPr lang="en-ZA" sz="1600" dirty="0">
              <a:latin typeface="Consolas" panose="020B0609020204030204" pitchFamily="49" charset="0"/>
              <a:cs typeface="Helvetica" panose="020B0604020202020204" pitchFamily="34" charset="0"/>
            </a:endParaRPr>
          </a:p>
          <a:p>
            <a:pPr marL="0" indent="0" algn="just">
              <a:buNone/>
            </a:pPr>
            <a:r>
              <a:rPr lang="en-ZA" sz="1600" dirty="0">
                <a:latin typeface="Helvetica" panose="020B0604020202020204" pitchFamily="34" charset="0"/>
                <a:cs typeface="Helvetica" panose="020B0604020202020204" pitchFamily="34" charset="0"/>
              </a:rPr>
              <a:t>Which elements of </a:t>
            </a:r>
            <a:r>
              <a:rPr lang="en-ZA" sz="1600" dirty="0">
                <a:latin typeface="Consolas" panose="020B0609020204030204" pitchFamily="49" charset="0"/>
                <a:cs typeface="Helvetica" panose="020B0604020202020204" pitchFamily="34" charset="0"/>
              </a:rPr>
              <a:t>arr_2</a:t>
            </a:r>
            <a:r>
              <a:rPr lang="en-ZA" sz="1600" dirty="0">
                <a:latin typeface="Helvetica" panose="020B0604020202020204" pitchFamily="34" charset="0"/>
                <a:cs typeface="Helvetica" panose="020B0604020202020204" pitchFamily="34" charset="0"/>
              </a:rPr>
              <a:t> is greater than 10? Assign the answer to the variable </a:t>
            </a:r>
            <a:r>
              <a:rPr lang="en-ZA" sz="1600" dirty="0">
                <a:latin typeface="Consolas" panose="020B0609020204030204" pitchFamily="49" charset="0"/>
                <a:cs typeface="Helvetica" panose="020B0604020202020204" pitchFamily="34" charset="0"/>
              </a:rPr>
              <a:t>logical_arr_2</a:t>
            </a:r>
            <a:r>
              <a:rPr lang="en-ZA" sz="1600" dirty="0">
                <a:latin typeface="Helvetica" panose="020B0604020202020204" pitchFamily="34" charset="0"/>
                <a:cs typeface="Helvetica" panose="020B0604020202020204" pitchFamily="34" charset="0"/>
              </a:rPr>
              <a:t> for use later on.</a:t>
            </a:r>
          </a:p>
          <a:p>
            <a:pPr marL="0" indent="0" algn="just">
              <a:buNone/>
            </a:pPr>
            <a:endParaRPr lang="en-ZA" sz="1600" dirty="0">
              <a:latin typeface="Consolas" panose="020B0609020204030204" pitchFamily="49" charset="0"/>
              <a:cs typeface="Helvetica" panose="020B0604020202020204" pitchFamily="34" charset="0"/>
            </a:endParaRPr>
          </a:p>
          <a:p>
            <a:pPr marL="0" indent="0" algn="just">
              <a:buNone/>
            </a:pPr>
            <a:r>
              <a:rPr lang="en-ZA" sz="1600" dirty="0">
                <a:latin typeface="Consolas" panose="020B0609020204030204" pitchFamily="49" charset="0"/>
                <a:cs typeface="Helvetica" panose="020B0604020202020204" pitchFamily="34" charset="0"/>
              </a:rPr>
              <a:t>logical_arr_2 = arr_2 &lt; 10</a:t>
            </a:r>
          </a:p>
          <a:p>
            <a:pPr marL="0" indent="0" algn="just">
              <a:buNone/>
            </a:pPr>
            <a:r>
              <a:rPr lang="en-ZA" sz="1600" dirty="0">
                <a:latin typeface="Consolas" panose="020B0609020204030204" pitchFamily="49" charset="0"/>
                <a:cs typeface="Helvetica" panose="020B0604020202020204" pitchFamily="34" charset="0"/>
              </a:rPr>
              <a:t>logical_arr_2 = </a:t>
            </a:r>
            <a:r>
              <a:rPr lang="en-ZA" sz="1600" dirty="0">
                <a:solidFill>
                  <a:schemeClr val="bg1">
                    <a:lumMod val="65000"/>
                  </a:schemeClr>
                </a:solidFill>
                <a:latin typeface="Consolas" panose="020B0609020204030204" pitchFamily="49" charset="0"/>
                <a:cs typeface="Helvetica" panose="020B0604020202020204" pitchFamily="34" charset="0"/>
              </a:rPr>
              <a:t>1×10 logical array</a:t>
            </a:r>
          </a:p>
          <a:p>
            <a:pPr marL="0" indent="0" algn="just">
              <a:buNone/>
            </a:pPr>
            <a:r>
              <a:rPr lang="en-ZA" sz="1600" dirty="0">
                <a:latin typeface="Consolas" panose="020B0609020204030204" pitchFamily="49" charset="0"/>
                <a:cs typeface="Helvetica" panose="020B0604020202020204" pitchFamily="34" charset="0"/>
              </a:rPr>
              <a:t>   1   1   0   0   0   0   0   0   0   0</a:t>
            </a:r>
          </a:p>
        </p:txBody>
      </p:sp>
      <p:pic>
        <p:nvPicPr>
          <p:cNvPr id="8" name="Graphic 7" descr="Chevron arrows with solid fill">
            <a:hlinkClick r:id="rId2" action="ppaction://hlinksldjump"/>
            <a:extLst>
              <a:ext uri="{FF2B5EF4-FFF2-40B4-BE49-F238E27FC236}">
                <a16:creationId xmlns:a16="http://schemas.microsoft.com/office/drawing/2014/main" id="{BCCE3D7F-B31A-D791-B52A-AD069B5D4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26256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53295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362256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401760"/>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ZA" sz="1600" dirty="0">
                <a:latin typeface="Helvetica" panose="020B0604020202020204" pitchFamily="34" charset="0"/>
                <a:cs typeface="Helvetica" panose="020B0604020202020204" pitchFamily="34" charset="0"/>
              </a:rPr>
              <a:t>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Now you try! In the two exercise questions above, we saw the application of relational operators to the vector arrays. Now, let us consider two exercises that demonstrate the application of relational operators on matrix arrays. Consider the following two randomly generated integer matrices, </a:t>
            </a:r>
            <a:r>
              <a:rPr lang="en-ZA" sz="1600" dirty="0">
                <a:latin typeface="Consolas" panose="020B0609020204030204" pitchFamily="49" charset="0"/>
                <a:cs typeface="Helvetica" panose="020B0604020202020204" pitchFamily="34" charset="0"/>
              </a:rPr>
              <a:t>arr_3</a:t>
            </a:r>
            <a:r>
              <a:rPr lang="en-ZA" sz="1600" dirty="0">
                <a:latin typeface="Helvetica" panose="020B0604020202020204" pitchFamily="34" charset="0"/>
                <a:cs typeface="Helvetica" panose="020B0604020202020204" pitchFamily="34" charset="0"/>
              </a:rPr>
              <a:t> and </a:t>
            </a:r>
            <a:r>
              <a:rPr lang="en-ZA" sz="1600" dirty="0">
                <a:latin typeface="Consolas" panose="020B0609020204030204" pitchFamily="49" charset="0"/>
                <a:cs typeface="Helvetica" panose="020B0604020202020204" pitchFamily="34" charset="0"/>
              </a:rPr>
              <a:t>arr_4</a:t>
            </a:r>
            <a:r>
              <a:rPr lang="en-ZA" sz="1600" dirty="0">
                <a:latin typeface="Helvetica" panose="020B0604020202020204" pitchFamily="34" charset="0"/>
                <a:cs typeface="Helvetica" panose="020B0604020202020204" pitchFamily="34" charset="0"/>
              </a:rPr>
              <a:t>:</a:t>
            </a:r>
          </a:p>
          <a:p>
            <a:pPr marL="36195" indent="0">
              <a:lnSpc>
                <a:spcPts val="1400"/>
              </a:lnSpc>
              <a:spcBef>
                <a:spcPts val="700"/>
              </a:spcBef>
              <a:buNone/>
            </a:pPr>
            <a:endPar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arr_3 =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randi</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(50,[4 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arr_4 =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randi</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(50,[4 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Which elements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arr_3</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is less than their corresponding elements in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arr_4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arr_3 &lt; arr_4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Which elements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arr_4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is greater than or equal to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20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arr_4 &gt;= 20</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Note: Relational operators can be applied to arrays of any order. We only covered the application of relational operators in the case of scalar, vector, and matrix arrays. Consult the documentation for the </a:t>
            </a: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Array Comparison with Relational Operators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for more information.</a:t>
            </a:r>
            <a:endParaRPr lang="en-ZA" sz="1800" dirty="0">
              <a:latin typeface="Consolas" panose="020B0609020204030204" pitchFamily="49" charset="0"/>
              <a:cs typeface="Helvetica" panose="020B0604020202020204" pitchFamily="34" charset="0"/>
            </a:endParaRP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3"/>
          <a:stretch>
            <a:fillRect/>
          </a:stretch>
        </p:blipFill>
        <p:spPr>
          <a:xfrm>
            <a:off x="500013" y="927731"/>
            <a:ext cx="567000" cy="540000"/>
          </a:xfrm>
          <a:prstGeom prst="rect">
            <a:avLst/>
          </a:prstGeom>
        </p:spPr>
      </p:pic>
      <p:pic>
        <p:nvPicPr>
          <p:cNvPr id="9" name="Graphic 8" descr="Chevron arrows with solid fill">
            <a:hlinkClick r:id="rId4" action="ppaction://hlinksldjump"/>
            <a:extLst>
              <a:ext uri="{FF2B5EF4-FFF2-40B4-BE49-F238E27FC236}">
                <a16:creationId xmlns:a16="http://schemas.microsoft.com/office/drawing/2014/main" id="{61A3F759-B86F-F522-E51D-DAB6B34E19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5312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Wondering where you encounter relational operators in your everyday life?</a:t>
            </a: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 relational operator is applied when a comparison or relation between two variables/values is required. In life, we continuously make decisions around time, place, factors in our environments or our personal experiences. We get to define our morning alarm time, where our favourite reading spot is, how loud to play our music, and so on. These decisions are always made with some frame of reference in mind, like the time of day, the position we are located on Earth, the level of stimulation our unique bodies experience, etc. These frames of reference can be seen as one of the entities we compare with or relate to, in order to make our decisions.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74CD6C61-A7E9-CCA7-96BF-EF50EB21EE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4887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If you got lost in the explanation above, let us consider a particular example to focus on. Imagine that we are looking to purchase and sell bread rolls for a profit. Each bread roll costs us ZAR 5.00</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Two potential customers approach us with an offer. The first potential customer offers us ZAR 4.50 for a bread roll, the second offers us ZAR 8.00 for a bread roll. As we are selling bread rolls with the intention of making a profit, we would reject the offer made by the first potential customer and accept the offer from the second one. This is because the selling price must be greater than our cost price in order for us to generate profit from the transaction.</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10" name="Picture 9" descr="A picture containing icon">
            <a:extLst>
              <a:ext uri="{FF2B5EF4-FFF2-40B4-BE49-F238E27FC236}">
                <a16:creationId xmlns:a16="http://schemas.microsoft.com/office/drawing/2014/main" id="{D97B017F-E14E-EBCD-AB9E-FFB906970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000" y="1998040"/>
            <a:ext cx="4608000" cy="2278103"/>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59A8DDC5-DAAC-42DA-83BF-A95EDF499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6176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consider the line of thinking that our brains might follow when choosing to accept or reject the offers. Assume that the question we ask ourselves is, "Is this offer profitable?". If this is true, we would consequently accept the offer, and if it is false, we will reject the offer.</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7" name="Picture 6" descr="Graphical user interface, diagram">
            <a:extLst>
              <a:ext uri="{FF2B5EF4-FFF2-40B4-BE49-F238E27FC236}">
                <a16:creationId xmlns:a16="http://schemas.microsoft.com/office/drawing/2014/main" id="{E2122084-8F8D-258B-143A-6AF55B0E7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192" y="1244351"/>
            <a:ext cx="7239616" cy="3564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9B34C84F-859D-487B-2923-69CF15008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934742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29591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317765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1607413"/>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Begin by defining our cost price and the two offers we receive: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Cost_price_in_ZAR</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5.0;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tabLst>
                <a:tab pos="1809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Offer_1_in_ZAR = 4.5;</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180975" algn="l"/>
                <a:tab pos="26511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Offer_2_in_ZAR = 8.0;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test is each of the offers are greater than our cost price: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1809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Is_Offer_1_Profitable = Offer_1_in_ZAR &gt;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Cost_price_in_ZAR</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180975" algn="l"/>
              </a:tabLst>
            </a:pP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Is_Offer_1_Profitable = </a:t>
            </a:r>
            <a:r>
              <a:rPr lang="en-GB" sz="14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444500" algn="l"/>
              </a:tabLst>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0</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Is_Offer_2_Profitable = Offer_2_in_ZAR &gt;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Cost_price_in_ZAR</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180975" algn="l"/>
              </a:tabLst>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Is_Offer_2_Profitable = </a:t>
            </a:r>
            <a:r>
              <a:rPr lang="en-GB" sz="14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We received a logical response for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Is_Offer_1_Profitable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indicating false, i.e. we should reject the first offer. For the second offer, we received a logical response for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Is_Offer_2_Profitable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indicating true, i.e. we should accept the second offer.</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9" name="Graphic 8" descr="Chevron arrows with solid fill">
            <a:hlinkClick r:id="rId2" action="ppaction://hlinksldjump"/>
            <a:extLst>
              <a:ext uri="{FF2B5EF4-FFF2-40B4-BE49-F238E27FC236}">
                <a16:creationId xmlns:a16="http://schemas.microsoft.com/office/drawing/2014/main" id="{F8F7A0C5-565E-5EB9-8B00-C98C07D154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8549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29600"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Logical operators are used to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compare two statements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to determine if the condition is true or false. As with relational operators, the outcome of a comparison using a logical operator will be of type logical, which can only take on a value of 1 (when true) and 0 (when false). The following table has the basic logical operators you'll need for programming:</a:t>
            </a: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These operators can be applied to scalars and arrays of higher orders/dimensions.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10" name="Picture 9" descr="Graphical user interface, text, application, email">
            <a:extLst>
              <a:ext uri="{FF2B5EF4-FFF2-40B4-BE49-F238E27FC236}">
                <a16:creationId xmlns:a16="http://schemas.microsoft.com/office/drawing/2014/main" id="{61472926-8ADB-5DE4-6126-FA19C7435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28" y="2957539"/>
            <a:ext cx="8017144" cy="2232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7F49F804-C0FE-0B4D-C6DD-8AFAF8977A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4225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523212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384271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1837597"/>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29600" cy="5112000"/>
          </a:xfrm>
        </p:spPr>
        <p:txBody>
          <a:bodyPr>
            <a:normAutofit lnSpcReduction="10000"/>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consider the above-mentioned operators to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logical_1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logical_2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as defined below: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925" indent="0">
              <a:lnSpc>
                <a:spcPts val="1400"/>
              </a:lnSpc>
              <a:spcBef>
                <a:spcPts val="700"/>
              </a:spcBef>
              <a:buNone/>
              <a:tabLst>
                <a:tab pos="8731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logical_1 = true;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52388">
              <a:lnSpc>
                <a:spcPts val="1400"/>
              </a:lnSpc>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logical_2 = false;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52388">
              <a:lnSpc>
                <a:spcPts val="1400"/>
              </a:lnSpc>
              <a:spcAft>
                <a:spcPts val="70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logical_1 &amp; logical_2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182563">
              <a:lnSpc>
                <a:spcPct val="107000"/>
              </a:lnSpc>
              <a:buNone/>
            </a:pPr>
            <a:r>
              <a:rPr lang="en-GB" sz="14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0</a:t>
            </a:r>
          </a:p>
          <a:p>
            <a:pPr marL="0" indent="0">
              <a:lnSpc>
                <a:spcPct val="107000"/>
              </a:lnSpc>
              <a:buNone/>
            </a:pP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logical_1 | logical_2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182563" algn="l"/>
              </a:tabLst>
            </a:pP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endPar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~logical_1</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182563" algn="l"/>
              </a:tabLst>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0</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9" name="Graphic 8" descr="Chevron arrows with solid fill">
            <a:hlinkClick r:id="rId2" action="ppaction://hlinksldjump"/>
            <a:extLst>
              <a:ext uri="{FF2B5EF4-FFF2-40B4-BE49-F238E27FC236}">
                <a16:creationId xmlns:a16="http://schemas.microsoft.com/office/drawing/2014/main" id="{5F561477-71EF-5143-95E4-1CC9DA44AF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41062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90087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353327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11755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fontScale="70000" lnSpcReduction="20000"/>
          </a:bodyPr>
          <a:lstStyle/>
          <a:p>
            <a:pPr marL="0" indent="0">
              <a:lnSpc>
                <a:spcPct val="107000"/>
              </a:lnSpc>
              <a:spcBef>
                <a:spcPts val="1050"/>
              </a:spcBef>
              <a:spcAft>
                <a:spcPts val="1050"/>
              </a:spcAft>
              <a:buNone/>
            </a:pPr>
            <a:r>
              <a:rPr lang="en-GB" sz="2300" dirty="0">
                <a:effectLst/>
                <a:latin typeface="Helvetica" panose="020B0604020202020204" pitchFamily="34" charset="0"/>
                <a:ea typeface="Times New Roman" panose="02020603050405020304" pitchFamily="18" charset="0"/>
                <a:cs typeface="Times New Roman" panose="02020603050405020304" pitchFamily="18" charset="0"/>
              </a:rPr>
              <a:t>In a similar way, we can apply logical operators on logical arrays, of any order. Recall the logical arrays we computed in the previous subsection, </a:t>
            </a: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log_arr_1</a:t>
            </a:r>
            <a:r>
              <a:rPr lang="en-GB" sz="23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log_arr_2</a:t>
            </a:r>
            <a:r>
              <a:rPr lang="en-GB" sz="2300" dirty="0">
                <a:effectLst/>
                <a:latin typeface="Helvetica" panose="020B0604020202020204" pitchFamily="34" charset="0"/>
                <a:ea typeface="Times New Roman" panose="02020603050405020304" pitchFamily="18" charset="0"/>
                <a:cs typeface="Times New Roman" panose="02020603050405020304" pitchFamily="18" charset="0"/>
              </a:rPr>
              <a:t>, let us apply the </a:t>
            </a: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&amp;</a:t>
            </a:r>
            <a:r>
              <a:rPr lang="en-GB" sz="2300" dirty="0">
                <a:effectLst/>
                <a:latin typeface="Helvetica" panose="020B0604020202020204" pitchFamily="34" charset="0"/>
                <a:ea typeface="Times New Roman" panose="02020603050405020304" pitchFamily="18" charset="0"/>
                <a:cs typeface="Times New Roman" panose="02020603050405020304" pitchFamily="18" charset="0"/>
              </a:rPr>
              <a:t> operator to them.</a:t>
            </a:r>
          </a:p>
          <a:p>
            <a:pPr marL="0" indent="0">
              <a:lnSpc>
                <a:spcPct val="107000"/>
              </a:lnSpc>
              <a:spcBef>
                <a:spcPts val="1050"/>
              </a:spcBef>
              <a:spcAft>
                <a:spcPts val="1050"/>
              </a:spcAft>
              <a:buNone/>
            </a:pP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logical_arr_1</a:t>
            </a:r>
          </a:p>
          <a:p>
            <a:pPr marL="0" indent="0">
              <a:lnSpc>
                <a:spcPct val="107000"/>
              </a:lnSpc>
              <a:spcBef>
                <a:spcPts val="1050"/>
              </a:spcBef>
              <a:spcAft>
                <a:spcPts val="1050"/>
              </a:spcAft>
              <a:buNone/>
              <a:tabLst>
                <a:tab pos="87313" algn="l"/>
              </a:tabLst>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logical_arr_1 = </a:t>
            </a:r>
            <a:r>
              <a:rPr lang="en-GB" sz="1800" dirty="0">
                <a:solidFill>
                  <a:schemeClr val="bg1">
                    <a:lumMod val="65000"/>
                  </a:schemeClr>
                </a:solidFill>
                <a:effectLst/>
                <a:latin typeface="Consolas" panose="020B0609020204030204" pitchFamily="49" charset="0"/>
                <a:ea typeface="Times New Roman" panose="02020603050405020304" pitchFamily="18" charset="0"/>
                <a:cs typeface="Times New Roman" panose="02020603050405020304" pitchFamily="18" charset="0"/>
              </a:rPr>
              <a:t>1×10 logical array</a:t>
            </a:r>
          </a:p>
          <a:p>
            <a:pPr marL="0" indent="0">
              <a:lnSpc>
                <a:spcPct val="107000"/>
              </a:lnSpc>
              <a:spcBef>
                <a:spcPts val="1050"/>
              </a:spcBef>
              <a:spcAft>
                <a:spcPts val="1050"/>
              </a:spcAft>
              <a:buNone/>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1   1   0   0   1   0   1   0   1   1</a:t>
            </a:r>
          </a:p>
          <a:p>
            <a:pPr marL="0" indent="0">
              <a:lnSpc>
                <a:spcPct val="107000"/>
              </a:lnSpc>
              <a:spcBef>
                <a:spcPts val="1050"/>
              </a:spcBef>
              <a:spcAft>
                <a:spcPts val="1050"/>
              </a:spcAft>
              <a:buNone/>
            </a:pP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logical_arr_2</a:t>
            </a:r>
          </a:p>
          <a:p>
            <a:pPr marL="0" indent="0">
              <a:lnSpc>
                <a:spcPct val="107000"/>
              </a:lnSpc>
              <a:spcBef>
                <a:spcPts val="1050"/>
              </a:spcBef>
              <a:spcAft>
                <a:spcPts val="1050"/>
              </a:spcAft>
              <a:buNone/>
              <a:tabLst>
                <a:tab pos="87313" algn="l"/>
              </a:tabLst>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logical_arr_2 = </a:t>
            </a:r>
            <a:r>
              <a:rPr lang="en-GB" sz="1800" dirty="0">
                <a:solidFill>
                  <a:schemeClr val="bg1">
                    <a:lumMod val="65000"/>
                  </a:schemeClr>
                </a:solidFill>
                <a:effectLst/>
                <a:latin typeface="Consolas" panose="020B0609020204030204" pitchFamily="49" charset="0"/>
                <a:ea typeface="Times New Roman" panose="02020603050405020304" pitchFamily="18" charset="0"/>
                <a:cs typeface="Times New Roman" panose="02020603050405020304" pitchFamily="18" charset="0"/>
              </a:rPr>
              <a:t>1×10 logical array</a:t>
            </a:r>
          </a:p>
          <a:p>
            <a:pPr marL="0" indent="0">
              <a:lnSpc>
                <a:spcPct val="107000"/>
              </a:lnSpc>
              <a:spcBef>
                <a:spcPts val="1050"/>
              </a:spcBef>
              <a:spcAft>
                <a:spcPts val="1050"/>
              </a:spcAft>
              <a:buNone/>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1   1   0   0   0   0   0   0   0   0</a:t>
            </a:r>
          </a:p>
          <a:p>
            <a:pPr marL="0" indent="0">
              <a:lnSpc>
                <a:spcPct val="107000"/>
              </a:lnSpc>
              <a:spcBef>
                <a:spcPts val="1050"/>
              </a:spcBef>
              <a:spcAft>
                <a:spcPts val="1050"/>
              </a:spcAft>
              <a:buNone/>
            </a:pP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logical_arr_1 &amp; logical_arr_2</a:t>
            </a:r>
          </a:p>
          <a:p>
            <a:pPr marL="0" indent="0">
              <a:lnSpc>
                <a:spcPct val="107000"/>
              </a:lnSpc>
              <a:spcBef>
                <a:spcPts val="1050"/>
              </a:spcBef>
              <a:spcAft>
                <a:spcPts val="1050"/>
              </a:spcAft>
              <a:buNone/>
              <a:tabLst>
                <a:tab pos="87313" algn="l"/>
              </a:tabLst>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effectLst/>
                <a:latin typeface="Consolas" panose="020B0609020204030204" pitchFamily="49" charset="0"/>
                <a:ea typeface="Times New Roman" panose="02020603050405020304" pitchFamily="18" charset="0"/>
                <a:cs typeface="Times New Roman" panose="02020603050405020304" pitchFamily="18" charset="0"/>
              </a:rPr>
              <a:t>ans</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GB" sz="1800" dirty="0">
                <a:solidFill>
                  <a:schemeClr val="bg1">
                    <a:lumMod val="65000"/>
                  </a:schemeClr>
                </a:solidFill>
                <a:effectLst/>
                <a:latin typeface="Consolas" panose="020B0609020204030204" pitchFamily="49" charset="0"/>
                <a:ea typeface="Times New Roman" panose="02020603050405020304" pitchFamily="18" charset="0"/>
                <a:cs typeface="Times New Roman" panose="02020603050405020304" pitchFamily="18" charset="0"/>
              </a:rPr>
              <a:t>1×10 logical array</a:t>
            </a:r>
          </a:p>
          <a:p>
            <a:pPr marL="0" indent="0">
              <a:lnSpc>
                <a:spcPct val="107000"/>
              </a:lnSpc>
              <a:spcBef>
                <a:spcPts val="1050"/>
              </a:spcBef>
              <a:spcAft>
                <a:spcPts val="1050"/>
              </a:spcAft>
              <a:buNone/>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1   1   0   0   0   0   0   0   0   0</a:t>
            </a:r>
          </a:p>
        </p:txBody>
      </p:sp>
      <p:pic>
        <p:nvPicPr>
          <p:cNvPr id="9" name="Graphic 8" descr="Chevron arrows with solid fill">
            <a:hlinkClick r:id="rId2" action="ppaction://hlinksldjump"/>
            <a:extLst>
              <a:ext uri="{FF2B5EF4-FFF2-40B4-BE49-F238E27FC236}">
                <a16:creationId xmlns:a16="http://schemas.microsoft.com/office/drawing/2014/main" id="{193020FF-CB7C-0F40-FB66-F604FABDB7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4483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91715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335449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Note: If you have cleared your workspace, you will need to run the section where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logical_arr_1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logical_arr_2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are defined. The logical arrays produced will be different each time you run the section, this is because they are based on randomly generated integer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Now you try! Create a row vector,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arr_5</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with 5 elements between the values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using the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randi</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function. Determine which elements are smaller than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or greater than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6</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nSpc>
                <a:spcPct val="107000"/>
              </a:lnSpc>
              <a:spcBef>
                <a:spcPts val="1050"/>
              </a:spcBef>
              <a:spcAft>
                <a:spcPts val="105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arr_5 =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randi</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(10, [1 5])</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87313" algn="l"/>
              </a:tabLst>
            </a:pPr>
            <a:r>
              <a:rPr lang="fr-FR"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arr_5 = </a:t>
            </a:r>
            <a:r>
              <a:rPr lang="fr-FR"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a:t>
            </a:r>
            <a:endParaRPr lang="en-ZA" sz="12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tabLst>
                <a:tab pos="87313" algn="l"/>
                <a:tab pos="625475" algn="l"/>
              </a:tabLst>
            </a:pPr>
            <a:r>
              <a:rPr lang="fr-FR" sz="1200"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		 3     8     8     4     6</a:t>
            </a:r>
          </a:p>
          <a:p>
            <a:pPr marL="0" indent="0">
              <a:lnSpc>
                <a:spcPct val="107000"/>
              </a:lnSpc>
              <a:buNone/>
              <a:tabLst>
                <a:tab pos="87313" algn="l"/>
                <a:tab pos="625475" algn="l"/>
              </a:tabLst>
            </a:pPr>
            <a:endParaRPr lang="fr-FR" sz="1200"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tabLst>
                <a:tab pos="87313" algn="l"/>
                <a:tab pos="808038" algn="l"/>
              </a:tabLst>
            </a:pPr>
            <a:r>
              <a:rPr lang="fr-F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arr_5 &lt; 4 | arr_5 &gt; 6</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87313" algn="l"/>
              </a:tabLst>
            </a:pPr>
            <a:r>
              <a:rPr lang="fr-FR"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ans = </a:t>
            </a:r>
            <a:r>
              <a:rPr lang="fr-FR"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 </a:t>
            </a:r>
            <a:r>
              <a:rPr lang="fr-FR" sz="1200" dirty="0" err="1">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r>
              <a:rPr lang="fr-FR"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200" dirty="0" err="1">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array</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tabLst>
                <a:tab pos="452438" algn="l"/>
              </a:tabLst>
            </a:pPr>
            <a:r>
              <a:rPr lang="fr-FR" sz="1200" dirty="0">
                <a:solidFill>
                  <a:srgbClr val="212121"/>
                </a:solidFill>
                <a:latin typeface="Helvetica" panose="020B0604020202020204" pitchFamily="34" charset="0"/>
                <a:ea typeface="Times New Roman" panose="02020603050405020304" pitchFamily="18" charset="0"/>
                <a:cs typeface="Times New Roman" panose="02020603050405020304" pitchFamily="18" charset="0"/>
              </a:rPr>
              <a:t>	</a:t>
            </a:r>
            <a:r>
              <a:rPr lang="en-GB" sz="1200"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1   1   1   0   0</a:t>
            </a:r>
            <a:endParaRPr lang="en-GB" sz="12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03A0858D-D6CC-59F2-C387-9C76749184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96651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buNone/>
            </a:pPr>
            <a:r>
              <a:rPr lang="en-ZA" sz="2000" dirty="0">
                <a:latin typeface="Helvetica" panose="020B0604020202020204" pitchFamily="34" charset="0"/>
                <a:cs typeface="Helvetica" panose="020B0604020202020204" pitchFamily="34" charset="0"/>
                <a:hlinkClick r:id="rId2" action="ppaction://hlinksldjump"/>
              </a:rPr>
              <a:t>Recap of Week 2, Part 1: Arrays and Matrices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hlinkClick r:id="rId3" action="ppaction://hlinksldjump"/>
              </a:rPr>
              <a:t>Decision Making with Operators</a:t>
            </a:r>
            <a:endParaRPr lang="en-ZA" sz="2000" dirty="0">
              <a:latin typeface="Helvetica" panose="020B0604020202020204" pitchFamily="34" charset="0"/>
              <a:cs typeface="Helvetica" panose="020B0604020202020204" pitchFamily="34" charset="0"/>
            </a:endParaRPr>
          </a:p>
          <a:p>
            <a:pPr marL="457200" lvl="1" indent="0">
              <a:buNone/>
            </a:pPr>
            <a:r>
              <a:rPr lang="en-ZA" sz="2000" dirty="0">
                <a:latin typeface="Helvetica" panose="020B0604020202020204" pitchFamily="34" charset="0"/>
                <a:cs typeface="Helvetica" panose="020B0604020202020204" pitchFamily="34" charset="0"/>
                <a:hlinkClick r:id="rId3" action="ppaction://hlinksldjump"/>
              </a:rPr>
              <a:t>Introduction to decision making with operators</a:t>
            </a:r>
            <a:endParaRPr lang="en-ZA" sz="2000" dirty="0">
              <a:latin typeface="Helvetica" panose="020B0604020202020204" pitchFamily="34" charset="0"/>
              <a:cs typeface="Helvetica" panose="020B0604020202020204" pitchFamily="34" charset="0"/>
            </a:endParaRPr>
          </a:p>
          <a:p>
            <a:pPr marL="457200" lvl="1" indent="0">
              <a:buNone/>
            </a:pPr>
            <a:r>
              <a:rPr lang="en-ZA" sz="2000" dirty="0">
                <a:latin typeface="Helvetica" panose="020B0604020202020204" pitchFamily="34" charset="0"/>
                <a:cs typeface="Helvetica" panose="020B0604020202020204" pitchFamily="34" charset="0"/>
                <a:hlinkClick r:id="rId4" action="ppaction://hlinksldjump"/>
              </a:rPr>
              <a:t>Relational Operators</a:t>
            </a:r>
            <a:endParaRPr lang="en-ZA" sz="2000" dirty="0">
              <a:latin typeface="Helvetica" panose="020B0604020202020204" pitchFamily="34" charset="0"/>
              <a:cs typeface="Helvetica" panose="020B0604020202020204" pitchFamily="34" charset="0"/>
            </a:endParaRPr>
          </a:p>
          <a:p>
            <a:pPr marL="457200" lvl="1" indent="0">
              <a:buNone/>
            </a:pPr>
            <a:r>
              <a:rPr lang="en-ZA" sz="2000" dirty="0">
                <a:latin typeface="Helvetica" panose="020B0604020202020204" pitchFamily="34" charset="0"/>
                <a:cs typeface="Helvetica" panose="020B0604020202020204" pitchFamily="34" charset="0"/>
                <a:hlinkClick r:id="rId5" action="ppaction://hlinksldjump"/>
              </a:rPr>
              <a:t>Logical Operators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hlinkClick r:id="rId6" action="ppaction://hlinksldjump"/>
              </a:rPr>
              <a:t>What we've covered this week in part 2: Relational and Logical Operators</a:t>
            </a:r>
            <a:endParaRPr lang="en-ZA" sz="2000" dirty="0">
              <a:latin typeface="Helvetica" panose="020B0604020202020204" pitchFamily="34" charset="0"/>
              <a:cs typeface="Helvetica" panose="020B0604020202020204" pitchFamily="34" charset="0"/>
            </a:endParaRPr>
          </a:p>
          <a:p>
            <a:pPr marL="0" indent="0">
              <a:buNone/>
            </a:pPr>
            <a:r>
              <a:rPr lang="en-ZA" sz="2000" dirty="0">
                <a:latin typeface="Helvetica" panose="020B0604020202020204" pitchFamily="34" charset="0"/>
                <a:cs typeface="Helvetica" panose="020B0604020202020204" pitchFamily="34" charset="0"/>
                <a:hlinkClick r:id="rId7" action="ppaction://hlinksldjump"/>
              </a:rPr>
              <a:t>Extra resources</a:t>
            </a:r>
            <a:endParaRPr lang="en-ZA" sz="2000" dirty="0">
              <a:latin typeface="Helvetica" panose="020B0604020202020204" pitchFamily="34" charset="0"/>
              <a:cs typeface="Helvetica" panose="020B0604020202020204" pitchFamily="34" charset="0"/>
            </a:endParaRPr>
          </a:p>
          <a:p>
            <a:pPr marL="0" indent="0">
              <a:buNone/>
            </a:pPr>
            <a:r>
              <a:rPr lang="en-ZA" sz="2000" dirty="0">
                <a:latin typeface="Helvetica" panose="020B0604020202020204" pitchFamily="34" charset="0"/>
                <a:cs typeface="Helvetica" panose="020B0604020202020204" pitchFamily="34" charset="0"/>
                <a:hlinkClick r:id="rId8" action="ppaction://hlinksldjump"/>
              </a:rPr>
              <a:t>References</a:t>
            </a:r>
            <a:endParaRPr lang="en-ZA" sz="2000" dirty="0">
              <a:latin typeface="Helvetica" panose="020B0604020202020204" pitchFamily="34" charset="0"/>
              <a:cs typeface="Helvetica" panose="020B0604020202020204" pitchFamily="34" charset="0"/>
            </a:endParaRPr>
          </a:p>
          <a:p>
            <a:pPr marL="0" indent="0">
              <a:buNone/>
            </a:pPr>
            <a:r>
              <a:rPr lang="en-ZA" sz="2000" dirty="0">
                <a:latin typeface="Helvetica" panose="020B0604020202020204" pitchFamily="34" charset="0"/>
                <a:cs typeface="Helvetica" panose="020B0604020202020204" pitchFamily="34" charset="0"/>
                <a:hlinkClick r:id="rId9" action="ppaction://hlinkfile"/>
              </a:rPr>
              <a:t>MATLAB Live Script</a:t>
            </a: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9" name="Graphic 8" descr="Chevron arrows with solid fill">
            <a:hlinkClick r:id="rId10" action="ppaction://hlinksldjump"/>
            <a:extLst>
              <a:ext uri="{FF2B5EF4-FFF2-40B4-BE49-F238E27FC236}">
                <a16:creationId xmlns:a16="http://schemas.microsoft.com/office/drawing/2014/main" id="{4FA246FB-359D-8247-5C4F-DD9F33ECE1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nSpc>
                <a:spcPct val="107000"/>
              </a:lnSpc>
              <a:spcBef>
                <a:spcPts val="1050"/>
              </a:spcBef>
              <a:spcAft>
                <a:spcPts val="1050"/>
              </a:spcAft>
              <a:buNone/>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Wondering where you encounter logical operators in your everyday life?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decisions we make every day are often complex and based on several factors/conditions. In the relational operators section, we considered the most simple form of decision making, i.e. there are two values/quantities that were being compared. Here, we will be considering an instance where two outcomes of relational operator conditions are combined to make a decision. The key here is that two statements are being compared instead of two variables/values.</a:t>
            </a: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consider a decision where we choose to light a candle or not for our study area. Let us consider a case where we have access to an electric light and a candle (with a working lighter) as the two sources of light in our study area.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2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9B7BB043-A654-7966-49F7-67900794F1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489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Taking the decision to light the candle would depend on if we have an electricity supply or not, and if we require light in your study at the time (how dark the environment is). Let us define these conditions as yes or no questions: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mj-lt"/>
              <a:buAutoNum type="arabicPeriod"/>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Does the study area have sufficient light? </a:t>
            </a:r>
          </a:p>
          <a:p>
            <a:pPr marL="800100" lvl="1" indent="-342900">
              <a:lnSpc>
                <a:spcPct val="107000"/>
              </a:lnSpc>
              <a:buFont typeface="+mj-lt"/>
              <a:buAutoNum type="arabicPeriod"/>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Do we have an electricity supply available?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We assume that there is only one reason why you would light a candle to be used as light source, this is when both questions (conditions) are answered with a "no", i.e. the study area does not have sufficient light, </a:t>
            </a:r>
            <a:r>
              <a:rPr lang="en-GB" sz="1600" b="1" u="sng" dirty="0">
                <a:effectLst/>
                <a:latin typeface="Helvetica" panose="020B0604020202020204" pitchFamily="34" charset="0"/>
                <a:ea typeface="Times New Roman" panose="02020603050405020304" pitchFamily="18" charset="0"/>
                <a:cs typeface="Times New Roman" panose="02020603050405020304" pitchFamily="18" charset="0"/>
              </a:rPr>
              <a:t>and</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we do not have an electricity supply available. </a:t>
            </a:r>
          </a:p>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other combinations of outcomes can be summarised as follows: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lvl="1">
              <a:lnSpc>
                <a:spcPct val="107000"/>
              </a:lnSpc>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If there is not sufficient light in the study area and we have an electricity supply, then we can use out electric light </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lvl="1">
              <a:lnSpc>
                <a:spcPct val="107000"/>
              </a:lnSpc>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If there is sufficient light available in the study area, then there is no need to light a candle or to use an electric light.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2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933F7F85-9460-DB72-A7DB-2EE121C6DF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1301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22</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represent the combinations of condition outcomes and the decision taken in an illustrative manner. Note that we depict an answer of "yes" to either of the questions by a </a:t>
            </a:r>
            <a:r>
              <a:rPr lang="en-GB" sz="1600" u="sng" dirty="0">
                <a:effectLst/>
                <a:latin typeface="Helvetica" panose="020B0604020202020204" pitchFamily="34" charset="0"/>
                <a:ea typeface="Times New Roman" panose="02020603050405020304" pitchFamily="18" charset="0"/>
                <a:cs typeface="Times New Roman" panose="02020603050405020304" pitchFamily="18" charset="0"/>
              </a:rPr>
              <a:t>green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icon, and an answer of "no" by a </a:t>
            </a:r>
            <a:r>
              <a:rPr lang="en-GB" sz="1600" u="sng" dirty="0">
                <a:effectLst/>
                <a:latin typeface="Helvetica" panose="020B0604020202020204" pitchFamily="34" charset="0"/>
                <a:ea typeface="Times New Roman" panose="02020603050405020304" pitchFamily="18" charset="0"/>
                <a:cs typeface="Times New Roman" panose="02020603050405020304" pitchFamily="18" charset="0"/>
              </a:rPr>
              <a:t>red</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icon.</a:t>
            </a:r>
            <a:endParaRPr lang="en-GB" sz="12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7" name="Picture 6" descr="Diagram">
            <a:extLst>
              <a:ext uri="{FF2B5EF4-FFF2-40B4-BE49-F238E27FC236}">
                <a16:creationId xmlns:a16="http://schemas.microsoft.com/office/drawing/2014/main" id="{5069EAB2-44A0-EDF4-A4C4-5849CB2A1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739" y="2273539"/>
            <a:ext cx="3638522" cy="4032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77BA8D4E-9AB2-5908-8D32-0868BBD2E5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92034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55876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2448029"/>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23</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now define this using some code. We assume that an answer of "yes" and "no" are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true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false,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respectively.</a:t>
            </a: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Question_1_Answer = true;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0">
              <a:lnSpc>
                <a:spcPts val="1400"/>
              </a:lnSpc>
              <a:spcAft>
                <a:spcPts val="700"/>
              </a:spcAft>
              <a:buNone/>
              <a:tabLst>
                <a:tab pos="1809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Question_2_Answer = true;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Should we light a candle for our study area?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180975" algn="l"/>
              </a:tabLst>
            </a:pPr>
            <a:endPar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1809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~Question_1_Answer &amp;&amp; ~Question_2_Answer</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265113" algn="l"/>
              </a:tabLst>
            </a:pP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tabLst>
                <a:tab pos="722313" algn="l"/>
              </a:tabLst>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0</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B7EB3B03-836A-C202-C120-AD1CCD09C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4954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2: Relational and Logical Operators</a:t>
            </a:r>
            <a:endParaRPr lang="en-ZA" sz="3200"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What arrays and matrices are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Creating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Indexing into arrays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Concatenation of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Operating with function on arrays</a:t>
            </a: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learning about relational and logical operators, covering the following sub-topics: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Introduction to decision making with operators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0" indent="0">
              <a:lnSpc>
                <a:spcPct val="107000"/>
              </a:lnSpc>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24</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EA180DA7-CA0A-C3CF-49B6-CC78136A57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MATLAB Fundamentals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Documentation: Find Array Elements That Meet a Condition</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Documentation: Logical Operators: Short-Circuit &amp;&amp;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MATLAB Fundamentals Self-paced Course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Self-Paced Online Courses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25</a:t>
            </a:fld>
            <a:endParaRPr lang="en-ZA"/>
          </a:p>
        </p:txBody>
      </p:sp>
      <p:pic>
        <p:nvPicPr>
          <p:cNvPr id="7" name="Graphic 6" descr="Chevron arrows with solid fill">
            <a:hlinkClick r:id="rId7" action="ppaction://hlinksldjump"/>
            <a:extLst>
              <a:ext uri="{FF2B5EF4-FFF2-40B4-BE49-F238E27FC236}">
                <a16:creationId xmlns:a16="http://schemas.microsoft.com/office/drawing/2014/main" id="{BC17A95B-C9A4-6A3C-CA23-57F082B36E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marL="0" indent="0" algn="ctr">
              <a:spcBef>
                <a:spcPts val="700"/>
              </a:spcBef>
              <a:spcAft>
                <a:spcPts val="700"/>
              </a:spcAft>
              <a:buNone/>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References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MATLAB Fundamentals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26</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EC559AFF-7179-90D7-95B7-E4DDBA444B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056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Week_2_Part_2_Relational_and_Logical_Operators.mlx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27</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r>
              <a:rPr lang="en-GB" sz="3200" b="1" kern="0" dirty="0">
                <a:effectLst/>
                <a:latin typeface="Helvetica" panose="020B0604020202020204" pitchFamily="34" charset="0"/>
                <a:ea typeface="Times New Roman" panose="02020603050405020304" pitchFamily="18" charset="0"/>
                <a:cs typeface="Helvetica" panose="020B0604020202020204" pitchFamily="34" charset="0"/>
              </a:rPr>
              <a:t>Recap of Week 2, Part 1: </a:t>
            </a:r>
            <a:br>
              <a:rPr lang="en-GB" sz="3200" b="1" kern="0" dirty="0">
                <a:effectLst/>
                <a:latin typeface="Helvetica" panose="020B0604020202020204" pitchFamily="34" charset="0"/>
                <a:ea typeface="Times New Roman" panose="02020603050405020304" pitchFamily="18" charset="0"/>
                <a:cs typeface="Helvetica" panose="020B0604020202020204" pitchFamily="34" charset="0"/>
              </a:rPr>
            </a:br>
            <a:r>
              <a:rPr lang="en-GB" sz="3200" b="1" kern="0" dirty="0">
                <a:effectLst/>
                <a:latin typeface="Helvetica" panose="020B0604020202020204" pitchFamily="34" charset="0"/>
                <a:ea typeface="Times New Roman" panose="02020603050405020304" pitchFamily="18" charset="0"/>
                <a:cs typeface="Helvetica" panose="020B0604020202020204" pitchFamily="34"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This week in part 1, we learnt about: </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What arrays and matrices are</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Creating arrays</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Indexing into arrays </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Concatenation of arrays</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Operating with function on arrays</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In the next part of this week's content, we will be learning about relational and logical operators, covering the following sub-topics: </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Introduction to decision making with operators </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Relational operators</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Logical operators</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DEF104DE-170E-62BF-46A8-B18CADBE88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Decision Making with Operators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ctr">
              <a:lnSpc>
                <a:spcPct val="100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Introduction to decision making with operators</a:t>
            </a:r>
            <a:endParaRPr lang="en-GB" sz="1600" b="1"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To give context to this section, we will be considering a packing shipping example. Let us call this company </a:t>
            </a:r>
            <a:r>
              <a:rPr lang="en-GB" sz="1600" i="1" dirty="0">
                <a:effectLst/>
                <a:latin typeface="Helvetica" panose="020B0604020202020204" pitchFamily="34" charset="0"/>
                <a:ea typeface="Times New Roman" panose="02020603050405020304" pitchFamily="18" charset="0"/>
                <a:cs typeface="Helvetica" panose="020B0604020202020204" pitchFamily="34" charset="0"/>
              </a:rPr>
              <a:t>Package Shippers</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who has worked out the most profitable price to charge their customers depending on the weight of the package they request to be couriered/shipped. For simplicities sake, let us assume that </a:t>
            </a:r>
            <a:r>
              <a:rPr lang="en-GB" sz="1600" i="1" dirty="0">
                <a:effectLst/>
                <a:latin typeface="Helvetica" panose="020B0604020202020204" pitchFamily="34" charset="0"/>
                <a:ea typeface="Times New Roman" panose="02020603050405020304" pitchFamily="18" charset="0"/>
                <a:cs typeface="Helvetica" panose="020B0604020202020204" pitchFamily="34" charset="0"/>
              </a:rPr>
              <a:t>Package Shippers</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don't ship packages that weigh more than 2.5 kilograms. The formula they use is based on the following table:</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9" name="Picture 8" descr="Table&#10;&#10;Description automatically generated">
            <a:extLst>
              <a:ext uri="{FF2B5EF4-FFF2-40B4-BE49-F238E27FC236}">
                <a16:creationId xmlns:a16="http://schemas.microsoft.com/office/drawing/2014/main" id="{7FFA7CDB-3CAB-F4DA-2A15-5D85D68FA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617" y="4071230"/>
            <a:ext cx="5272411" cy="1656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53325A53-2AEF-3155-15F9-12AE7E45CC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Decision Making with Operators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If a customer were to bring in a package that weighs 1.75 Kg, the shipping price that the customer would be charged is R 70.00. The process of determining this is easy for most humans because we understand relational and logical operators, i.e. determine what price the customer should be charged using the pricing rules described in the table above.</a:t>
            </a:r>
          </a:p>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Before we jump into how these operators are defined or used operators, let us consider our line of thinking when applying the pricing rules described in the table above. The weight of the package is supplied to us, and we determine which row of the Package Weight column the supplied weight fits. One could start at the top or the bottom row, asking for example "Is 1.75 Kg </a:t>
            </a:r>
            <a:r>
              <a:rPr lang="en-GB" sz="1600" b="1" dirty="0">
                <a:effectLst/>
                <a:latin typeface="Helvetica" panose="020B0604020202020204" pitchFamily="34" charset="0"/>
                <a:ea typeface="Times New Roman" panose="02020603050405020304" pitchFamily="18" charset="0"/>
                <a:cs typeface="Helvetica" panose="020B0604020202020204" pitchFamily="34" charset="0"/>
              </a:rPr>
              <a:t>less than or equal to</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1 Kg?". We know this is </a:t>
            </a:r>
            <a:r>
              <a:rPr lang="en-GB" sz="1600" b="1" dirty="0">
                <a:effectLst/>
                <a:latin typeface="Helvetica" panose="020B0604020202020204" pitchFamily="34" charset="0"/>
                <a:ea typeface="Times New Roman" panose="02020603050405020304" pitchFamily="18" charset="0"/>
                <a:cs typeface="Helvetica" panose="020B0604020202020204" pitchFamily="34" charset="0"/>
              </a:rPr>
              <a:t>not true</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so we move to the proceeding row, asking; "Is 1.75 Kg </a:t>
            </a:r>
            <a:r>
              <a:rPr lang="en-GB" sz="1600" b="1" dirty="0">
                <a:effectLst/>
                <a:latin typeface="Helvetica" panose="020B0604020202020204" pitchFamily="34" charset="0"/>
                <a:ea typeface="Times New Roman" panose="02020603050405020304" pitchFamily="18" charset="0"/>
                <a:cs typeface="Helvetica" panose="020B0604020202020204" pitchFamily="34" charset="0"/>
              </a:rPr>
              <a:t>greater than</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1 Kg </a:t>
            </a:r>
            <a:r>
              <a:rPr lang="en-GB" sz="1600" b="1" u="sng" dirty="0">
                <a:effectLst/>
                <a:latin typeface="Helvetica" panose="020B0604020202020204" pitchFamily="34" charset="0"/>
                <a:ea typeface="Times New Roman" panose="02020603050405020304" pitchFamily="18" charset="0"/>
                <a:cs typeface="Helvetica" panose="020B0604020202020204" pitchFamily="34" charset="0"/>
              </a:rPr>
              <a:t>and</a:t>
            </a:r>
            <a:r>
              <a:rPr lang="en-GB" sz="1600" b="1" dirty="0">
                <a:effectLst/>
                <a:latin typeface="Helvetica" panose="020B0604020202020204" pitchFamily="34" charset="0"/>
                <a:ea typeface="Times New Roman" panose="02020603050405020304" pitchFamily="18" charset="0"/>
                <a:cs typeface="Helvetica" panose="020B0604020202020204" pitchFamily="34" charset="0"/>
              </a:rPr>
              <a:t> less than or equal to</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1.5 Kg?", and so on. Once we find the pricing rule question that is true, we then refer to the Shipping Price in that same row. The illustration below helps visualise this graphically.</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1EC89559-2B72-5105-0F58-86EA3DC55D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87232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Decision Making with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208" y="1272167"/>
            <a:ext cx="8229600" cy="5112000"/>
          </a:xfrm>
        </p:spPr>
        <p:txBody>
          <a:bodyPr>
            <a:normAutofit/>
          </a:bodyPr>
          <a:lstStyle/>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r>
              <a:rPr lang="en-ZA" sz="1600" dirty="0">
                <a:latin typeface="Helvetica" panose="020B0604020202020204" pitchFamily="34" charset="0"/>
                <a:cs typeface="Helvetica" panose="020B0604020202020204" pitchFamily="34" charset="0"/>
              </a:rPr>
              <a:t>When values or numbers are being compared, for example "Is 1.75 Kg </a:t>
            </a:r>
            <a:r>
              <a:rPr lang="en-ZA" sz="1600" b="1" dirty="0">
                <a:latin typeface="Helvetica" panose="020B0604020202020204" pitchFamily="34" charset="0"/>
                <a:cs typeface="Helvetica" panose="020B0604020202020204" pitchFamily="34" charset="0"/>
              </a:rPr>
              <a:t>less than or equal to</a:t>
            </a:r>
            <a:r>
              <a:rPr lang="en-ZA" sz="1600" dirty="0">
                <a:latin typeface="Helvetica" panose="020B0604020202020204" pitchFamily="34" charset="0"/>
                <a:cs typeface="Helvetica" panose="020B0604020202020204" pitchFamily="34" charset="0"/>
              </a:rPr>
              <a:t> 1 Kg?", we are making use of a relational operator, "</a:t>
            </a:r>
            <a:r>
              <a:rPr lang="en-ZA" sz="1600" b="1" dirty="0">
                <a:latin typeface="Helvetica" panose="020B0604020202020204" pitchFamily="34" charset="0"/>
                <a:cs typeface="Helvetica" panose="020B0604020202020204" pitchFamily="34" charset="0"/>
              </a:rPr>
              <a:t>less than or equal to</a:t>
            </a:r>
            <a:r>
              <a:rPr lang="en-ZA" sz="1600" dirty="0">
                <a:latin typeface="Helvetica" panose="020B0604020202020204" pitchFamily="34" charset="0"/>
                <a:cs typeface="Helvetica" panose="020B0604020202020204" pitchFamily="34" charset="0"/>
              </a:rPr>
              <a:t>"/ . The outcome to a statement that includes a relational operator is always logical, i.e. a true or false, and we can combine two or more logical outcomes by means of a logical operator (</a:t>
            </a:r>
            <a:r>
              <a:rPr lang="en-ZA" sz="1600" b="1" dirty="0">
                <a:latin typeface="Helvetica" panose="020B0604020202020204" pitchFamily="34" charset="0"/>
                <a:cs typeface="Helvetica" panose="020B0604020202020204" pitchFamily="34" charset="0"/>
              </a:rPr>
              <a:t>and/or</a:t>
            </a:r>
            <a:r>
              <a:rPr lang="en-ZA" sz="1600" dirty="0">
                <a:latin typeface="Helvetica" panose="020B0604020202020204" pitchFamily="34" charset="0"/>
                <a:cs typeface="Helvetica" panose="020B0604020202020204" pitchFamily="34" charset="0"/>
              </a:rPr>
              <a:t>), for example "Is 1.75 Kg </a:t>
            </a:r>
            <a:r>
              <a:rPr lang="en-ZA" sz="1600" u="sng" dirty="0">
                <a:latin typeface="Helvetica" panose="020B0604020202020204" pitchFamily="34" charset="0"/>
                <a:cs typeface="Helvetica" panose="020B0604020202020204" pitchFamily="34" charset="0"/>
              </a:rPr>
              <a:t>greater than</a:t>
            </a:r>
            <a:r>
              <a:rPr lang="en-ZA" sz="1600" dirty="0">
                <a:latin typeface="Helvetica" panose="020B0604020202020204" pitchFamily="34" charset="0"/>
                <a:cs typeface="Helvetica" panose="020B0604020202020204" pitchFamily="34" charset="0"/>
              </a:rPr>
              <a:t> 1 Kg </a:t>
            </a:r>
            <a:r>
              <a:rPr lang="en-ZA" sz="1600" b="1" dirty="0">
                <a:latin typeface="Helvetica" panose="020B0604020202020204" pitchFamily="34" charset="0"/>
                <a:cs typeface="Helvetica" panose="020B0604020202020204" pitchFamily="34" charset="0"/>
              </a:rPr>
              <a:t>and</a:t>
            </a:r>
            <a:r>
              <a:rPr lang="en-ZA" sz="1600" dirty="0">
                <a:latin typeface="Helvetica" panose="020B0604020202020204" pitchFamily="34" charset="0"/>
                <a:cs typeface="Helvetica" panose="020B0604020202020204" pitchFamily="34" charset="0"/>
              </a:rPr>
              <a:t> </a:t>
            </a:r>
            <a:r>
              <a:rPr lang="en-ZA" sz="1600" u="sng" dirty="0">
                <a:latin typeface="Helvetica" panose="020B0604020202020204" pitchFamily="34" charset="0"/>
                <a:cs typeface="Helvetica" panose="020B0604020202020204" pitchFamily="34" charset="0"/>
              </a:rPr>
              <a:t>less than or equal to</a:t>
            </a:r>
            <a:r>
              <a:rPr lang="en-ZA" sz="1600" dirty="0">
                <a:latin typeface="Helvetica" panose="020B0604020202020204" pitchFamily="34" charset="0"/>
                <a:cs typeface="Helvetica" panose="020B0604020202020204" pitchFamily="34" charset="0"/>
              </a:rPr>
              <a:t> 1.5 Kg?". </a:t>
            </a:r>
          </a:p>
        </p:txBody>
      </p:sp>
      <p:pic>
        <p:nvPicPr>
          <p:cNvPr id="19" name="Picture 18" descr="Timeline">
            <a:extLst>
              <a:ext uri="{FF2B5EF4-FFF2-40B4-BE49-F238E27FC236}">
                <a16:creationId xmlns:a16="http://schemas.microsoft.com/office/drawing/2014/main" id="{196A288D-981C-A8BB-92A1-3299EE783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554" y="1552617"/>
            <a:ext cx="5048955" cy="2886478"/>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6490C09B-E954-0724-6B7B-E13EDC276D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6468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208" y="1272167"/>
            <a:ext cx="8229600" cy="5112000"/>
          </a:xfrm>
        </p:spPr>
        <p:txBody>
          <a:bodyPr>
            <a:normAutofit/>
          </a:bodyPr>
          <a:lstStyle/>
          <a:p>
            <a:pPr marL="0" indent="0" algn="just">
              <a:buNone/>
            </a:pPr>
            <a:r>
              <a:rPr lang="en-ZA" sz="1600" dirty="0">
                <a:latin typeface="Helvetica" panose="020B0604020202020204" pitchFamily="34" charset="0"/>
                <a:cs typeface="Helvetica" panose="020B0604020202020204" pitchFamily="34" charset="0"/>
              </a:rPr>
              <a:t>Relational operators, also known as conditional operators, are used to </a:t>
            </a:r>
            <a:r>
              <a:rPr lang="en-ZA" sz="1600" b="1" dirty="0">
                <a:latin typeface="Helvetica" panose="020B0604020202020204" pitchFamily="34" charset="0"/>
                <a:cs typeface="Helvetica" panose="020B0604020202020204" pitchFamily="34" charset="0"/>
              </a:rPr>
              <a:t>compare two variables/values</a:t>
            </a:r>
            <a:r>
              <a:rPr lang="en-ZA" sz="1600" dirty="0">
                <a:latin typeface="Helvetica" panose="020B0604020202020204" pitchFamily="34" charset="0"/>
                <a:cs typeface="Helvetica" panose="020B0604020202020204" pitchFamily="34" charset="0"/>
              </a:rPr>
              <a:t> to determine if the condition is true or false, for example the outcome of </a:t>
            </a:r>
            <a:r>
              <a:rPr lang="el-GR" sz="1600" i="1" dirty="0">
                <a:latin typeface="Times New Roman" panose="02020603050405020304" pitchFamily="18" charset="0"/>
                <a:cs typeface="Times New Roman" panose="02020603050405020304" pitchFamily="18" charset="0"/>
              </a:rPr>
              <a:t>π</a:t>
            </a:r>
            <a:r>
              <a:rPr lang="en-ZA" sz="1600" i="1" dirty="0">
                <a:latin typeface="Helvetica" panose="020B0604020202020204" pitchFamily="34" charset="0"/>
                <a:cs typeface="Helvetica" panose="020B0604020202020204" pitchFamily="34" charset="0"/>
              </a:rPr>
              <a:t> </a:t>
            </a:r>
            <a:r>
              <a:rPr lang="en-ZA" sz="1600" dirty="0">
                <a:latin typeface="Helvetica" panose="020B0604020202020204" pitchFamily="34" charset="0"/>
                <a:cs typeface="Helvetica" panose="020B0604020202020204" pitchFamily="34" charset="0"/>
              </a:rPr>
              <a:t>≥ 3 would be true while the outcome of </a:t>
            </a:r>
            <a:r>
              <a:rPr lang="el-GR" sz="1600" i="1" dirty="0">
                <a:latin typeface="Times New Roman" panose="02020603050405020304" pitchFamily="18" charset="0"/>
                <a:cs typeface="Times New Roman" panose="02020603050405020304" pitchFamily="18" charset="0"/>
              </a:rPr>
              <a:t>π</a:t>
            </a:r>
            <a:r>
              <a:rPr lang="en-ZA" sz="1600" i="1" dirty="0">
                <a:latin typeface="Helvetica" panose="020B0604020202020204" pitchFamily="34" charset="0"/>
                <a:cs typeface="Helvetica" panose="020B0604020202020204" pitchFamily="34" charset="0"/>
              </a:rPr>
              <a:t> </a:t>
            </a:r>
            <a:r>
              <a:rPr lang="en-ZA" sz="1600" dirty="0">
                <a:latin typeface="Helvetica" panose="020B0604020202020204" pitchFamily="34" charset="0"/>
                <a:cs typeface="Helvetica" panose="020B0604020202020204" pitchFamily="34" charset="0"/>
              </a:rPr>
              <a:t>≤ 3 would be false. The outcomes of such statements are logical values which can only take on a value of 1 (when true) and 0 (when false). The following table has the relational operators you'll need for programming:</a:t>
            </a: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p:txBody>
      </p:sp>
      <p:pic>
        <p:nvPicPr>
          <p:cNvPr id="14" name="Picture 13" descr="Table&#10;&#10;Description automatically generated">
            <a:extLst>
              <a:ext uri="{FF2B5EF4-FFF2-40B4-BE49-F238E27FC236}">
                <a16:creationId xmlns:a16="http://schemas.microsoft.com/office/drawing/2014/main" id="{F4BBFD88-F430-2197-5065-72BDA7CB4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627" y="3043154"/>
            <a:ext cx="6058746" cy="2619741"/>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21C4BA56-A96C-C668-0A49-40412C5253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4163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E26D1F-723B-858E-7950-8A7D1549AB8F}"/>
              </a:ext>
            </a:extLst>
          </p:cNvPr>
          <p:cNvSpPr/>
          <p:nvPr/>
        </p:nvSpPr>
        <p:spPr>
          <a:xfrm>
            <a:off x="470033" y="320217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172292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208" y="1272167"/>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put these into practice by considering the example mentioned above: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fr-F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pi &gt;= 3</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pPr>
            <a:r>
              <a:rPr lang="fr-FR"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 = </a:t>
            </a:r>
            <a:r>
              <a:rPr lang="fr-FR" sz="1600" i="1" dirty="0" err="1">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fr-FR"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a:t>
            </a:r>
          </a:p>
          <a:p>
            <a:pPr marL="0" indent="0">
              <a:lnSpc>
                <a:spcPct val="107000"/>
              </a:lnSpc>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fr-F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pi &lt;= 3</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pPr>
            <a:r>
              <a:rPr lang="fr-FR"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 = </a:t>
            </a:r>
            <a:r>
              <a:rPr lang="fr-FR" sz="1600" i="1" dirty="0" err="1">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fr-FR"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0</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Note: The outputs are of type logical.</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600" dirty="0">
              <a:latin typeface="Helvetica" panose="020B0604020202020204" pitchFamily="34" charset="0"/>
              <a:cs typeface="Helvetica" panose="020B0604020202020204" pitchFamily="34" charset="0"/>
            </a:endParaRPr>
          </a:p>
        </p:txBody>
      </p:sp>
      <p:pic>
        <p:nvPicPr>
          <p:cNvPr id="8" name="Graphic 7" descr="Chevron arrows with solid fill">
            <a:hlinkClick r:id="rId2" action="ppaction://hlinksldjump"/>
            <a:extLst>
              <a:ext uri="{FF2B5EF4-FFF2-40B4-BE49-F238E27FC236}">
                <a16:creationId xmlns:a16="http://schemas.microsoft.com/office/drawing/2014/main" id="{E1A162AE-9F01-F452-8262-D11ECF8CE2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2888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E26D1F-723B-858E-7950-8A7D1549AB8F}"/>
              </a:ext>
            </a:extLst>
          </p:cNvPr>
          <p:cNvSpPr/>
          <p:nvPr/>
        </p:nvSpPr>
        <p:spPr>
          <a:xfrm>
            <a:off x="460408" y="374416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35696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ZA" sz="1600" dirty="0">
                <a:latin typeface="Helvetica" panose="020B0604020202020204" pitchFamily="34" charset="0"/>
                <a:cs typeface="Helvetica" panose="020B0604020202020204" pitchFamily="34" charset="0"/>
              </a:rPr>
              <a:t>        Now you try! As with functions, relational operators can also be applied to arrays, let us demonstrate this through some exercises. Let us consider two randomly generated integer vectors </a:t>
            </a:r>
            <a:r>
              <a:rPr lang="en-ZA" sz="1600" dirty="0">
                <a:latin typeface="Consolas" panose="020B0609020204030204" pitchFamily="49" charset="0"/>
                <a:cs typeface="Helvetica" panose="020B0604020202020204" pitchFamily="34" charset="0"/>
              </a:rPr>
              <a:t>arr_1</a:t>
            </a:r>
            <a:r>
              <a:rPr lang="en-ZA" sz="1600" dirty="0">
                <a:latin typeface="Helvetica" panose="020B0604020202020204" pitchFamily="34" charset="0"/>
                <a:cs typeface="Helvetica" panose="020B0604020202020204" pitchFamily="34" charset="0"/>
              </a:rPr>
              <a:t> and </a:t>
            </a:r>
            <a:r>
              <a:rPr lang="en-ZA" sz="1600" dirty="0">
                <a:latin typeface="Consolas" panose="020B0609020204030204" pitchFamily="49" charset="0"/>
                <a:cs typeface="Helvetica" panose="020B0604020202020204" pitchFamily="34" charset="0"/>
              </a:rPr>
              <a:t>arr_2</a:t>
            </a:r>
            <a:r>
              <a:rPr lang="en-ZA" sz="1600" dirty="0">
                <a:latin typeface="Helvetica" panose="020B0604020202020204" pitchFamily="34" charset="0"/>
                <a:cs typeface="Helvetica" panose="020B0604020202020204" pitchFamily="34" charset="0"/>
              </a:rPr>
              <a:t>:</a:t>
            </a: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r>
              <a:rPr lang="en-ZA" sz="1600" dirty="0">
                <a:latin typeface="Consolas" panose="020B0609020204030204" pitchFamily="49" charset="0"/>
                <a:cs typeface="Helvetica" panose="020B0604020202020204" pitchFamily="34" charset="0"/>
              </a:rPr>
              <a:t>arr_1 = </a:t>
            </a:r>
            <a:r>
              <a:rPr lang="en-ZA" sz="1600" dirty="0" err="1">
                <a:latin typeface="Consolas" panose="020B0609020204030204" pitchFamily="49" charset="0"/>
                <a:cs typeface="Helvetica" panose="020B0604020202020204" pitchFamily="34" charset="0"/>
              </a:rPr>
              <a:t>randi</a:t>
            </a:r>
            <a:r>
              <a:rPr lang="en-ZA" sz="1600" dirty="0">
                <a:latin typeface="Consolas" panose="020B0609020204030204" pitchFamily="49" charset="0"/>
                <a:cs typeface="Helvetica" panose="020B0604020202020204" pitchFamily="34" charset="0"/>
              </a:rPr>
              <a:t>(50,[1 10])</a:t>
            </a:r>
          </a:p>
          <a:p>
            <a:pPr marL="0" indent="0" algn="just">
              <a:buNone/>
            </a:pPr>
            <a:r>
              <a:rPr lang="en-ZA" sz="1600" dirty="0">
                <a:latin typeface="Consolas" panose="020B0609020204030204" pitchFamily="49" charset="0"/>
                <a:cs typeface="Helvetica" panose="020B0604020202020204" pitchFamily="34" charset="0"/>
              </a:rPr>
              <a:t>arr_1 = </a:t>
            </a:r>
            <a:r>
              <a:rPr lang="en-ZA" sz="1600" dirty="0">
                <a:solidFill>
                  <a:schemeClr val="bg1">
                    <a:lumMod val="65000"/>
                  </a:schemeClr>
                </a:solidFill>
                <a:latin typeface="Consolas" panose="020B0609020204030204" pitchFamily="49" charset="0"/>
                <a:cs typeface="Helvetica" panose="020B0604020202020204" pitchFamily="34" charset="0"/>
              </a:rPr>
              <a:t>1×10</a:t>
            </a:r>
          </a:p>
          <a:p>
            <a:pPr marL="0" indent="0" algn="just">
              <a:buNone/>
            </a:pPr>
            <a:r>
              <a:rPr lang="en-ZA" sz="1600" dirty="0">
                <a:latin typeface="Consolas" panose="020B0609020204030204" pitchFamily="49" charset="0"/>
                <a:cs typeface="Helvetica" panose="020B0604020202020204" pitchFamily="34" charset="0"/>
              </a:rPr>
              <a:t>    18    30    12    38    13    26    35    45    48    28</a:t>
            </a:r>
          </a:p>
          <a:p>
            <a:pPr marL="0" indent="0" algn="just">
              <a:buNone/>
            </a:pPr>
            <a:endParaRPr lang="en-ZA" sz="1600" dirty="0">
              <a:latin typeface="Consolas" panose="020B0609020204030204" pitchFamily="49" charset="0"/>
              <a:cs typeface="Helvetica" panose="020B0604020202020204" pitchFamily="34" charset="0"/>
            </a:endParaRPr>
          </a:p>
          <a:p>
            <a:pPr marL="0" indent="0" algn="just">
              <a:buNone/>
            </a:pPr>
            <a:r>
              <a:rPr lang="en-ZA" sz="1600" dirty="0">
                <a:latin typeface="Consolas" panose="020B0609020204030204" pitchFamily="49" charset="0"/>
                <a:cs typeface="Helvetica" panose="020B0604020202020204" pitchFamily="34" charset="0"/>
              </a:rPr>
              <a:t>arr_2 = </a:t>
            </a:r>
            <a:r>
              <a:rPr lang="en-ZA" sz="1600" dirty="0" err="1">
                <a:latin typeface="Consolas" panose="020B0609020204030204" pitchFamily="49" charset="0"/>
                <a:cs typeface="Helvetica" panose="020B0604020202020204" pitchFamily="34" charset="0"/>
              </a:rPr>
              <a:t>randi</a:t>
            </a:r>
            <a:r>
              <a:rPr lang="en-ZA" sz="1600" dirty="0">
                <a:latin typeface="Consolas" panose="020B0609020204030204" pitchFamily="49" charset="0"/>
                <a:cs typeface="Helvetica" panose="020B0604020202020204" pitchFamily="34" charset="0"/>
              </a:rPr>
              <a:t>(50,[1 10])</a:t>
            </a:r>
          </a:p>
          <a:p>
            <a:pPr marL="0" indent="0" algn="just">
              <a:buNone/>
            </a:pPr>
            <a:r>
              <a:rPr lang="en-ZA" sz="1600" dirty="0">
                <a:latin typeface="Consolas" panose="020B0609020204030204" pitchFamily="49" charset="0"/>
                <a:cs typeface="Helvetica" panose="020B0604020202020204" pitchFamily="34" charset="0"/>
              </a:rPr>
              <a:t>arr_2 = </a:t>
            </a:r>
            <a:r>
              <a:rPr lang="en-ZA" sz="1600" dirty="0">
                <a:solidFill>
                  <a:schemeClr val="bg1">
                    <a:lumMod val="65000"/>
                  </a:schemeClr>
                </a:solidFill>
                <a:latin typeface="Consolas" panose="020B0609020204030204" pitchFamily="49" charset="0"/>
                <a:cs typeface="Helvetica" panose="020B0604020202020204" pitchFamily="34" charset="0"/>
              </a:rPr>
              <a:t>1×10</a:t>
            </a:r>
          </a:p>
          <a:p>
            <a:pPr marL="0" indent="0" algn="just">
              <a:buNone/>
            </a:pPr>
            <a:r>
              <a:rPr lang="en-ZA" sz="1600" dirty="0">
                <a:latin typeface="Consolas" panose="020B0609020204030204" pitchFamily="49" charset="0"/>
                <a:cs typeface="Helvetica" panose="020B0604020202020204" pitchFamily="34" charset="0"/>
              </a:rPr>
              <a:t>     7     8    13    43    13    41    13    47    18    10</a:t>
            </a: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2"/>
          <a:stretch>
            <a:fillRect/>
          </a:stretch>
        </p:blipFill>
        <p:spPr>
          <a:xfrm>
            <a:off x="500013" y="927731"/>
            <a:ext cx="567000" cy="540000"/>
          </a:xfrm>
          <a:prstGeom prst="rect">
            <a:avLst/>
          </a:prstGeom>
        </p:spPr>
      </p:pic>
      <p:pic>
        <p:nvPicPr>
          <p:cNvPr id="8" name="Graphic 7" descr="Chevron arrows with solid fill">
            <a:hlinkClick r:id="rId3" action="ppaction://hlinksldjump"/>
            <a:extLst>
              <a:ext uri="{FF2B5EF4-FFF2-40B4-BE49-F238E27FC236}">
                <a16:creationId xmlns:a16="http://schemas.microsoft.com/office/drawing/2014/main" id="{E7A3E938-B78C-C908-B574-D4C36C0D3A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97315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2341</TotalTime>
  <Words>3109</Words>
  <Application>Microsoft Office PowerPoint</Application>
  <PresentationFormat>On-screen Show (4:3)</PresentationFormat>
  <Paragraphs>310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Consolas</vt:lpstr>
      <vt:lpstr>Helvetica</vt:lpstr>
      <vt:lpstr>Symbol</vt:lpstr>
      <vt:lpstr>Times New Roman</vt:lpstr>
      <vt:lpstr>Office Theme</vt:lpstr>
      <vt:lpstr>Relational and Logical Operators </vt:lpstr>
      <vt:lpstr>Table of Contents</vt:lpstr>
      <vt:lpstr>Recap of Week 2, Part 1:  Arrays and Matrices</vt:lpstr>
      <vt:lpstr>Decision Making with Operators</vt:lpstr>
      <vt:lpstr>Decision Making with Operators</vt:lpstr>
      <vt:lpstr>Decision Making with Operators</vt:lpstr>
      <vt:lpstr>Relational Operators</vt:lpstr>
      <vt:lpstr>Relational Operators</vt:lpstr>
      <vt:lpstr>Relational Operators</vt:lpstr>
      <vt:lpstr>Relational Operators</vt:lpstr>
      <vt:lpstr>Relational Operators</vt:lpstr>
      <vt:lpstr>Relational Operators</vt:lpstr>
      <vt:lpstr>Relational Operators</vt:lpstr>
      <vt:lpstr>Relational Operators</vt:lpstr>
      <vt:lpstr>Relational Operators</vt:lpstr>
      <vt:lpstr>Logical Operators</vt:lpstr>
      <vt:lpstr>Logical Operators</vt:lpstr>
      <vt:lpstr>Logical Operators</vt:lpstr>
      <vt:lpstr>Logical Operators</vt:lpstr>
      <vt:lpstr>Logical Operators</vt:lpstr>
      <vt:lpstr>Logical Operators</vt:lpstr>
      <vt:lpstr>Logical Operators</vt:lpstr>
      <vt:lpstr>Logical Operators</vt:lpstr>
      <vt:lpstr>What we've covered this week in part 2: Relational and Logical Operators</vt:lpstr>
      <vt:lpstr>Extra resources</vt:lpstr>
      <vt:lpstr>References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111</cp:revision>
  <dcterms:created xsi:type="dcterms:W3CDTF">2023-05-01T18:31:50Z</dcterms:created>
  <dcterms:modified xsi:type="dcterms:W3CDTF">2023-05-23T11:52:20Z</dcterms:modified>
</cp:coreProperties>
</file>